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56" r:id="rId2"/>
    <p:sldId id="310" r:id="rId3"/>
    <p:sldId id="330" r:id="rId4"/>
    <p:sldId id="340" r:id="rId5"/>
    <p:sldId id="328" r:id="rId6"/>
    <p:sldId id="346" r:id="rId7"/>
    <p:sldId id="341" r:id="rId8"/>
    <p:sldId id="342" r:id="rId9"/>
    <p:sldId id="343" r:id="rId10"/>
    <p:sldId id="351" r:id="rId11"/>
    <p:sldId id="344" r:id="rId12"/>
    <p:sldId id="34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56283" autoAdjust="0"/>
  </p:normalViewPr>
  <p:slideViewPr>
    <p:cSldViewPr>
      <p:cViewPr varScale="1">
        <p:scale>
          <a:sx n="38" d="100"/>
          <a:sy n="38" d="100"/>
        </p:scale>
        <p:origin x="1960" y="52"/>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700DC0CB-4462-463A-AA3D-23E32FD0E5A8}" type="datetimeFigureOut">
              <a:rPr lang="en-US"/>
              <a:pPr>
                <a:defRPr/>
              </a:pPr>
              <a:t>1/26/2018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CF5ED65-CE5D-4C88-9FD5-7BDAA5FA2310}" type="slidenum">
              <a:rPr lang="en-GB"/>
              <a:pPr>
                <a:defRPr/>
              </a:pPr>
              <a:t>‹#›</a:t>
            </a:fld>
            <a:endParaRPr lang="en-GB"/>
          </a:p>
        </p:txBody>
      </p:sp>
    </p:spTree>
    <p:extLst>
      <p:ext uri="{BB962C8B-B14F-4D97-AF65-F5344CB8AC3E}">
        <p14:creationId xmlns:p14="http://schemas.microsoft.com/office/powerpoint/2010/main" val="1896662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Good </a:t>
            </a:r>
            <a:r>
              <a:rPr lang="en-GB" sz="1200" kern="1200" dirty="0" smtClean="0">
                <a:solidFill>
                  <a:schemeClr val="tx1"/>
                </a:solidFill>
                <a:effectLst/>
                <a:latin typeface="+mn-lt"/>
                <a:ea typeface="+mn-ea"/>
                <a:cs typeface="+mn-cs"/>
              </a:rPr>
              <a:t>morning </a:t>
            </a:r>
            <a:r>
              <a:rPr lang="en-GB" sz="1200" kern="1200" dirty="0" smtClean="0">
                <a:solidFill>
                  <a:schemeClr val="tx1"/>
                </a:solidFill>
                <a:effectLst/>
                <a:latin typeface="+mn-lt"/>
                <a:ea typeface="+mn-ea"/>
                <a:cs typeface="+mn-cs"/>
              </a:rPr>
              <a:t>everyone. As I mentioned in my introduction yesterday, I’m here to report back on the Engineering Exchange, which I presented to this network as an idea back in 2014. We’ve been very busy since then setting up and delivering the work, and it’s good to be back to reflect upon that practice. I’ve framed this paper playing off the title of Donna </a:t>
            </a:r>
            <a:r>
              <a:rPr lang="en-GB" sz="1200" kern="1200" dirty="0" err="1" smtClean="0">
                <a:solidFill>
                  <a:schemeClr val="tx1"/>
                </a:solidFill>
                <a:effectLst/>
                <a:latin typeface="+mn-lt"/>
                <a:ea typeface="+mn-ea"/>
                <a:cs typeface="+mn-cs"/>
              </a:rPr>
              <a:t>Haraway’s</a:t>
            </a:r>
            <a:r>
              <a:rPr lang="en-GB" sz="1200" kern="1200" dirty="0" smtClean="0">
                <a:solidFill>
                  <a:schemeClr val="tx1"/>
                </a:solidFill>
                <a:effectLst/>
                <a:latin typeface="+mn-lt"/>
                <a:ea typeface="+mn-ea"/>
                <a:cs typeface="+mn-cs"/>
              </a:rPr>
              <a:t> latest book ‘Staying with the Trouble’, so I’m going to think about some of the Troubles we’re facing, and how we work with </a:t>
            </a:r>
            <a:r>
              <a:rPr lang="en-GB" sz="1200" kern="1200" dirty="0" smtClean="0">
                <a:solidFill>
                  <a:schemeClr val="tx1"/>
                </a:solidFill>
                <a:effectLst/>
                <a:latin typeface="+mn-lt"/>
                <a:ea typeface="+mn-ea"/>
                <a:cs typeface="+mn-cs"/>
              </a:rPr>
              <a:t>them.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2</a:t>
            </a:fld>
            <a:endParaRPr lang="en-GB"/>
          </a:p>
        </p:txBody>
      </p:sp>
    </p:spTree>
    <p:extLst>
      <p:ext uri="{BB962C8B-B14F-4D97-AF65-F5344CB8AC3E}">
        <p14:creationId xmlns:p14="http://schemas.microsoft.com/office/powerpoint/2010/main" val="382866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Our engineering professionalism serves us well. Our clients value our consultancy model. We try to work with them in the same way as we would work with a corporation or government department. We are not activists. We are engineers. So in that way we depart from </a:t>
            </a:r>
            <a:r>
              <a:rPr lang="en-GB" sz="1200" kern="1200" dirty="0" err="1" smtClean="0">
                <a:solidFill>
                  <a:schemeClr val="tx1"/>
                </a:solidFill>
                <a:effectLst/>
                <a:latin typeface="+mn-lt"/>
                <a:ea typeface="+mn-ea"/>
                <a:cs typeface="+mn-cs"/>
              </a:rPr>
              <a:t>Haraway’s</a:t>
            </a:r>
            <a:r>
              <a:rPr lang="en-GB" sz="1200" kern="1200" dirty="0" smtClean="0">
                <a:solidFill>
                  <a:schemeClr val="tx1"/>
                </a:solidFill>
                <a:effectLst/>
                <a:latin typeface="+mn-lt"/>
                <a:ea typeface="+mn-ea"/>
                <a:cs typeface="+mn-cs"/>
              </a:rPr>
              <a:t> model of building kinship ties. Our partners don’t want solidarity, they want legitimacy. Working with us brings the authority of a big university which has some power within structures of our society. This might be troubling for those of us who are conscious of the harm those structures perpetuate, but that’s the trouble we’re in.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11</a:t>
            </a:fld>
            <a:endParaRPr lang="en-GB"/>
          </a:p>
        </p:txBody>
      </p:sp>
    </p:spTree>
    <p:extLst>
      <p:ext uri="{BB962C8B-B14F-4D97-AF65-F5344CB8AC3E}">
        <p14:creationId xmlns:p14="http://schemas.microsoft.com/office/powerpoint/2010/main" val="186390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Engineering Exchange started at UCL in 2014 to improve community engagement with engineering research. As a research intensive university, we have a lot support to engage with industry and policy, and </a:t>
            </a:r>
            <a:r>
              <a:rPr lang="en-GB" sz="1200" kern="1200" dirty="0" smtClean="0">
                <a:solidFill>
                  <a:schemeClr val="tx1"/>
                </a:solidFill>
                <a:effectLst/>
                <a:latin typeface="+mn-lt"/>
                <a:ea typeface="+mn-ea"/>
                <a:cs typeface="+mn-cs"/>
              </a:rPr>
              <a:t>we pitch this as addressing the third </a:t>
            </a:r>
            <a:r>
              <a:rPr lang="en-GB" sz="1200" kern="1200" dirty="0" smtClean="0">
                <a:solidFill>
                  <a:schemeClr val="tx1"/>
                </a:solidFill>
                <a:effectLst/>
                <a:latin typeface="+mn-lt"/>
                <a:ea typeface="+mn-ea"/>
                <a:cs typeface="+mn-cs"/>
              </a:rPr>
              <a:t>leg of democracy – directly engaging with local communities. Our focus is research, not teaching. </a:t>
            </a:r>
            <a:r>
              <a:rPr lang="en-GB" sz="1200" kern="1200" dirty="0" smtClean="0">
                <a:solidFill>
                  <a:schemeClr val="tx1"/>
                </a:solidFill>
                <a:effectLst/>
                <a:latin typeface="+mn-lt"/>
                <a:ea typeface="+mn-ea"/>
                <a:cs typeface="+mn-cs"/>
              </a:rPr>
              <a:t>We </a:t>
            </a:r>
            <a:r>
              <a:rPr lang="en-GB" sz="1200" kern="1200" dirty="0" smtClean="0">
                <a:solidFill>
                  <a:schemeClr val="tx1"/>
                </a:solidFill>
                <a:effectLst/>
                <a:latin typeface="+mn-lt"/>
                <a:ea typeface="+mn-ea"/>
                <a:cs typeface="+mn-cs"/>
              </a:rPr>
              <a:t>provide a pro bono engineering service, and we run events </a:t>
            </a:r>
            <a:r>
              <a:rPr lang="en-GB" sz="1200" kern="1200" dirty="0" smtClean="0">
                <a:solidFill>
                  <a:schemeClr val="tx1"/>
                </a:solidFill>
                <a:effectLst/>
                <a:latin typeface="+mn-lt"/>
                <a:ea typeface="+mn-ea"/>
                <a:cs typeface="+mn-cs"/>
              </a:rPr>
              <a:t>where</a:t>
            </a:r>
            <a:r>
              <a:rPr lang="en-GB" sz="1200" kern="1200" baseline="0" dirty="0" smtClean="0">
                <a:solidFill>
                  <a:schemeClr val="tx1"/>
                </a:solidFill>
                <a:effectLst/>
                <a:latin typeface="+mn-lt"/>
                <a:ea typeface="+mn-ea"/>
                <a:cs typeface="+mn-cs"/>
              </a:rPr>
              <a:t> we bring together researchers and community groups to</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facilitate new projects on particular themes like air pollution and green infrastructure. We also run dissemination events to share project outcomes, and we offer </a:t>
            </a:r>
            <a:r>
              <a:rPr lang="en-GB" sz="1200" kern="1200" dirty="0" smtClean="0">
                <a:solidFill>
                  <a:schemeClr val="tx1"/>
                </a:solidFill>
                <a:effectLst/>
                <a:latin typeface="+mn-lt"/>
                <a:ea typeface="+mn-ea"/>
                <a:cs typeface="+mn-cs"/>
              </a:rPr>
              <a:t>professional training programmes.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3</a:t>
            </a:fld>
            <a:endParaRPr lang="en-GB"/>
          </a:p>
        </p:txBody>
      </p:sp>
    </p:spTree>
    <p:extLst>
      <p:ext uri="{BB962C8B-B14F-4D97-AF65-F5344CB8AC3E}">
        <p14:creationId xmlns:p14="http://schemas.microsoft.com/office/powerpoint/2010/main" val="181264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Just to give you a flavour of our projects, we deal with issues like air pollution, designing new barges to open up London’s canal for freight transport to reduce traffic congestion, providing an infrastructure master plan to support a community-led neighbourhood plan, and a review of the evidence for demolition or refurbishment of social housing.</a:t>
            </a:r>
          </a:p>
          <a:p>
            <a:endParaRPr lang="en-GB" dirty="0"/>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4</a:t>
            </a:fld>
            <a:endParaRPr lang="en-GB"/>
          </a:p>
        </p:txBody>
      </p:sp>
    </p:spTree>
    <p:extLst>
      <p:ext uri="{BB962C8B-B14F-4D97-AF65-F5344CB8AC3E}">
        <p14:creationId xmlns:p14="http://schemas.microsoft.com/office/powerpoint/2010/main" val="12429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as an indication of the scale of what we’re doing, we’ve worked with more than 60 staff and more than 200 members of the public, and we’ve got roughly a dozen projects on the go.</a:t>
            </a:r>
            <a:endParaRPr lang="en-GB" dirty="0"/>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5</a:t>
            </a:fld>
            <a:endParaRPr lang="en-GB"/>
          </a:p>
        </p:txBody>
      </p:sp>
    </p:spTree>
    <p:extLst>
      <p:ext uri="{BB962C8B-B14F-4D97-AF65-F5344CB8AC3E}">
        <p14:creationId xmlns:p14="http://schemas.microsoft.com/office/powerpoint/2010/main" val="18513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And now to Donna </a:t>
            </a:r>
            <a:r>
              <a:rPr lang="en-GB" sz="1200" kern="1200" dirty="0" err="1" smtClean="0">
                <a:solidFill>
                  <a:schemeClr val="tx1"/>
                </a:solidFill>
                <a:effectLst/>
                <a:latin typeface="+mn-lt"/>
                <a:ea typeface="+mn-ea"/>
                <a:cs typeface="+mn-cs"/>
              </a:rPr>
              <a:t>Haraway’s</a:t>
            </a:r>
            <a:r>
              <a:rPr lang="en-GB" sz="1200" kern="1200" dirty="0" smtClean="0">
                <a:solidFill>
                  <a:schemeClr val="tx1"/>
                </a:solidFill>
                <a:effectLst/>
                <a:latin typeface="+mn-lt"/>
                <a:ea typeface="+mn-ea"/>
                <a:cs typeface="+mn-cs"/>
              </a:rPr>
              <a:t> book ‘Staying with the Trouble’. The book addresses the question of how should we live in this late Anthropocene, on a planet so damaged by human, capitalist activity, but still with so many possibilities amidst the ruins. The bulk of the book is focussed on inter-species relationships. </a:t>
            </a:r>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talks a lot about kinship, with humans and critters like pigeons, butterflies and octopus. This might seem a long way from engineering in London, but underpinning her approach to ‘staying with the trouble’, is an emphasis on the here and now, taking things as they are, not as they should be or could be. The book is anti-ideology, attending to building relationships, experimenting and taking action, as partial and incomplete as they might be.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6</a:t>
            </a:fld>
            <a:endParaRPr lang="en-GB"/>
          </a:p>
        </p:txBody>
      </p:sp>
    </p:spTree>
    <p:extLst>
      <p:ext uri="{BB962C8B-B14F-4D97-AF65-F5344CB8AC3E}">
        <p14:creationId xmlns:p14="http://schemas.microsoft.com/office/powerpoint/2010/main" val="302631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if we now think about our own practice in the Engineering Exchange. What is the trouble I’m working with?</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Firstly to engineering.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Engineering is central to modern, technological society and economy, but as we’ve already discussed, engineering serves powerful interests within that system – corporations, the military, government. Technical knowledge and services that are central to the future of our modern society and democracy but access to that knowledge is very uneven.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engineering as a profession makes a lot of claims to be acting in the public interest. It’s in all our ethical codes and all those shiny brochures </a:t>
            </a:r>
            <a:r>
              <a:rPr lang="en-GB" sz="1200" kern="1200" dirty="0" err="1" smtClean="0">
                <a:solidFill>
                  <a:schemeClr val="tx1"/>
                </a:solidFill>
                <a:effectLst/>
                <a:latin typeface="+mn-lt"/>
                <a:ea typeface="+mn-ea"/>
                <a:cs typeface="+mn-cs"/>
              </a:rPr>
              <a:t>mis</a:t>
            </a:r>
            <a:r>
              <a:rPr lang="en-GB" sz="1200" kern="1200" dirty="0" smtClean="0">
                <a:solidFill>
                  <a:schemeClr val="tx1"/>
                </a:solidFill>
                <a:effectLst/>
                <a:latin typeface="+mn-lt"/>
                <a:ea typeface="+mn-ea"/>
                <a:cs typeface="+mn-cs"/>
              </a:rPr>
              <a:t>-selling engineering to 18 year old women. So there is something there for us to work with.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7</a:t>
            </a:fld>
            <a:endParaRPr lang="en-GB"/>
          </a:p>
        </p:txBody>
      </p:sp>
    </p:spTree>
    <p:extLst>
      <p:ext uri="{BB962C8B-B14F-4D97-AF65-F5344CB8AC3E}">
        <p14:creationId xmlns:p14="http://schemas.microsoft.com/office/powerpoint/2010/main" val="19235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work in a university, and we’ve got plenty of troubles. Universities are key sources of technical and scientific knowledge. That’s how we justify our existence within this modern, technological society. But that has meant that universities have become aligned with powerful corporate, military and government interests, and now universities are the target of populist politics, fending off attacks about free speech, student debt and generally being out of touch with ordinary people. But universities also make claims to serve wider interests, and so that also gives us another hook to work with.</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8</a:t>
            </a:fld>
            <a:endParaRPr lang="en-GB"/>
          </a:p>
        </p:txBody>
      </p:sp>
    </p:spTree>
    <p:extLst>
      <p:ext uri="{BB962C8B-B14F-4D97-AF65-F5344CB8AC3E}">
        <p14:creationId xmlns:p14="http://schemas.microsoft.com/office/powerpoint/2010/main" val="428016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And now to communities, who have their own troubles. Local people are at the blunt end of a lot of decisions, often enabled by engineers, that serve the interests of powerful actors. Local communities serve local interests, and so without access to these big, universal sources of technical expertise, are constrained in their capacity to challenge decisions or to propose viable, legitimate alternatives.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9</a:t>
            </a:fld>
            <a:endParaRPr lang="en-GB"/>
          </a:p>
        </p:txBody>
      </p:sp>
    </p:spTree>
    <p:extLst>
      <p:ext uri="{BB962C8B-B14F-4D97-AF65-F5344CB8AC3E}">
        <p14:creationId xmlns:p14="http://schemas.microsoft.com/office/powerpoint/2010/main" val="395926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what are we doing in the Engineering Exchange? How are we staying with our troubles?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Firstly, we take both engineering and the university at their word when they claim to serve the public interest. We are not saying the university and engineers should stop serving governments and industry, but that they need to balance that out by working directly with communities. That’s a very conservative line, it’s very modest, we are not addressing any root causes, but it provides the justification for our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focus on specific projects defined in partnership with communities. They are not generally concerned about root causes, and if they are, they are not looking for us to fix them. So we provide specific, tactical support, not systemic critique or political analysis.</a:t>
            </a:r>
          </a:p>
          <a:p>
            <a:endParaRPr lang="en-GB" baseline="0" dirty="0" smtClean="0"/>
          </a:p>
        </p:txBody>
      </p:sp>
      <p:sp>
        <p:nvSpPr>
          <p:cNvPr id="4" name="Slide Number Placeholder 3"/>
          <p:cNvSpPr>
            <a:spLocks noGrp="1"/>
          </p:cNvSpPr>
          <p:nvPr>
            <p:ph type="sldNum" sz="quarter" idx="10"/>
          </p:nvPr>
        </p:nvSpPr>
        <p:spPr/>
        <p:txBody>
          <a:bodyPr/>
          <a:lstStyle/>
          <a:p>
            <a:pPr>
              <a:defRPr/>
            </a:pPr>
            <a:fld id="{5CF5ED65-CE5D-4C88-9FD5-7BDAA5FA2310}" type="slidenum">
              <a:rPr lang="en-GB" smtClean="0"/>
              <a:pPr>
                <a:defRPr/>
              </a:pPr>
              <a:t>10</a:t>
            </a:fld>
            <a:endParaRPr lang="en-GB"/>
          </a:p>
        </p:txBody>
      </p:sp>
    </p:spTree>
    <p:extLst>
      <p:ext uri="{BB962C8B-B14F-4D97-AF65-F5344CB8AC3E}">
        <p14:creationId xmlns:p14="http://schemas.microsoft.com/office/powerpoint/2010/main" val="2101555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cs typeface="+mn-cs"/>
              </a:defRPr>
            </a:lvl1pPr>
          </a:lstStyle>
          <a:p>
            <a:pPr>
              <a:defRPr/>
            </a:pPr>
            <a:endParaRPr lang="en-US"/>
          </a:p>
        </p:txBody>
      </p:sp>
    </p:spTree>
    <p:extLst>
      <p:ext uri="{BB962C8B-B14F-4D97-AF65-F5344CB8AC3E}">
        <p14:creationId xmlns:p14="http://schemas.microsoft.com/office/powerpoint/2010/main" val="381581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0BA7373-F706-40F1-98B6-844D14693E0F}" type="slidenum">
              <a:rPr lang="en-US"/>
              <a:pPr>
                <a:defRPr/>
              </a:pPr>
              <a:t>‹#›</a:t>
            </a:fld>
            <a:endParaRPr lang="en-US"/>
          </a:p>
        </p:txBody>
      </p:sp>
    </p:spTree>
    <p:extLst>
      <p:ext uri="{BB962C8B-B14F-4D97-AF65-F5344CB8AC3E}">
        <p14:creationId xmlns:p14="http://schemas.microsoft.com/office/powerpoint/2010/main" val="36077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C6E297A-FB15-45FE-B567-FFF9A63F7E19}" type="slidenum">
              <a:rPr lang="en-US"/>
              <a:pPr>
                <a:defRPr/>
              </a:pPr>
              <a:t>‹#›</a:t>
            </a:fld>
            <a:endParaRPr lang="en-US"/>
          </a:p>
        </p:txBody>
      </p:sp>
    </p:spTree>
    <p:extLst>
      <p:ext uri="{BB962C8B-B14F-4D97-AF65-F5344CB8AC3E}">
        <p14:creationId xmlns:p14="http://schemas.microsoft.com/office/powerpoint/2010/main" val="230460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95288"/>
            <a:ext cx="6457950" cy="90011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508000" y="1654175"/>
            <a:ext cx="6424613" cy="4079875"/>
          </a:xfrm>
        </p:spPr>
        <p:txBody>
          <a:bodyPr/>
          <a:lstStyle/>
          <a:p>
            <a:pPr lvl="0"/>
            <a:endParaRPr lang="en-GB" noProof="0"/>
          </a:p>
        </p:txBody>
      </p:sp>
      <p:sp>
        <p:nvSpPr>
          <p:cNvPr id="4" name="Slide Number Placeholder 3"/>
          <p:cNvSpPr>
            <a:spLocks noGrp="1"/>
          </p:cNvSpPr>
          <p:nvPr>
            <p:ph type="sldNum" sz="quarter" idx="10"/>
          </p:nvPr>
        </p:nvSpPr>
        <p:spPr>
          <a:xfrm>
            <a:off x="60325" y="6291263"/>
            <a:ext cx="384175" cy="381000"/>
          </a:xfrm>
        </p:spPr>
        <p:txBody>
          <a:bodyPr/>
          <a:lstStyle>
            <a:lvl1pPr>
              <a:defRPr/>
            </a:lvl1pPr>
          </a:lstStyle>
          <a:p>
            <a:pPr>
              <a:defRPr/>
            </a:pPr>
            <a:fld id="{54CA42AD-4B39-4C86-8F31-E6F4A1AF2713}" type="slidenum">
              <a:rPr lang="en-GB"/>
              <a:pPr>
                <a:defRPr/>
              </a:pPr>
              <a:t>‹#›</a:t>
            </a:fld>
            <a:endParaRPr lang="en-GB"/>
          </a:p>
        </p:txBody>
      </p:sp>
      <p:sp>
        <p:nvSpPr>
          <p:cNvPr id="5" name="Date Placeholder 4"/>
          <p:cNvSpPr>
            <a:spLocks noGrp="1"/>
          </p:cNvSpPr>
          <p:nvPr>
            <p:ph type="dt" sz="half" idx="11"/>
          </p:nvPr>
        </p:nvSpPr>
        <p:spPr>
          <a:xfrm>
            <a:off x="506413" y="6234113"/>
            <a:ext cx="6118225" cy="381000"/>
          </a:xfrm>
          <a:prstGeom prst="rect">
            <a:avLst/>
          </a:prstGeom>
        </p:spPr>
        <p:txBody>
          <a:bodyPr/>
          <a:lstStyle>
            <a:lvl1pPr>
              <a:defRPr>
                <a:cs typeface="+mn-cs"/>
              </a:defRPr>
            </a:lvl1pPr>
          </a:lstStyle>
          <a:p>
            <a:pPr>
              <a:defRPr/>
            </a:pPr>
            <a:r>
              <a:rPr lang="en-GB"/>
              <a:t>Thames Water</a:t>
            </a:r>
          </a:p>
        </p:txBody>
      </p:sp>
    </p:spTree>
    <p:extLst>
      <p:ext uri="{BB962C8B-B14F-4D97-AF65-F5344CB8AC3E}">
        <p14:creationId xmlns:p14="http://schemas.microsoft.com/office/powerpoint/2010/main" val="364614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394DA03-EBDB-46C3-B031-DD5A85BB6DBD}" type="slidenum">
              <a:rPr lang="en-US"/>
              <a:pPr>
                <a:defRPr/>
              </a:pPr>
              <a:t>‹#›</a:t>
            </a:fld>
            <a:endParaRPr lang="en-US"/>
          </a:p>
        </p:txBody>
      </p:sp>
    </p:spTree>
    <p:extLst>
      <p:ext uri="{BB962C8B-B14F-4D97-AF65-F5344CB8AC3E}">
        <p14:creationId xmlns:p14="http://schemas.microsoft.com/office/powerpoint/2010/main" val="306211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35F3B90-12B7-4265-915C-D9B0CEB59757}" type="slidenum">
              <a:rPr lang="en-US"/>
              <a:pPr>
                <a:defRPr/>
              </a:pPr>
              <a:t>‹#›</a:t>
            </a:fld>
            <a:endParaRPr lang="en-US"/>
          </a:p>
        </p:txBody>
      </p:sp>
    </p:spTree>
    <p:extLst>
      <p:ext uri="{BB962C8B-B14F-4D97-AF65-F5344CB8AC3E}">
        <p14:creationId xmlns:p14="http://schemas.microsoft.com/office/powerpoint/2010/main" val="22458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709F04C-B24F-46D8-BAD6-E983943310D7}" type="slidenum">
              <a:rPr lang="en-US"/>
              <a:pPr>
                <a:defRPr/>
              </a:pPr>
              <a:t>‹#›</a:t>
            </a:fld>
            <a:endParaRPr lang="en-US"/>
          </a:p>
        </p:txBody>
      </p:sp>
    </p:spTree>
    <p:extLst>
      <p:ext uri="{BB962C8B-B14F-4D97-AF65-F5344CB8AC3E}">
        <p14:creationId xmlns:p14="http://schemas.microsoft.com/office/powerpoint/2010/main" val="180550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A2F3799C-C2DE-4AA5-80A3-60D94CF615A6}" type="slidenum">
              <a:rPr lang="en-US"/>
              <a:pPr>
                <a:defRPr/>
              </a:pPr>
              <a:t>‹#›</a:t>
            </a:fld>
            <a:endParaRPr lang="en-US"/>
          </a:p>
        </p:txBody>
      </p:sp>
    </p:spTree>
    <p:extLst>
      <p:ext uri="{BB962C8B-B14F-4D97-AF65-F5344CB8AC3E}">
        <p14:creationId xmlns:p14="http://schemas.microsoft.com/office/powerpoint/2010/main" val="422756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6DF2EE2-0011-4A2C-970D-1668AAF71ABF}" type="slidenum">
              <a:rPr lang="en-US"/>
              <a:pPr>
                <a:defRPr/>
              </a:pPr>
              <a:t>‹#›</a:t>
            </a:fld>
            <a:endParaRPr lang="en-US"/>
          </a:p>
        </p:txBody>
      </p:sp>
    </p:spTree>
    <p:extLst>
      <p:ext uri="{BB962C8B-B14F-4D97-AF65-F5344CB8AC3E}">
        <p14:creationId xmlns:p14="http://schemas.microsoft.com/office/powerpoint/2010/main" val="353714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56410E6-D77A-4982-AD80-ED857C81B5DC}" type="slidenum">
              <a:rPr lang="en-US"/>
              <a:pPr>
                <a:defRPr/>
              </a:pPr>
              <a:t>‹#›</a:t>
            </a:fld>
            <a:endParaRPr lang="en-US"/>
          </a:p>
        </p:txBody>
      </p:sp>
    </p:spTree>
    <p:extLst>
      <p:ext uri="{BB962C8B-B14F-4D97-AF65-F5344CB8AC3E}">
        <p14:creationId xmlns:p14="http://schemas.microsoft.com/office/powerpoint/2010/main" val="157648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F335C8-B0B7-4A6F-B88E-CAF4CFE95DB7}" type="slidenum">
              <a:rPr lang="en-US"/>
              <a:pPr>
                <a:defRPr/>
              </a:pPr>
              <a:t>‹#›</a:t>
            </a:fld>
            <a:endParaRPr lang="en-US"/>
          </a:p>
        </p:txBody>
      </p:sp>
    </p:spTree>
    <p:extLst>
      <p:ext uri="{BB962C8B-B14F-4D97-AF65-F5344CB8AC3E}">
        <p14:creationId xmlns:p14="http://schemas.microsoft.com/office/powerpoint/2010/main" val="332092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A8538D3-5C5E-41BB-9FB6-9DBF5722CE4B}" type="slidenum">
              <a:rPr lang="en-US"/>
              <a:pPr>
                <a:defRPr/>
              </a:pPr>
              <a:t>‹#›</a:t>
            </a:fld>
            <a:endParaRPr lang="en-US"/>
          </a:p>
        </p:txBody>
      </p:sp>
    </p:spTree>
    <p:extLst>
      <p:ext uri="{BB962C8B-B14F-4D97-AF65-F5344CB8AC3E}">
        <p14:creationId xmlns:p14="http://schemas.microsoft.com/office/powerpoint/2010/main" val="16500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293A6C4-F6BE-4730-880F-6D602F4A4EBD}" type="slidenum">
              <a:rPr lang="en-US"/>
              <a:pPr>
                <a:defRPr/>
              </a:pPr>
              <a:t>‹#›</a:t>
            </a:fld>
            <a:endParaRPr lang="en-US"/>
          </a:p>
        </p:txBody>
      </p:sp>
      <p:pic>
        <p:nvPicPr>
          <p:cNvPr id="1029" name="Picture 13" descr="DarkBlue10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ngineering.ucl.ac.uk/engineering-exchang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700808"/>
            <a:ext cx="8496300" cy="2005825"/>
          </a:xfrm>
        </p:spPr>
        <p:txBody>
          <a:bodyPr/>
          <a:lstStyle/>
          <a:p>
            <a:r>
              <a:rPr lang="en-GB" dirty="0" smtClean="0"/>
              <a:t>Engineering with the Trouble: the Engineering Exchange at UCL</a:t>
            </a:r>
            <a:br>
              <a:rPr lang="en-GB" dirty="0" smtClean="0"/>
            </a:br>
            <a:r>
              <a:rPr lang="en-GB" dirty="0" smtClean="0"/>
              <a:t/>
            </a:r>
            <a:br>
              <a:rPr lang="en-GB" dirty="0" smtClean="0"/>
            </a:br>
            <a:r>
              <a:rPr lang="en-GB" dirty="0"/>
              <a:t/>
            </a:r>
            <a:br>
              <a:rPr lang="en-GB" dirty="0"/>
            </a:br>
            <a:r>
              <a:rPr lang="en-GB" b="0" dirty="0" smtClean="0"/>
              <a:t>Sarah Bell</a:t>
            </a:r>
            <a:br>
              <a:rPr lang="en-GB" b="0" dirty="0" smtClean="0"/>
            </a:br>
            <a:r>
              <a:rPr lang="en-GB" b="0" dirty="0" smtClean="0"/>
              <a:t>26 January 2018</a:t>
            </a:r>
            <a:br>
              <a:rPr lang="en-GB" b="0" dirty="0" smtClean="0"/>
            </a:br>
            <a:r>
              <a:rPr lang="en-GB" b="0" dirty="0" smtClean="0"/>
              <a:t/>
            </a:r>
            <a:br>
              <a:rPr lang="en-GB" b="0" dirty="0" smtClean="0"/>
            </a:br>
            <a:r>
              <a:rPr lang="en-GB" dirty="0" smtClean="0">
                <a:hlinkClick r:id="rId2"/>
              </a:rPr>
              <a:t>http</a:t>
            </a:r>
            <a:r>
              <a:rPr lang="en-GB" dirty="0">
                <a:hlinkClick r:id="rId2"/>
              </a:rPr>
              <a:t>://</a:t>
            </a:r>
            <a:r>
              <a:rPr lang="en-GB" dirty="0" smtClean="0">
                <a:hlinkClick r:id="rId2"/>
              </a:rPr>
              <a:t>www.engineering.ucl.ac.uk/engineering-exchange</a:t>
            </a:r>
            <a:r>
              <a:rPr lang="en-GB" dirty="0" smtClean="0"/>
              <a:t/>
            </a:r>
            <a:br>
              <a:rPr lang="en-GB" dirty="0" smtClean="0"/>
            </a:br>
            <a:r>
              <a:rPr lang="en-GB" dirty="0" smtClean="0"/>
              <a:t>@</a:t>
            </a:r>
            <a:r>
              <a:rPr lang="en-GB" dirty="0" err="1" smtClean="0"/>
              <a:t>uclengex</a:t>
            </a:r>
            <a:endParaRPr lang="en-GB" dirty="0"/>
          </a:p>
        </p:txBody>
      </p:sp>
      <p:sp>
        <p:nvSpPr>
          <p:cNvPr id="4" name="AutoShape 2" descr="Royal Academy of Engine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2" descr="C:\Users\Sarah Bell\Documents\My Dropbox\Community Based Engineering\Engineering Exchange\Images\Logos\Engineering Ex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564658"/>
            <a:ext cx="2768206" cy="129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with the Trouble</a:t>
            </a:r>
            <a:endParaRPr lang="en-GB" dirty="0"/>
          </a:p>
        </p:txBody>
      </p:sp>
      <p:sp>
        <p:nvSpPr>
          <p:cNvPr id="3" name="Content Placeholder 2"/>
          <p:cNvSpPr>
            <a:spLocks noGrp="1"/>
          </p:cNvSpPr>
          <p:nvPr>
            <p:ph idx="1"/>
          </p:nvPr>
        </p:nvSpPr>
        <p:spPr>
          <a:xfrm>
            <a:off x="330200" y="2708919"/>
            <a:ext cx="5177904" cy="3456931"/>
          </a:xfrm>
        </p:spPr>
        <p:txBody>
          <a:bodyPr/>
          <a:lstStyle/>
          <a:p>
            <a:r>
              <a:rPr lang="en-GB" dirty="0"/>
              <a:t>Strategically conservative</a:t>
            </a:r>
          </a:p>
          <a:p>
            <a:pPr lvl="1"/>
            <a:r>
              <a:rPr lang="en-GB" dirty="0"/>
              <a:t>Serve university and engineering </a:t>
            </a:r>
            <a:r>
              <a:rPr lang="en-GB" dirty="0" smtClean="0"/>
              <a:t>interests</a:t>
            </a:r>
          </a:p>
          <a:p>
            <a:r>
              <a:rPr lang="en-GB" dirty="0" smtClean="0"/>
              <a:t>Specific </a:t>
            </a:r>
            <a:r>
              <a:rPr lang="en-GB" dirty="0" err="1" smtClean="0"/>
              <a:t>projecst</a:t>
            </a:r>
            <a:r>
              <a:rPr lang="en-GB" dirty="0" smtClean="0"/>
              <a:t>, </a:t>
            </a:r>
            <a:r>
              <a:rPr lang="en-GB" dirty="0"/>
              <a:t>not root </a:t>
            </a:r>
            <a:r>
              <a:rPr lang="en-GB" dirty="0" smtClean="0"/>
              <a:t>causes</a:t>
            </a:r>
            <a:endParaRPr lang="en-GB" dirty="0"/>
          </a:p>
          <a:p>
            <a:pPr marL="457200" lvl="1" indent="0">
              <a:buNone/>
            </a:pPr>
            <a:endParaRPr lang="en-GB" dirty="0"/>
          </a:p>
          <a:p>
            <a:pPr marL="0" indent="0">
              <a:buNone/>
            </a:pP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76325"/>
            <a:ext cx="4370192" cy="266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89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with the Trouble</a:t>
            </a:r>
            <a:endParaRPr lang="en-GB" dirty="0"/>
          </a:p>
        </p:txBody>
      </p:sp>
      <p:sp>
        <p:nvSpPr>
          <p:cNvPr id="3" name="Content Placeholder 2"/>
          <p:cNvSpPr>
            <a:spLocks noGrp="1"/>
          </p:cNvSpPr>
          <p:nvPr>
            <p:ph idx="1"/>
          </p:nvPr>
        </p:nvSpPr>
        <p:spPr>
          <a:xfrm>
            <a:off x="467544" y="3141812"/>
            <a:ext cx="6018386" cy="3528095"/>
          </a:xfrm>
        </p:spPr>
        <p:txBody>
          <a:bodyPr/>
          <a:lstStyle/>
          <a:p>
            <a:r>
              <a:rPr lang="en-GB" dirty="0" smtClean="0"/>
              <a:t>Situating technical knowledge</a:t>
            </a:r>
          </a:p>
          <a:p>
            <a:pPr lvl="1"/>
            <a:r>
              <a:rPr lang="en-GB" dirty="0"/>
              <a:t>Clients, not kin</a:t>
            </a:r>
          </a:p>
          <a:p>
            <a:r>
              <a:rPr lang="en-GB" dirty="0" smtClean="0"/>
              <a:t>Establishment legitimacy, not outsider solidarity</a:t>
            </a:r>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52236" y="2878518"/>
            <a:ext cx="4725458" cy="2658070"/>
          </a:xfrm>
          <a:prstGeom prst="rect">
            <a:avLst/>
          </a:prstGeom>
        </p:spPr>
      </p:pic>
    </p:spTree>
    <p:extLst>
      <p:ext uri="{BB962C8B-B14F-4D97-AF65-F5344CB8AC3E}">
        <p14:creationId xmlns:p14="http://schemas.microsoft.com/office/powerpoint/2010/main" val="392273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92696"/>
            <a:ext cx="7843605" cy="5882704"/>
          </a:xfrm>
          <a:prstGeom prst="rect">
            <a:avLst/>
          </a:prstGeom>
        </p:spPr>
      </p:pic>
    </p:spTree>
    <p:extLst>
      <p:ext uri="{BB962C8B-B14F-4D97-AF65-F5344CB8AC3E}">
        <p14:creationId xmlns:p14="http://schemas.microsoft.com/office/powerpoint/2010/main" val="387316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with the Trouble</a:t>
            </a:r>
            <a:endParaRPr lang="en-GB" dirty="0"/>
          </a:p>
        </p:txBody>
      </p:sp>
      <p:sp>
        <p:nvSpPr>
          <p:cNvPr id="3" name="Content Placeholder 2"/>
          <p:cNvSpPr>
            <a:spLocks noGrp="1"/>
          </p:cNvSpPr>
          <p:nvPr>
            <p:ph idx="1"/>
          </p:nvPr>
        </p:nvSpPr>
        <p:spPr>
          <a:xfrm>
            <a:off x="330200" y="2708275"/>
            <a:ext cx="5105896" cy="3457575"/>
          </a:xfrm>
        </p:spPr>
        <p:txBody>
          <a:bodyPr/>
          <a:lstStyle/>
          <a:p>
            <a:r>
              <a:rPr lang="en-GB" dirty="0" smtClean="0"/>
              <a:t>The Engineering Exchange</a:t>
            </a:r>
          </a:p>
          <a:p>
            <a:r>
              <a:rPr lang="en-GB" dirty="0" smtClean="0"/>
              <a:t>The Trouble</a:t>
            </a:r>
          </a:p>
          <a:p>
            <a:pPr lvl="1"/>
            <a:r>
              <a:rPr lang="en-GB" dirty="0" smtClean="0"/>
              <a:t>Engineering</a:t>
            </a:r>
          </a:p>
          <a:p>
            <a:pPr lvl="1"/>
            <a:r>
              <a:rPr lang="en-GB" dirty="0" smtClean="0"/>
              <a:t>Universities</a:t>
            </a:r>
          </a:p>
          <a:p>
            <a:pPr lvl="1"/>
            <a:r>
              <a:rPr lang="en-GB" dirty="0" smtClean="0"/>
              <a:t>Communities</a:t>
            </a:r>
          </a:p>
          <a:p>
            <a:r>
              <a:rPr lang="en-GB" dirty="0" smtClean="0"/>
              <a:t>Engineering with communities</a:t>
            </a:r>
          </a:p>
          <a:p>
            <a:pPr lvl="1"/>
            <a:endParaRPr lang="en-GB" dirty="0" smtClean="0"/>
          </a:p>
          <a:p>
            <a:endParaRPr lang="en-GB" dirty="0" smtClean="0"/>
          </a:p>
          <a:p>
            <a:endParaRPr lang="en-GB" dirty="0" smtClean="0"/>
          </a:p>
          <a:p>
            <a:pPr lvl="1"/>
            <a:endParaRPr lang="en-GB" dirty="0"/>
          </a:p>
        </p:txBody>
      </p:sp>
      <p:pic>
        <p:nvPicPr>
          <p:cNvPr id="5" name="Picture 2" descr="C:\Users\Sarah Bell\Documents\My Dropbox\Community Based Engineering\Engineering Exchange\Images\Logos\Engineering Ex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794" y="908050"/>
            <a:ext cx="2768206" cy="1293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268990"/>
            <a:ext cx="4788024" cy="3452011"/>
          </a:xfrm>
          <a:prstGeom prst="rect">
            <a:avLst/>
          </a:prstGeom>
        </p:spPr>
      </p:pic>
    </p:spTree>
    <p:extLst>
      <p:ext uri="{BB962C8B-B14F-4D97-AF65-F5344CB8AC3E}">
        <p14:creationId xmlns:p14="http://schemas.microsoft.com/office/powerpoint/2010/main" val="180371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Engineering Exchange</a:t>
            </a:r>
            <a:endParaRPr lang="en-GB" dirty="0"/>
          </a:p>
        </p:txBody>
      </p:sp>
      <p:sp>
        <p:nvSpPr>
          <p:cNvPr id="3" name="Content Placeholder 2"/>
          <p:cNvSpPr>
            <a:spLocks noGrp="1"/>
          </p:cNvSpPr>
          <p:nvPr>
            <p:ph idx="1"/>
          </p:nvPr>
        </p:nvSpPr>
        <p:spPr/>
        <p:txBody>
          <a:bodyPr/>
          <a:lstStyle/>
          <a:p>
            <a:r>
              <a:rPr lang="en-GB" dirty="0" smtClean="0"/>
              <a:t>Established 2014</a:t>
            </a:r>
          </a:p>
          <a:p>
            <a:r>
              <a:rPr lang="en-GB" dirty="0" smtClean="0"/>
              <a:t>Two-way engagement</a:t>
            </a:r>
          </a:p>
          <a:p>
            <a:r>
              <a:rPr lang="en-GB" dirty="0" smtClean="0"/>
              <a:t>Projects</a:t>
            </a:r>
          </a:p>
          <a:p>
            <a:r>
              <a:rPr lang="en-GB" dirty="0" smtClean="0"/>
              <a:t>Events</a:t>
            </a:r>
          </a:p>
          <a:p>
            <a:r>
              <a:rPr lang="en-GB" dirty="0" smtClean="0"/>
              <a:t>Training</a:t>
            </a:r>
          </a:p>
          <a:p>
            <a:r>
              <a:rPr lang="en-GB" dirty="0" smtClean="0"/>
              <a:t>Faculty and staff, not students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440" y="2348880"/>
            <a:ext cx="3299560" cy="3669226"/>
          </a:xfrm>
          <a:prstGeom prst="rect">
            <a:avLst/>
          </a:prstGeom>
        </p:spPr>
      </p:pic>
    </p:spTree>
    <p:extLst>
      <p:ext uri="{BB962C8B-B14F-4D97-AF65-F5344CB8AC3E}">
        <p14:creationId xmlns:p14="http://schemas.microsoft.com/office/powerpoint/2010/main" val="106626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Projects</a:t>
            </a:r>
            <a:endParaRPr lang="en-GB" dirty="0"/>
          </a:p>
        </p:txBody>
      </p:sp>
      <p:sp>
        <p:nvSpPr>
          <p:cNvPr id="3" name="Content Placeholder 2"/>
          <p:cNvSpPr>
            <a:spLocks noGrp="1"/>
          </p:cNvSpPr>
          <p:nvPr>
            <p:ph idx="1"/>
          </p:nvPr>
        </p:nvSpPr>
        <p:spPr>
          <a:xfrm>
            <a:off x="330199" y="2708275"/>
            <a:ext cx="5617595" cy="3457575"/>
          </a:xfrm>
        </p:spPr>
        <p:txBody>
          <a:bodyPr/>
          <a:lstStyle/>
          <a:p>
            <a:r>
              <a:rPr lang="en-GB" dirty="0" smtClean="0"/>
              <a:t>Air quality monitoring and interventions</a:t>
            </a:r>
          </a:p>
          <a:p>
            <a:r>
              <a:rPr lang="en-GB" dirty="0" smtClean="0"/>
              <a:t>Traffic and logistics</a:t>
            </a:r>
          </a:p>
          <a:p>
            <a:r>
              <a:rPr lang="en-GB" dirty="0" smtClean="0"/>
              <a:t>Canal </a:t>
            </a:r>
            <a:r>
              <a:rPr lang="en-GB" dirty="0"/>
              <a:t>transport</a:t>
            </a:r>
          </a:p>
          <a:p>
            <a:r>
              <a:rPr lang="en-GB" dirty="0" smtClean="0"/>
              <a:t>Infrastructure planning</a:t>
            </a:r>
            <a:endParaRPr lang="en-GB" dirty="0"/>
          </a:p>
          <a:p>
            <a:r>
              <a:rPr lang="en-GB" dirty="0" smtClean="0"/>
              <a:t>Smart cities</a:t>
            </a:r>
          </a:p>
          <a:p>
            <a:r>
              <a:rPr lang="en-GB" dirty="0" smtClean="0"/>
              <a:t>Housing…</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492" y="3108443"/>
            <a:ext cx="4007816" cy="2657237"/>
          </a:xfrm>
          <a:prstGeom prst="rect">
            <a:avLst/>
          </a:prstGeom>
        </p:spPr>
      </p:pic>
    </p:spTree>
    <p:extLst>
      <p:ext uri="{BB962C8B-B14F-4D97-AF65-F5344CB8AC3E}">
        <p14:creationId xmlns:p14="http://schemas.microsoft.com/office/powerpoint/2010/main" val="279517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numbers</a:t>
            </a:r>
            <a:endParaRPr lang="en-GB" dirty="0"/>
          </a:p>
        </p:txBody>
      </p:sp>
      <p:sp>
        <p:nvSpPr>
          <p:cNvPr id="3" name="Content Placeholder 2"/>
          <p:cNvSpPr>
            <a:spLocks noGrp="1"/>
          </p:cNvSpPr>
          <p:nvPr>
            <p:ph idx="1"/>
          </p:nvPr>
        </p:nvSpPr>
        <p:spPr>
          <a:xfrm>
            <a:off x="330200" y="2113997"/>
            <a:ext cx="5969992" cy="4123315"/>
          </a:xfrm>
        </p:spPr>
        <p:txBody>
          <a:bodyPr/>
          <a:lstStyle/>
          <a:p>
            <a:r>
              <a:rPr lang="en-GB" dirty="0" smtClean="0"/>
              <a:t>2016-17</a:t>
            </a:r>
          </a:p>
          <a:p>
            <a:pPr lvl="1"/>
            <a:r>
              <a:rPr lang="en-GB" dirty="0"/>
              <a:t>UCL </a:t>
            </a:r>
            <a:r>
              <a:rPr lang="en-GB" dirty="0" smtClean="0"/>
              <a:t>staff 66</a:t>
            </a:r>
            <a:endParaRPr lang="en-GB" dirty="0"/>
          </a:p>
          <a:p>
            <a:pPr lvl="1"/>
            <a:r>
              <a:rPr lang="en-GB" dirty="0"/>
              <a:t>UCL students </a:t>
            </a:r>
            <a:r>
              <a:rPr lang="en-GB" dirty="0" smtClean="0"/>
              <a:t>13</a:t>
            </a:r>
          </a:p>
          <a:p>
            <a:pPr lvl="1"/>
            <a:r>
              <a:rPr lang="en-GB" dirty="0" smtClean="0"/>
              <a:t>Members </a:t>
            </a:r>
            <a:r>
              <a:rPr lang="en-GB" dirty="0"/>
              <a:t>of the public </a:t>
            </a:r>
            <a:r>
              <a:rPr lang="en-GB" dirty="0" smtClean="0"/>
              <a:t>227</a:t>
            </a:r>
            <a:endParaRPr lang="en-GB" dirty="0"/>
          </a:p>
          <a:p>
            <a:pPr lvl="1"/>
            <a:r>
              <a:rPr lang="en-GB" dirty="0" smtClean="0"/>
              <a:t>External presentations 10</a:t>
            </a:r>
          </a:p>
          <a:p>
            <a:pPr lvl="1"/>
            <a:r>
              <a:rPr lang="en-GB" dirty="0" smtClean="0"/>
              <a:t>Projects initiated 19</a:t>
            </a:r>
          </a:p>
          <a:p>
            <a:pPr lvl="1"/>
            <a:r>
              <a:rPr lang="en-GB" dirty="0" smtClean="0"/>
              <a:t>Projects ongoing 6</a:t>
            </a:r>
            <a:endParaRPr lang="en-GB" dirty="0"/>
          </a:p>
          <a:p>
            <a:pPr lvl="1"/>
            <a:r>
              <a:rPr lang="en-GB" dirty="0" smtClean="0"/>
              <a:t>CPD participants 13</a:t>
            </a:r>
            <a:endParaRPr lang="en-GB" dirty="0"/>
          </a:p>
          <a:p>
            <a:pPr lvl="1"/>
            <a:r>
              <a:rPr lang="en-GB" dirty="0"/>
              <a:t>Community forum </a:t>
            </a:r>
            <a:r>
              <a:rPr lang="en-GB" dirty="0" smtClean="0"/>
              <a:t>participants</a:t>
            </a:r>
            <a:r>
              <a:rPr lang="en-GB" dirty="0"/>
              <a:t> </a:t>
            </a:r>
            <a:r>
              <a:rPr lang="en-GB" dirty="0" smtClean="0"/>
              <a:t>62</a:t>
            </a:r>
            <a:endParaRPr lang="en-GB" dirty="0"/>
          </a:p>
          <a:p>
            <a:endParaRPr lang="en-GB" dirty="0" smtClean="0"/>
          </a:p>
          <a:p>
            <a:pPr lvl="1"/>
            <a:endParaRPr lang="en-GB" dirty="0" smtClean="0"/>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230" y="2636912"/>
            <a:ext cx="270030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3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Staying with the Trouble</a:t>
            </a:r>
            <a:endParaRPr lang="en-GB" dirty="0"/>
          </a:p>
        </p:txBody>
      </p:sp>
      <p:sp>
        <p:nvSpPr>
          <p:cNvPr id="3" name="Content Placeholder 2"/>
          <p:cNvSpPr>
            <a:spLocks noGrp="1"/>
          </p:cNvSpPr>
          <p:nvPr>
            <p:ph idx="1"/>
          </p:nvPr>
        </p:nvSpPr>
        <p:spPr>
          <a:xfrm>
            <a:off x="330200" y="2708275"/>
            <a:ext cx="5969992" cy="3457575"/>
          </a:xfrm>
        </p:spPr>
        <p:txBody>
          <a:bodyPr/>
          <a:lstStyle/>
          <a:p>
            <a:r>
              <a:rPr lang="en-GB" dirty="0" err="1" smtClean="0"/>
              <a:t>Haraway</a:t>
            </a:r>
            <a:r>
              <a:rPr lang="en-GB" dirty="0" smtClean="0"/>
              <a:t> 2016</a:t>
            </a:r>
          </a:p>
          <a:p>
            <a:r>
              <a:rPr lang="en-GB" dirty="0" smtClean="0"/>
              <a:t>Making kin, weaving connections</a:t>
            </a:r>
          </a:p>
          <a:p>
            <a:pPr lvl="1"/>
            <a:r>
              <a:rPr lang="en-GB" dirty="0" smtClean="0"/>
              <a:t>Compost, cats cradle, octopus, butterflies</a:t>
            </a:r>
          </a:p>
          <a:p>
            <a:r>
              <a:rPr lang="en-GB" dirty="0" smtClean="0"/>
              <a:t>Focus on the present</a:t>
            </a:r>
          </a:p>
          <a:p>
            <a:pPr lvl="1"/>
            <a:r>
              <a:rPr lang="en-GB" dirty="0" smtClean="0"/>
              <a:t>Not dystopian or utopian futures</a:t>
            </a:r>
          </a:p>
          <a:p>
            <a:pPr lvl="1"/>
            <a:r>
              <a:rPr lang="en-GB" dirty="0" smtClean="0"/>
              <a:t>Anti-ideology</a:t>
            </a:r>
          </a:p>
          <a:p>
            <a:endParaRPr lang="en-GB"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585108"/>
            <a:ext cx="2812330" cy="38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88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Trouble With… Engineering</a:t>
            </a:r>
            <a:endParaRPr lang="en-GB" dirty="0"/>
          </a:p>
        </p:txBody>
      </p:sp>
      <p:sp>
        <p:nvSpPr>
          <p:cNvPr id="3" name="Content Placeholder 2"/>
          <p:cNvSpPr>
            <a:spLocks noGrp="1"/>
          </p:cNvSpPr>
          <p:nvPr>
            <p:ph idx="1"/>
          </p:nvPr>
        </p:nvSpPr>
        <p:spPr/>
        <p:txBody>
          <a:bodyPr/>
          <a:lstStyle/>
          <a:p>
            <a:r>
              <a:rPr lang="en-GB" dirty="0" smtClean="0"/>
              <a:t>Central to modern, industrial and digital development</a:t>
            </a:r>
          </a:p>
          <a:p>
            <a:r>
              <a:rPr lang="en-GB" dirty="0"/>
              <a:t>Future oriented</a:t>
            </a:r>
          </a:p>
          <a:p>
            <a:r>
              <a:rPr lang="en-GB" dirty="0" smtClean="0"/>
              <a:t>Serves large organisations	</a:t>
            </a:r>
          </a:p>
          <a:p>
            <a:pPr lvl="1"/>
            <a:r>
              <a:rPr lang="en-GB" dirty="0" smtClean="0"/>
              <a:t>Corporations, military, government</a:t>
            </a:r>
          </a:p>
          <a:p>
            <a:r>
              <a:rPr lang="en-GB" dirty="0" smtClean="0"/>
              <a:t>Imbalance in access to technical knowledge</a:t>
            </a:r>
          </a:p>
          <a:p>
            <a:r>
              <a:rPr lang="en-GB" dirty="0" smtClean="0"/>
              <a:t>Claims </a:t>
            </a:r>
            <a:r>
              <a:rPr lang="en-GB" dirty="0"/>
              <a:t>to serve public interest?</a:t>
            </a:r>
          </a:p>
          <a:p>
            <a:pPr lvl="1"/>
            <a:r>
              <a:rPr lang="en-GB" dirty="0" smtClean="0"/>
              <a:t>How?</a:t>
            </a:r>
          </a:p>
          <a:p>
            <a:endParaRPr lang="en-GB" dirty="0"/>
          </a:p>
        </p:txBody>
      </p:sp>
    </p:spTree>
    <p:extLst>
      <p:ext uri="{BB962C8B-B14F-4D97-AF65-F5344CB8AC3E}">
        <p14:creationId xmlns:p14="http://schemas.microsoft.com/office/powerpoint/2010/main" val="386581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Trouble With… Universities</a:t>
            </a:r>
            <a:endParaRPr lang="en-GB" dirty="0"/>
          </a:p>
        </p:txBody>
      </p:sp>
      <p:sp>
        <p:nvSpPr>
          <p:cNvPr id="3" name="Content Placeholder 2"/>
          <p:cNvSpPr>
            <a:spLocks noGrp="1"/>
          </p:cNvSpPr>
          <p:nvPr>
            <p:ph idx="1"/>
          </p:nvPr>
        </p:nvSpPr>
        <p:spPr>
          <a:xfrm>
            <a:off x="330200" y="2348881"/>
            <a:ext cx="8489950" cy="3816970"/>
          </a:xfrm>
        </p:spPr>
        <p:txBody>
          <a:bodyPr/>
          <a:lstStyle/>
          <a:p>
            <a:r>
              <a:rPr lang="en-GB" dirty="0"/>
              <a:t>S</a:t>
            </a:r>
            <a:r>
              <a:rPr lang="en-GB" dirty="0" smtClean="0"/>
              <a:t>ource of technical and scientific knowledge</a:t>
            </a:r>
          </a:p>
          <a:p>
            <a:r>
              <a:rPr lang="en-GB" dirty="0" smtClean="0"/>
              <a:t>Aligned with powerful interests</a:t>
            </a:r>
          </a:p>
          <a:p>
            <a:pPr lvl="1"/>
            <a:r>
              <a:rPr lang="en-GB" dirty="0" smtClean="0"/>
              <a:t>Corporations, military, government</a:t>
            </a:r>
          </a:p>
          <a:p>
            <a:r>
              <a:rPr lang="en-GB" dirty="0" smtClean="0"/>
              <a:t>Public funding for research and teaching</a:t>
            </a:r>
          </a:p>
          <a:p>
            <a:pPr lvl="1"/>
            <a:r>
              <a:rPr lang="en-GB" dirty="0" smtClean="0"/>
              <a:t>Impact on economic growth and competitiveness</a:t>
            </a:r>
          </a:p>
          <a:p>
            <a:r>
              <a:rPr lang="en-GB" dirty="0" smtClean="0"/>
              <a:t>Political targets</a:t>
            </a:r>
          </a:p>
          <a:p>
            <a:pPr lvl="1"/>
            <a:r>
              <a:rPr lang="en-GB" dirty="0" smtClean="0"/>
              <a:t>Free speech, fees and debt, elitism</a:t>
            </a:r>
          </a:p>
          <a:p>
            <a:r>
              <a:rPr lang="en-GB" dirty="0" smtClean="0"/>
              <a:t>Claim to serve wider public interest?</a:t>
            </a:r>
          </a:p>
          <a:p>
            <a:pPr lvl="1"/>
            <a:r>
              <a:rPr lang="en-GB" dirty="0" smtClean="0"/>
              <a:t>How?</a:t>
            </a:r>
          </a:p>
          <a:p>
            <a:pPr lvl="1"/>
            <a:endParaRPr lang="en-GB" dirty="0"/>
          </a:p>
        </p:txBody>
      </p:sp>
    </p:spTree>
    <p:extLst>
      <p:ext uri="{BB962C8B-B14F-4D97-AF65-F5344CB8AC3E}">
        <p14:creationId xmlns:p14="http://schemas.microsoft.com/office/powerpoint/2010/main" val="24557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Trouble With… Communities</a:t>
            </a:r>
            <a:endParaRPr lang="en-GB" dirty="0"/>
          </a:p>
        </p:txBody>
      </p:sp>
      <p:sp>
        <p:nvSpPr>
          <p:cNvPr id="3" name="Content Placeholder 2"/>
          <p:cNvSpPr>
            <a:spLocks noGrp="1"/>
          </p:cNvSpPr>
          <p:nvPr>
            <p:ph idx="1"/>
          </p:nvPr>
        </p:nvSpPr>
        <p:spPr/>
        <p:txBody>
          <a:bodyPr/>
          <a:lstStyle/>
          <a:p>
            <a:r>
              <a:rPr lang="en-GB" dirty="0" smtClean="0"/>
              <a:t>Impacted by the outcomes of decisions taken based on technical and scientific knowledge</a:t>
            </a:r>
          </a:p>
          <a:p>
            <a:r>
              <a:rPr lang="en-GB" dirty="0"/>
              <a:t>Serve </a:t>
            </a:r>
            <a:r>
              <a:rPr lang="en-GB" dirty="0" smtClean="0"/>
              <a:t>local, specific </a:t>
            </a:r>
            <a:r>
              <a:rPr lang="en-GB" dirty="0"/>
              <a:t>interests and values</a:t>
            </a:r>
          </a:p>
          <a:p>
            <a:r>
              <a:rPr lang="en-GB" dirty="0" smtClean="0"/>
              <a:t>Constrained capacity to engage with technical basis for decisions</a:t>
            </a:r>
          </a:p>
          <a:p>
            <a:r>
              <a:rPr lang="en-GB" dirty="0" smtClean="0"/>
              <a:t>Constrained capacity to propose viable alternatives</a:t>
            </a:r>
            <a:endParaRPr lang="en-GB" dirty="0"/>
          </a:p>
        </p:txBody>
      </p:sp>
    </p:spTree>
    <p:extLst>
      <p:ext uri="{BB962C8B-B14F-4D97-AF65-F5344CB8AC3E}">
        <p14:creationId xmlns:p14="http://schemas.microsoft.com/office/powerpoint/2010/main" val="3953285817"/>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4888</TotalTime>
  <Words>1293</Words>
  <Application>Microsoft Office PowerPoint</Application>
  <PresentationFormat>On-screen Show (4:3)</PresentationFormat>
  <Paragraphs>102</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Custom Design</vt:lpstr>
      <vt:lpstr>Engineering with the Trouble: the Engineering Exchange at UCL   Sarah Bell 26 January 2018  http://www.engineering.ucl.ac.uk/engineering-exchange @uclengex</vt:lpstr>
      <vt:lpstr>Engineering with the Trouble</vt:lpstr>
      <vt:lpstr>The Engineering Exchange</vt:lpstr>
      <vt:lpstr>Projects</vt:lpstr>
      <vt:lpstr>The numbers</vt:lpstr>
      <vt:lpstr>Staying with the Trouble</vt:lpstr>
      <vt:lpstr>The Trouble With… Engineering</vt:lpstr>
      <vt:lpstr>The Trouble With… Universities</vt:lpstr>
      <vt:lpstr>The Trouble With… Communities</vt:lpstr>
      <vt:lpstr>Engineering with the Trouble</vt:lpstr>
      <vt:lpstr>Engineering with the Trouble</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ucessjb</cp:lastModifiedBy>
  <cp:revision>115</cp:revision>
  <dcterms:created xsi:type="dcterms:W3CDTF">2005-07-13T12:26:50Z</dcterms:created>
  <dcterms:modified xsi:type="dcterms:W3CDTF">2018-01-28T14:22:56Z</dcterms:modified>
</cp:coreProperties>
</file>