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1"/>
  </p:notesMasterIdLst>
  <p:sldIdLst>
    <p:sldId id="256" r:id="rId2"/>
    <p:sldId id="335" r:id="rId3"/>
    <p:sldId id="259" r:id="rId4"/>
    <p:sldId id="343" r:id="rId5"/>
    <p:sldId id="345" r:id="rId6"/>
    <p:sldId id="346" r:id="rId7"/>
    <p:sldId id="347" r:id="rId8"/>
    <p:sldId id="348" r:id="rId9"/>
    <p:sldId id="344" r:id="rId10"/>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A7C"/>
    <a:srgbClr val="7894A6"/>
    <a:srgbClr val="87A896"/>
    <a:srgbClr val="205E9A"/>
    <a:srgbClr val="E0CFC5"/>
    <a:srgbClr val="958A83"/>
    <a:srgbClr val="A89B93"/>
    <a:srgbClr val="96C4CD"/>
    <a:srgbClr val="31828E"/>
    <a:srgbClr val="4F8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78571" autoAdjust="0"/>
  </p:normalViewPr>
  <p:slideViewPr>
    <p:cSldViewPr snapToGrid="0" snapToObjects="1">
      <p:cViewPr>
        <p:scale>
          <a:sx n="91" d="100"/>
          <a:sy n="91" d="100"/>
        </p:scale>
        <p:origin x="-1512" y="-29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71B61-08A1-4748-A03B-7A5C976DD19A}" type="datetimeFigureOut">
              <a:rPr lang="en-US" smtClean="0"/>
              <a:t>20/06/18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13A0A-EF37-7841-8086-BC36F4A56CC0}" type="slidenum">
              <a:rPr lang="en-US" smtClean="0"/>
              <a:t>‹#›</a:t>
            </a:fld>
            <a:endParaRPr lang="en-US"/>
          </a:p>
        </p:txBody>
      </p:sp>
    </p:spTree>
    <p:extLst>
      <p:ext uri="{BB962C8B-B14F-4D97-AF65-F5344CB8AC3E}">
        <p14:creationId xmlns:p14="http://schemas.microsoft.com/office/powerpoint/2010/main" val="175878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pleasure to have the opportunity to present what the current evidence regarding</a:t>
            </a:r>
            <a:r>
              <a:rPr lang="en-US" baseline="0" dirty="0" smtClean="0"/>
              <a:t> the oncological safety of BCS compared to mastectomy in treating MIBC on behalf of the MIAMI </a:t>
            </a:r>
            <a:r>
              <a:rPr lang="en-US" baseline="0" dirty="0" err="1" smtClean="0"/>
              <a:t>trialists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1</a:t>
            </a:fld>
            <a:endParaRPr lang="en-US"/>
          </a:p>
        </p:txBody>
      </p:sp>
    </p:spTree>
    <p:extLst>
      <p:ext uri="{BB962C8B-B14F-4D97-AF65-F5344CB8AC3E}">
        <p14:creationId xmlns:p14="http://schemas.microsoft.com/office/powerpoint/2010/main" val="7273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primary</a:t>
            </a:r>
            <a:r>
              <a:rPr lang="en-US" baseline="0" dirty="0" smtClean="0"/>
              <a:t> aim </a:t>
            </a:r>
            <a:r>
              <a:rPr lang="en-US" dirty="0" smtClean="0"/>
              <a:t>was to</a:t>
            </a:r>
            <a:r>
              <a:rPr lang="en-US" baseline="0" dirty="0" smtClean="0"/>
              <a:t> compare clinical outcomes after BCS versus mastectomy for MF and MC cancers collectively defined as MIBC, and not specifically compare these with </a:t>
            </a:r>
            <a:r>
              <a:rPr lang="en-US" baseline="0" dirty="0" err="1" smtClean="0"/>
              <a:t>unifocal</a:t>
            </a:r>
            <a:r>
              <a:rPr lang="en-US" baseline="0" dirty="0" smtClean="0"/>
              <a:t> cancers which are fundamentally different in terms of clinical presentation and potentially </a:t>
            </a:r>
            <a:r>
              <a:rPr lang="en-US" baseline="0" dirty="0" err="1" smtClean="0"/>
              <a:t>genomically</a:t>
            </a:r>
            <a:r>
              <a:rPr lang="en-US" baseline="0" dirty="0" smtClean="0"/>
              <a:t>. Two publications form the basis of a new NIHR funded </a:t>
            </a:r>
            <a:r>
              <a:rPr lang="en-US" baseline="0" dirty="0" err="1" smtClean="0"/>
              <a:t>randomised</a:t>
            </a:r>
            <a:r>
              <a:rPr lang="en-US" baseline="0" dirty="0" smtClean="0"/>
              <a:t> controlled trial called MIAMI which is a feasibility study.</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2</a:t>
            </a:fld>
            <a:endParaRPr lang="en-US"/>
          </a:p>
        </p:txBody>
      </p:sp>
    </p:spTree>
    <p:extLst>
      <p:ext uri="{BB962C8B-B14F-4D97-AF65-F5344CB8AC3E}">
        <p14:creationId xmlns:p14="http://schemas.microsoft.com/office/powerpoint/2010/main" val="208398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comprehensive literature search covered May 1998 to July 2015 evaluating all study designs</a:t>
            </a:r>
            <a:r>
              <a:rPr lang="en-US" baseline="0" dirty="0" smtClean="0"/>
              <a:t> resulting in 24 retrospective studies that were critically appraised using the Newcastle </a:t>
            </a:r>
            <a:r>
              <a:rPr lang="en-US" baseline="0" dirty="0" err="1" smtClean="0"/>
              <a:t>Ottowa</a:t>
            </a:r>
            <a:r>
              <a:rPr lang="en-US" baseline="0" dirty="0" smtClean="0"/>
              <a:t> Scale, 17 cohort studies and 7 case series. This included 3537 women with MIBC undergoing BCS, defined as MF in 2677 and MC in 292 with both in 568. Only six studies evaluated MIBC treated by BCS versus mastectomy. </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3</a:t>
            </a:fld>
            <a:endParaRPr lang="en-US"/>
          </a:p>
        </p:txBody>
      </p:sp>
    </p:spTree>
    <p:extLst>
      <p:ext uri="{BB962C8B-B14F-4D97-AF65-F5344CB8AC3E}">
        <p14:creationId xmlns:p14="http://schemas.microsoft.com/office/powerpoint/2010/main" val="127548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4</a:t>
            </a:fld>
            <a:endParaRPr lang="en-US"/>
          </a:p>
        </p:txBody>
      </p:sp>
    </p:spTree>
    <p:extLst>
      <p:ext uri="{BB962C8B-B14F-4D97-AF65-F5344CB8AC3E}">
        <p14:creationId xmlns:p14="http://schemas.microsoft.com/office/powerpoint/2010/main" val="51022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studies reported LRR rates ranging from 3-23%</a:t>
            </a:r>
            <a:r>
              <a:rPr lang="en-US" baseline="0" dirty="0" smtClean="0"/>
              <a:t> after BCS with apparently similar rates of LRR compared with mastectomy RR of 0.94. There was no heterogeneity in these studies reflecting similar case selection biases with surgeons choosing BCS for low risk patients and mastectomy for high risk cases. Overall the results are inconclusive and compromised by study quality.</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5</a:t>
            </a:fld>
            <a:endParaRPr lang="en-US"/>
          </a:p>
        </p:txBody>
      </p:sp>
    </p:spTree>
    <p:extLst>
      <p:ext uri="{BB962C8B-B14F-4D97-AF65-F5344CB8AC3E}">
        <p14:creationId xmlns:p14="http://schemas.microsoft.com/office/powerpoint/2010/main" val="41076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highest quality study reported the potential clinical equivalence of mastectomy in 887 patients compared with standard BCS in 300 patients with 10 year LRR rates of 6.5% versus 5.5%. Five year LRR rates were 2.5% after BCS.</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6</a:t>
            </a:fld>
            <a:endParaRPr lang="en-US"/>
          </a:p>
        </p:txBody>
      </p:sp>
    </p:spTree>
    <p:extLst>
      <p:ext uri="{BB962C8B-B14F-4D97-AF65-F5344CB8AC3E}">
        <p14:creationId xmlns:p14="http://schemas.microsoft.com/office/powerpoint/2010/main" val="25352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Five year LRR rates were 4.5% after mastectomy versus 2.5% after BCS suggesting biased case selection. These figures have been used on which to base sample size calculations for the MIAMI RCT. </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7</a:t>
            </a:fld>
            <a:endParaRPr lang="en-US"/>
          </a:p>
        </p:txBody>
      </p:sp>
    </p:spTree>
    <p:extLst>
      <p:ext uri="{BB962C8B-B14F-4D97-AF65-F5344CB8AC3E}">
        <p14:creationId xmlns:p14="http://schemas.microsoft.com/office/powerpoint/2010/main" val="8217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Dutch registry</a:t>
            </a:r>
            <a:r>
              <a:rPr lang="en-US" baseline="0" dirty="0" smtClean="0"/>
              <a:t> of Over 37,000 2000-2004, BCS improved 10 year OS compared to mastectomy which remained significant for all TNM stages. In a sub-cohort evaluating distant DFS, BCS vs mastectomy did not significantly improve DFS except in the T1N0 group</a:t>
            </a:r>
          </a:p>
          <a:p>
            <a:r>
              <a:rPr lang="en-US" baseline="0" dirty="0" smtClean="0"/>
              <a:t>This registry comprised 12 % MIBC where current TN staging is potentially underestimated with MIBC cancers having double the LN involvement compared to </a:t>
            </a:r>
            <a:r>
              <a:rPr lang="en-US" baseline="0" dirty="0" err="1" smtClean="0"/>
              <a:t>unifocal</a:t>
            </a:r>
            <a:r>
              <a:rPr lang="en-US" baseline="0" dirty="0" smtClean="0"/>
              <a:t> cancers.</a:t>
            </a:r>
          </a:p>
          <a:p>
            <a:endParaRPr lang="en-US" baseline="0" dirty="0" smtClean="0"/>
          </a:p>
          <a:p>
            <a:r>
              <a:rPr lang="en-US" baseline="0" dirty="0" smtClean="0"/>
              <a:t>Ultimately we need to understand what determines MIBC in relation to the stroma compared to </a:t>
            </a:r>
            <a:r>
              <a:rPr lang="en-US" baseline="0" dirty="0" err="1" smtClean="0"/>
              <a:t>unifocal</a:t>
            </a:r>
            <a:r>
              <a:rPr lang="en-US" baseline="0" dirty="0" smtClean="0"/>
              <a:t> cancers. </a:t>
            </a:r>
            <a:r>
              <a:rPr lang="en-US" baseline="0" dirty="0" err="1" smtClean="0"/>
              <a:t>Teschendorff</a:t>
            </a:r>
            <a:r>
              <a:rPr lang="en-US" baseline="0" dirty="0" smtClean="0"/>
              <a:t> </a:t>
            </a:r>
            <a:r>
              <a:rPr lang="en-US" baseline="0" dirty="0" err="1" smtClean="0"/>
              <a:t>analysed</a:t>
            </a:r>
            <a:r>
              <a:rPr lang="en-US" baseline="0" dirty="0" smtClean="0"/>
              <a:t> DNA </a:t>
            </a:r>
            <a:r>
              <a:rPr lang="en-US" baseline="0" dirty="0" err="1" smtClean="0"/>
              <a:t>methylomes</a:t>
            </a:r>
            <a:r>
              <a:rPr lang="en-US" baseline="0" dirty="0" smtClean="0"/>
              <a:t> in cancers and surrounding stroma showing increased methylation changes with increasing stage. We also know that genomic heterogeneity exists between MF cancers in up to 25%</a:t>
            </a:r>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8</a:t>
            </a:fld>
            <a:endParaRPr lang="en-US"/>
          </a:p>
        </p:txBody>
      </p:sp>
    </p:spTree>
    <p:extLst>
      <p:ext uri="{BB962C8B-B14F-4D97-AF65-F5344CB8AC3E}">
        <p14:creationId xmlns:p14="http://schemas.microsoft.com/office/powerpoint/2010/main" val="61119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Preliminary calculations suggest that treatment groups in the main trial should each comprise at least 1000 patients with a non inferiority of 2%. Hypothetically there may be higher or lower rates of LRR  following TM for MIBC where there is minimal biased case selection for treating MIBC cancers by TM in MIAMI.</a:t>
            </a:r>
            <a:endParaRPr lang="en-US" dirty="0" smtClean="0"/>
          </a:p>
          <a:p>
            <a:endParaRPr lang="en-US" dirty="0"/>
          </a:p>
        </p:txBody>
      </p:sp>
      <p:sp>
        <p:nvSpPr>
          <p:cNvPr id="4" name="Slide Number Placeholder 3"/>
          <p:cNvSpPr>
            <a:spLocks noGrp="1"/>
          </p:cNvSpPr>
          <p:nvPr>
            <p:ph type="sldNum" sz="quarter" idx="10"/>
          </p:nvPr>
        </p:nvSpPr>
        <p:spPr/>
        <p:txBody>
          <a:bodyPr/>
          <a:lstStyle/>
          <a:p>
            <a:fld id="{B5A13A0A-EF37-7841-8086-BC36F4A56CC0}" type="slidenum">
              <a:rPr lang="en-US" smtClean="0"/>
              <a:t>9</a:t>
            </a:fld>
            <a:endParaRPr lang="en-US"/>
          </a:p>
        </p:txBody>
      </p:sp>
    </p:spTree>
    <p:extLst>
      <p:ext uri="{BB962C8B-B14F-4D97-AF65-F5344CB8AC3E}">
        <p14:creationId xmlns:p14="http://schemas.microsoft.com/office/powerpoint/2010/main" val="3920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20/06/18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1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28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33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11838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727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20/06/18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43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20/06/18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197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20/06/18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32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20/06/18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05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20/06/18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778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20/06/18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43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442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20/06/18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842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20/06/18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159263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20/06/18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49673745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753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20/06/18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4518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20/06/18</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
              </a:t>
            </a: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13083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mailto:z.winters@ucl.ac.uk" TargetMode="External"/><Relationship Id="rId5" Type="http://schemas.openxmlformats.org/officeDocument/2006/relationships/image" Target="../media/image16.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0126"/>
            <a:ext cx="9144000" cy="1569660"/>
          </a:xfrm>
          <a:prstGeom prst="rect">
            <a:avLst/>
          </a:prstGeom>
          <a:noFill/>
        </p:spPr>
        <p:txBody>
          <a:bodyPr wrap="square" rtlCol="0">
            <a:spAutoFit/>
          </a:bodyPr>
          <a:lstStyle/>
          <a:p>
            <a:pPr algn="ctr"/>
            <a:r>
              <a:rPr lang="en-GB" sz="2400" b="1" spc="-50" dirty="0" smtClean="0">
                <a:solidFill>
                  <a:schemeClr val="tx1">
                    <a:lumMod val="85000"/>
                  </a:schemeClr>
                </a:solidFill>
                <a:latin typeface="Arial" charset="0"/>
                <a:ea typeface="Arial" charset="0"/>
                <a:cs typeface="Arial" charset="0"/>
              </a:rPr>
              <a:t>Systematic Review of impact of BCS on cancer outcomes</a:t>
            </a:r>
          </a:p>
          <a:p>
            <a:pPr algn="ctr"/>
            <a:r>
              <a:rPr lang="en-GB" sz="2400" b="1" spc="-50" dirty="0">
                <a:solidFill>
                  <a:schemeClr val="tx1">
                    <a:lumMod val="85000"/>
                  </a:schemeClr>
                </a:solidFill>
                <a:latin typeface="Arial" charset="0"/>
                <a:ea typeface="Arial" charset="0"/>
                <a:cs typeface="Arial" charset="0"/>
              </a:rPr>
              <a:t>i</a:t>
            </a:r>
            <a:r>
              <a:rPr lang="en-GB" sz="2400" b="1" spc="-50" dirty="0" smtClean="0">
                <a:solidFill>
                  <a:schemeClr val="tx1">
                    <a:lumMod val="85000"/>
                  </a:schemeClr>
                </a:solidFill>
                <a:latin typeface="Arial" charset="0"/>
                <a:ea typeface="Arial" charset="0"/>
                <a:cs typeface="Arial" charset="0"/>
              </a:rPr>
              <a:t>n Multiple Ipsilateral Breast Cancers (MIBC) - rationale for MIAMI randomised trial   </a:t>
            </a:r>
            <a:endParaRPr lang="en-GB" sz="2400" b="1" dirty="0" smtClean="0">
              <a:solidFill>
                <a:schemeClr val="tx1">
                  <a:lumMod val="85000"/>
                </a:schemeClr>
              </a:solidFill>
              <a:latin typeface="Arial" charset="0"/>
              <a:ea typeface="Arial" charset="0"/>
              <a:cs typeface="Arial" charset="0"/>
            </a:endParaRPr>
          </a:p>
          <a:p>
            <a:endParaRPr lang="en-US" sz="2400" dirty="0">
              <a:latin typeface="Arial" charset="0"/>
              <a:ea typeface="Arial" charset="0"/>
              <a:cs typeface="Arial" charset="0"/>
            </a:endParaRPr>
          </a:p>
        </p:txBody>
      </p:sp>
      <p:sp>
        <p:nvSpPr>
          <p:cNvPr id="5" name="TextBox 4"/>
          <p:cNvSpPr txBox="1"/>
          <p:nvPr/>
        </p:nvSpPr>
        <p:spPr>
          <a:xfrm>
            <a:off x="0" y="1787828"/>
            <a:ext cx="9144000" cy="2462854"/>
          </a:xfrm>
          <a:prstGeom prst="rect">
            <a:avLst/>
          </a:prstGeom>
          <a:noFill/>
        </p:spPr>
        <p:txBody>
          <a:bodyPr wrap="square" rtlCol="0">
            <a:spAutoFit/>
          </a:bodyPr>
          <a:lstStyle/>
          <a:p>
            <a:pPr algn="ctr"/>
            <a:r>
              <a:rPr lang="en-GB" sz="2000" dirty="0" smtClean="0">
                <a:latin typeface="Arial" charset="0"/>
                <a:ea typeface="Arial" charset="0"/>
                <a:cs typeface="Arial" charset="0"/>
              </a:rPr>
              <a:t>Professor Zoë Winters on behalf of the MIAMI </a:t>
            </a:r>
            <a:r>
              <a:rPr lang="en-GB" sz="2000" dirty="0" err="1" smtClean="0">
                <a:latin typeface="Arial" charset="0"/>
                <a:ea typeface="Arial" charset="0"/>
                <a:cs typeface="Arial" charset="0"/>
              </a:rPr>
              <a:t>Trialists</a:t>
            </a:r>
            <a:endParaRPr lang="en-GB" sz="2000" dirty="0" smtClean="0">
              <a:latin typeface="Arial" charset="0"/>
              <a:ea typeface="Arial" charset="0"/>
              <a:cs typeface="Arial" charset="0"/>
            </a:endParaRPr>
          </a:p>
          <a:p>
            <a:pPr algn="ctr"/>
            <a:endParaRPr lang="en-GB" sz="2000" dirty="0" smtClean="0">
              <a:latin typeface="Arial" charset="0"/>
              <a:ea typeface="Arial" charset="0"/>
              <a:cs typeface="Arial" charset="0"/>
            </a:endParaRPr>
          </a:p>
          <a:p>
            <a:pPr algn="ctr"/>
            <a:r>
              <a:rPr lang="en-GB" sz="2000" dirty="0" smtClean="0">
                <a:latin typeface="Arial" charset="0"/>
                <a:ea typeface="Arial" charset="0"/>
                <a:cs typeface="Arial" charset="0"/>
              </a:rPr>
              <a:t>Surgical and Interventional Trials Unit </a:t>
            </a:r>
          </a:p>
          <a:p>
            <a:pPr algn="ctr"/>
            <a:r>
              <a:rPr lang="en-GB" sz="2000" dirty="0" smtClean="0">
                <a:latin typeface="Arial" charset="0"/>
                <a:ea typeface="Arial" charset="0"/>
                <a:cs typeface="Arial" charset="0"/>
              </a:rPr>
              <a:t>Division of Surgery &amp; Interventional science </a:t>
            </a:r>
          </a:p>
          <a:p>
            <a:pPr algn="ctr"/>
            <a:r>
              <a:rPr lang="en-GB" sz="2000" dirty="0" smtClean="0">
                <a:latin typeface="Arial" charset="0"/>
                <a:ea typeface="Arial" charset="0"/>
                <a:cs typeface="Arial" charset="0"/>
              </a:rPr>
              <a:t>University College London, UK  </a:t>
            </a:r>
            <a:endParaRPr lang="en-GB" sz="2000" dirty="0">
              <a:latin typeface="Arial" charset="0"/>
              <a:ea typeface="Arial" charset="0"/>
              <a:cs typeface="Arial" charset="0"/>
            </a:endParaRPr>
          </a:p>
          <a:p>
            <a:pPr algn="ctr"/>
            <a:endParaRPr lang="en-GB" sz="2000" dirty="0" smtClean="0">
              <a:latin typeface="Arial" charset="0"/>
              <a:ea typeface="Arial" charset="0"/>
              <a:cs typeface="Arial" charset="0"/>
            </a:endParaRPr>
          </a:p>
          <a:p>
            <a:pPr algn="ctr"/>
            <a:endParaRPr lang="en-GB" sz="2000" dirty="0">
              <a:latin typeface="Arial" charset="0"/>
              <a:ea typeface="Arial" charset="0"/>
              <a:cs typeface="Arial" charset="0"/>
            </a:endParaRPr>
          </a:p>
          <a:p>
            <a:pPr algn="ctr"/>
            <a:endParaRPr lang="en-GB" dirty="0">
              <a:latin typeface="Arial" charset="0"/>
              <a:ea typeface="Arial" charset="0"/>
              <a:cs typeface="Arial" charset="0"/>
            </a:endParaRPr>
          </a:p>
        </p:txBody>
      </p:sp>
      <p:sp>
        <p:nvSpPr>
          <p:cNvPr id="6" name="TextBox 5"/>
          <p:cNvSpPr txBox="1"/>
          <p:nvPr/>
        </p:nvSpPr>
        <p:spPr>
          <a:xfrm>
            <a:off x="1536650" y="3949510"/>
            <a:ext cx="6070701" cy="461665"/>
          </a:xfrm>
          <a:prstGeom prst="rect">
            <a:avLst/>
          </a:prstGeom>
          <a:noFill/>
        </p:spPr>
        <p:txBody>
          <a:bodyPr wrap="none" rtlCol="0">
            <a:spAutoFit/>
          </a:bodyPr>
          <a:lstStyle/>
          <a:p>
            <a:r>
              <a:rPr lang="en-US" sz="2400" dirty="0" smtClean="0">
                <a:solidFill>
                  <a:srgbClr val="FFFF00"/>
                </a:solidFill>
                <a:latin typeface="+mj-lt"/>
              </a:rPr>
              <a:t>ABS Annual Scientific Meeting 18</a:t>
            </a:r>
            <a:r>
              <a:rPr lang="en-US" sz="2400" baseline="30000" dirty="0" smtClean="0">
                <a:solidFill>
                  <a:srgbClr val="FFFF00"/>
                </a:solidFill>
                <a:latin typeface="+mj-lt"/>
              </a:rPr>
              <a:t>th</a:t>
            </a:r>
            <a:r>
              <a:rPr lang="en-US" sz="2400" dirty="0" smtClean="0">
                <a:solidFill>
                  <a:srgbClr val="FFFF00"/>
                </a:solidFill>
                <a:latin typeface="+mj-lt"/>
              </a:rPr>
              <a:t> June 2018   </a:t>
            </a:r>
            <a:endParaRPr lang="en-US" sz="2400" dirty="0">
              <a:solidFill>
                <a:srgbClr val="FFFF00"/>
              </a:solidFill>
              <a:latin typeface="+mj-lt"/>
            </a:endParaRPr>
          </a:p>
        </p:txBody>
      </p:sp>
      <p:pic>
        <p:nvPicPr>
          <p:cNvPr id="7" name="Picture 6" descr="Screen Shot 2017-12-10 at 12.46.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63698"/>
            <a:ext cx="2026747" cy="751302"/>
          </a:xfrm>
          <a:prstGeom prst="rect">
            <a:avLst/>
          </a:prstGeom>
        </p:spPr>
      </p:pic>
      <p:pic>
        <p:nvPicPr>
          <p:cNvPr id="8" name="Picture 7" descr="Screen Shot 2017-12-10 at 12.46.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046" y="4963698"/>
            <a:ext cx="1959189" cy="751302"/>
          </a:xfrm>
          <a:prstGeom prst="rect">
            <a:avLst/>
          </a:prstGeom>
        </p:spPr>
      </p:pic>
      <p:pic>
        <p:nvPicPr>
          <p:cNvPr id="9" name="Picture 8" descr="Screen Shot 2017-12-10 at 12.45.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468" y="4963699"/>
            <a:ext cx="2026746" cy="751302"/>
          </a:xfrm>
          <a:prstGeom prst="rect">
            <a:avLst/>
          </a:prstGeom>
        </p:spPr>
      </p:pic>
      <p:pic>
        <p:nvPicPr>
          <p:cNvPr id="10" name="Picture 9" descr="Screen Shot 2017-12-10 at 12.44.3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2673" y="4977986"/>
            <a:ext cx="2121327" cy="72606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502855"/>
            <a:ext cx="1428529" cy="97865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7351" y="3502855"/>
            <a:ext cx="1536649" cy="978659"/>
          </a:xfrm>
          <a:prstGeom prst="rect">
            <a:avLst/>
          </a:prstGeom>
        </p:spPr>
      </p:pic>
    </p:spTree>
    <p:extLst>
      <p:ext uri="{BB962C8B-B14F-4D97-AF65-F5344CB8AC3E}">
        <p14:creationId xmlns:p14="http://schemas.microsoft.com/office/powerpoint/2010/main" val="2033470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5053" y="5178898"/>
            <a:ext cx="184731" cy="338554"/>
          </a:xfrm>
          <a:prstGeom prst="rect">
            <a:avLst/>
          </a:prstGeom>
          <a:noFill/>
        </p:spPr>
        <p:txBody>
          <a:bodyPr wrap="none" rtlCol="0">
            <a:spAutoFit/>
          </a:bodyPr>
          <a:lstStyle/>
          <a:p>
            <a:endParaRPr lang="en-US" sz="1600" i="1" dirty="0">
              <a:latin typeface="Arial"/>
              <a:cs typeface="Arial"/>
            </a:endParaRPr>
          </a:p>
        </p:txBody>
      </p:sp>
      <p:sp>
        <p:nvSpPr>
          <p:cNvPr id="7" name="TextBox 6"/>
          <p:cNvSpPr txBox="1"/>
          <p:nvPr/>
        </p:nvSpPr>
        <p:spPr>
          <a:xfrm>
            <a:off x="2045053" y="5195661"/>
            <a:ext cx="242374" cy="338554"/>
          </a:xfrm>
          <a:prstGeom prst="rect">
            <a:avLst/>
          </a:prstGeom>
          <a:noFill/>
        </p:spPr>
        <p:txBody>
          <a:bodyPr wrap="none" rtlCol="0">
            <a:spAutoFit/>
          </a:bodyPr>
          <a:lstStyle/>
          <a:p>
            <a:r>
              <a:rPr lang="it-IT" sz="1600" i="1" dirty="0">
                <a:latin typeface="Arial" charset="0"/>
                <a:ea typeface="Arial" charset="0"/>
                <a:cs typeface="Arial" charset="0"/>
              </a:rPr>
              <a:t> </a:t>
            </a:r>
            <a:endParaRPr lang="en-US" sz="1600" i="1" dirty="0">
              <a:latin typeface="Arial" charset="0"/>
              <a:ea typeface="Arial" charset="0"/>
              <a:cs typeface="Arial" charset="0"/>
            </a:endParaRPr>
          </a:p>
        </p:txBody>
      </p:sp>
      <p:sp>
        <p:nvSpPr>
          <p:cNvPr id="8" name="TextBox 7"/>
          <p:cNvSpPr txBox="1"/>
          <p:nvPr/>
        </p:nvSpPr>
        <p:spPr>
          <a:xfrm>
            <a:off x="-5381" y="5178898"/>
            <a:ext cx="4285597" cy="338554"/>
          </a:xfrm>
          <a:prstGeom prst="rect">
            <a:avLst/>
          </a:prstGeom>
          <a:noFill/>
        </p:spPr>
        <p:txBody>
          <a:bodyPr wrap="none" rtlCol="0">
            <a:spAutoFit/>
          </a:bodyPr>
          <a:lstStyle/>
          <a:p>
            <a:r>
              <a:rPr lang="tr-TR" sz="1600" i="1" dirty="0" err="1">
                <a:latin typeface="Arial" charset="0"/>
                <a:ea typeface="Arial" charset="0"/>
                <a:cs typeface="Arial" charset="0"/>
              </a:rPr>
              <a:t>Br</a:t>
            </a:r>
            <a:r>
              <a:rPr lang="tr-TR" sz="1600" i="1" dirty="0">
                <a:latin typeface="Arial" charset="0"/>
                <a:ea typeface="Arial" charset="0"/>
                <a:cs typeface="Arial" charset="0"/>
              </a:rPr>
              <a:t> J </a:t>
            </a:r>
            <a:r>
              <a:rPr lang="tr-TR" sz="1600" i="1" dirty="0" err="1" smtClean="0">
                <a:latin typeface="Arial" charset="0"/>
                <a:ea typeface="Arial" charset="0"/>
                <a:cs typeface="Arial" charset="0"/>
              </a:rPr>
              <a:t>Surg</a:t>
            </a:r>
            <a:r>
              <a:rPr lang="tr-TR" sz="1600" i="1" dirty="0">
                <a:latin typeface="Arial" charset="0"/>
                <a:ea typeface="Arial" charset="0"/>
                <a:cs typeface="Arial" charset="0"/>
              </a:rPr>
              <a:t> </a:t>
            </a:r>
            <a:r>
              <a:rPr lang="tr-TR" sz="1600" i="1" dirty="0" smtClean="0">
                <a:latin typeface="Arial" charset="0"/>
                <a:ea typeface="Arial" charset="0"/>
                <a:cs typeface="Arial" charset="0"/>
              </a:rPr>
              <a:t>Open 26th May 2018 Open Access</a:t>
            </a:r>
            <a:endParaRPr lang="en-US" sz="1600" i="1" dirty="0">
              <a:latin typeface="Arial" charset="0"/>
              <a:ea typeface="Arial" charset="0"/>
              <a:cs typeface="Arial" charset="0"/>
            </a:endParaRPr>
          </a:p>
        </p:txBody>
      </p:sp>
      <p:sp>
        <p:nvSpPr>
          <p:cNvPr id="10" name="TextBox 9"/>
          <p:cNvSpPr txBox="1"/>
          <p:nvPr/>
        </p:nvSpPr>
        <p:spPr>
          <a:xfrm>
            <a:off x="0" y="121580"/>
            <a:ext cx="9144000" cy="892552"/>
          </a:xfrm>
          <a:prstGeom prst="rect">
            <a:avLst/>
          </a:prstGeom>
          <a:noFill/>
        </p:spPr>
        <p:txBody>
          <a:bodyPr wrap="square" rtlCol="0">
            <a:spAutoFit/>
          </a:bodyPr>
          <a:lstStyle/>
          <a:p>
            <a:pPr algn="ctr"/>
            <a:r>
              <a:rPr lang="en-GB" sz="2400" b="1" spc="-50" smtClean="0">
                <a:solidFill>
                  <a:schemeClr val="tx1">
                    <a:lumMod val="85000"/>
                  </a:schemeClr>
                </a:solidFill>
                <a:latin typeface="Arial" charset="0"/>
                <a:ea typeface="Arial" charset="0"/>
                <a:cs typeface="Arial" charset="0"/>
              </a:rPr>
              <a:t>    </a:t>
            </a:r>
            <a:r>
              <a:rPr lang="en-GB" sz="2800" b="1" spc="-50" smtClean="0">
                <a:solidFill>
                  <a:schemeClr val="tx1">
                    <a:lumMod val="85000"/>
                  </a:schemeClr>
                </a:solidFill>
                <a:latin typeface="Arial" charset="0"/>
                <a:ea typeface="Arial" charset="0"/>
                <a:cs typeface="Arial" charset="0"/>
              </a:rPr>
              <a:t>   </a:t>
            </a:r>
            <a:endParaRPr lang="en-GB" sz="2800" b="1" dirty="0" smtClean="0">
              <a:solidFill>
                <a:schemeClr val="tx1">
                  <a:lumMod val="85000"/>
                </a:schemeClr>
              </a:solidFill>
              <a:latin typeface="Arial" charset="0"/>
              <a:ea typeface="Arial" charset="0"/>
              <a:cs typeface="Arial" charset="0"/>
            </a:endParaRPr>
          </a:p>
          <a:p>
            <a:endParaRPr lang="en-US" sz="2400" dirty="0">
              <a:latin typeface="Arial" charset="0"/>
              <a:ea typeface="Arial" charset="0"/>
              <a:cs typeface="Arial" charset="0"/>
            </a:endParaRPr>
          </a:p>
        </p:txBody>
      </p:sp>
      <p:sp>
        <p:nvSpPr>
          <p:cNvPr id="11" name="TextBox 10"/>
          <p:cNvSpPr txBox="1"/>
          <p:nvPr/>
        </p:nvSpPr>
        <p:spPr>
          <a:xfrm>
            <a:off x="0" y="104817"/>
            <a:ext cx="9144000" cy="830997"/>
          </a:xfrm>
          <a:prstGeom prst="rect">
            <a:avLst/>
          </a:prstGeom>
          <a:noFill/>
        </p:spPr>
        <p:txBody>
          <a:bodyPr wrap="square" rtlCol="0">
            <a:spAutoFit/>
          </a:bodyPr>
          <a:lstStyle/>
          <a:p>
            <a:pPr algn="ctr"/>
            <a:r>
              <a:rPr lang="en-GB" sz="2400" b="1" spc="-50" smtClean="0">
                <a:solidFill>
                  <a:schemeClr val="tx1">
                    <a:lumMod val="85000"/>
                  </a:schemeClr>
                </a:solidFill>
                <a:latin typeface="Arial" charset="0"/>
                <a:ea typeface="Arial" charset="0"/>
                <a:cs typeface="Arial" charset="0"/>
              </a:rPr>
              <a:t>Compare </a:t>
            </a:r>
            <a:r>
              <a:rPr lang="en-GB" sz="2400" b="1" spc="-50" dirty="0" smtClean="0">
                <a:solidFill>
                  <a:schemeClr val="tx1">
                    <a:lumMod val="85000"/>
                  </a:schemeClr>
                </a:solidFill>
                <a:latin typeface="Arial" charset="0"/>
                <a:ea typeface="Arial" charset="0"/>
                <a:cs typeface="Arial" charset="0"/>
              </a:rPr>
              <a:t>clinical outcomes after BCS vs. Mastectomy for MIBC  </a:t>
            </a:r>
            <a:endParaRPr lang="en-GB" sz="2400" b="1" dirty="0" smtClean="0">
              <a:solidFill>
                <a:schemeClr val="tx1">
                  <a:lumMod val="85000"/>
                </a:schemeClr>
              </a:solidFill>
              <a:latin typeface="Arial" charset="0"/>
              <a:ea typeface="Arial" charset="0"/>
              <a:cs typeface="Arial" charset="0"/>
            </a:endParaRPr>
          </a:p>
          <a:p>
            <a:endParaRPr lang="en-US" sz="2400" dirty="0">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525"/>
            <a:ext cx="9144000" cy="2071688"/>
          </a:xfrm>
          <a:prstGeom prst="rect">
            <a:avLst/>
          </a:prstGeom>
        </p:spPr>
      </p:pic>
      <p:sp>
        <p:nvSpPr>
          <p:cNvPr id="12" name="TextBox 11"/>
          <p:cNvSpPr txBox="1"/>
          <p:nvPr/>
        </p:nvSpPr>
        <p:spPr>
          <a:xfrm>
            <a:off x="4457700" y="5178898"/>
            <a:ext cx="2467342" cy="338554"/>
          </a:xfrm>
          <a:prstGeom prst="rect">
            <a:avLst/>
          </a:prstGeom>
          <a:noFill/>
        </p:spPr>
        <p:txBody>
          <a:bodyPr wrap="none" rtlCol="0">
            <a:spAutoFit/>
          </a:bodyPr>
          <a:lstStyle/>
          <a:p>
            <a:r>
              <a:rPr lang="tr-TR" sz="1600" i="1" dirty="0" err="1">
                <a:latin typeface="Arial" charset="0"/>
                <a:ea typeface="Arial" charset="0"/>
                <a:cs typeface="Arial" charset="0"/>
              </a:rPr>
              <a:t>Br</a:t>
            </a:r>
            <a:r>
              <a:rPr lang="tr-TR" sz="1600" i="1" dirty="0">
                <a:latin typeface="Arial" charset="0"/>
                <a:ea typeface="Arial" charset="0"/>
                <a:cs typeface="Arial" charset="0"/>
              </a:rPr>
              <a:t> J </a:t>
            </a:r>
            <a:r>
              <a:rPr lang="tr-TR" sz="1600" i="1" dirty="0" err="1" smtClean="0">
                <a:latin typeface="Arial" charset="0"/>
                <a:ea typeface="Arial" charset="0"/>
                <a:cs typeface="Arial" charset="0"/>
              </a:rPr>
              <a:t>Surg</a:t>
            </a:r>
            <a:r>
              <a:rPr lang="tr-TR" sz="1600" i="1" dirty="0">
                <a:latin typeface="Arial" charset="0"/>
                <a:ea typeface="Arial" charset="0"/>
                <a:cs typeface="Arial" charset="0"/>
              </a:rPr>
              <a:t> </a:t>
            </a:r>
            <a:r>
              <a:rPr lang="tr-TR" sz="1600" i="1" dirty="0" smtClean="0">
                <a:latin typeface="Arial" charset="0"/>
                <a:ea typeface="Arial" charset="0"/>
                <a:cs typeface="Arial" charset="0"/>
              </a:rPr>
              <a:t>2018; 105: 166</a:t>
            </a:r>
            <a:endParaRPr lang="en-US" sz="1600" i="1" dirty="0">
              <a:latin typeface="Arial" charset="0"/>
              <a:ea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9682"/>
            <a:ext cx="9144000" cy="2130898"/>
          </a:xfrm>
          <a:prstGeom prst="rect">
            <a:avLst/>
          </a:prstGeom>
        </p:spPr>
      </p:pic>
    </p:spTree>
    <p:extLst>
      <p:ext uri="{BB962C8B-B14F-4D97-AF65-F5344CB8AC3E}">
        <p14:creationId xmlns:p14="http://schemas.microsoft.com/office/powerpoint/2010/main" val="2833096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45" y="-397566"/>
            <a:ext cx="6924675" cy="6493566"/>
          </a:xfrm>
          <a:prstGeom prst="rect">
            <a:avLst/>
          </a:prstGeom>
        </p:spPr>
      </p:pic>
    </p:spTree>
    <p:extLst>
      <p:ext uri="{BB962C8B-B14F-4D97-AF65-F5344CB8AC3E}">
        <p14:creationId xmlns:p14="http://schemas.microsoft.com/office/powerpoint/2010/main" val="1323622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7"/>
            <a:ext cx="9144000" cy="8925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b="1" spc="-50" dirty="0" smtClean="0">
                <a:solidFill>
                  <a:schemeClr val="tx1"/>
                </a:solidFill>
                <a:latin typeface="Arial" charset="0"/>
                <a:ea typeface="Arial" charset="0"/>
                <a:cs typeface="Arial" charset="0"/>
              </a:rPr>
              <a:t>Key messages </a:t>
            </a:r>
          </a:p>
          <a:p>
            <a:endParaRPr lang="en-US" sz="2400" dirty="0">
              <a:latin typeface="Arial" charset="0"/>
              <a:ea typeface="Arial" charset="0"/>
              <a:cs typeface="Arial" charset="0"/>
            </a:endParaRPr>
          </a:p>
        </p:txBody>
      </p:sp>
      <p:sp>
        <p:nvSpPr>
          <p:cNvPr id="5" name="TextBox 4"/>
          <p:cNvSpPr txBox="1"/>
          <p:nvPr/>
        </p:nvSpPr>
        <p:spPr>
          <a:xfrm>
            <a:off x="301082" y="3175063"/>
            <a:ext cx="6112571"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No  studies assessed </a:t>
            </a:r>
            <a:r>
              <a:rPr lang="en-US" sz="2000" dirty="0">
                <a:latin typeface="Arial" charset="0"/>
                <a:ea typeface="Arial" charset="0"/>
                <a:cs typeface="Arial" charset="0"/>
              </a:rPr>
              <a:t>t</a:t>
            </a:r>
            <a:r>
              <a:rPr lang="en-US" sz="2000" dirty="0" smtClean="0">
                <a:latin typeface="Arial" charset="0"/>
                <a:ea typeface="Arial" charset="0"/>
                <a:cs typeface="Arial" charset="0"/>
              </a:rPr>
              <a:t>herapeutic </a:t>
            </a:r>
            <a:r>
              <a:rPr lang="en-US" sz="2000" dirty="0">
                <a:latin typeface="Arial" charset="0"/>
                <a:ea typeface="Arial" charset="0"/>
                <a:cs typeface="Arial" charset="0"/>
              </a:rPr>
              <a:t>m</a:t>
            </a:r>
            <a:r>
              <a:rPr lang="en-US" sz="2000" dirty="0" smtClean="0">
                <a:latin typeface="Arial" charset="0"/>
                <a:ea typeface="Arial" charset="0"/>
                <a:cs typeface="Arial" charset="0"/>
              </a:rPr>
              <a:t>ammoplasty  </a:t>
            </a:r>
            <a:endParaRPr lang="en-US" sz="2000" dirty="0">
              <a:latin typeface="Arial" charset="0"/>
              <a:ea typeface="Arial" charset="0"/>
              <a:cs typeface="Arial" charset="0"/>
            </a:endParaRPr>
          </a:p>
        </p:txBody>
      </p:sp>
      <p:sp>
        <p:nvSpPr>
          <p:cNvPr id="6" name="TextBox 5"/>
          <p:cNvSpPr txBox="1"/>
          <p:nvPr/>
        </p:nvSpPr>
        <p:spPr>
          <a:xfrm>
            <a:off x="301082" y="1691485"/>
            <a:ext cx="5755102"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75.6% Multifocal, 8.3% </a:t>
            </a:r>
            <a:r>
              <a:rPr lang="en-US" sz="2000" dirty="0" err="1" smtClean="0">
                <a:latin typeface="Arial" charset="0"/>
                <a:ea typeface="Arial" charset="0"/>
                <a:cs typeface="Arial" charset="0"/>
              </a:rPr>
              <a:t>Multicentric</a:t>
            </a:r>
            <a:r>
              <a:rPr lang="en-US" sz="2000" dirty="0" smtClean="0">
                <a:latin typeface="Arial" charset="0"/>
                <a:ea typeface="Arial" charset="0"/>
                <a:cs typeface="Arial" charset="0"/>
              </a:rPr>
              <a:t>, 16% Both</a:t>
            </a:r>
            <a:endParaRPr lang="en-US" sz="2000" dirty="0">
              <a:latin typeface="Arial" charset="0"/>
              <a:ea typeface="Arial" charset="0"/>
              <a:cs typeface="Arial" charset="0"/>
            </a:endParaRPr>
          </a:p>
        </p:txBody>
      </p:sp>
      <p:sp>
        <p:nvSpPr>
          <p:cNvPr id="7" name="TextBox 6"/>
          <p:cNvSpPr txBox="1"/>
          <p:nvPr/>
        </p:nvSpPr>
        <p:spPr>
          <a:xfrm>
            <a:off x="301082" y="2195312"/>
            <a:ext cx="3406702"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Inconsistent definitions    </a:t>
            </a:r>
            <a:endParaRPr lang="en-US" sz="2000" dirty="0">
              <a:latin typeface="Arial" charset="0"/>
              <a:ea typeface="Arial" charset="0"/>
              <a:cs typeface="Arial" charset="0"/>
            </a:endParaRPr>
          </a:p>
        </p:txBody>
      </p:sp>
      <p:sp>
        <p:nvSpPr>
          <p:cNvPr id="10" name="TextBox 9"/>
          <p:cNvSpPr txBox="1"/>
          <p:nvPr/>
        </p:nvSpPr>
        <p:spPr>
          <a:xfrm>
            <a:off x="301082" y="2677933"/>
            <a:ext cx="4786888"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No reporting of molecular subtypes    </a:t>
            </a:r>
            <a:endParaRPr lang="en-US" sz="2000" dirty="0">
              <a:latin typeface="Arial" charset="0"/>
              <a:ea typeface="Arial" charset="0"/>
              <a:cs typeface="Arial" charset="0"/>
            </a:endParaRPr>
          </a:p>
        </p:txBody>
      </p:sp>
      <p:sp>
        <p:nvSpPr>
          <p:cNvPr id="11" name="TextBox 10"/>
          <p:cNvSpPr txBox="1"/>
          <p:nvPr/>
        </p:nvSpPr>
        <p:spPr>
          <a:xfrm>
            <a:off x="301082" y="4287734"/>
            <a:ext cx="5112297"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No </a:t>
            </a:r>
            <a:r>
              <a:rPr lang="en-US" sz="2000" dirty="0">
                <a:latin typeface="Arial" charset="0"/>
                <a:ea typeface="Arial" charset="0"/>
                <a:cs typeface="Arial" charset="0"/>
              </a:rPr>
              <a:t>p</a:t>
            </a:r>
            <a:r>
              <a:rPr lang="en-US" sz="2000" dirty="0" smtClean="0">
                <a:latin typeface="Arial" charset="0"/>
                <a:ea typeface="Arial" charset="0"/>
                <a:cs typeface="Arial" charset="0"/>
              </a:rPr>
              <a:t>atient </a:t>
            </a:r>
            <a:r>
              <a:rPr lang="en-US" sz="2000" dirty="0">
                <a:latin typeface="Arial" charset="0"/>
                <a:ea typeface="Arial" charset="0"/>
                <a:cs typeface="Arial" charset="0"/>
              </a:rPr>
              <a:t>r</a:t>
            </a:r>
            <a:r>
              <a:rPr lang="en-US" sz="2000" dirty="0" smtClean="0">
                <a:latin typeface="Arial" charset="0"/>
                <a:ea typeface="Arial" charset="0"/>
                <a:cs typeface="Arial" charset="0"/>
              </a:rPr>
              <a:t>eported </a:t>
            </a:r>
            <a:r>
              <a:rPr lang="en-US" sz="2000" dirty="0">
                <a:latin typeface="Arial" charset="0"/>
                <a:ea typeface="Arial" charset="0"/>
                <a:cs typeface="Arial" charset="0"/>
              </a:rPr>
              <a:t>o</a:t>
            </a:r>
            <a:r>
              <a:rPr lang="en-US" sz="2000" dirty="0" smtClean="0">
                <a:latin typeface="Arial" charset="0"/>
                <a:ea typeface="Arial" charset="0"/>
                <a:cs typeface="Arial" charset="0"/>
              </a:rPr>
              <a:t>utcomes (PROs)    </a:t>
            </a:r>
            <a:endParaRPr lang="en-US" sz="2000" dirty="0">
              <a:latin typeface="Arial" charset="0"/>
              <a:ea typeface="Arial" charset="0"/>
              <a:cs typeface="Arial" charset="0"/>
            </a:endParaRPr>
          </a:p>
        </p:txBody>
      </p:sp>
      <p:sp>
        <p:nvSpPr>
          <p:cNvPr id="12" name="TextBox 11"/>
          <p:cNvSpPr txBox="1"/>
          <p:nvPr/>
        </p:nvSpPr>
        <p:spPr>
          <a:xfrm>
            <a:off x="301082" y="1183398"/>
            <a:ext cx="7406195"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6 moderate quality studies comparing BCS to mastectomy    </a:t>
            </a:r>
            <a:endParaRPr lang="en-US" sz="2000" dirty="0">
              <a:latin typeface="Arial" charset="0"/>
              <a:ea typeface="Arial" charset="0"/>
              <a:cs typeface="Arial" charset="0"/>
            </a:endParaRPr>
          </a:p>
        </p:txBody>
      </p:sp>
      <p:sp>
        <p:nvSpPr>
          <p:cNvPr id="13" name="TextBox 12"/>
          <p:cNvSpPr txBox="1"/>
          <p:nvPr/>
        </p:nvSpPr>
        <p:spPr>
          <a:xfrm>
            <a:off x="301082" y="3740791"/>
            <a:ext cx="6296917" cy="400110"/>
          </a:xfrm>
          <a:prstGeom prst="rect">
            <a:avLst/>
          </a:prstGeom>
          <a:noFill/>
        </p:spPr>
        <p:txBody>
          <a:bodyPr wrap="none" rtlCol="0">
            <a:spAutoFit/>
          </a:bodyPr>
          <a:lstStyle/>
          <a:p>
            <a:pPr marL="342900" indent="-342900">
              <a:buFont typeface="Wingdings" charset="2"/>
              <a:buChar char="Ø"/>
            </a:pPr>
            <a:r>
              <a:rPr lang="en-US" sz="2000" dirty="0" smtClean="0">
                <a:latin typeface="Arial" charset="0"/>
                <a:ea typeface="Arial" charset="0"/>
                <a:cs typeface="Arial" charset="0"/>
              </a:rPr>
              <a:t>LRR 3-23% median follow up 60 months (56-81)    </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796760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57"/>
            <a:ext cx="9144000" cy="8925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b="1" spc="-50" dirty="0" smtClean="0">
                <a:solidFill>
                  <a:schemeClr val="tx1"/>
                </a:solidFill>
                <a:latin typeface="Arial" charset="0"/>
                <a:ea typeface="Arial" charset="0"/>
                <a:cs typeface="Arial" charset="0"/>
              </a:rPr>
              <a:t>Forrest plot - meta-analysis   </a:t>
            </a:r>
            <a:endParaRPr lang="en-GB" sz="2800" b="1" spc="-50" dirty="0">
              <a:solidFill>
                <a:schemeClr val="tx1"/>
              </a:solidFill>
              <a:latin typeface="Arial" charset="0"/>
              <a:ea typeface="Arial" charset="0"/>
              <a:cs typeface="Arial" charset="0"/>
            </a:endParaRPr>
          </a:p>
          <a:p>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5746"/>
            <a:ext cx="9143999" cy="2875776"/>
          </a:xfrm>
          <a:prstGeom prst="rect">
            <a:avLst/>
          </a:prstGeom>
        </p:spPr>
      </p:pic>
      <p:sp>
        <p:nvSpPr>
          <p:cNvPr id="6" name="TextBox 5"/>
          <p:cNvSpPr txBox="1"/>
          <p:nvPr/>
        </p:nvSpPr>
        <p:spPr>
          <a:xfrm>
            <a:off x="139389" y="4126729"/>
            <a:ext cx="4442242" cy="400110"/>
          </a:xfrm>
          <a:prstGeom prst="rect">
            <a:avLst/>
          </a:prstGeom>
          <a:noFill/>
        </p:spPr>
        <p:txBody>
          <a:bodyPr wrap="none" rtlCol="0">
            <a:spAutoFit/>
          </a:bodyPr>
          <a:lstStyle/>
          <a:p>
            <a:r>
              <a:rPr lang="en-US" sz="2000" dirty="0" smtClean="0">
                <a:latin typeface="Arial" charset="0"/>
                <a:ea typeface="Arial" charset="0"/>
                <a:cs typeface="Arial" charset="0"/>
              </a:rPr>
              <a:t>Study Quality Newcastle </a:t>
            </a:r>
            <a:r>
              <a:rPr lang="en-US" sz="2000" dirty="0" err="1" smtClean="0">
                <a:latin typeface="Arial" charset="0"/>
                <a:ea typeface="Arial" charset="0"/>
                <a:cs typeface="Arial" charset="0"/>
              </a:rPr>
              <a:t>Ottowa</a:t>
            </a:r>
            <a:r>
              <a:rPr lang="en-US" sz="2000" dirty="0" smtClean="0">
                <a:latin typeface="Arial" charset="0"/>
                <a:ea typeface="Arial" charset="0"/>
                <a:cs typeface="Arial" charset="0"/>
              </a:rPr>
              <a:t> 4-6 </a:t>
            </a:r>
            <a:endParaRPr lang="en-US" sz="2000" dirty="0">
              <a:latin typeface="Arial" charset="0"/>
              <a:ea typeface="Arial" charset="0"/>
              <a:cs typeface="Arial" charset="0"/>
            </a:endParaRPr>
          </a:p>
        </p:txBody>
      </p:sp>
      <p:sp>
        <p:nvSpPr>
          <p:cNvPr id="7" name="TextBox 6"/>
          <p:cNvSpPr txBox="1"/>
          <p:nvPr/>
        </p:nvSpPr>
        <p:spPr>
          <a:xfrm>
            <a:off x="139389" y="5016159"/>
            <a:ext cx="7861639" cy="400110"/>
          </a:xfrm>
          <a:prstGeom prst="rect">
            <a:avLst/>
          </a:prstGeom>
          <a:noFill/>
        </p:spPr>
        <p:txBody>
          <a:bodyPr wrap="none" rtlCol="0">
            <a:spAutoFit/>
          </a:bodyPr>
          <a:lstStyle/>
          <a:p>
            <a:r>
              <a:rPr lang="en-US" sz="2000" dirty="0" smtClean="0">
                <a:latin typeface="Arial" charset="0"/>
                <a:ea typeface="Arial" charset="0"/>
                <a:cs typeface="Arial" charset="0"/>
              </a:rPr>
              <a:t>Significant intergroup differences in clinical pathology in 4/6 studies  </a:t>
            </a:r>
            <a:endParaRPr lang="en-US" sz="2000" dirty="0">
              <a:latin typeface="Arial" charset="0"/>
              <a:ea typeface="Arial" charset="0"/>
              <a:cs typeface="Arial" charset="0"/>
            </a:endParaRPr>
          </a:p>
        </p:txBody>
      </p:sp>
      <p:sp>
        <p:nvSpPr>
          <p:cNvPr id="8" name="TextBox 7"/>
          <p:cNvSpPr txBox="1"/>
          <p:nvPr/>
        </p:nvSpPr>
        <p:spPr>
          <a:xfrm>
            <a:off x="139389" y="4571444"/>
            <a:ext cx="5812810" cy="400110"/>
          </a:xfrm>
          <a:prstGeom prst="rect">
            <a:avLst/>
          </a:prstGeom>
          <a:noFill/>
        </p:spPr>
        <p:txBody>
          <a:bodyPr wrap="none" rtlCol="0">
            <a:spAutoFit/>
          </a:bodyPr>
          <a:lstStyle/>
          <a:p>
            <a:r>
              <a:rPr lang="en-US" sz="2000" dirty="0" smtClean="0">
                <a:latin typeface="Arial" charset="0"/>
                <a:ea typeface="Arial" charset="0"/>
                <a:cs typeface="Arial" charset="0"/>
              </a:rPr>
              <a:t>No heterogeneity </a:t>
            </a:r>
            <a:r>
              <a:rPr lang="en-US" sz="2000" dirty="0">
                <a:latin typeface="Arial" charset="0"/>
                <a:ea typeface="Arial" charset="0"/>
                <a:cs typeface="Arial" charset="0"/>
              </a:rPr>
              <a:t>-</a:t>
            </a:r>
            <a:r>
              <a:rPr lang="en-US" sz="2000" dirty="0" smtClean="0">
                <a:latin typeface="Arial" charset="0"/>
                <a:ea typeface="Arial" charset="0"/>
                <a:cs typeface="Arial" charset="0"/>
              </a:rPr>
              <a:t> similar case selection biases  </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618865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7"/>
            <a:ext cx="9144000" cy="8925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b="1" spc="-50" dirty="0" smtClean="0">
                <a:solidFill>
                  <a:schemeClr val="tx1"/>
                </a:solidFill>
                <a:latin typeface="Arial" charset="0"/>
                <a:ea typeface="Arial" charset="0"/>
                <a:cs typeface="Arial" charset="0"/>
              </a:rPr>
              <a:t>Results </a:t>
            </a:r>
          </a:p>
          <a:p>
            <a:endParaRPr lang="en-US" sz="2400" dirty="0">
              <a:latin typeface="Arial" charset="0"/>
              <a:ea typeface="Arial" charset="0"/>
              <a:cs typeface="Arial" charset="0"/>
            </a:endParaRPr>
          </a:p>
        </p:txBody>
      </p:sp>
      <p:sp>
        <p:nvSpPr>
          <p:cNvPr id="4" name="TextBox 3"/>
          <p:cNvSpPr txBox="1"/>
          <p:nvPr/>
        </p:nvSpPr>
        <p:spPr>
          <a:xfrm>
            <a:off x="-13803" y="5344935"/>
            <a:ext cx="2990178" cy="338554"/>
          </a:xfrm>
          <a:prstGeom prst="rect">
            <a:avLst/>
          </a:prstGeom>
          <a:noFill/>
        </p:spPr>
        <p:txBody>
          <a:bodyPr wrap="none" rtlCol="0">
            <a:spAutoFit/>
          </a:bodyPr>
          <a:lstStyle/>
          <a:p>
            <a:r>
              <a:rPr lang="tr-TR" sz="1600" i="1" dirty="0" smtClean="0">
                <a:latin typeface="Arial" charset="0"/>
                <a:ea typeface="Arial" charset="0"/>
                <a:cs typeface="Arial" charset="0"/>
              </a:rPr>
              <a:t>*</a:t>
            </a:r>
            <a:r>
              <a:rPr lang="tr-TR" sz="1600" i="1" dirty="0" err="1" smtClean="0">
                <a:latin typeface="Arial" charset="0"/>
                <a:ea typeface="Arial" charset="0"/>
                <a:cs typeface="Arial" charset="0"/>
              </a:rPr>
              <a:t>Yerushlami</a:t>
            </a:r>
            <a:r>
              <a:rPr lang="tr-TR" sz="1600" i="1" dirty="0" smtClean="0">
                <a:latin typeface="Arial" charset="0"/>
                <a:ea typeface="Arial" charset="0"/>
                <a:cs typeface="Arial" charset="0"/>
              </a:rPr>
              <a:t> R BCRT 2012:117</a:t>
            </a:r>
            <a:endParaRPr lang="en-US" sz="1600" i="1" dirty="0">
              <a:latin typeface="Arial" charset="0"/>
              <a:ea typeface="Arial" charset="0"/>
              <a:cs typeface="Arial" charset="0"/>
            </a:endParaRPr>
          </a:p>
        </p:txBody>
      </p:sp>
      <p:sp>
        <p:nvSpPr>
          <p:cNvPr id="5" name="TextBox 4"/>
          <p:cNvSpPr txBox="1"/>
          <p:nvPr/>
        </p:nvSpPr>
        <p:spPr>
          <a:xfrm>
            <a:off x="96685" y="1400461"/>
            <a:ext cx="3672800" cy="400110"/>
          </a:xfrm>
          <a:prstGeom prst="rect">
            <a:avLst/>
          </a:prstGeom>
          <a:noFill/>
        </p:spPr>
        <p:txBody>
          <a:bodyPr wrap="none" rtlCol="0">
            <a:spAutoFit/>
          </a:bodyPr>
          <a:lstStyle/>
          <a:p>
            <a:r>
              <a:rPr lang="en-US" sz="2000" dirty="0" smtClean="0">
                <a:latin typeface="Arial" charset="0"/>
                <a:ea typeface="Arial" charset="0"/>
                <a:cs typeface="Arial" charset="0"/>
              </a:rPr>
              <a:t>Highest quality study NOS 7    </a:t>
            </a:r>
            <a:endParaRPr lang="en-US" sz="2000" dirty="0">
              <a:latin typeface="Arial" charset="0"/>
              <a:ea typeface="Arial" charset="0"/>
              <a:cs typeface="Arial" charset="0"/>
            </a:endParaRPr>
          </a:p>
        </p:txBody>
      </p:sp>
      <p:sp>
        <p:nvSpPr>
          <p:cNvPr id="7" name="TextBox 6"/>
          <p:cNvSpPr txBox="1"/>
          <p:nvPr/>
        </p:nvSpPr>
        <p:spPr>
          <a:xfrm>
            <a:off x="-16762" y="2657937"/>
            <a:ext cx="3570208" cy="646331"/>
          </a:xfrm>
          <a:prstGeom prst="rect">
            <a:avLst/>
          </a:prstGeom>
          <a:noFill/>
        </p:spPr>
        <p:txBody>
          <a:bodyPr wrap="none" rtlCol="0">
            <a:spAutoFit/>
          </a:bodyPr>
          <a:lstStyle/>
          <a:p>
            <a:r>
              <a:rPr lang="en-US" sz="1800" dirty="0" smtClean="0">
                <a:solidFill>
                  <a:srgbClr val="FF0000"/>
                </a:solidFill>
                <a:latin typeface="Arial" charset="0"/>
                <a:ea typeface="Arial" charset="0"/>
                <a:cs typeface="Arial" charset="0"/>
              </a:rPr>
              <a:t>10 year LRR   </a:t>
            </a:r>
          </a:p>
          <a:p>
            <a:r>
              <a:rPr lang="en-US" sz="1800" dirty="0" smtClean="0">
                <a:solidFill>
                  <a:srgbClr val="FF0000"/>
                </a:solidFill>
                <a:latin typeface="Arial" charset="0"/>
                <a:ea typeface="Arial" charset="0"/>
                <a:cs typeface="Arial" charset="0"/>
              </a:rPr>
              <a:t>BCS 5.5%  vs Mastectomy 6.5% </a:t>
            </a:r>
            <a:endParaRPr lang="en-US" sz="1800" dirty="0">
              <a:solidFill>
                <a:srgbClr val="FF0000"/>
              </a:solidFill>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684" y="893538"/>
            <a:ext cx="5607316" cy="4821461"/>
          </a:xfrm>
          <a:prstGeom prst="rect">
            <a:avLst/>
          </a:prstGeom>
        </p:spPr>
      </p:pic>
      <p:sp>
        <p:nvSpPr>
          <p:cNvPr id="10" name="TextBox 9"/>
          <p:cNvSpPr txBox="1"/>
          <p:nvPr/>
        </p:nvSpPr>
        <p:spPr>
          <a:xfrm>
            <a:off x="5263638" y="3304268"/>
            <a:ext cx="1242648" cy="308418"/>
          </a:xfrm>
          <a:prstGeom prst="rect">
            <a:avLst/>
          </a:prstGeom>
          <a:noFill/>
        </p:spPr>
        <p:txBody>
          <a:bodyPr wrap="none" rtlCol="0">
            <a:spAutoFit/>
          </a:bodyPr>
          <a:lstStyle/>
          <a:p>
            <a:r>
              <a:rPr lang="en-US" b="1" dirty="0" smtClean="0">
                <a:solidFill>
                  <a:srgbClr val="FF0000"/>
                </a:solidFill>
              </a:rPr>
              <a:t>5 </a:t>
            </a:r>
            <a:r>
              <a:rPr lang="en-US" b="1" dirty="0" err="1" smtClean="0">
                <a:solidFill>
                  <a:srgbClr val="FF0000"/>
                </a:solidFill>
              </a:rPr>
              <a:t>yr</a:t>
            </a:r>
            <a:r>
              <a:rPr lang="en-US" b="1" dirty="0" smtClean="0">
                <a:solidFill>
                  <a:srgbClr val="FF0000"/>
                </a:solidFill>
              </a:rPr>
              <a:t> LRR 2.5%</a:t>
            </a:r>
            <a:endParaRPr lang="en-US" b="1" dirty="0">
              <a:solidFill>
                <a:srgbClr val="FF0000"/>
              </a:solidFill>
            </a:endParaRPr>
          </a:p>
        </p:txBody>
      </p:sp>
      <p:sp>
        <p:nvSpPr>
          <p:cNvPr id="3" name="TextBox 2"/>
          <p:cNvSpPr txBox="1"/>
          <p:nvPr/>
        </p:nvSpPr>
        <p:spPr>
          <a:xfrm>
            <a:off x="6340342" y="1308128"/>
            <a:ext cx="982589" cy="584775"/>
          </a:xfrm>
          <a:prstGeom prst="rect">
            <a:avLst/>
          </a:prstGeom>
          <a:noFill/>
        </p:spPr>
        <p:txBody>
          <a:bodyPr wrap="square" rtlCol="0">
            <a:spAutoFit/>
          </a:bodyPr>
          <a:lstStyle/>
          <a:p>
            <a:r>
              <a:rPr lang="en-US" sz="3200" b="1" dirty="0" smtClean="0">
                <a:solidFill>
                  <a:srgbClr val="FF0000"/>
                </a:solidFill>
              </a:rPr>
              <a:t>BCS </a:t>
            </a:r>
            <a:endParaRPr lang="en-US" sz="3200" b="1" dirty="0">
              <a:solidFill>
                <a:srgbClr val="FF0000"/>
              </a:solidFill>
            </a:endParaRPr>
          </a:p>
        </p:txBody>
      </p:sp>
    </p:spTree>
    <p:extLst>
      <p:ext uri="{BB962C8B-B14F-4D97-AF65-F5344CB8AC3E}">
        <p14:creationId xmlns:p14="http://schemas.microsoft.com/office/powerpoint/2010/main" val="333683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7"/>
            <a:ext cx="9144000" cy="8925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b="1" spc="-50" dirty="0" smtClean="0">
                <a:solidFill>
                  <a:schemeClr val="tx1"/>
                </a:solidFill>
                <a:latin typeface="Arial" charset="0"/>
                <a:ea typeface="Arial" charset="0"/>
                <a:cs typeface="Arial" charset="0"/>
              </a:rPr>
              <a:t>Results </a:t>
            </a:r>
          </a:p>
          <a:p>
            <a:endParaRPr lang="en-US" sz="2400" dirty="0">
              <a:latin typeface="Arial" charset="0"/>
              <a:ea typeface="Arial" charset="0"/>
              <a:cs typeface="Arial" charset="0"/>
            </a:endParaRPr>
          </a:p>
        </p:txBody>
      </p:sp>
      <p:sp>
        <p:nvSpPr>
          <p:cNvPr id="3" name="TextBox 2"/>
          <p:cNvSpPr txBox="1"/>
          <p:nvPr/>
        </p:nvSpPr>
        <p:spPr>
          <a:xfrm>
            <a:off x="-13803" y="5344935"/>
            <a:ext cx="2990178" cy="338554"/>
          </a:xfrm>
          <a:prstGeom prst="rect">
            <a:avLst/>
          </a:prstGeom>
          <a:noFill/>
        </p:spPr>
        <p:txBody>
          <a:bodyPr wrap="none" rtlCol="0">
            <a:spAutoFit/>
          </a:bodyPr>
          <a:lstStyle/>
          <a:p>
            <a:r>
              <a:rPr lang="tr-TR" sz="1600" i="1" dirty="0" smtClean="0">
                <a:latin typeface="Arial" charset="0"/>
                <a:ea typeface="Arial" charset="0"/>
                <a:cs typeface="Arial" charset="0"/>
              </a:rPr>
              <a:t>*</a:t>
            </a:r>
            <a:r>
              <a:rPr lang="tr-TR" sz="1600" i="1" dirty="0" err="1" smtClean="0">
                <a:latin typeface="Arial" charset="0"/>
                <a:ea typeface="Arial" charset="0"/>
                <a:cs typeface="Arial" charset="0"/>
              </a:rPr>
              <a:t>Yerushlami</a:t>
            </a:r>
            <a:r>
              <a:rPr lang="tr-TR" sz="1600" i="1" dirty="0" smtClean="0">
                <a:latin typeface="Arial" charset="0"/>
                <a:ea typeface="Arial" charset="0"/>
                <a:cs typeface="Arial" charset="0"/>
              </a:rPr>
              <a:t> R BCRT 2012:117</a:t>
            </a:r>
            <a:endParaRPr lang="en-US" sz="1600" i="1"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893539"/>
            <a:ext cx="5753100" cy="4821461"/>
          </a:xfrm>
          <a:prstGeom prst="rect">
            <a:avLst/>
          </a:prstGeom>
        </p:spPr>
      </p:pic>
      <p:sp>
        <p:nvSpPr>
          <p:cNvPr id="5" name="TextBox 4"/>
          <p:cNvSpPr txBox="1"/>
          <p:nvPr/>
        </p:nvSpPr>
        <p:spPr>
          <a:xfrm>
            <a:off x="5308242" y="3288514"/>
            <a:ext cx="1247457" cy="308418"/>
          </a:xfrm>
          <a:prstGeom prst="rect">
            <a:avLst/>
          </a:prstGeom>
          <a:noFill/>
        </p:spPr>
        <p:txBody>
          <a:bodyPr wrap="none" rtlCol="0">
            <a:spAutoFit/>
          </a:bodyPr>
          <a:lstStyle/>
          <a:p>
            <a:r>
              <a:rPr lang="en-US" b="1" dirty="0" smtClean="0">
                <a:solidFill>
                  <a:srgbClr val="FF0000"/>
                </a:solidFill>
              </a:rPr>
              <a:t>5 </a:t>
            </a:r>
            <a:r>
              <a:rPr lang="en-US" b="1" dirty="0" err="1" smtClean="0">
                <a:solidFill>
                  <a:srgbClr val="FF0000"/>
                </a:solidFill>
              </a:rPr>
              <a:t>yr</a:t>
            </a:r>
            <a:r>
              <a:rPr lang="en-US" b="1" dirty="0" smtClean="0">
                <a:solidFill>
                  <a:srgbClr val="FF0000"/>
                </a:solidFill>
              </a:rPr>
              <a:t> LRR 4.5%</a:t>
            </a:r>
            <a:endParaRPr lang="en-US" b="1" dirty="0">
              <a:solidFill>
                <a:srgbClr val="FF0000"/>
              </a:solidFill>
            </a:endParaRPr>
          </a:p>
        </p:txBody>
      </p:sp>
      <p:sp>
        <p:nvSpPr>
          <p:cNvPr id="6" name="TextBox 5"/>
          <p:cNvSpPr txBox="1"/>
          <p:nvPr/>
        </p:nvSpPr>
        <p:spPr>
          <a:xfrm>
            <a:off x="0" y="1860194"/>
            <a:ext cx="3776996" cy="461665"/>
          </a:xfrm>
          <a:prstGeom prst="rect">
            <a:avLst/>
          </a:prstGeom>
          <a:noFill/>
        </p:spPr>
        <p:txBody>
          <a:bodyPr wrap="none" rtlCol="0">
            <a:spAutoFit/>
          </a:bodyPr>
          <a:lstStyle/>
          <a:p>
            <a:r>
              <a:rPr lang="en-US" sz="2400" smtClean="0">
                <a:latin typeface="Arial" charset="0"/>
                <a:ea typeface="Arial" charset="0"/>
                <a:cs typeface="Arial" charset="0"/>
              </a:rPr>
              <a:t>Biased case - selection     </a:t>
            </a:r>
            <a:endParaRPr lang="en-US" sz="2400" dirty="0">
              <a:latin typeface="Arial" charset="0"/>
              <a:ea typeface="Arial" charset="0"/>
              <a:cs typeface="Arial" charset="0"/>
            </a:endParaRPr>
          </a:p>
        </p:txBody>
      </p:sp>
      <p:sp>
        <p:nvSpPr>
          <p:cNvPr id="7" name="TextBox 6"/>
          <p:cNvSpPr txBox="1"/>
          <p:nvPr/>
        </p:nvSpPr>
        <p:spPr>
          <a:xfrm>
            <a:off x="5350817" y="1275419"/>
            <a:ext cx="2409763" cy="584775"/>
          </a:xfrm>
          <a:prstGeom prst="rect">
            <a:avLst/>
          </a:prstGeom>
          <a:noFill/>
        </p:spPr>
        <p:txBody>
          <a:bodyPr wrap="square" rtlCol="0">
            <a:spAutoFit/>
          </a:bodyPr>
          <a:lstStyle/>
          <a:p>
            <a:r>
              <a:rPr lang="en-US" sz="3200" b="1" smtClean="0">
                <a:solidFill>
                  <a:srgbClr val="FF0000"/>
                </a:solidFill>
              </a:rPr>
              <a:t>Mastectomy  </a:t>
            </a:r>
            <a:endParaRPr lang="en-US" sz="3200" b="1" dirty="0">
              <a:solidFill>
                <a:srgbClr val="FF0000"/>
              </a:solidFill>
            </a:endParaRPr>
          </a:p>
        </p:txBody>
      </p:sp>
    </p:spTree>
    <p:extLst>
      <p:ext uri="{BB962C8B-B14F-4D97-AF65-F5344CB8AC3E}">
        <p14:creationId xmlns:p14="http://schemas.microsoft.com/office/powerpoint/2010/main" val="440736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7"/>
            <a:ext cx="9144000" cy="8925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800" b="1" spc="-50" dirty="0" smtClean="0">
                <a:solidFill>
                  <a:schemeClr val="tx1"/>
                </a:solidFill>
                <a:latin typeface="Arial" charset="0"/>
                <a:ea typeface="Arial" charset="0"/>
                <a:cs typeface="Arial" charset="0"/>
              </a:rPr>
              <a:t>Challenges  </a:t>
            </a:r>
          </a:p>
          <a:p>
            <a:endParaRPr lang="en-US" sz="2400" dirty="0">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093" y="893539"/>
            <a:ext cx="4638907" cy="4821461"/>
          </a:xfrm>
          <a:prstGeom prst="rect">
            <a:avLst/>
          </a:prstGeom>
        </p:spPr>
      </p:pic>
      <p:sp>
        <p:nvSpPr>
          <p:cNvPr id="4" name="TextBox 3"/>
          <p:cNvSpPr txBox="1"/>
          <p:nvPr/>
        </p:nvSpPr>
        <p:spPr>
          <a:xfrm>
            <a:off x="150588" y="5013773"/>
            <a:ext cx="3588290" cy="338554"/>
          </a:xfrm>
          <a:prstGeom prst="rect">
            <a:avLst/>
          </a:prstGeom>
          <a:noFill/>
        </p:spPr>
        <p:txBody>
          <a:bodyPr wrap="none" rtlCol="0">
            <a:spAutoFit/>
          </a:bodyPr>
          <a:lstStyle/>
          <a:p>
            <a:r>
              <a:rPr lang="tr-TR" sz="1600" i="1" dirty="0" smtClean="0">
                <a:latin typeface="Arial" charset="0"/>
                <a:ea typeface="Arial" charset="0"/>
                <a:cs typeface="Arial" charset="0"/>
              </a:rPr>
              <a:t>Van </a:t>
            </a:r>
            <a:r>
              <a:rPr lang="tr-TR" sz="1600" i="1" dirty="0" err="1" smtClean="0">
                <a:latin typeface="Arial" charset="0"/>
                <a:ea typeface="Arial" charset="0"/>
                <a:cs typeface="Arial" charset="0"/>
              </a:rPr>
              <a:t>Maaren</a:t>
            </a:r>
            <a:r>
              <a:rPr lang="tr-TR" sz="1600" i="1" dirty="0" smtClean="0">
                <a:latin typeface="Arial" charset="0"/>
                <a:ea typeface="Arial" charset="0"/>
                <a:cs typeface="Arial" charset="0"/>
              </a:rPr>
              <a:t> M </a:t>
            </a:r>
            <a:r>
              <a:rPr lang="tr-TR" sz="1600" i="1" dirty="0" err="1" smtClean="0">
                <a:latin typeface="Arial" charset="0"/>
                <a:ea typeface="Arial" charset="0"/>
                <a:cs typeface="Arial" charset="0"/>
              </a:rPr>
              <a:t>Lancet</a:t>
            </a:r>
            <a:r>
              <a:rPr lang="tr-TR" sz="1600" i="1" dirty="0" smtClean="0">
                <a:latin typeface="Arial" charset="0"/>
                <a:ea typeface="Arial" charset="0"/>
                <a:cs typeface="Arial" charset="0"/>
              </a:rPr>
              <a:t> </a:t>
            </a:r>
            <a:r>
              <a:rPr lang="tr-TR" sz="1600" i="1" dirty="0" err="1" smtClean="0">
                <a:latin typeface="Arial" charset="0"/>
                <a:ea typeface="Arial" charset="0"/>
                <a:cs typeface="Arial" charset="0"/>
              </a:rPr>
              <a:t>Oncol</a:t>
            </a:r>
            <a:r>
              <a:rPr lang="tr-TR" sz="1600" i="1" dirty="0" smtClean="0">
                <a:latin typeface="Arial" charset="0"/>
                <a:ea typeface="Arial" charset="0"/>
                <a:cs typeface="Arial" charset="0"/>
              </a:rPr>
              <a:t> 2016;17</a:t>
            </a:r>
            <a:endParaRPr lang="en-US" sz="1600" i="1" dirty="0">
              <a:latin typeface="Arial" charset="0"/>
              <a:ea typeface="Arial" charset="0"/>
              <a:cs typeface="Arial" charset="0"/>
            </a:endParaRPr>
          </a:p>
        </p:txBody>
      </p:sp>
      <p:sp>
        <p:nvSpPr>
          <p:cNvPr id="5" name="TextBox 4"/>
          <p:cNvSpPr txBox="1"/>
          <p:nvPr/>
        </p:nvSpPr>
        <p:spPr>
          <a:xfrm>
            <a:off x="258053" y="1815393"/>
            <a:ext cx="3480825" cy="400110"/>
          </a:xfrm>
          <a:prstGeom prst="rect">
            <a:avLst/>
          </a:prstGeom>
          <a:noFill/>
        </p:spPr>
        <p:txBody>
          <a:bodyPr wrap="none" rtlCol="0">
            <a:spAutoFit/>
          </a:bodyPr>
          <a:lstStyle/>
          <a:p>
            <a:r>
              <a:rPr lang="en-US" sz="2000" dirty="0" smtClean="0">
                <a:latin typeface="Arial" charset="0"/>
                <a:ea typeface="Arial" charset="0"/>
                <a:cs typeface="Arial" charset="0"/>
              </a:rPr>
              <a:t>Synergism RT and Systemic </a:t>
            </a:r>
          </a:p>
        </p:txBody>
      </p:sp>
      <p:sp>
        <p:nvSpPr>
          <p:cNvPr id="6" name="TextBox 5"/>
          <p:cNvSpPr txBox="1"/>
          <p:nvPr/>
        </p:nvSpPr>
        <p:spPr>
          <a:xfrm>
            <a:off x="258052" y="1255867"/>
            <a:ext cx="3751348" cy="400110"/>
          </a:xfrm>
          <a:prstGeom prst="rect">
            <a:avLst/>
          </a:prstGeom>
          <a:noFill/>
        </p:spPr>
        <p:txBody>
          <a:bodyPr wrap="none" rtlCol="0">
            <a:spAutoFit/>
          </a:bodyPr>
          <a:lstStyle/>
          <a:p>
            <a:r>
              <a:rPr lang="en-US" sz="2000" dirty="0" smtClean="0">
                <a:latin typeface="Arial" charset="0"/>
                <a:ea typeface="Arial" charset="0"/>
                <a:cs typeface="Arial" charset="0"/>
              </a:rPr>
              <a:t>No ‘modern big data’ on MIBC  </a:t>
            </a:r>
          </a:p>
        </p:txBody>
      </p:sp>
      <p:sp>
        <p:nvSpPr>
          <p:cNvPr id="7" name="TextBox 6"/>
          <p:cNvSpPr txBox="1"/>
          <p:nvPr/>
        </p:nvSpPr>
        <p:spPr>
          <a:xfrm>
            <a:off x="258052" y="3023086"/>
            <a:ext cx="3360215" cy="1631216"/>
          </a:xfrm>
          <a:prstGeom prst="rect">
            <a:avLst/>
          </a:prstGeom>
          <a:noFill/>
        </p:spPr>
        <p:txBody>
          <a:bodyPr wrap="none" rtlCol="0">
            <a:spAutoFit/>
          </a:bodyPr>
          <a:lstStyle/>
          <a:p>
            <a:r>
              <a:rPr lang="en-US" sz="2000" dirty="0" smtClean="0">
                <a:solidFill>
                  <a:srgbClr val="FFC000"/>
                </a:solidFill>
                <a:latin typeface="Arial" charset="0"/>
                <a:ea typeface="Arial" charset="0"/>
                <a:cs typeface="Arial" charset="0"/>
              </a:rPr>
              <a:t>Little knowledge of stromal  </a:t>
            </a:r>
          </a:p>
          <a:p>
            <a:r>
              <a:rPr lang="en-US" sz="2000" dirty="0" smtClean="0">
                <a:solidFill>
                  <a:srgbClr val="FFC000"/>
                </a:solidFill>
                <a:latin typeface="Arial" charset="0"/>
                <a:ea typeface="Arial" charset="0"/>
                <a:cs typeface="Arial" charset="0"/>
              </a:rPr>
              <a:t>epigenetic changes  </a:t>
            </a:r>
          </a:p>
          <a:p>
            <a:endParaRPr lang="en-US" sz="2000" dirty="0">
              <a:solidFill>
                <a:srgbClr val="FFC000"/>
              </a:solidFill>
              <a:latin typeface="Arial" charset="0"/>
              <a:ea typeface="Arial" charset="0"/>
              <a:cs typeface="Arial" charset="0"/>
            </a:endParaRPr>
          </a:p>
          <a:p>
            <a:r>
              <a:rPr lang="en-US" sz="2000" dirty="0" smtClean="0">
                <a:solidFill>
                  <a:srgbClr val="FFC000"/>
                </a:solidFill>
                <a:latin typeface="Arial" charset="0"/>
                <a:ea typeface="Arial" charset="0"/>
                <a:cs typeface="Arial" charset="0"/>
              </a:rPr>
              <a:t>Evidence for increased </a:t>
            </a:r>
          </a:p>
          <a:p>
            <a:r>
              <a:rPr lang="en-US" sz="2000" dirty="0" err="1">
                <a:solidFill>
                  <a:srgbClr val="FFC000"/>
                </a:solidFill>
                <a:latin typeface="Arial" charset="0"/>
                <a:ea typeface="Arial" charset="0"/>
                <a:cs typeface="Arial" charset="0"/>
              </a:rPr>
              <a:t>h</a:t>
            </a:r>
            <a:r>
              <a:rPr lang="en-US" sz="2000" dirty="0" err="1" smtClean="0">
                <a:solidFill>
                  <a:srgbClr val="FFC000"/>
                </a:solidFill>
                <a:latin typeface="Arial" charset="0"/>
                <a:ea typeface="Arial" charset="0"/>
                <a:cs typeface="Arial" charset="0"/>
              </a:rPr>
              <a:t>ypermethylation</a:t>
            </a:r>
            <a:r>
              <a:rPr lang="en-US" sz="2000" dirty="0" smtClean="0">
                <a:solidFill>
                  <a:srgbClr val="FFC000"/>
                </a:solidFill>
                <a:latin typeface="Arial" charset="0"/>
                <a:ea typeface="Arial" charset="0"/>
                <a:cs typeface="Arial" charset="0"/>
              </a:rPr>
              <a:t> by stage</a:t>
            </a:r>
          </a:p>
        </p:txBody>
      </p:sp>
      <p:sp>
        <p:nvSpPr>
          <p:cNvPr id="8" name="TextBox 7"/>
          <p:cNvSpPr txBox="1"/>
          <p:nvPr/>
        </p:nvSpPr>
        <p:spPr>
          <a:xfrm>
            <a:off x="144014" y="5352327"/>
            <a:ext cx="2256772" cy="338554"/>
          </a:xfrm>
          <a:prstGeom prst="rect">
            <a:avLst/>
          </a:prstGeom>
          <a:noFill/>
        </p:spPr>
        <p:txBody>
          <a:bodyPr wrap="none" rtlCol="0">
            <a:spAutoFit/>
          </a:bodyPr>
          <a:lstStyle/>
          <a:p>
            <a:r>
              <a:rPr lang="tr-TR" sz="1600" i="1" dirty="0" err="1" smtClean="0">
                <a:latin typeface="Arial" charset="0"/>
                <a:ea typeface="Arial" charset="0"/>
                <a:cs typeface="Arial" charset="0"/>
              </a:rPr>
              <a:t>Teschendorff</a:t>
            </a:r>
            <a:r>
              <a:rPr lang="tr-TR" sz="1600" i="1" dirty="0" smtClean="0">
                <a:latin typeface="Arial" charset="0"/>
                <a:ea typeface="Arial" charset="0"/>
                <a:cs typeface="Arial" charset="0"/>
              </a:rPr>
              <a:t> AE 2015 </a:t>
            </a:r>
            <a:endParaRPr lang="en-US" sz="1600" i="1" dirty="0">
              <a:latin typeface="Arial" charset="0"/>
              <a:ea typeface="Arial" charset="0"/>
              <a:cs typeface="Arial" charset="0"/>
            </a:endParaRPr>
          </a:p>
        </p:txBody>
      </p:sp>
      <p:sp>
        <p:nvSpPr>
          <p:cNvPr id="9" name="TextBox 8"/>
          <p:cNvSpPr txBox="1"/>
          <p:nvPr/>
        </p:nvSpPr>
        <p:spPr>
          <a:xfrm>
            <a:off x="210026" y="2408375"/>
            <a:ext cx="4381520" cy="400110"/>
          </a:xfrm>
          <a:prstGeom prst="rect">
            <a:avLst/>
          </a:prstGeom>
          <a:noFill/>
        </p:spPr>
        <p:txBody>
          <a:bodyPr wrap="none" rtlCol="0">
            <a:spAutoFit/>
          </a:bodyPr>
          <a:lstStyle/>
          <a:p>
            <a:r>
              <a:rPr lang="en-US" sz="2000" dirty="0" smtClean="0">
                <a:solidFill>
                  <a:srgbClr val="FFFF00"/>
                </a:solidFill>
                <a:latin typeface="Arial" charset="0"/>
                <a:ea typeface="Arial" charset="0"/>
                <a:cs typeface="Arial" charset="0"/>
              </a:rPr>
              <a:t>Current TNM underestimate disease </a:t>
            </a:r>
          </a:p>
        </p:txBody>
      </p:sp>
    </p:spTree>
    <p:extLst>
      <p:ext uri="{BB962C8B-B14F-4D97-AF65-F5344CB8AC3E}">
        <p14:creationId xmlns:p14="http://schemas.microsoft.com/office/powerpoint/2010/main" val="486553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512" y="3637969"/>
            <a:ext cx="4067332" cy="707886"/>
          </a:xfrm>
          <a:prstGeom prst="rect">
            <a:avLst/>
          </a:prstGeom>
          <a:noFill/>
        </p:spPr>
        <p:txBody>
          <a:bodyPr wrap="none" rtlCol="0">
            <a:spAutoFit/>
          </a:bodyPr>
          <a:lstStyle/>
          <a:p>
            <a:r>
              <a:rPr lang="en-US" sz="2000" dirty="0" smtClean="0">
                <a:latin typeface="Arial" charset="0"/>
                <a:ea typeface="Arial" charset="0"/>
                <a:cs typeface="Arial" charset="0"/>
              </a:rPr>
              <a:t>Small effect size for LRR requires </a:t>
            </a:r>
          </a:p>
          <a:p>
            <a:r>
              <a:rPr lang="en-US" sz="2000" dirty="0" smtClean="0">
                <a:latin typeface="Arial" charset="0"/>
                <a:ea typeface="Arial" charset="0"/>
                <a:cs typeface="Arial" charset="0"/>
              </a:rPr>
              <a:t>individual group sizes of 1000 </a:t>
            </a:r>
            <a:endParaRPr lang="en-US" sz="20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621" y="0"/>
            <a:ext cx="3936379" cy="5715000"/>
          </a:xfrm>
          <a:prstGeom prst="rect">
            <a:avLst/>
          </a:prstGeom>
        </p:spPr>
      </p:pic>
      <p:sp>
        <p:nvSpPr>
          <p:cNvPr id="7" name="TextBox 6"/>
          <p:cNvSpPr txBox="1"/>
          <p:nvPr/>
        </p:nvSpPr>
        <p:spPr>
          <a:xfrm>
            <a:off x="148512" y="3084895"/>
            <a:ext cx="4027064" cy="400110"/>
          </a:xfrm>
          <a:prstGeom prst="rect">
            <a:avLst/>
          </a:prstGeom>
          <a:noFill/>
        </p:spPr>
        <p:txBody>
          <a:bodyPr wrap="none" rtlCol="0">
            <a:spAutoFit/>
          </a:bodyPr>
          <a:lstStyle/>
          <a:p>
            <a:r>
              <a:rPr lang="en-US" sz="2000" dirty="0" smtClean="0">
                <a:solidFill>
                  <a:srgbClr val="FFFF00"/>
                </a:solidFill>
                <a:latin typeface="Arial" charset="0"/>
                <a:ea typeface="Arial" charset="0"/>
                <a:cs typeface="Arial" charset="0"/>
              </a:rPr>
              <a:t>Predicted 5-yr LRR 2.5%*, 2% NI </a:t>
            </a:r>
          </a:p>
        </p:txBody>
      </p:sp>
      <p:sp>
        <p:nvSpPr>
          <p:cNvPr id="8" name="TextBox 7"/>
          <p:cNvSpPr txBox="1"/>
          <p:nvPr/>
        </p:nvSpPr>
        <p:spPr>
          <a:xfrm>
            <a:off x="148512" y="789254"/>
            <a:ext cx="4884671" cy="400110"/>
          </a:xfrm>
          <a:prstGeom prst="rect">
            <a:avLst/>
          </a:prstGeom>
          <a:noFill/>
        </p:spPr>
        <p:txBody>
          <a:bodyPr wrap="none" rtlCol="0">
            <a:spAutoFit/>
          </a:bodyPr>
          <a:lstStyle/>
          <a:p>
            <a:r>
              <a:rPr lang="en-US" sz="2000" dirty="0" smtClean="0">
                <a:latin typeface="Arial" charset="0"/>
                <a:ea typeface="Arial" charset="0"/>
                <a:cs typeface="Arial" charset="0"/>
              </a:rPr>
              <a:t>Feasibility </a:t>
            </a:r>
            <a:r>
              <a:rPr lang="en-US" sz="2000" dirty="0" err="1" smtClean="0">
                <a:latin typeface="Arial" charset="0"/>
                <a:ea typeface="Arial" charset="0"/>
                <a:cs typeface="Arial" charset="0"/>
              </a:rPr>
              <a:t>randomised</a:t>
            </a:r>
            <a:r>
              <a:rPr lang="en-US" sz="2000" dirty="0" smtClean="0">
                <a:latin typeface="Arial" charset="0"/>
                <a:ea typeface="Arial" charset="0"/>
                <a:cs typeface="Arial" charset="0"/>
              </a:rPr>
              <a:t> study - world first  </a:t>
            </a:r>
          </a:p>
        </p:txBody>
      </p:sp>
      <p:sp>
        <p:nvSpPr>
          <p:cNvPr id="9" name="TextBox 8"/>
          <p:cNvSpPr txBox="1"/>
          <p:nvPr/>
        </p:nvSpPr>
        <p:spPr>
          <a:xfrm>
            <a:off x="148512" y="1338322"/>
            <a:ext cx="4568879" cy="707886"/>
          </a:xfrm>
          <a:prstGeom prst="rect">
            <a:avLst/>
          </a:prstGeom>
          <a:noFill/>
        </p:spPr>
        <p:txBody>
          <a:bodyPr wrap="none" rtlCol="0">
            <a:spAutoFit/>
          </a:bodyPr>
          <a:lstStyle/>
          <a:p>
            <a:r>
              <a:rPr lang="en-US" sz="2000" dirty="0" smtClean="0">
                <a:latin typeface="Arial" charset="0"/>
                <a:ea typeface="Arial" charset="0"/>
                <a:cs typeface="Arial" charset="0"/>
              </a:rPr>
              <a:t>50 women, 25 per 1:1 </a:t>
            </a:r>
            <a:r>
              <a:rPr lang="en-US" sz="2000" dirty="0" err="1" smtClean="0">
                <a:latin typeface="Arial" charset="0"/>
                <a:ea typeface="Arial" charset="0"/>
                <a:cs typeface="Arial" charset="0"/>
              </a:rPr>
              <a:t>randomisation</a:t>
            </a:r>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over 15 months with 1 year follow-up   </a:t>
            </a:r>
          </a:p>
        </p:txBody>
      </p:sp>
      <p:sp>
        <p:nvSpPr>
          <p:cNvPr id="11" name="TextBox 10"/>
          <p:cNvSpPr txBox="1"/>
          <p:nvPr/>
        </p:nvSpPr>
        <p:spPr>
          <a:xfrm>
            <a:off x="148512" y="2215764"/>
            <a:ext cx="4416915" cy="707886"/>
          </a:xfrm>
          <a:prstGeom prst="rect">
            <a:avLst/>
          </a:prstGeom>
          <a:noFill/>
        </p:spPr>
        <p:txBody>
          <a:bodyPr wrap="none" rtlCol="0">
            <a:spAutoFit/>
          </a:bodyPr>
          <a:lstStyle/>
          <a:p>
            <a:r>
              <a:rPr lang="en-US" sz="2000" dirty="0" smtClean="0">
                <a:latin typeface="Arial" charset="0"/>
                <a:ea typeface="Arial" charset="0"/>
                <a:cs typeface="Arial" charset="0"/>
              </a:rPr>
              <a:t>Alliance 11102, </a:t>
            </a:r>
            <a:r>
              <a:rPr lang="en-US" sz="2000" dirty="0" err="1" smtClean="0">
                <a:latin typeface="Arial" charset="0"/>
                <a:ea typeface="Arial" charset="0"/>
                <a:cs typeface="Arial" charset="0"/>
              </a:rPr>
              <a:t>Boughey</a:t>
            </a:r>
            <a:r>
              <a:rPr lang="en-US" sz="2000" dirty="0" smtClean="0">
                <a:latin typeface="Arial" charset="0"/>
                <a:ea typeface="Arial" charset="0"/>
                <a:cs typeface="Arial" charset="0"/>
              </a:rPr>
              <a:t> J, Mayo </a:t>
            </a:r>
          </a:p>
          <a:p>
            <a:r>
              <a:rPr lang="en-US" sz="2000" dirty="0" smtClean="0">
                <a:latin typeface="Arial" charset="0"/>
                <a:ea typeface="Arial" charset="0"/>
                <a:cs typeface="Arial" charset="0"/>
              </a:rPr>
              <a:t>Scientific impact award </a:t>
            </a:r>
            <a:r>
              <a:rPr lang="en-US" sz="2000" dirty="0" err="1" smtClean="0">
                <a:latin typeface="Arial" charset="0"/>
                <a:ea typeface="Arial" charset="0"/>
                <a:cs typeface="Arial" charset="0"/>
              </a:rPr>
              <a:t>ASBrS</a:t>
            </a:r>
            <a:r>
              <a:rPr lang="en-US" sz="2000" dirty="0" smtClean="0">
                <a:latin typeface="Arial" charset="0"/>
                <a:ea typeface="Arial" charset="0"/>
                <a:cs typeface="Arial" charset="0"/>
              </a:rPr>
              <a:t> 2018  </a:t>
            </a:r>
          </a:p>
        </p:txBody>
      </p:sp>
      <p:sp>
        <p:nvSpPr>
          <p:cNvPr id="12" name="TextBox 11"/>
          <p:cNvSpPr txBox="1"/>
          <p:nvPr/>
        </p:nvSpPr>
        <p:spPr>
          <a:xfrm>
            <a:off x="175764" y="5233425"/>
            <a:ext cx="4692310" cy="338554"/>
          </a:xfrm>
          <a:prstGeom prst="rect">
            <a:avLst/>
          </a:prstGeom>
          <a:noFill/>
        </p:spPr>
        <p:txBody>
          <a:bodyPr wrap="none" rtlCol="0">
            <a:spAutoFit/>
          </a:bodyPr>
          <a:lstStyle/>
          <a:p>
            <a:r>
              <a:rPr lang="tr-TR" sz="1600" i="1" dirty="0" smtClean="0">
                <a:latin typeface="Arial" charset="0"/>
                <a:ea typeface="Arial" charset="0"/>
                <a:cs typeface="Arial" charset="0"/>
              </a:rPr>
              <a:t>*</a:t>
            </a:r>
            <a:r>
              <a:rPr lang="tr-TR" sz="1600" i="1" dirty="0" err="1" smtClean="0">
                <a:latin typeface="Arial" charset="0"/>
                <a:ea typeface="Arial" charset="0"/>
                <a:cs typeface="Arial" charset="0"/>
              </a:rPr>
              <a:t>Yerushlami</a:t>
            </a:r>
            <a:r>
              <a:rPr lang="tr-TR" sz="1600" i="1" dirty="0" smtClean="0">
                <a:latin typeface="Arial" charset="0"/>
                <a:ea typeface="Arial" charset="0"/>
                <a:cs typeface="Arial" charset="0"/>
              </a:rPr>
              <a:t> R </a:t>
            </a:r>
            <a:r>
              <a:rPr lang="tr-TR" sz="1600" i="1" dirty="0" err="1" smtClean="0">
                <a:latin typeface="Arial" charset="0"/>
                <a:ea typeface="Arial" charset="0"/>
                <a:cs typeface="Arial" charset="0"/>
              </a:rPr>
              <a:t>Breast</a:t>
            </a:r>
            <a:r>
              <a:rPr lang="tr-TR" sz="1600" i="1" dirty="0" smtClean="0">
                <a:latin typeface="Arial" charset="0"/>
                <a:ea typeface="Arial" charset="0"/>
                <a:cs typeface="Arial" charset="0"/>
              </a:rPr>
              <a:t> </a:t>
            </a:r>
            <a:r>
              <a:rPr lang="tr-TR" sz="1600" i="1" dirty="0" err="1" smtClean="0">
                <a:latin typeface="Arial" charset="0"/>
                <a:ea typeface="Arial" charset="0"/>
                <a:cs typeface="Arial" charset="0"/>
              </a:rPr>
              <a:t>Ca</a:t>
            </a:r>
            <a:r>
              <a:rPr lang="tr-TR" sz="1600" i="1" dirty="0" smtClean="0">
                <a:latin typeface="Arial" charset="0"/>
                <a:ea typeface="Arial" charset="0"/>
                <a:cs typeface="Arial" charset="0"/>
              </a:rPr>
              <a:t> </a:t>
            </a:r>
            <a:r>
              <a:rPr lang="tr-TR" sz="1600" i="1" dirty="0" err="1" smtClean="0">
                <a:latin typeface="Arial" charset="0"/>
                <a:ea typeface="Arial" charset="0"/>
                <a:cs typeface="Arial" charset="0"/>
              </a:rPr>
              <a:t>Res</a:t>
            </a:r>
            <a:r>
              <a:rPr lang="tr-TR" sz="1600" i="1" dirty="0" smtClean="0">
                <a:latin typeface="Arial" charset="0"/>
                <a:ea typeface="Arial" charset="0"/>
                <a:cs typeface="Arial" charset="0"/>
              </a:rPr>
              <a:t> </a:t>
            </a:r>
            <a:r>
              <a:rPr lang="tr-TR" sz="1600" i="1" dirty="0" err="1" smtClean="0">
                <a:latin typeface="Arial" charset="0"/>
                <a:ea typeface="Arial" charset="0"/>
                <a:cs typeface="Arial" charset="0"/>
              </a:rPr>
              <a:t>and</a:t>
            </a:r>
            <a:r>
              <a:rPr lang="tr-TR" sz="1600" i="1" dirty="0" smtClean="0">
                <a:latin typeface="Arial" charset="0"/>
                <a:ea typeface="Arial" charset="0"/>
                <a:cs typeface="Arial" charset="0"/>
              </a:rPr>
              <a:t> </a:t>
            </a:r>
            <a:r>
              <a:rPr lang="tr-TR" sz="1600" i="1" dirty="0" err="1" smtClean="0">
                <a:latin typeface="Arial" charset="0"/>
                <a:ea typeface="Arial" charset="0"/>
                <a:cs typeface="Arial" charset="0"/>
              </a:rPr>
              <a:t>Treat</a:t>
            </a:r>
            <a:r>
              <a:rPr lang="tr-TR" sz="1600" i="1" dirty="0" smtClean="0">
                <a:latin typeface="Arial" charset="0"/>
                <a:ea typeface="Arial" charset="0"/>
                <a:cs typeface="Arial" charset="0"/>
              </a:rPr>
              <a:t> 2012:117</a:t>
            </a:r>
            <a:endParaRPr lang="en-US" sz="1600" i="1" dirty="0">
              <a:latin typeface="Arial" charset="0"/>
              <a:ea typeface="Arial" charset="0"/>
              <a:cs typeface="Arial" charset="0"/>
            </a:endParaRPr>
          </a:p>
        </p:txBody>
      </p:sp>
      <p:sp>
        <p:nvSpPr>
          <p:cNvPr id="10" name="TextBox 9"/>
          <p:cNvSpPr txBox="1"/>
          <p:nvPr/>
        </p:nvSpPr>
        <p:spPr>
          <a:xfrm>
            <a:off x="759655" y="4568745"/>
            <a:ext cx="4614453" cy="707886"/>
          </a:xfrm>
          <a:prstGeom prst="rect">
            <a:avLst/>
          </a:prstGeom>
          <a:noFill/>
        </p:spPr>
        <p:txBody>
          <a:bodyPr wrap="square" rtlCol="0">
            <a:spAutoFit/>
          </a:bodyPr>
          <a:lstStyle/>
          <a:p>
            <a:r>
              <a:rPr lang="en-US" sz="2000" b="1" dirty="0" smtClean="0">
                <a:solidFill>
                  <a:schemeClr val="accent5"/>
                </a:solidFill>
              </a:rPr>
              <a:t>@</a:t>
            </a:r>
            <a:r>
              <a:rPr lang="en-US" sz="2000" b="1" dirty="0" err="1" smtClean="0">
                <a:solidFill>
                  <a:schemeClr val="accent5"/>
                </a:solidFill>
              </a:rPr>
              <a:t>drzoewinters</a:t>
            </a:r>
            <a:r>
              <a:rPr lang="en-US" sz="2000" b="1" dirty="0" smtClean="0">
                <a:solidFill>
                  <a:schemeClr val="accent5"/>
                </a:solidFill>
              </a:rPr>
              <a:t>, </a:t>
            </a:r>
            <a:r>
              <a:rPr lang="en-US" sz="2000" b="1" dirty="0" smtClean="0">
                <a:solidFill>
                  <a:srgbClr val="FFFF00"/>
                </a:solidFill>
                <a:hlinkClick r:id="rId4"/>
              </a:rPr>
              <a:t>z.winters@ucl.ac.uk</a:t>
            </a:r>
            <a:endParaRPr lang="en-US" sz="2000" b="1" dirty="0" smtClean="0">
              <a:solidFill>
                <a:srgbClr val="FFFF00"/>
              </a:solidFill>
            </a:endParaRPr>
          </a:p>
          <a:p>
            <a:r>
              <a:rPr lang="en-US" sz="2000" b="1" dirty="0" err="1">
                <a:solidFill>
                  <a:schemeClr val="accent5"/>
                </a:solidFill>
              </a:rPr>
              <a:t>n</a:t>
            </a:r>
            <a:r>
              <a:rPr lang="en-US" sz="2000" b="1" dirty="0" err="1" smtClean="0">
                <a:solidFill>
                  <a:schemeClr val="accent5"/>
                </a:solidFill>
              </a:rPr>
              <a:t>ick.roberts@ucl.ac.uk</a:t>
            </a:r>
            <a:endParaRPr lang="en-US" sz="2000" b="1" dirty="0">
              <a:solidFill>
                <a:schemeClr val="accent5"/>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3" y="4568745"/>
            <a:ext cx="697982" cy="46166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653"/>
            <a:ext cx="1294228" cy="724117"/>
          </a:xfrm>
          <a:prstGeom prst="rect">
            <a:avLst/>
          </a:prstGeom>
        </p:spPr>
      </p:pic>
    </p:spTree>
    <p:extLst>
      <p:ext uri="{BB962C8B-B14F-4D97-AF65-F5344CB8AC3E}">
        <p14:creationId xmlns:p14="http://schemas.microsoft.com/office/powerpoint/2010/main" val="21441404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6018</TotalTime>
  <Words>832</Words>
  <Application>Microsoft Macintosh PowerPoint</Application>
  <PresentationFormat>On-screen Show (16:10)</PresentationFormat>
  <Paragraphs>80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Zoe Winters</cp:lastModifiedBy>
  <cp:revision>361</cp:revision>
  <dcterms:created xsi:type="dcterms:W3CDTF">2016-10-06T14:22:04Z</dcterms:created>
  <dcterms:modified xsi:type="dcterms:W3CDTF">2018-06-20T19:20:43Z</dcterms:modified>
</cp:coreProperties>
</file>