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464" r:id="rId3"/>
    <p:sldId id="486" r:id="rId4"/>
    <p:sldId id="480" r:id="rId5"/>
    <p:sldId id="406" r:id="rId6"/>
    <p:sldId id="395" r:id="rId7"/>
    <p:sldId id="437" r:id="rId8"/>
    <p:sldId id="460" r:id="rId9"/>
    <p:sldId id="439" r:id="rId10"/>
    <p:sldId id="440" r:id="rId11"/>
    <p:sldId id="482" r:id="rId12"/>
    <p:sldId id="488" r:id="rId13"/>
    <p:sldId id="489" r:id="rId14"/>
    <p:sldId id="483" r:id="rId15"/>
    <p:sldId id="469" r:id="rId16"/>
    <p:sldId id="470" r:id="rId17"/>
    <p:sldId id="472" r:id="rId18"/>
    <p:sldId id="471" r:id="rId19"/>
    <p:sldId id="457" r:id="rId20"/>
    <p:sldId id="473" r:id="rId21"/>
    <p:sldId id="474" r:id="rId22"/>
    <p:sldId id="481" r:id="rId23"/>
    <p:sldId id="410" r:id="rId24"/>
    <p:sldId id="476" r:id="rId25"/>
    <p:sldId id="477" r:id="rId26"/>
    <p:sldId id="487" r:id="rId27"/>
    <p:sldId id="478" r:id="rId28"/>
    <p:sldId id="434" r:id="rId29"/>
    <p:sldId id="475" r:id="rId30"/>
    <p:sldId id="431" r:id="rId3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1A2F"/>
    <a:srgbClr val="C0C0C0"/>
    <a:srgbClr val="F34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11" autoAdjust="0"/>
  </p:normalViewPr>
  <p:slideViewPr>
    <p:cSldViewPr>
      <p:cViewPr varScale="1">
        <p:scale>
          <a:sx n="105" d="100"/>
          <a:sy n="105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FC8421-76C7-46CA-B3C3-C1853DC98F82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6E849FA-067E-4632-B447-6DFC10D016CE}">
      <dgm:prSet phldrT="[Text]"/>
      <dgm:spPr>
        <a:ln>
          <a:solidFill>
            <a:srgbClr val="72285D"/>
          </a:solidFill>
        </a:ln>
      </dgm:spPr>
      <dgm:t>
        <a:bodyPr/>
        <a:lstStyle/>
        <a:p>
          <a:r>
            <a:rPr lang="en-GB" dirty="0"/>
            <a:t>20</a:t>
          </a:r>
        </a:p>
      </dgm:t>
    </dgm:pt>
    <dgm:pt modelId="{AAB747C5-A66D-46E4-B5E1-45872EF70D11}" type="parTrans" cxnId="{F71FA879-60B0-40D8-886E-74B35E55CA4D}">
      <dgm:prSet/>
      <dgm:spPr/>
      <dgm:t>
        <a:bodyPr/>
        <a:lstStyle/>
        <a:p>
          <a:endParaRPr lang="en-GB"/>
        </a:p>
      </dgm:t>
    </dgm:pt>
    <dgm:pt modelId="{408EAC2B-D4D0-4D50-A8AB-5AEA547DB538}" type="sibTrans" cxnId="{F71FA879-60B0-40D8-886E-74B35E55CA4D}">
      <dgm:prSet/>
      <dgm:spPr/>
      <dgm:t>
        <a:bodyPr/>
        <a:lstStyle/>
        <a:p>
          <a:endParaRPr lang="en-GB"/>
        </a:p>
      </dgm:t>
    </dgm:pt>
    <dgm:pt modelId="{A77E2304-DFA5-4F54-AB34-D658E2C18793}">
      <dgm:prSet phldrT="[Text]"/>
      <dgm:spPr>
        <a:ln>
          <a:solidFill>
            <a:srgbClr val="D2691E"/>
          </a:solidFill>
        </a:ln>
      </dgm:spPr>
      <dgm:t>
        <a:bodyPr/>
        <a:lstStyle/>
        <a:p>
          <a:r>
            <a:rPr lang="en-GB" dirty="0"/>
            <a:t>38</a:t>
          </a:r>
        </a:p>
      </dgm:t>
    </dgm:pt>
    <dgm:pt modelId="{BA874C18-8F09-4A27-A25E-5DA137015395}" type="parTrans" cxnId="{826F88B1-8EB5-4BA8-814F-03193F3A0254}">
      <dgm:prSet/>
      <dgm:spPr/>
      <dgm:t>
        <a:bodyPr/>
        <a:lstStyle/>
        <a:p>
          <a:endParaRPr lang="en-GB"/>
        </a:p>
      </dgm:t>
    </dgm:pt>
    <dgm:pt modelId="{0D5643B5-2420-460E-82DF-6E54E4FE28EC}" type="sibTrans" cxnId="{826F88B1-8EB5-4BA8-814F-03193F3A0254}">
      <dgm:prSet/>
      <dgm:spPr/>
      <dgm:t>
        <a:bodyPr/>
        <a:lstStyle/>
        <a:p>
          <a:endParaRPr lang="en-GB"/>
        </a:p>
      </dgm:t>
    </dgm:pt>
    <dgm:pt modelId="{4CBD7C4E-D1D6-477D-90FE-1910DD7BF5DA}">
      <dgm:prSet phldrT="[Text]"/>
      <dgm:spPr>
        <a:ln>
          <a:solidFill>
            <a:srgbClr val="FFB501"/>
          </a:solidFill>
        </a:ln>
      </dgm:spPr>
      <dgm:t>
        <a:bodyPr/>
        <a:lstStyle/>
        <a:p>
          <a:r>
            <a:rPr lang="en-GB" dirty="0"/>
            <a:t>101</a:t>
          </a:r>
        </a:p>
      </dgm:t>
    </dgm:pt>
    <dgm:pt modelId="{D7E739A4-374E-4139-A236-F677D669CDA5}" type="parTrans" cxnId="{F3E97EB1-D48D-43D2-A009-123519481584}">
      <dgm:prSet/>
      <dgm:spPr/>
      <dgm:t>
        <a:bodyPr/>
        <a:lstStyle/>
        <a:p>
          <a:endParaRPr lang="en-GB"/>
        </a:p>
      </dgm:t>
    </dgm:pt>
    <dgm:pt modelId="{B384B9DB-C1C6-4C20-B33C-3B3DCF5F0286}" type="sibTrans" cxnId="{F3E97EB1-D48D-43D2-A009-123519481584}">
      <dgm:prSet/>
      <dgm:spPr/>
      <dgm:t>
        <a:bodyPr/>
        <a:lstStyle/>
        <a:p>
          <a:endParaRPr lang="en-GB"/>
        </a:p>
      </dgm:t>
    </dgm:pt>
    <dgm:pt modelId="{19F93427-899C-4306-B051-BB348D4E1741}" type="pres">
      <dgm:prSet presAssocID="{7DFC8421-76C7-46CA-B3C3-C1853DC98F82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412E31B7-B6D8-4E80-BD68-87830EC2C836}" type="pres">
      <dgm:prSet presAssocID="{4CBD7C4E-D1D6-477D-90FE-1910DD7BF5DA}" presName="Accent3" presStyleCnt="0"/>
      <dgm:spPr/>
    </dgm:pt>
    <dgm:pt modelId="{35FE8E4D-B9E5-479B-9E23-ECE93390B011}" type="pres">
      <dgm:prSet presAssocID="{4CBD7C4E-D1D6-477D-90FE-1910DD7BF5DA}" presName="Accent" presStyleLbl="node1" presStyleIdx="0" presStyleCnt="3"/>
      <dgm:spPr/>
    </dgm:pt>
    <dgm:pt modelId="{EFC30A92-8DAD-4318-BAE7-36D471F598B3}" type="pres">
      <dgm:prSet presAssocID="{4CBD7C4E-D1D6-477D-90FE-1910DD7BF5DA}" presName="ParentBackground3" presStyleCnt="0"/>
      <dgm:spPr/>
    </dgm:pt>
    <dgm:pt modelId="{01DDC9F7-01FD-4DCB-A6BC-14F46271958C}" type="pres">
      <dgm:prSet presAssocID="{4CBD7C4E-D1D6-477D-90FE-1910DD7BF5DA}" presName="ParentBackground" presStyleLbl="fgAcc1" presStyleIdx="0" presStyleCnt="3"/>
      <dgm:spPr/>
    </dgm:pt>
    <dgm:pt modelId="{3ACB3D01-B084-4696-897D-DC6B2BC49300}" type="pres">
      <dgm:prSet presAssocID="{4CBD7C4E-D1D6-477D-90FE-1910DD7BF5D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3FE7F5A-F425-41F8-BCB7-B5250C940923}" type="pres">
      <dgm:prSet presAssocID="{A77E2304-DFA5-4F54-AB34-D658E2C18793}" presName="Accent2" presStyleCnt="0"/>
      <dgm:spPr/>
    </dgm:pt>
    <dgm:pt modelId="{B136A082-9697-4449-9EED-E20EBB1C6A09}" type="pres">
      <dgm:prSet presAssocID="{A77E2304-DFA5-4F54-AB34-D658E2C18793}" presName="Accent" presStyleLbl="node1" presStyleIdx="1" presStyleCnt="3"/>
      <dgm:spPr>
        <a:solidFill>
          <a:srgbClr val="D2691E"/>
        </a:solidFill>
        <a:ln>
          <a:solidFill>
            <a:srgbClr val="D2691E"/>
          </a:solidFill>
        </a:ln>
      </dgm:spPr>
    </dgm:pt>
    <dgm:pt modelId="{3AE98784-DC09-4434-81C1-028D35F00EAD}" type="pres">
      <dgm:prSet presAssocID="{A77E2304-DFA5-4F54-AB34-D658E2C18793}" presName="ParentBackground2" presStyleCnt="0"/>
      <dgm:spPr/>
    </dgm:pt>
    <dgm:pt modelId="{2978C9BB-46B3-4727-AE90-66E6B2C70DB1}" type="pres">
      <dgm:prSet presAssocID="{A77E2304-DFA5-4F54-AB34-D658E2C18793}" presName="ParentBackground" presStyleLbl="fgAcc1" presStyleIdx="1" presStyleCnt="3"/>
      <dgm:spPr/>
    </dgm:pt>
    <dgm:pt modelId="{6D386CE3-6DF5-4A5C-97D4-6B8EE3E7CDFD}" type="pres">
      <dgm:prSet presAssocID="{A77E2304-DFA5-4F54-AB34-D658E2C1879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EAED100-922F-4060-924E-BE72D437E4E6}" type="pres">
      <dgm:prSet presAssocID="{B6E849FA-067E-4632-B447-6DFC10D016CE}" presName="Accent1" presStyleCnt="0"/>
      <dgm:spPr/>
    </dgm:pt>
    <dgm:pt modelId="{6782DD17-B798-426C-B810-53031347869B}" type="pres">
      <dgm:prSet presAssocID="{B6E849FA-067E-4632-B447-6DFC10D016CE}" presName="Accent" presStyleLbl="node1" presStyleIdx="2" presStyleCnt="3"/>
      <dgm:spPr>
        <a:solidFill>
          <a:srgbClr val="72285D"/>
        </a:solidFill>
        <a:ln>
          <a:solidFill>
            <a:srgbClr val="72285D"/>
          </a:solidFill>
        </a:ln>
      </dgm:spPr>
    </dgm:pt>
    <dgm:pt modelId="{541B4CB2-6412-464C-842E-F4721505A786}" type="pres">
      <dgm:prSet presAssocID="{B6E849FA-067E-4632-B447-6DFC10D016CE}" presName="ParentBackground1" presStyleCnt="0"/>
      <dgm:spPr/>
    </dgm:pt>
    <dgm:pt modelId="{95DCFA78-E913-4718-9E4E-2B58DECCE245}" type="pres">
      <dgm:prSet presAssocID="{B6E849FA-067E-4632-B447-6DFC10D016CE}" presName="ParentBackground" presStyleLbl="fgAcc1" presStyleIdx="2" presStyleCnt="3"/>
      <dgm:spPr/>
    </dgm:pt>
    <dgm:pt modelId="{5F3A7D35-640C-4D15-BA84-09CA095DFC25}" type="pres">
      <dgm:prSet presAssocID="{B6E849FA-067E-4632-B447-6DFC10D016C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D1632744-9B29-4D65-B345-DC08745811F0}" type="presOf" srcId="{A77E2304-DFA5-4F54-AB34-D658E2C18793}" destId="{2978C9BB-46B3-4727-AE90-66E6B2C70DB1}" srcOrd="0" destOrd="0" presId="urn:microsoft.com/office/officeart/2011/layout/CircleProcess"/>
    <dgm:cxn modelId="{F71FA879-60B0-40D8-886E-74B35E55CA4D}" srcId="{7DFC8421-76C7-46CA-B3C3-C1853DC98F82}" destId="{B6E849FA-067E-4632-B447-6DFC10D016CE}" srcOrd="0" destOrd="0" parTransId="{AAB747C5-A66D-46E4-B5E1-45872EF70D11}" sibTransId="{408EAC2B-D4D0-4D50-A8AB-5AEA547DB538}"/>
    <dgm:cxn modelId="{F8A5C07E-86B6-4EB8-9E76-B599BAC1B705}" type="presOf" srcId="{7DFC8421-76C7-46CA-B3C3-C1853DC98F82}" destId="{19F93427-899C-4306-B051-BB348D4E1741}" srcOrd="0" destOrd="0" presId="urn:microsoft.com/office/officeart/2011/layout/CircleProcess"/>
    <dgm:cxn modelId="{B37D8D80-9D5D-4C19-A894-98115FD17D58}" type="presOf" srcId="{4CBD7C4E-D1D6-477D-90FE-1910DD7BF5DA}" destId="{3ACB3D01-B084-4696-897D-DC6B2BC49300}" srcOrd="1" destOrd="0" presId="urn:microsoft.com/office/officeart/2011/layout/CircleProcess"/>
    <dgm:cxn modelId="{45F79380-8F5F-449E-8A26-876F2DC176F1}" type="presOf" srcId="{A77E2304-DFA5-4F54-AB34-D658E2C18793}" destId="{6D386CE3-6DF5-4A5C-97D4-6B8EE3E7CDFD}" srcOrd="1" destOrd="0" presId="urn:microsoft.com/office/officeart/2011/layout/CircleProcess"/>
    <dgm:cxn modelId="{F3E97EB1-D48D-43D2-A009-123519481584}" srcId="{7DFC8421-76C7-46CA-B3C3-C1853DC98F82}" destId="{4CBD7C4E-D1D6-477D-90FE-1910DD7BF5DA}" srcOrd="2" destOrd="0" parTransId="{D7E739A4-374E-4139-A236-F677D669CDA5}" sibTransId="{B384B9DB-C1C6-4C20-B33C-3B3DCF5F0286}"/>
    <dgm:cxn modelId="{826F88B1-8EB5-4BA8-814F-03193F3A0254}" srcId="{7DFC8421-76C7-46CA-B3C3-C1853DC98F82}" destId="{A77E2304-DFA5-4F54-AB34-D658E2C18793}" srcOrd="1" destOrd="0" parTransId="{BA874C18-8F09-4A27-A25E-5DA137015395}" sibTransId="{0D5643B5-2420-460E-82DF-6E54E4FE28EC}"/>
    <dgm:cxn modelId="{DC6E83D7-9BBD-4770-BE7C-B36AE8C3A59D}" type="presOf" srcId="{B6E849FA-067E-4632-B447-6DFC10D016CE}" destId="{95DCFA78-E913-4718-9E4E-2B58DECCE245}" srcOrd="0" destOrd="0" presId="urn:microsoft.com/office/officeart/2011/layout/CircleProcess"/>
    <dgm:cxn modelId="{66583ED9-C3B9-4C4A-97C8-3E2D0A18401D}" type="presOf" srcId="{4CBD7C4E-D1D6-477D-90FE-1910DD7BF5DA}" destId="{01DDC9F7-01FD-4DCB-A6BC-14F46271958C}" srcOrd="0" destOrd="0" presId="urn:microsoft.com/office/officeart/2011/layout/CircleProcess"/>
    <dgm:cxn modelId="{7A094BFD-DE3F-434C-99F7-5F8CA5612260}" type="presOf" srcId="{B6E849FA-067E-4632-B447-6DFC10D016CE}" destId="{5F3A7D35-640C-4D15-BA84-09CA095DFC25}" srcOrd="1" destOrd="0" presId="urn:microsoft.com/office/officeart/2011/layout/CircleProcess"/>
    <dgm:cxn modelId="{4510CD87-3F56-4ABB-B190-550B18F166FD}" type="presParOf" srcId="{19F93427-899C-4306-B051-BB348D4E1741}" destId="{412E31B7-B6D8-4E80-BD68-87830EC2C836}" srcOrd="0" destOrd="0" presId="urn:microsoft.com/office/officeart/2011/layout/CircleProcess"/>
    <dgm:cxn modelId="{A835477C-5AF1-45B5-B2C6-5464DD9183B1}" type="presParOf" srcId="{412E31B7-B6D8-4E80-BD68-87830EC2C836}" destId="{35FE8E4D-B9E5-479B-9E23-ECE93390B011}" srcOrd="0" destOrd="0" presId="urn:microsoft.com/office/officeart/2011/layout/CircleProcess"/>
    <dgm:cxn modelId="{B3AE232C-2AD6-41DA-9AF2-98787CB7B539}" type="presParOf" srcId="{19F93427-899C-4306-B051-BB348D4E1741}" destId="{EFC30A92-8DAD-4318-BAE7-36D471F598B3}" srcOrd="1" destOrd="0" presId="urn:microsoft.com/office/officeart/2011/layout/CircleProcess"/>
    <dgm:cxn modelId="{1498A60D-C3AE-47DA-9D9E-259FBFAABB12}" type="presParOf" srcId="{EFC30A92-8DAD-4318-BAE7-36D471F598B3}" destId="{01DDC9F7-01FD-4DCB-A6BC-14F46271958C}" srcOrd="0" destOrd="0" presId="urn:microsoft.com/office/officeart/2011/layout/CircleProcess"/>
    <dgm:cxn modelId="{EDF2BC3B-3BDA-4AA5-9A4B-CDF148827CC7}" type="presParOf" srcId="{19F93427-899C-4306-B051-BB348D4E1741}" destId="{3ACB3D01-B084-4696-897D-DC6B2BC49300}" srcOrd="2" destOrd="0" presId="urn:microsoft.com/office/officeart/2011/layout/CircleProcess"/>
    <dgm:cxn modelId="{CCC08AD2-18EE-4271-97A1-9480F3E95D41}" type="presParOf" srcId="{19F93427-899C-4306-B051-BB348D4E1741}" destId="{73FE7F5A-F425-41F8-BCB7-B5250C940923}" srcOrd="3" destOrd="0" presId="urn:microsoft.com/office/officeart/2011/layout/CircleProcess"/>
    <dgm:cxn modelId="{552405B5-A975-4D13-BDC6-81FAC65F6C3A}" type="presParOf" srcId="{73FE7F5A-F425-41F8-BCB7-B5250C940923}" destId="{B136A082-9697-4449-9EED-E20EBB1C6A09}" srcOrd="0" destOrd="0" presId="urn:microsoft.com/office/officeart/2011/layout/CircleProcess"/>
    <dgm:cxn modelId="{5888931F-D1F1-4734-8F4A-92BE63B1E592}" type="presParOf" srcId="{19F93427-899C-4306-B051-BB348D4E1741}" destId="{3AE98784-DC09-4434-81C1-028D35F00EAD}" srcOrd="4" destOrd="0" presId="urn:microsoft.com/office/officeart/2011/layout/CircleProcess"/>
    <dgm:cxn modelId="{00F071EC-E201-4D43-B385-0FF5CEFD17CC}" type="presParOf" srcId="{3AE98784-DC09-4434-81C1-028D35F00EAD}" destId="{2978C9BB-46B3-4727-AE90-66E6B2C70DB1}" srcOrd="0" destOrd="0" presId="urn:microsoft.com/office/officeart/2011/layout/CircleProcess"/>
    <dgm:cxn modelId="{DAC11F2C-CC61-4A8D-BA92-EA9093921033}" type="presParOf" srcId="{19F93427-899C-4306-B051-BB348D4E1741}" destId="{6D386CE3-6DF5-4A5C-97D4-6B8EE3E7CDFD}" srcOrd="5" destOrd="0" presId="urn:microsoft.com/office/officeart/2011/layout/CircleProcess"/>
    <dgm:cxn modelId="{ECA685F7-0CF2-4B18-9277-7FAA2DFBD0AA}" type="presParOf" srcId="{19F93427-899C-4306-B051-BB348D4E1741}" destId="{2EAED100-922F-4060-924E-BE72D437E4E6}" srcOrd="6" destOrd="0" presId="urn:microsoft.com/office/officeart/2011/layout/CircleProcess"/>
    <dgm:cxn modelId="{2721336F-DA6F-48CB-93C2-D627479CB380}" type="presParOf" srcId="{2EAED100-922F-4060-924E-BE72D437E4E6}" destId="{6782DD17-B798-426C-B810-53031347869B}" srcOrd="0" destOrd="0" presId="urn:microsoft.com/office/officeart/2011/layout/CircleProcess"/>
    <dgm:cxn modelId="{27917287-DEA8-46B5-931B-350297BAF8A2}" type="presParOf" srcId="{19F93427-899C-4306-B051-BB348D4E1741}" destId="{541B4CB2-6412-464C-842E-F4721505A786}" srcOrd="7" destOrd="0" presId="urn:microsoft.com/office/officeart/2011/layout/CircleProcess"/>
    <dgm:cxn modelId="{704CDFFA-6848-4081-AA27-0DE8FE7016CA}" type="presParOf" srcId="{541B4CB2-6412-464C-842E-F4721505A786}" destId="{95DCFA78-E913-4718-9E4E-2B58DECCE245}" srcOrd="0" destOrd="0" presId="urn:microsoft.com/office/officeart/2011/layout/CircleProcess"/>
    <dgm:cxn modelId="{24B2833E-A6E9-424B-85A6-6F8634D8F862}" type="presParOf" srcId="{19F93427-899C-4306-B051-BB348D4E1741}" destId="{5F3A7D35-640C-4D15-BA84-09CA095DFC25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E8E4D-B9E5-479B-9E23-ECE93390B011}">
      <dsp:nvSpPr>
        <dsp:cNvPr id="0" name=""/>
        <dsp:cNvSpPr/>
      </dsp:nvSpPr>
      <dsp:spPr>
        <a:xfrm>
          <a:off x="928890" y="338440"/>
          <a:ext cx="405198" cy="4052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DC9F7-01FD-4DCB-A6BC-14F46271958C}">
      <dsp:nvSpPr>
        <dsp:cNvPr id="0" name=""/>
        <dsp:cNvSpPr/>
      </dsp:nvSpPr>
      <dsp:spPr>
        <a:xfrm>
          <a:off x="942344" y="351951"/>
          <a:ext cx="378290" cy="3782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B50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101</a:t>
          </a:r>
        </a:p>
      </dsp:txBody>
      <dsp:txXfrm>
        <a:off x="996423" y="405997"/>
        <a:ext cx="270132" cy="270158"/>
      </dsp:txXfrm>
    </dsp:sp>
    <dsp:sp modelId="{B136A082-9697-4449-9EED-E20EBB1C6A09}">
      <dsp:nvSpPr>
        <dsp:cNvPr id="0" name=""/>
        <dsp:cNvSpPr/>
      </dsp:nvSpPr>
      <dsp:spPr>
        <a:xfrm rot="2700000">
          <a:off x="510594" y="338930"/>
          <a:ext cx="404222" cy="404222"/>
        </a:xfrm>
        <a:prstGeom prst="teardrop">
          <a:avLst>
            <a:gd name="adj" fmla="val 100000"/>
          </a:avLst>
        </a:prstGeom>
        <a:solidFill>
          <a:srgbClr val="D2691E"/>
        </a:solidFill>
        <a:ln w="25400" cap="flat" cmpd="sng" algn="ctr">
          <a:solidFill>
            <a:srgbClr val="D269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8C9BB-46B3-4727-AE90-66E6B2C70DB1}">
      <dsp:nvSpPr>
        <dsp:cNvPr id="0" name=""/>
        <dsp:cNvSpPr/>
      </dsp:nvSpPr>
      <dsp:spPr>
        <a:xfrm>
          <a:off x="523560" y="351951"/>
          <a:ext cx="378290" cy="3782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269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38</a:t>
          </a:r>
        </a:p>
      </dsp:txBody>
      <dsp:txXfrm>
        <a:off x="577639" y="405997"/>
        <a:ext cx="270132" cy="270158"/>
      </dsp:txXfrm>
    </dsp:sp>
    <dsp:sp modelId="{6782DD17-B798-426C-B810-53031347869B}">
      <dsp:nvSpPr>
        <dsp:cNvPr id="0" name=""/>
        <dsp:cNvSpPr/>
      </dsp:nvSpPr>
      <dsp:spPr>
        <a:xfrm rot="2700000">
          <a:off x="91810" y="338930"/>
          <a:ext cx="404222" cy="404222"/>
        </a:xfrm>
        <a:prstGeom prst="teardrop">
          <a:avLst>
            <a:gd name="adj" fmla="val 100000"/>
          </a:avLst>
        </a:prstGeom>
        <a:solidFill>
          <a:srgbClr val="72285D"/>
        </a:solidFill>
        <a:ln w="25400" cap="flat" cmpd="sng" algn="ctr">
          <a:solidFill>
            <a:srgbClr val="7228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CFA78-E913-4718-9E4E-2B58DECCE245}">
      <dsp:nvSpPr>
        <dsp:cNvPr id="0" name=""/>
        <dsp:cNvSpPr/>
      </dsp:nvSpPr>
      <dsp:spPr>
        <a:xfrm>
          <a:off x="104776" y="351951"/>
          <a:ext cx="378290" cy="3782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228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20</a:t>
          </a:r>
        </a:p>
      </dsp:txBody>
      <dsp:txXfrm>
        <a:off x="158855" y="405997"/>
        <a:ext cx="270132" cy="270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BC9FD60-F125-460F-9F85-95D3381DA6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2CF582-863A-4C19-823E-9513B4C07ACD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57096A-61FE-402C-8150-659EE0C85E64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Even within</a:t>
            </a:r>
            <a:r>
              <a:rPr lang="en-US" altLang="en-US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animal studies with similar experimental designs results cannot be replicated.</a:t>
            </a:r>
            <a:endParaRPr lang="en-AU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5CDCBE8-7B9E-4BE7-84F2-FC7019289AFC}" type="slidenum">
              <a:rPr lang="en-GB" altLang="en-US"/>
              <a:pPr eaLnBrk="1" hangingPunct="1">
                <a:spcBef>
                  <a:spcPct val="0"/>
                </a:spcBef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8313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C688F6-DA76-44E4-9BDE-843C81354B49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1400" dirty="0">
                <a:latin typeface="Arial Unicode MS" panose="020B0604020202020204" pitchFamily="34" charset="-128"/>
              </a:rPr>
              <a:t>Are animal experiments falsely positive?</a:t>
            </a:r>
          </a:p>
          <a:p>
            <a:pPr eaLnBrk="1" hangingPunct="1">
              <a:lnSpc>
                <a:spcPct val="125000"/>
              </a:lnSpc>
            </a:pPr>
            <a:r>
              <a:rPr lang="en-GB" altLang="en-US" sz="1400" dirty="0">
                <a:latin typeface="Arial Unicode MS" panose="020B0604020202020204" pitchFamily="34" charset="-128"/>
              </a:rPr>
              <a:t>Are clinical trials falsely negative?</a:t>
            </a:r>
          </a:p>
          <a:p>
            <a:pPr eaLnBrk="1" hangingPunct="1"/>
            <a:r>
              <a:rPr lang="en-GB" altLang="en-US" sz="1400" dirty="0">
                <a:latin typeface="Arial Unicode MS" panose="020B0604020202020204" pitchFamily="34" charset="-128"/>
              </a:rPr>
              <a:t>Do animal studies not model human disease with sufficient fidelity to be useful?</a:t>
            </a:r>
            <a:endParaRPr lang="en-US" altLang="en-US" sz="1400" dirty="0">
              <a:latin typeface="Arial Unicode MS" panose="020B0604020202020204" pitchFamily="34" charset="-128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31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7460A3-28E4-4557-97FD-457FE0B97227}" type="slidenum">
              <a:rPr lang="en-GB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1112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E1AF92E4-77C9-4B02-BA6E-B935427E93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11E4D0-7AA2-45F7-B6E0-F57EF6B68BEB}" type="slidenum">
              <a:rPr lang="en-GB" altLang="en-US"/>
              <a:pPr eaLnBrk="1" hangingPunct="1">
                <a:spcBef>
                  <a:spcPct val="0"/>
                </a:spcBef>
              </a:pPr>
              <a:t>11</a:t>
            </a:fld>
            <a:endParaRPr lang="en-GB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1F0E223-FC55-478D-9466-FF6C923FA6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ECB99CC9-2359-4440-A007-D7A801BC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53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Endorsed</a:t>
            </a:r>
            <a:r>
              <a:rPr lang="en-GB" baseline="0" dirty="0"/>
              <a:t> by &gt;1000 journals</a:t>
            </a:r>
          </a:p>
          <a:p>
            <a:r>
              <a:rPr lang="en-GB" baseline="0" dirty="0"/>
              <a:t>Article downloaded 100K times</a:t>
            </a: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FD60-F125-460F-9F85-95D3381DA686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0659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A63F81-988C-4B41-A4B0-2BE9A143689C}" type="slidenum">
              <a:rPr lang="en-CA" altLang="en-US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28</a:t>
            </a:fld>
            <a:endParaRPr lang="en-CA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684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194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3506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2411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1685701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969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691294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51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068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843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528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101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8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12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68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6524625"/>
            <a:ext cx="9144000" cy="3333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AU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74638"/>
            <a:ext cx="749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9" name="Text Box 7"/>
          <p:cNvSpPr txBox="1">
            <a:spLocks noChangeArrowheads="1"/>
          </p:cNvSpPr>
          <p:nvPr userDrawn="1"/>
        </p:nvSpPr>
        <p:spPr bwMode="auto">
          <a:xfrm>
            <a:off x="2555875" y="6524625"/>
            <a:ext cx="6624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b="1"/>
              <a:t>CAMARADES: Bringing evidence to translational medicine</a:t>
            </a:r>
          </a:p>
        </p:txBody>
      </p:sp>
      <p:pic>
        <p:nvPicPr>
          <p:cNvPr id="1030" name="Picture 8" descr="CAMARADES bullet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20650"/>
            <a:ext cx="985838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9"/>
          <p:cNvSpPr>
            <a:spLocks noChangeShapeType="1"/>
          </p:cNvSpPr>
          <p:nvPr userDrawn="1"/>
        </p:nvSpPr>
        <p:spPr bwMode="auto">
          <a:xfrm>
            <a:off x="2700338" y="6524625"/>
            <a:ext cx="6443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pic>
        <p:nvPicPr>
          <p:cNvPr id="1032" name="Picture 11" descr="crest"/>
          <p:cNvPicPr>
            <a:picLocks noChangeAspect="1" noChangeArrowheads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33363"/>
            <a:ext cx="7588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tmp"/><Relationship Id="rId4" Type="http://schemas.openxmlformats.org/officeDocument/2006/relationships/image" Target="../media/image41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54.tmp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12" Type="http://schemas.microsoft.com/office/2007/relationships/diagramDrawing" Target="../diagrams/drawing1.xml"/><Relationship Id="rId2" Type="http://schemas.openxmlformats.org/officeDocument/2006/relationships/image" Target="../media/image48.gif"/><Relationship Id="rId16" Type="http://schemas.openxmlformats.org/officeDocument/2006/relationships/image" Target="../media/image5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51.tmp"/><Relationship Id="rId15" Type="http://schemas.openxmlformats.org/officeDocument/2006/relationships/image" Target="../media/image56.tmp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50.tmp"/><Relationship Id="rId9" Type="http://schemas.openxmlformats.org/officeDocument/2006/relationships/diagramLayout" Target="../diagrams/layout1.xml"/><Relationship Id="rId14" Type="http://schemas.openxmlformats.org/officeDocument/2006/relationships/image" Target="../media/image55.tm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/>
          <a:lstStyle/>
          <a:p>
            <a:pPr eaLnBrk="1" hangingPunct="1"/>
            <a:br>
              <a:rPr lang="en-GB" b="1" dirty="0"/>
            </a:br>
            <a:r>
              <a:rPr lang="en-GB" sz="3900" b="1" dirty="0"/>
              <a:t>Translational failure in preclinical research; how open science can help</a:t>
            </a:r>
            <a:br>
              <a:rPr lang="en-GB" altLang="en-US" b="1" dirty="0"/>
            </a:br>
            <a:br>
              <a:rPr lang="en-GB" altLang="en-US" b="1" dirty="0"/>
            </a:br>
            <a:r>
              <a:rPr lang="en-GB" altLang="en-US" sz="2400" b="1" dirty="0"/>
              <a:t>Emily S Sena, PhD</a:t>
            </a:r>
            <a:br>
              <a:rPr lang="en-GB" altLang="en-US" sz="2400" b="1" dirty="0"/>
            </a:br>
            <a:r>
              <a:rPr lang="en-GB" altLang="en-US" sz="1600" dirty="0"/>
              <a:t>Centre for Clinical Brain Sciences, University of Edinburgh</a:t>
            </a:r>
            <a:br>
              <a:rPr lang="en-GB" altLang="en-US" sz="1600" dirty="0"/>
            </a:br>
            <a:br>
              <a:rPr lang="en-GB" altLang="en-US" sz="1600" dirty="0"/>
            </a:br>
            <a:br>
              <a:rPr lang="en-GB" altLang="en-US" sz="1600" dirty="0"/>
            </a:br>
            <a:br>
              <a:rPr lang="en-GB" altLang="en-US" sz="1600" b="1" dirty="0"/>
            </a:br>
            <a:r>
              <a:rPr lang="en-GB" altLang="en-US" sz="2800" b="1" dirty="0"/>
              <a:t>@</a:t>
            </a:r>
            <a:r>
              <a:rPr lang="en-GB" altLang="en-US" sz="2800" b="1" dirty="0" err="1"/>
              <a:t>drEmilySena</a:t>
            </a:r>
            <a:br>
              <a:rPr lang="en-GB" altLang="en-US" sz="2800" b="1" dirty="0"/>
            </a:br>
            <a:r>
              <a:rPr lang="en-GB" altLang="en-US" sz="2800" b="1" dirty="0"/>
              <a:t>@</a:t>
            </a:r>
            <a:r>
              <a:rPr lang="en-GB" altLang="en-US" sz="2800" b="1" dirty="0" err="1"/>
              <a:t>camarades</a:t>
            </a:r>
            <a:r>
              <a:rPr lang="en-GB" altLang="en-US" sz="2800" b="1" dirty="0"/>
              <a:t>_</a:t>
            </a:r>
            <a:br>
              <a:rPr lang="en-GB" altLang="en-US" sz="2800" b="1" dirty="0"/>
            </a:br>
            <a:endParaRPr lang="en-GB" altLang="en-US" sz="1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106488" y="274638"/>
            <a:ext cx="69342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You can usually find what you’re looking for 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24300" y="3513138"/>
          <a:ext cx="4832350" cy="2292349"/>
        </p:xfrm>
        <a:graphic>
          <a:graphicData uri="http://schemas.openxmlformats.org/drawingml/2006/table">
            <a:tbl>
              <a:tblPr/>
              <a:tblGrid>
                <a:gridCol w="1268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2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27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2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Group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Day 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Day 2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Day 3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Day 4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Day 5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“Maze bright”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1.33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1.60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2.60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2.83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3.26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2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“Maze dull”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0.72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1.10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2.23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1.83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1.83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6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Δ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+0.60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+0.50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+0.37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+1.00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+1.43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72" name="TextBox 4"/>
          <p:cNvSpPr txBox="1">
            <a:spLocks noChangeArrowheads="1"/>
          </p:cNvSpPr>
          <p:nvPr/>
        </p:nvSpPr>
        <p:spPr bwMode="auto">
          <a:xfrm>
            <a:off x="3492500" y="6154738"/>
            <a:ext cx="5472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Rosenthal and Fode (1963), Behav Sci 8, 183-9</a:t>
            </a:r>
          </a:p>
        </p:txBody>
      </p:sp>
      <p:sp>
        <p:nvSpPr>
          <p:cNvPr id="15400" name="TextBox 5"/>
          <p:cNvSpPr txBox="1">
            <a:spLocks noChangeArrowheads="1"/>
          </p:cNvSpPr>
          <p:nvPr/>
        </p:nvSpPr>
        <p:spPr bwMode="auto">
          <a:xfrm>
            <a:off x="684213" y="1679575"/>
            <a:ext cx="79200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12 graduate psychology students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5 day experiment: rats in T maze with dark arm alternating at random, and the dark arm always reinforced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2 groups – “Maze Bright” and “Maze dull”</a:t>
            </a:r>
          </a:p>
        </p:txBody>
      </p:sp>
      <p:pic>
        <p:nvPicPr>
          <p:cNvPr id="18474" name="Picture 1" descr="Tmaz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2025"/>
            <a:ext cx="25527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00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5485C3B-2E38-4733-8BA6-60BAB3B6F9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333375"/>
            <a:ext cx="6985000" cy="1143000"/>
          </a:xfrm>
        </p:spPr>
        <p:txBody>
          <a:bodyPr/>
          <a:lstStyle/>
          <a:p>
            <a:pPr eaLnBrk="1" hangingPunct="1"/>
            <a:r>
              <a:rPr lang="en-GB" altLang="en-US" sz="3200" dirty="0"/>
              <a:t>Bias is prevalent and important</a:t>
            </a:r>
          </a:p>
        </p:txBody>
      </p:sp>
      <p:graphicFrame>
        <p:nvGraphicFramePr>
          <p:cNvPr id="226307" name="Group 3">
            <a:extLst>
              <a:ext uri="{FF2B5EF4-FFF2-40B4-BE49-F238E27FC236}">
                <a16:creationId xmlns:a16="http://schemas.microsoft.com/office/drawing/2014/main" id="{FBF9405F-BA45-4D9D-88E7-D1DAFD0A7CD6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96766041"/>
              </p:ext>
            </p:extLst>
          </p:nvPr>
        </p:nvGraphicFramePr>
        <p:xfrm>
          <a:off x="395536" y="1782746"/>
          <a:ext cx="4497388" cy="4467227"/>
        </p:xfrm>
        <a:graphic>
          <a:graphicData uri="http://schemas.openxmlformats.org/drawingml/2006/table">
            <a:tbl>
              <a:tblPr/>
              <a:tblGrid>
                <a:gridCol w="96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3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1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Randomisation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Blinded Outcome Assessment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Stroke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Glioma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333" name="Text Box 46">
            <a:extLst>
              <a:ext uri="{FF2B5EF4-FFF2-40B4-BE49-F238E27FC236}">
                <a16:creationId xmlns:a16="http://schemas.microsoft.com/office/drawing/2014/main" id="{7E665CC2-69F9-43DA-88EB-DE1FB4004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6237288"/>
            <a:ext cx="2266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chemeClr val="bg2"/>
                </a:solidFill>
                <a:latin typeface="Gill Sans MT" panose="020B0502020104020203" pitchFamily="34" charset="0"/>
              </a:rPr>
              <a:t>Sena et al </a:t>
            </a:r>
            <a:r>
              <a:rPr lang="en-GB" altLang="en-US" sz="1600" i="1">
                <a:solidFill>
                  <a:schemeClr val="bg2"/>
                </a:solidFill>
                <a:latin typeface="Gill Sans MT" panose="020B0502020104020203" pitchFamily="34" charset="0"/>
              </a:rPr>
              <a:t>TiNS</a:t>
            </a:r>
            <a:r>
              <a:rPr lang="en-GB" altLang="en-US" sz="1600">
                <a:solidFill>
                  <a:schemeClr val="bg2"/>
                </a:solidFill>
                <a:latin typeface="Gill Sans MT" panose="020B0502020104020203" pitchFamily="34" charset="0"/>
              </a:rPr>
              <a:t> 2007</a:t>
            </a:r>
            <a:endParaRPr lang="en-US" altLang="en-US" sz="1600">
              <a:solidFill>
                <a:schemeClr val="bg2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B4712ED-3DA2-4F4E-9A29-4C74D42784D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962823" y="3680470"/>
            <a:ext cx="1300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  <a:latin typeface="Gill Sans MT" panose="020B0502020104020203" pitchFamily="34" charset="0"/>
              </a:rPr>
              <a:t>Efficacy</a:t>
            </a:r>
            <a:r>
              <a:rPr lang="en-GB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800" b="1">
                <a:solidFill>
                  <a:srgbClr val="000000"/>
                </a:solidFill>
                <a:latin typeface="Wingdings" panose="05000000000000000000" pitchFamily="2" charset="2"/>
              </a:rPr>
              <a:t>è</a:t>
            </a:r>
          </a:p>
        </p:txBody>
      </p:sp>
      <p:pic>
        <p:nvPicPr>
          <p:cNvPr id="6" name="Picture 1" descr="Untitled.png">
            <a:extLst>
              <a:ext uri="{FF2B5EF4-FFF2-40B4-BE49-F238E27FC236}">
                <a16:creationId xmlns:a16="http://schemas.microsoft.com/office/drawing/2014/main" id="{109053F3-6DC7-4213-9DC2-5C2C20F43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0"/>
          <a:stretch>
            <a:fillRect/>
          </a:stretch>
        </p:blipFill>
        <p:spPr bwMode="auto">
          <a:xfrm>
            <a:off x="6012160" y="2708920"/>
            <a:ext cx="2554288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1454494C-A7C6-4326-BB6F-80353BEA4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498" y="5085407"/>
            <a:ext cx="194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Gill Sans MT" panose="020B0502020104020203" pitchFamily="34" charset="0"/>
              </a:rPr>
              <a:t>Randomisation</a:t>
            </a:r>
          </a:p>
        </p:txBody>
      </p:sp>
    </p:spTree>
    <p:extLst>
      <p:ext uri="{BB962C8B-B14F-4D97-AF65-F5344CB8AC3E}">
        <p14:creationId xmlns:p14="http://schemas.microsoft.com/office/powerpoint/2010/main" val="264453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6913563" cy="1143000"/>
          </a:xfrm>
        </p:spPr>
        <p:txBody>
          <a:bodyPr>
            <a:normAutofit/>
          </a:bodyPr>
          <a:lstStyle/>
          <a:p>
            <a:r>
              <a:rPr lang="en-GB" altLang="en-US" b="1" dirty="0"/>
              <a:t>The umbrella of reporting bias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u="sng" dirty="0"/>
              <a:t>Not all outcomes and </a:t>
            </a:r>
            <a:r>
              <a:rPr lang="en-GB" altLang="en-US" i="1" u="sng" dirty="0"/>
              <a:t>a priori</a:t>
            </a:r>
            <a:r>
              <a:rPr lang="en-GB" altLang="en-US" u="sng" dirty="0"/>
              <a:t> analyses are reported</a:t>
            </a:r>
          </a:p>
          <a:p>
            <a:r>
              <a:rPr lang="en-GB" altLang="en-US" dirty="0"/>
              <a:t>Publication bias</a:t>
            </a:r>
          </a:p>
          <a:p>
            <a:pPr lvl="1"/>
            <a:r>
              <a:rPr lang="en-GB" altLang="en-US" dirty="0"/>
              <a:t>Neutral and </a:t>
            </a:r>
            <a:r>
              <a:rPr lang="en-GB" altLang="en-US" u="sng" dirty="0"/>
              <a:t>negative </a:t>
            </a:r>
            <a:r>
              <a:rPr lang="en-GB" altLang="en-US" dirty="0"/>
              <a:t>studies </a:t>
            </a:r>
          </a:p>
          <a:p>
            <a:pPr lvl="1"/>
            <a:r>
              <a:rPr lang="en-GB" altLang="en-US" dirty="0"/>
              <a:t>Time lag/remain unpublished</a:t>
            </a:r>
          </a:p>
          <a:p>
            <a:pPr lvl="1"/>
            <a:r>
              <a:rPr lang="en-GB" altLang="en-US" dirty="0"/>
              <a:t>Less likely to be identified </a:t>
            </a:r>
          </a:p>
          <a:p>
            <a:r>
              <a:rPr lang="en-GB" altLang="en-US" dirty="0"/>
              <a:t>p-hacking</a:t>
            </a:r>
          </a:p>
          <a:p>
            <a:pPr lvl="1"/>
            <a:r>
              <a:rPr lang="en-GB" altLang="en-US" dirty="0"/>
              <a:t>Selective analysis</a:t>
            </a:r>
          </a:p>
          <a:p>
            <a:pPr lvl="1"/>
            <a:r>
              <a:rPr lang="en-GB" altLang="en-US" dirty="0"/>
              <a:t>Selective outcome reporting</a:t>
            </a:r>
          </a:p>
          <a:p>
            <a:pPr lvl="1"/>
            <a:endParaRPr lang="en-GB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95051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9" t="49252" r="36832" b="27618"/>
          <a:stretch>
            <a:fillRect/>
          </a:stretch>
        </p:blipFill>
        <p:spPr bwMode="auto">
          <a:xfrm>
            <a:off x="4119731" y="4083914"/>
            <a:ext cx="4669002" cy="223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11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gure 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4320479" cy="342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414"/>
          <a:stretch>
            <a:fillRect/>
          </a:stretch>
        </p:blipFill>
        <p:spPr bwMode="auto">
          <a:xfrm>
            <a:off x="1115616" y="836712"/>
            <a:ext cx="7056710" cy="123870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1115616" y="5499229"/>
            <a:ext cx="7632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GB" altLang="en-US" sz="2000" dirty="0">
                <a:latin typeface="Arial" panose="020B0604020202020204" pitchFamily="34" charset="0"/>
              </a:rPr>
              <a:t>Overall efficacy was reduced from; </a:t>
            </a:r>
          </a:p>
          <a:p>
            <a:pPr marL="1028700" lvl="1" eaLnBrk="1" hangingPunct="1">
              <a:spcBef>
                <a:spcPct val="0"/>
              </a:spcBef>
            </a:pPr>
            <a:r>
              <a:rPr lang="en-GB" altLang="en-US" sz="1600" b="1" dirty="0">
                <a:latin typeface="Arial" panose="020B0604020202020204" pitchFamily="34" charset="0"/>
              </a:rPr>
              <a:t>32%</a:t>
            </a:r>
            <a:r>
              <a:rPr lang="en-GB" altLang="en-US" sz="1600" dirty="0">
                <a:latin typeface="Arial" panose="020B0604020202020204" pitchFamily="34" charset="0"/>
              </a:rPr>
              <a:t> (95% CI 30 to 34%) to </a:t>
            </a:r>
            <a:r>
              <a:rPr lang="en-GB" altLang="en-US" sz="1600" b="1" dirty="0">
                <a:latin typeface="Arial" panose="020B0604020202020204" pitchFamily="34" charset="0"/>
              </a:rPr>
              <a:t>26%</a:t>
            </a:r>
            <a:r>
              <a:rPr lang="en-GB" altLang="en-US" sz="1600" dirty="0">
                <a:latin typeface="Arial" panose="020B0604020202020204" pitchFamily="34" charset="0"/>
              </a:rPr>
              <a:t> (95% CI 24 to 28%)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GB" altLang="en-US" sz="2000" dirty="0">
                <a:latin typeface="Arial" panose="020B0604020202020204" pitchFamily="34" charset="0"/>
              </a:rPr>
              <a:t>16% of experiments remain unpublished</a:t>
            </a:r>
          </a:p>
        </p:txBody>
      </p:sp>
    </p:spTree>
    <p:extLst>
      <p:ext uri="{BB962C8B-B14F-4D97-AF65-F5344CB8AC3E}">
        <p14:creationId xmlns:p14="http://schemas.microsoft.com/office/powerpoint/2010/main" val="410045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EFAEE-231E-46D1-9F73-31135FF7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Ideally…………..</a:t>
            </a:r>
            <a:endParaRPr lang="en-AU" dirty="0"/>
          </a:p>
        </p:txBody>
      </p:sp>
      <p:sp>
        <p:nvSpPr>
          <p:cNvPr id="4" name="AutoShape 2" descr="blob:https://web.whatsapp.com/0544f6d8-335d-472d-8cc1-0bde03302985">
            <a:extLst>
              <a:ext uri="{FF2B5EF4-FFF2-40B4-BE49-F238E27FC236}">
                <a16:creationId xmlns:a16="http://schemas.microsoft.com/office/drawing/2014/main" id="{2E5B6ABB-6875-42F8-B0B2-4E3FD1D383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1D9ABFB-5DB4-44FB-9A69-3D29E275F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GB" altLang="en-US" kern="0" dirty="0"/>
              <a:t>Preclinical research will benefit from open science tools that facilitates:</a:t>
            </a:r>
          </a:p>
          <a:p>
            <a:pPr lvl="1" eaLnBrk="1" hangingPunct="1">
              <a:lnSpc>
                <a:spcPct val="125000"/>
              </a:lnSpc>
            </a:pPr>
            <a:r>
              <a:rPr lang="en-GB" altLang="en-US" kern="0" dirty="0"/>
              <a:t>Clarity of how studies were performed</a:t>
            </a:r>
          </a:p>
          <a:p>
            <a:pPr lvl="1" eaLnBrk="1" hangingPunct="1">
              <a:lnSpc>
                <a:spcPct val="125000"/>
              </a:lnSpc>
            </a:pPr>
            <a:r>
              <a:rPr lang="en-GB" altLang="en-US" kern="0" dirty="0"/>
              <a:t>Collaborative studies</a:t>
            </a:r>
          </a:p>
          <a:p>
            <a:pPr lvl="1" eaLnBrk="1" hangingPunct="1">
              <a:lnSpc>
                <a:spcPct val="125000"/>
              </a:lnSpc>
            </a:pPr>
            <a:r>
              <a:rPr lang="en-GB" altLang="en-US" kern="0" dirty="0"/>
              <a:t>Confirmation that studies report what they set our to do</a:t>
            </a:r>
          </a:p>
          <a:p>
            <a:pPr lvl="1" eaLnBrk="1" hangingPunct="1">
              <a:lnSpc>
                <a:spcPct val="125000"/>
              </a:lnSpc>
            </a:pPr>
            <a:r>
              <a:rPr lang="en-GB" altLang="en-US" kern="0" dirty="0"/>
              <a:t>Access to data that can be used and compared efficiently</a:t>
            </a:r>
          </a:p>
          <a:p>
            <a:pPr lvl="1" eaLnBrk="1" hangingPunct="1">
              <a:lnSpc>
                <a:spcPct val="125000"/>
              </a:lnSpc>
            </a:pPr>
            <a:endParaRPr lang="en-GB" altLang="en-US" kern="0" dirty="0"/>
          </a:p>
          <a:p>
            <a:pPr eaLnBrk="1" hangingPunct="1">
              <a:lnSpc>
                <a:spcPct val="125000"/>
              </a:lnSpc>
            </a:pPr>
            <a:endParaRPr lang="en-GB" altLang="en-US" kern="0" dirty="0"/>
          </a:p>
          <a:p>
            <a:pPr eaLnBrk="1" hangingPunct="1">
              <a:lnSpc>
                <a:spcPct val="125000"/>
              </a:lnSpc>
            </a:pPr>
            <a:endParaRPr lang="en-GB" altLang="en-US" kern="0" dirty="0"/>
          </a:p>
        </p:txBody>
      </p:sp>
    </p:spTree>
    <p:extLst>
      <p:ext uri="{BB962C8B-B14F-4D97-AF65-F5344CB8AC3E}">
        <p14:creationId xmlns:p14="http://schemas.microsoft.com/office/powerpoint/2010/main" val="821537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were the data generated?</a:t>
            </a:r>
          </a:p>
        </p:txBody>
      </p:sp>
      <p:pic>
        <p:nvPicPr>
          <p:cNvPr id="7" name="Picture 11" descr="rat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30754"/>
            <a:ext cx="1649714" cy="1346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754814"/>
            <a:ext cx="3574335" cy="86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2801523"/>
            <a:ext cx="1981988" cy="987517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134697" y="4365104"/>
            <a:ext cx="3325984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500" kern="0" dirty="0"/>
              <a:t>Journals </a:t>
            </a:r>
          </a:p>
          <a:p>
            <a:r>
              <a:rPr lang="en-GB" sz="1500" kern="0" dirty="0"/>
              <a:t>Funders </a:t>
            </a:r>
          </a:p>
          <a:p>
            <a:r>
              <a:rPr lang="en-GB" sz="1500" kern="0" dirty="0"/>
              <a:t>Universities </a:t>
            </a:r>
          </a:p>
          <a:p>
            <a:r>
              <a:rPr lang="en-GB" sz="1500" kern="0" dirty="0"/>
              <a:t>Learned societies</a:t>
            </a:r>
          </a:p>
        </p:txBody>
      </p:sp>
      <p:pic>
        <p:nvPicPr>
          <p:cNvPr id="1026" name="Picture 2" descr="https://imgv2-1-f.scribdassets.com/img/document/313593505/original/fecef942cf/15045151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7638"/>
            <a:ext cx="3657248" cy="4876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849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33BCA-2A0B-44FA-8C70-10B50BD5F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Methods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27138-50E4-46E4-83E3-0A911AFFC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474511"/>
            <a:ext cx="4166740" cy="2083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F36142-FB00-42B1-94E9-7FD77D254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485873"/>
            <a:ext cx="3609975" cy="1266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09F116-8ED7-4282-B736-B5457841D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133" y="3356992"/>
            <a:ext cx="2419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2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03958-0F73-4C06-9462-CBF6CA343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Study protocol registries</a:t>
            </a:r>
            <a:endParaRPr lang="en-AU" dirty="0"/>
          </a:p>
        </p:txBody>
      </p:sp>
      <p:pic>
        <p:nvPicPr>
          <p:cNvPr id="5" name="Content Placeholder 4" descr="Screen Clipping">
            <a:extLst>
              <a:ext uri="{FF2B5EF4-FFF2-40B4-BE49-F238E27FC236}">
                <a16:creationId xmlns:a16="http://schemas.microsoft.com/office/drawing/2014/main" id="{8FF1CD5C-34BC-4B9A-9961-74FE8E9ED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5753903" cy="981212"/>
          </a:xfr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FEF6B846-5DC4-4F7D-897A-82CCDC8C1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861048"/>
            <a:ext cx="4847616" cy="25073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C7C2B2-9EBD-4518-BD39-667718A97B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533" b="37709"/>
          <a:stretch/>
        </p:blipFill>
        <p:spPr>
          <a:xfrm>
            <a:off x="6131767" y="1660563"/>
            <a:ext cx="2143125" cy="6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47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9D44-2297-45B4-BC8B-06EFCFA4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Registered Reports</a:t>
            </a:r>
            <a:endParaRPr lang="en-A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3321203-695C-408B-AF89-482CAB3FFA77}"/>
              </a:ext>
            </a:extLst>
          </p:cNvPr>
          <p:cNvSpPr txBox="1">
            <a:spLocks/>
          </p:cNvSpPr>
          <p:nvPr/>
        </p:nvSpPr>
        <p:spPr bwMode="auto">
          <a:xfrm>
            <a:off x="2306061" y="1628800"/>
            <a:ext cx="4660496" cy="45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80704" indent="0">
              <a:buFontTx/>
              <a:buNone/>
            </a:pPr>
            <a:r>
              <a:rPr lang="en-US" sz="2000" i="1" kern="0" dirty="0">
                <a:latin typeface="+mn-lt"/>
              </a:rPr>
              <a:t>"Because the study is accepted in advance, the incentives for authors change from producing the most beautiful story to the most accurate one."</a:t>
            </a:r>
            <a:endParaRPr lang="en-US" sz="2000" kern="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52C6F8-C4A6-4B5F-9567-335CBB398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1048"/>
            <a:ext cx="8625562" cy="201622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60513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dirty="0"/>
              <a:t>Allow others to check your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6325"/>
          </a:xfrm>
        </p:spPr>
        <p:txBody>
          <a:bodyPr/>
          <a:lstStyle/>
          <a:p>
            <a:r>
              <a:rPr lang="en-GB" dirty="0"/>
              <a:t>Data should be available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Undocumented data dumps</a:t>
            </a:r>
          </a:p>
          <a:p>
            <a:pPr lvl="1"/>
            <a:r>
              <a:rPr lang="en-GB" dirty="0"/>
              <a:t>No quality control</a:t>
            </a:r>
          </a:p>
          <a:p>
            <a:pPr lvl="1"/>
            <a:r>
              <a:rPr lang="en-GB" dirty="0"/>
              <a:t>Often not linked to original study</a:t>
            </a:r>
          </a:p>
          <a:p>
            <a:pPr lvl="1"/>
            <a:r>
              <a:rPr lang="en-GB" dirty="0"/>
              <a:t>How to re-analyse? </a:t>
            </a:r>
          </a:p>
        </p:txBody>
      </p:sp>
      <p:pic>
        <p:nvPicPr>
          <p:cNvPr id="8" name="Picture 2" descr="Image result">
            <a:extLst>
              <a:ext uri="{FF2B5EF4-FFF2-40B4-BE49-F238E27FC236}">
                <a16:creationId xmlns:a16="http://schemas.microsoft.com/office/drawing/2014/main" id="{EB4BA2D5-C3D9-4D86-92D8-C3A2796AB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42" y="2901034"/>
            <a:ext cx="836740" cy="83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figshare">
            <a:extLst>
              <a:ext uri="{FF2B5EF4-FFF2-40B4-BE49-F238E27FC236}">
                <a16:creationId xmlns:a16="http://schemas.microsoft.com/office/drawing/2014/main" id="{0C88246F-BEF5-4808-BAE3-DE7868616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9" y="2944702"/>
            <a:ext cx="2566577" cy="79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elated image">
            <a:extLst>
              <a:ext uri="{FF2B5EF4-FFF2-40B4-BE49-F238E27FC236}">
                <a16:creationId xmlns:a16="http://schemas.microsoft.com/office/drawing/2014/main" id="{DC3C6F58-6001-4F41-A078-0A02BF06A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23329" r="14834" b="32770"/>
          <a:stretch/>
        </p:blipFill>
        <p:spPr bwMode="auto">
          <a:xfrm>
            <a:off x="4036878" y="2924944"/>
            <a:ext cx="2873322" cy="82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zenodo">
            <a:extLst>
              <a:ext uri="{FF2B5EF4-FFF2-40B4-BE49-F238E27FC236}">
                <a16:creationId xmlns:a16="http://schemas.microsoft.com/office/drawing/2014/main" id="{4419F8F9-EB4A-4CEE-B393-310A593B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696" y="2924944"/>
            <a:ext cx="1919792" cy="76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8DE216-8539-43A3-B5EF-0DA1DFDDBF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548" y="5229200"/>
            <a:ext cx="2953802" cy="100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9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>
              <a:solidFill>
                <a:srgbClr val="0070C0"/>
              </a:solidFill>
            </a:endParaRPr>
          </a:p>
          <a:p>
            <a:r>
              <a:rPr lang="en-GB" b="1" dirty="0">
                <a:solidFill>
                  <a:srgbClr val="0070C0"/>
                </a:solidFill>
              </a:rPr>
              <a:t>BMJ </a:t>
            </a:r>
            <a:r>
              <a:rPr lang="en-US" b="1" dirty="0">
                <a:solidFill>
                  <a:srgbClr val="0070C0"/>
                </a:solidFill>
              </a:rPr>
              <a:t>Open Science </a:t>
            </a:r>
            <a:r>
              <a:rPr lang="en-US" dirty="0"/>
              <a:t>(</a:t>
            </a:r>
            <a:r>
              <a:rPr lang="en-GB" dirty="0"/>
              <a:t>Editor-in-Chief)</a:t>
            </a:r>
          </a:p>
          <a:p>
            <a:pPr lvl="1"/>
            <a:r>
              <a:rPr lang="en-GB" dirty="0"/>
              <a:t>I receive an honorarium for this role</a:t>
            </a:r>
          </a:p>
          <a:p>
            <a:endParaRPr lang="en-GB" dirty="0"/>
          </a:p>
          <a:p>
            <a:r>
              <a:rPr lang="en-GB" dirty="0"/>
              <a:t>I have applied and have received grant funding (&amp; will continue) for this research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53F29554-D2B7-1740-8742-AC7704A787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1916832"/>
            <a:ext cx="1122103" cy="151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436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0C1FB-1F7C-45CE-881B-5951730B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Publish data</a:t>
            </a:r>
            <a:endParaRPr lang="en-AU" dirty="0"/>
          </a:p>
        </p:txBody>
      </p:sp>
      <p:pic>
        <p:nvPicPr>
          <p:cNvPr id="5" name="Content Placeholder 4" descr="Screen Clipping">
            <a:extLst>
              <a:ext uri="{FF2B5EF4-FFF2-40B4-BE49-F238E27FC236}">
                <a16:creationId xmlns:a16="http://schemas.microsoft.com/office/drawing/2014/main" id="{9A987B8B-0C89-43B4-B723-FED898EC7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58884"/>
            <a:ext cx="3515216" cy="638264"/>
          </a:xfr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269E9674-C9B2-44B1-972B-3EEC37BF8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09" y="2497148"/>
            <a:ext cx="8764223" cy="981212"/>
          </a:xfrm>
          <a:prstGeom prst="rect">
            <a:avLst/>
          </a:prstGeom>
        </p:spPr>
      </p:pic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3FE905DD-05E9-43B3-B1E6-FA91EDC24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653136"/>
            <a:ext cx="4441233" cy="1519836"/>
          </a:xfrm>
          <a:prstGeom prst="rect">
            <a:avLst/>
          </a:prstGeom>
        </p:spPr>
      </p:pic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06B4C357-62C8-4438-967B-2ED1C97828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986293"/>
            <a:ext cx="2924583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32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D4E89-CB1D-45F6-B263-1B05CA3B7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did what?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C5A95-A4C4-442D-A9D8-E1A237788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63427"/>
            <a:ext cx="3667125" cy="1247775"/>
          </a:xfrm>
          <a:prstGeom prst="rect">
            <a:avLst/>
          </a:prstGeo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09E0BF5E-7CF9-4876-ADCE-86004278CD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7" b="49044"/>
          <a:stretch/>
        </p:blipFill>
        <p:spPr>
          <a:xfrm>
            <a:off x="5112918" y="1757236"/>
            <a:ext cx="1547314" cy="4577855"/>
          </a:xfrm>
          <a:prstGeom prst="rect">
            <a:avLst/>
          </a:prstGeom>
        </p:spPr>
      </p:pic>
      <p:pic>
        <p:nvPicPr>
          <p:cNvPr id="35844" name="Picture 4" descr="Image result for casrai credit">
            <a:extLst>
              <a:ext uri="{FF2B5EF4-FFF2-40B4-BE49-F238E27FC236}">
                <a16:creationId xmlns:a16="http://schemas.microsoft.com/office/drawing/2014/main" id="{1188C47A-AF93-4FFB-8996-03FD24827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859565"/>
            <a:ext cx="4680520" cy="122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4BC639F4-78E0-49F7-B0CB-BF1FEAB9ED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03" r="1081"/>
          <a:stretch/>
        </p:blipFill>
        <p:spPr>
          <a:xfrm>
            <a:off x="6660233" y="2151144"/>
            <a:ext cx="1584176" cy="43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30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D063-E70C-46C2-AF82-565465E73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open workflow</a:t>
            </a:r>
            <a:endParaRPr lang="en-AU" dirty="0"/>
          </a:p>
        </p:txBody>
      </p:sp>
      <p:pic>
        <p:nvPicPr>
          <p:cNvPr id="38914" name="Picture 2" descr="https://zenodo.org/record/1147025/files/rainbow-of-open-science-practices.png">
            <a:extLst>
              <a:ext uri="{FF2B5EF4-FFF2-40B4-BE49-F238E27FC236}">
                <a16:creationId xmlns:a16="http://schemas.microsoft.com/office/drawing/2014/main" id="{E5876023-D2D0-4D7E-8F1A-4BADA9224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" t="23868" r="1633"/>
          <a:stretch/>
        </p:blipFill>
        <p:spPr bwMode="auto">
          <a:xfrm>
            <a:off x="89920" y="1836032"/>
            <a:ext cx="9036496" cy="412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668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06488" y="274638"/>
            <a:ext cx="6934200" cy="1143000"/>
          </a:xfrm>
        </p:spPr>
        <p:txBody>
          <a:bodyPr/>
          <a:lstStyle/>
          <a:p>
            <a:pPr eaLnBrk="1" hangingPunct="1"/>
            <a:r>
              <a:rPr lang="en-GB" altLang="en-US" sz="3600" dirty="0"/>
              <a:t>Obstacles to researchers…..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Emphasising rigour in grant award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Emphasising rigour in appointment panels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CPD opportunities for scientists</a:t>
            </a:r>
          </a:p>
          <a:p>
            <a:endParaRPr lang="en-GB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1FA152-EA89-4D5A-9006-0D33F5436D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61"/>
          <a:stretch/>
        </p:blipFill>
        <p:spPr>
          <a:xfrm>
            <a:off x="3275856" y="3789040"/>
            <a:ext cx="2376264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F0936-A430-496A-AC95-71A5F9C7F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74638"/>
            <a:ext cx="7128792" cy="1143000"/>
          </a:xfrm>
        </p:spPr>
        <p:txBody>
          <a:bodyPr/>
          <a:lstStyle/>
          <a:p>
            <a:r>
              <a:rPr lang="en-GB" sz="3200" b="1" dirty="0"/>
              <a:t>Effectiveness of research improvement</a:t>
            </a:r>
            <a:endParaRPr lang="en-AU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6FA9D-A3A2-45AB-9787-0325D4460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latin typeface="Calibri" charset="0"/>
                <a:ea typeface="MS PGothic" charset="0"/>
              </a:rPr>
              <a:t>Research Improvement Activity: </a:t>
            </a:r>
            <a:r>
              <a:rPr lang="en-GB" dirty="0">
                <a:latin typeface="Calibri" charset="0"/>
                <a:ea typeface="MS PGothic" charset="0"/>
              </a:rPr>
              <a:t>Things done by stakeholders to increase the usefulness of research with which they are associated</a:t>
            </a:r>
          </a:p>
          <a:p>
            <a:pPr marL="0" indent="0">
              <a:buNone/>
            </a:pPr>
            <a:endParaRPr lang="en-GB" dirty="0">
              <a:latin typeface="Calibri" charset="0"/>
              <a:ea typeface="MS PGothic" charset="0"/>
            </a:endParaRPr>
          </a:p>
          <a:p>
            <a:r>
              <a:rPr lang="en-US" dirty="0"/>
              <a:t>Important to assess whether interventions can be effectively delivered</a:t>
            </a:r>
          </a:p>
          <a:p>
            <a:r>
              <a:rPr lang="en-US" dirty="0"/>
              <a:t>Important to assess whether interventions improve research quality and reduce waste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3395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altLang="en-US" sz="2800" dirty="0"/>
              <a:t>Impact of an </a:t>
            </a:r>
            <a:r>
              <a:rPr lang="en-GB" altLang="en-US" sz="2800" b="1" kern="1200" dirty="0">
                <a:solidFill>
                  <a:srgbClr val="D2691E"/>
                </a:solidFill>
              </a:rPr>
              <a:t>I</a:t>
            </a:r>
            <a:r>
              <a:rPr lang="en-GB" altLang="en-US" sz="2800" dirty="0"/>
              <a:t>ntervention to </a:t>
            </a:r>
            <a:r>
              <a:rPr lang="en-GB" altLang="en-US" sz="2800" b="1" kern="1200" dirty="0">
                <a:solidFill>
                  <a:srgbClr val="D2691E"/>
                </a:solidFill>
              </a:rPr>
              <a:t>I</a:t>
            </a:r>
            <a:r>
              <a:rPr lang="en-GB" altLang="en-US" sz="2800" dirty="0"/>
              <a:t>mprove </a:t>
            </a:r>
            <a:r>
              <a:rPr lang="en-GB" altLang="en-US" sz="2800" b="1" kern="1200" dirty="0">
                <a:solidFill>
                  <a:srgbClr val="D2691E"/>
                </a:solidFill>
              </a:rPr>
              <a:t>C</a:t>
            </a:r>
            <a:r>
              <a:rPr lang="en-GB" altLang="en-US" sz="2800" dirty="0"/>
              <a:t>ompliance With the </a:t>
            </a:r>
            <a:r>
              <a:rPr lang="en-GB" altLang="en-US" sz="2800" b="1" kern="1200" dirty="0">
                <a:solidFill>
                  <a:srgbClr val="D2691E"/>
                </a:solidFill>
              </a:rPr>
              <a:t>AR</a:t>
            </a:r>
            <a:r>
              <a:rPr lang="en-GB" altLang="en-US" sz="2800" dirty="0"/>
              <a:t>RIVE G</a:t>
            </a:r>
            <a:r>
              <a:rPr lang="en-GB" altLang="en-US" sz="2800" b="1" kern="1200" dirty="0">
                <a:solidFill>
                  <a:srgbClr val="D2691E"/>
                </a:solidFill>
              </a:rPr>
              <a:t>u</a:t>
            </a:r>
            <a:r>
              <a:rPr lang="en-GB" altLang="en-US" sz="2800" dirty="0"/>
              <a:t>ideline</a:t>
            </a:r>
            <a:r>
              <a:rPr lang="en-GB" altLang="en-US" sz="2800" b="1" kern="1200" dirty="0">
                <a:solidFill>
                  <a:srgbClr val="D2691E"/>
                </a:solidFill>
              </a:rPr>
              <a:t>s (IICARus)</a:t>
            </a:r>
            <a:endParaRPr lang="en-GB" sz="2800" dirty="0"/>
          </a:p>
        </p:txBody>
      </p:sp>
      <p:sp>
        <p:nvSpPr>
          <p:cNvPr id="21" name="AutoShape 2" descr="Image result for three blind mice"/>
          <p:cNvSpPr>
            <a:spLocks noChangeAspect="1" noChangeArrowheads="1"/>
          </p:cNvSpPr>
          <p:nvPr/>
        </p:nvSpPr>
        <p:spPr bwMode="auto">
          <a:xfrm>
            <a:off x="1613204" y="2017201"/>
            <a:ext cx="474391" cy="47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4" descr="Image result for three blind mice"/>
          <p:cNvSpPr>
            <a:spLocks noChangeAspect="1" noChangeArrowheads="1"/>
          </p:cNvSpPr>
          <p:nvPr/>
        </p:nvSpPr>
        <p:spPr bwMode="auto">
          <a:xfrm>
            <a:off x="1259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413538" y="2862172"/>
            <a:ext cx="1130020" cy="1473476"/>
            <a:chOff x="35496" y="2564904"/>
            <a:chExt cx="1506693" cy="1964635"/>
          </a:xfrm>
        </p:grpSpPr>
        <p:sp>
          <p:nvSpPr>
            <p:cNvPr id="26" name="Rounded Rectangle 25"/>
            <p:cNvSpPr/>
            <p:nvPr/>
          </p:nvSpPr>
          <p:spPr>
            <a:xfrm>
              <a:off x="59610" y="2564904"/>
              <a:ext cx="1482579" cy="1964635"/>
            </a:xfrm>
            <a:prstGeom prst="roundRect">
              <a:avLst/>
            </a:prstGeom>
            <a:noFill/>
            <a:ln>
              <a:solidFill>
                <a:srgbClr val="F0A7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5496" y="2752497"/>
              <a:ext cx="1436849" cy="1679656"/>
              <a:chOff x="64115" y="2752497"/>
              <a:chExt cx="1436849" cy="1679656"/>
            </a:xfrm>
          </p:grpSpPr>
          <p:pic>
            <p:nvPicPr>
              <p:cNvPr id="9" name="Picture 2" descr="Image result for scientific paper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32" r="6442"/>
              <a:stretch/>
            </p:blipFill>
            <p:spPr bwMode="auto">
              <a:xfrm>
                <a:off x="123724" y="2918695"/>
                <a:ext cx="1335132" cy="8309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1" descr="rat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15" y="3351245"/>
                <a:ext cx="1436849" cy="10809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8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724" y="2752497"/>
                <a:ext cx="1375076" cy="310794"/>
              </a:xfrm>
              <a:prstGeom prst="rect">
                <a:avLst/>
              </a:prstGeom>
            </p:spPr>
          </p:pic>
        </p:grpSp>
      </p:grpSp>
      <p:sp>
        <p:nvSpPr>
          <p:cNvPr id="25" name="Rectangle 24"/>
          <p:cNvSpPr/>
          <p:nvPr/>
        </p:nvSpPr>
        <p:spPr>
          <a:xfrm>
            <a:off x="458245" y="5552952"/>
            <a:ext cx="5255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Protocol: </a:t>
            </a:r>
            <a:r>
              <a:rPr lang="en-GB" sz="1200" dirty="0"/>
              <a:t>Open Science Framework (February 2017)</a:t>
            </a:r>
          </a:p>
          <a:p>
            <a:r>
              <a:rPr lang="en-GB" sz="1200" b="1" dirty="0"/>
              <a:t>Data Analysis Plan: </a:t>
            </a:r>
            <a:r>
              <a:rPr lang="en-GB" sz="1200" dirty="0"/>
              <a:t>Open Science Framework (September 2017) </a:t>
            </a:r>
          </a:p>
          <a:p>
            <a:r>
              <a:rPr lang="en-GB" sz="1200" b="1" dirty="0"/>
              <a:t>Funding: </a:t>
            </a:r>
            <a:r>
              <a:rPr lang="en-GB" sz="1200" dirty="0"/>
              <a:t>MRC, NC3Rs, BBSRC &amp; </a:t>
            </a:r>
            <a:r>
              <a:rPr lang="en-GB" sz="1200" dirty="0" err="1"/>
              <a:t>Wellcome</a:t>
            </a:r>
            <a:r>
              <a:rPr lang="en-GB" sz="1200" dirty="0"/>
              <a:t> Trust</a:t>
            </a:r>
          </a:p>
          <a:p>
            <a:r>
              <a:rPr lang="en-GB" sz="1200" b="1" dirty="0"/>
              <a:t>Ethics: </a:t>
            </a:r>
            <a:r>
              <a:rPr lang="en-GB" sz="1200" dirty="0"/>
              <a:t>BMJ Ethics Committee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40689" y="3320988"/>
            <a:ext cx="2139223" cy="540060"/>
            <a:chOff x="2063553" y="3162253"/>
            <a:chExt cx="2852297" cy="720080"/>
          </a:xfrm>
        </p:grpSpPr>
        <p:sp>
          <p:nvSpPr>
            <p:cNvPr id="46" name="Right Arrow 45"/>
            <p:cNvSpPr/>
            <p:nvPr/>
          </p:nvSpPr>
          <p:spPr>
            <a:xfrm>
              <a:off x="2063553" y="3356992"/>
              <a:ext cx="576064" cy="360040"/>
            </a:xfrm>
            <a:prstGeom prst="rightArrow">
              <a:avLst/>
            </a:prstGeom>
            <a:solidFill>
              <a:srgbClr val="F0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639616" y="3162253"/>
              <a:ext cx="2276234" cy="720080"/>
              <a:chOff x="2639616" y="3162253"/>
              <a:chExt cx="2276234" cy="720080"/>
            </a:xfrm>
          </p:grpSpPr>
          <p:pic>
            <p:nvPicPr>
              <p:cNvPr id="36" name="Picture 35" descr="Screen Clippin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8529" b="55069"/>
              <a:stretch/>
            </p:blipFill>
            <p:spPr>
              <a:xfrm>
                <a:off x="2639616" y="3249816"/>
                <a:ext cx="1544899" cy="544955"/>
              </a:xfrm>
              <a:prstGeom prst="rect">
                <a:avLst/>
              </a:prstGeom>
            </p:spPr>
          </p:pic>
          <p:pic>
            <p:nvPicPr>
              <p:cNvPr id="47" name="Picture 3" descr="dice2.jp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5770" y="3162253"/>
                <a:ext cx="720080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2573778" y="2132857"/>
            <a:ext cx="1835971" cy="2592287"/>
            <a:chOff x="3431704" y="1700808"/>
            <a:chExt cx="2248212" cy="3199447"/>
          </a:xfrm>
        </p:grpSpPr>
        <p:sp>
          <p:nvSpPr>
            <p:cNvPr id="13" name="Right Arrow 12"/>
            <p:cNvSpPr/>
            <p:nvPr/>
          </p:nvSpPr>
          <p:spPr>
            <a:xfrm rot="16200000">
              <a:off x="4371521" y="2713189"/>
              <a:ext cx="368578" cy="360041"/>
            </a:xfrm>
            <a:prstGeom prst="rightArrow">
              <a:avLst/>
            </a:prstGeom>
            <a:solidFill>
              <a:srgbClr val="F0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457814" y="4437112"/>
              <a:ext cx="2195992" cy="463143"/>
            </a:xfrm>
            <a:prstGeom prst="roundRect">
              <a:avLst/>
            </a:prstGeom>
            <a:noFill/>
            <a:ln>
              <a:solidFill>
                <a:srgbClr val="F0A7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rgbClr val="000000"/>
                  </a:solidFill>
                </a:rPr>
                <a:t>Normal Handling</a:t>
              </a:r>
            </a:p>
          </p:txBody>
        </p:sp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08" t="5432" r="23335" b="89241"/>
            <a:stretch/>
          </p:blipFill>
          <p:spPr bwMode="auto">
            <a:xfrm>
              <a:off x="4007768" y="1840056"/>
              <a:ext cx="1637246" cy="652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8" name="Rounded Rectangle 27"/>
            <p:cNvSpPr/>
            <p:nvPr/>
          </p:nvSpPr>
          <p:spPr>
            <a:xfrm>
              <a:off x="3431704" y="1700808"/>
              <a:ext cx="2248212" cy="960835"/>
            </a:xfrm>
            <a:prstGeom prst="roundRect">
              <a:avLst/>
            </a:prstGeom>
            <a:noFill/>
            <a:ln>
              <a:solidFill>
                <a:srgbClr val="F0A7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8" name="Right Arrow 47"/>
            <p:cNvSpPr/>
            <p:nvPr/>
          </p:nvSpPr>
          <p:spPr>
            <a:xfrm rot="5400000">
              <a:off x="4371521" y="3937325"/>
              <a:ext cx="368578" cy="360041"/>
            </a:xfrm>
            <a:prstGeom prst="rightArrow">
              <a:avLst/>
            </a:prstGeom>
            <a:solidFill>
              <a:srgbClr val="F0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45985" y="1934834"/>
            <a:ext cx="486054" cy="2862318"/>
            <a:chOff x="5735960" y="1412776"/>
            <a:chExt cx="648072" cy="3816424"/>
          </a:xfrm>
        </p:grpSpPr>
        <p:sp>
          <p:nvSpPr>
            <p:cNvPr id="17" name="Right Arrow 16"/>
            <p:cNvSpPr/>
            <p:nvPr/>
          </p:nvSpPr>
          <p:spPr>
            <a:xfrm>
              <a:off x="5735960" y="4509120"/>
              <a:ext cx="570910" cy="360040"/>
            </a:xfrm>
            <a:prstGeom prst="rightArrow">
              <a:avLst/>
            </a:prstGeom>
            <a:solidFill>
              <a:srgbClr val="F0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5735961" y="1988840"/>
              <a:ext cx="576064" cy="360040"/>
            </a:xfrm>
            <a:prstGeom prst="rightArrow">
              <a:avLst/>
            </a:prstGeom>
            <a:solidFill>
              <a:srgbClr val="F0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6384032" y="1412776"/>
              <a:ext cx="0" cy="381642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986045" y="1852729"/>
            <a:ext cx="3834427" cy="3123503"/>
            <a:chOff x="6456039" y="1311331"/>
            <a:chExt cx="5112569" cy="4164671"/>
          </a:xfrm>
        </p:grpSpPr>
        <p:graphicFrame>
          <p:nvGraphicFramePr>
            <p:cNvPr id="42" name="Diagram 41"/>
            <p:cNvGraphicFramePr/>
            <p:nvPr>
              <p:extLst/>
            </p:nvPr>
          </p:nvGraphicFramePr>
          <p:xfrm>
            <a:off x="9552384" y="1338151"/>
            <a:ext cx="1789576" cy="14427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pSp>
          <p:nvGrpSpPr>
            <p:cNvPr id="37" name="Group 36"/>
            <p:cNvGrpSpPr/>
            <p:nvPr/>
          </p:nvGrpSpPr>
          <p:grpSpPr>
            <a:xfrm>
              <a:off x="6456039" y="1311331"/>
              <a:ext cx="5112569" cy="4164671"/>
              <a:chOff x="6456039" y="1311331"/>
              <a:chExt cx="5112569" cy="4164671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7115968" y="1311331"/>
                <a:ext cx="4452640" cy="4164671"/>
                <a:chOff x="6852249" y="692696"/>
                <a:chExt cx="4452640" cy="4164671"/>
              </a:xfrm>
            </p:grpSpPr>
            <p:sp>
              <p:nvSpPr>
                <p:cNvPr id="29" name="Rounded Rectangle 28"/>
                <p:cNvSpPr/>
                <p:nvPr/>
              </p:nvSpPr>
              <p:spPr>
                <a:xfrm>
                  <a:off x="6852249" y="692696"/>
                  <a:ext cx="4452640" cy="4080443"/>
                </a:xfrm>
                <a:prstGeom prst="roundRect">
                  <a:avLst/>
                </a:prstGeom>
                <a:noFill/>
                <a:ln>
                  <a:solidFill>
                    <a:srgbClr val="F0A72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7198885" y="3595483"/>
                  <a:ext cx="3601637" cy="12618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14308" indent="-214308">
                    <a:buFont typeface="Wingdings" panose="05000000000000000000" pitchFamily="2" charset="2"/>
                    <a:buChar char="ü"/>
                  </a:pPr>
                  <a:r>
                    <a:rPr lang="en-US" sz="900" dirty="0">
                      <a:solidFill>
                        <a:srgbClr val="FFB501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sz="900" dirty="0">
                      <a:latin typeface="Calibri" panose="020F0502020204030204" pitchFamily="34" charset="0"/>
                    </a:rPr>
                    <a:t>Web based</a:t>
                  </a:r>
                </a:p>
                <a:p>
                  <a:pPr marL="214308" indent="-214308">
                    <a:buFont typeface="Wingdings" panose="05000000000000000000" pitchFamily="2" charset="2"/>
                    <a:buChar char="ü"/>
                  </a:pPr>
                  <a:r>
                    <a:rPr lang="en-US" sz="900" dirty="0">
                      <a:solidFill>
                        <a:srgbClr val="FFB501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sz="900" dirty="0">
                      <a:latin typeface="Calibri" panose="020F0502020204030204" pitchFamily="34" charset="0"/>
                    </a:rPr>
                    <a:t>Crowd sourced</a:t>
                  </a:r>
                </a:p>
                <a:p>
                  <a:pPr marL="214308" indent="-214308">
                    <a:buFont typeface="Wingdings" panose="05000000000000000000" pitchFamily="2" charset="2"/>
                    <a:buChar char="ü"/>
                  </a:pPr>
                  <a:r>
                    <a:rPr lang="en-US" sz="900" dirty="0">
                      <a:solidFill>
                        <a:srgbClr val="FFB501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sz="900" dirty="0">
                      <a:latin typeface="Calibri" panose="020F0502020204030204" pitchFamily="34" charset="0"/>
                    </a:rPr>
                    <a:t>Assessors trained </a:t>
                  </a:r>
                </a:p>
                <a:p>
                  <a:pPr marL="214308" indent="-214308">
                    <a:buFont typeface="Wingdings" panose="05000000000000000000" pitchFamily="2" charset="2"/>
                    <a:buChar char="ü"/>
                  </a:pPr>
                  <a:r>
                    <a:rPr lang="en-US" sz="900" dirty="0">
                      <a:solidFill>
                        <a:srgbClr val="FFB501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sz="900" dirty="0">
                      <a:latin typeface="Calibri" panose="020F0502020204030204" pitchFamily="34" charset="0"/>
                    </a:rPr>
                    <a:t>Dual ascertainment</a:t>
                  </a:r>
                </a:p>
                <a:p>
                  <a:pPr marL="214308" indent="-214308">
                    <a:buFont typeface="Wingdings" panose="05000000000000000000" pitchFamily="2" charset="2"/>
                    <a:buChar char="ü"/>
                  </a:pPr>
                  <a:r>
                    <a:rPr lang="en-US" sz="900" dirty="0">
                      <a:solidFill>
                        <a:srgbClr val="FFB501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sz="900" dirty="0">
                      <a:latin typeface="Calibri" panose="020F0502020204030204" pitchFamily="34" charset="0"/>
                    </a:rPr>
                    <a:t>Reconciliation by third reviewer</a:t>
                  </a:r>
                </a:p>
                <a:p>
                  <a:endParaRPr lang="en-GB" sz="1050" dirty="0"/>
                </a:p>
              </p:txBody>
            </p:sp>
            <p:pic>
              <p:nvPicPr>
                <p:cNvPr id="41" name="Picture 40" descr="Screen Clipping"/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4452"/>
                <a:stretch/>
              </p:blipFill>
              <p:spPr>
                <a:xfrm>
                  <a:off x="7121804" y="1769991"/>
                  <a:ext cx="3355007" cy="1821764"/>
                </a:xfrm>
                <a:prstGeom prst="rect">
                  <a:avLst/>
                </a:prstGeom>
              </p:spPr>
            </p:pic>
            <p:pic>
              <p:nvPicPr>
                <p:cNvPr id="23" name="Picture 22" descr="Screen Clippi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08123" y="935689"/>
                  <a:ext cx="2032306" cy="700435"/>
                </a:xfrm>
                <a:prstGeom prst="rect">
                  <a:avLst/>
                </a:prstGeom>
              </p:spPr>
            </p:pic>
            <p:grpSp>
              <p:nvGrpSpPr>
                <p:cNvPr id="44" name="Group 43"/>
                <p:cNvGrpSpPr/>
                <p:nvPr/>
              </p:nvGrpSpPr>
              <p:grpSpPr>
                <a:xfrm>
                  <a:off x="7730364" y="1267953"/>
                  <a:ext cx="1410065" cy="209579"/>
                  <a:chOff x="7730364" y="1267953"/>
                  <a:chExt cx="1410065" cy="209579"/>
                </a:xfrm>
              </p:grpSpPr>
              <p:pic>
                <p:nvPicPr>
                  <p:cNvPr id="31" name="Picture 30" descr="Screen Clipping"/>
                  <p:cNvPicPr>
                    <a:picLocks noChangeAspect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32319" y="1307880"/>
                    <a:ext cx="533980" cy="164301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 descr="Screen Clipping"/>
                  <p:cNvPicPr>
                    <a:picLocks noChangeAspect="1"/>
                  </p:cNvPicPr>
                  <p:nvPr/>
                </p:nvPicPr>
                <p:blipFill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040402" y="1267953"/>
                    <a:ext cx="100027" cy="209579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33" descr="Screen Clipping"/>
                  <p:cNvPicPr>
                    <a:picLocks noChangeAspect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730364" y="1308408"/>
                    <a:ext cx="812938" cy="128667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49" name="Right Arrow 48"/>
              <p:cNvSpPr/>
              <p:nvPr/>
            </p:nvSpPr>
            <p:spPr>
              <a:xfrm>
                <a:off x="6456039" y="4509120"/>
                <a:ext cx="570910" cy="360040"/>
              </a:xfrm>
              <a:prstGeom prst="rightArrow">
                <a:avLst/>
              </a:prstGeom>
              <a:solidFill>
                <a:srgbClr val="F0A7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0" name="Right Arrow 49"/>
              <p:cNvSpPr/>
              <p:nvPr/>
            </p:nvSpPr>
            <p:spPr>
              <a:xfrm>
                <a:off x="6456040" y="1988840"/>
                <a:ext cx="576064" cy="360040"/>
              </a:xfrm>
              <a:prstGeom prst="rightArrow">
                <a:avLst/>
              </a:prstGeom>
              <a:solidFill>
                <a:srgbClr val="F0A7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210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Manuscripts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1691680" y="2078850"/>
            <a:ext cx="5586984" cy="3942438"/>
            <a:chOff x="2494549" y="2051050"/>
            <a:chExt cx="6768752" cy="3545673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5324826" y="5225132"/>
              <a:ext cx="0" cy="103535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384032" y="5285841"/>
              <a:ext cx="0" cy="57415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4795589" y="4859029"/>
              <a:ext cx="2165651" cy="737694"/>
              <a:chOff x="3501093" y="4505335"/>
              <a:chExt cx="2165651" cy="737694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3501093" y="4505335"/>
                <a:ext cx="2165650" cy="434090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b="1" dirty="0">
                    <a:solidFill>
                      <a:schemeClr val="bg1"/>
                    </a:solidFill>
                  </a:rPr>
                  <a:t>Checklist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3501093" y="4954997"/>
                <a:ext cx="1072002" cy="288032"/>
              </a:xfrm>
              <a:prstGeom prst="roundRect">
                <a:avLst/>
              </a:prstGeom>
              <a:solidFill>
                <a:srgbClr val="FFB5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13</a:t>
                </a: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4583919" y="4954996"/>
                <a:ext cx="1082825" cy="288032"/>
              </a:xfrm>
              <a:prstGeom prst="roundRect">
                <a:avLst/>
              </a:prstGeom>
              <a:solidFill>
                <a:srgbClr val="FFB5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301</a:t>
                </a: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2494549" y="2051050"/>
              <a:ext cx="6768752" cy="2624119"/>
              <a:chOff x="2494549" y="2051050"/>
              <a:chExt cx="6768752" cy="2624119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4978343" y="4220180"/>
                <a:ext cx="0" cy="20707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6753688" y="4215286"/>
                <a:ext cx="0" cy="20707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Group 24"/>
              <p:cNvGrpSpPr/>
              <p:nvPr/>
            </p:nvGrpSpPr>
            <p:grpSpPr>
              <a:xfrm>
                <a:off x="4102465" y="3940370"/>
                <a:ext cx="3471290" cy="734799"/>
                <a:chOff x="2843944" y="3290539"/>
                <a:chExt cx="3471290" cy="734799"/>
              </a:xfrm>
            </p:grpSpPr>
            <p:sp>
              <p:nvSpPr>
                <p:cNvPr id="34" name="Rounded Rectangle 33"/>
                <p:cNvSpPr/>
                <p:nvPr/>
              </p:nvSpPr>
              <p:spPr>
                <a:xfrm>
                  <a:off x="2855726" y="3290539"/>
                  <a:ext cx="3459508" cy="429465"/>
                </a:xfrm>
                <a:prstGeom prst="round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GB" b="1" dirty="0">
                      <a:solidFill>
                        <a:schemeClr val="bg1"/>
                      </a:solidFill>
                    </a:rPr>
                    <a:t>Accepted</a:t>
                  </a:r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>
                  <a:off x="2843944" y="3737306"/>
                  <a:ext cx="1748836" cy="288032"/>
                </a:xfrm>
                <a:prstGeom prst="roundRect">
                  <a:avLst/>
                </a:prstGeom>
                <a:solidFill>
                  <a:srgbClr val="FFB5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GB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340</a:t>
                  </a: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4634500" y="3737306"/>
                  <a:ext cx="1679531" cy="288032"/>
                </a:xfrm>
                <a:prstGeom prst="roundRect">
                  <a:avLst/>
                </a:prstGeom>
                <a:solidFill>
                  <a:srgbClr val="FFB5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GB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332</a:t>
                  </a: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2494549" y="2051050"/>
                <a:ext cx="6768752" cy="1674298"/>
                <a:chOff x="2494549" y="2051050"/>
                <a:chExt cx="6768752" cy="1674298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4366815" y="3301521"/>
                  <a:ext cx="0" cy="207070"/>
                </a:xfrm>
                <a:prstGeom prst="line">
                  <a:avLst/>
                </a:prstGeom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7444854" y="3287171"/>
                  <a:ext cx="0" cy="207070"/>
                </a:xfrm>
                <a:prstGeom prst="line">
                  <a:avLst/>
                </a:prstGeom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" name="Group 25"/>
                <p:cNvGrpSpPr/>
                <p:nvPr/>
              </p:nvGrpSpPr>
              <p:grpSpPr>
                <a:xfrm>
                  <a:off x="2854078" y="2983137"/>
                  <a:ext cx="6048672" cy="742211"/>
                  <a:chOff x="1388807" y="1734184"/>
                  <a:chExt cx="6048672" cy="742211"/>
                </a:xfrm>
              </p:grpSpPr>
              <p:sp>
                <p:nvSpPr>
                  <p:cNvPr id="31" name="Rounded Rectangle 30"/>
                  <p:cNvSpPr/>
                  <p:nvPr/>
                </p:nvSpPr>
                <p:spPr>
                  <a:xfrm>
                    <a:off x="1388807" y="1734184"/>
                    <a:ext cx="6048672" cy="443621"/>
                  </a:xfrm>
                  <a:prstGeom prst="round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68580" tIns="34290" rIns="68580" bIns="3429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GB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GB" b="1" dirty="0">
                        <a:solidFill>
                          <a:schemeClr val="bg1"/>
                        </a:solidFill>
                      </a:rPr>
                      <a:t>Peer reviewed</a:t>
                    </a:r>
                  </a:p>
                </p:txBody>
              </p:sp>
              <p:sp>
                <p:nvSpPr>
                  <p:cNvPr id="32" name="Rounded Rectangle 31"/>
                  <p:cNvSpPr/>
                  <p:nvPr/>
                </p:nvSpPr>
                <p:spPr>
                  <a:xfrm>
                    <a:off x="1394460" y="2185084"/>
                    <a:ext cx="3018683" cy="288032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GB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GB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652</a:t>
                    </a:r>
                  </a:p>
                </p:txBody>
              </p:sp>
              <p:sp>
                <p:nvSpPr>
                  <p:cNvPr id="33" name="Rounded Rectangle 32"/>
                  <p:cNvSpPr/>
                  <p:nvPr/>
                </p:nvSpPr>
                <p:spPr>
                  <a:xfrm>
                    <a:off x="4443209" y="2188363"/>
                    <a:ext cx="2965281" cy="288032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GB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GB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647</a:t>
                    </a:r>
                  </a:p>
                </p:txBody>
              </p: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2494549" y="2051050"/>
                  <a:ext cx="6768752" cy="738789"/>
                  <a:chOff x="2494549" y="2051050"/>
                  <a:chExt cx="6768752" cy="738789"/>
                </a:xfrm>
              </p:grpSpPr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7598032" y="2351500"/>
                    <a:ext cx="0" cy="20707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4102465" y="2342602"/>
                    <a:ext cx="0" cy="20707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6" name="Group 55"/>
                  <p:cNvGrpSpPr/>
                  <p:nvPr/>
                </p:nvGrpSpPr>
                <p:grpSpPr>
                  <a:xfrm>
                    <a:off x="2494549" y="2051050"/>
                    <a:ext cx="6768752" cy="738789"/>
                    <a:chOff x="2494549" y="2051050"/>
                    <a:chExt cx="6768752" cy="738789"/>
                  </a:xfrm>
                </p:grpSpPr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2494549" y="2051050"/>
                      <a:ext cx="6768752" cy="738789"/>
                      <a:chOff x="1547828" y="1355756"/>
                      <a:chExt cx="6768752" cy="738789"/>
                    </a:xfrm>
                  </p:grpSpPr>
                  <p:sp>
                    <p:nvSpPr>
                      <p:cNvPr id="22" name="Rounded Rectangle 21"/>
                      <p:cNvSpPr/>
                      <p:nvPr/>
                    </p:nvSpPr>
                    <p:spPr>
                      <a:xfrm>
                        <a:off x="1547828" y="1355756"/>
                        <a:ext cx="6768752" cy="442803"/>
                      </a:xfrm>
                      <a:prstGeom prst="roundRect">
                        <a:avLst/>
                      </a:prstGeom>
                      <a:solidFill>
                        <a:schemeClr val="tx2">
                          <a:lumMod val="65000"/>
                          <a:lumOff val="3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68580" tIns="34290" rIns="68580" bIns="3429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en-GB"/>
                        </a:defPPr>
                        <a:lvl1pPr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en-GB" b="1" dirty="0">
                            <a:solidFill>
                              <a:schemeClr val="bg1"/>
                            </a:solidFill>
                          </a:rPr>
                          <a:t>Randomised</a:t>
                        </a:r>
                      </a:p>
                    </p:txBody>
                  </p:sp>
                  <p:sp>
                    <p:nvSpPr>
                      <p:cNvPr id="23" name="Rounded Rectangle 22"/>
                      <p:cNvSpPr/>
                      <p:nvPr/>
                    </p:nvSpPr>
                    <p:spPr>
                      <a:xfrm>
                        <a:off x="1567502" y="1806513"/>
                        <a:ext cx="3353368" cy="288032"/>
                      </a:xfrm>
                      <a:prstGeom prst="roundRect">
                        <a:avLst/>
                      </a:prstGeom>
                      <a:solidFill>
                        <a:srgbClr val="FFB50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en-GB"/>
                        </a:defPPr>
                        <a:lvl1pPr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en-GB" sz="16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rPr>
                          <a:t>844 Control</a:t>
                        </a:r>
                      </a:p>
                    </p:txBody>
                  </p:sp>
                </p:grpSp>
                <p:sp>
                  <p:nvSpPr>
                    <p:cNvPr id="42" name="Rounded Rectangle 41"/>
                    <p:cNvSpPr/>
                    <p:nvPr/>
                  </p:nvSpPr>
                  <p:spPr>
                    <a:xfrm>
                      <a:off x="5897731" y="2498366"/>
                      <a:ext cx="3328277" cy="288032"/>
                    </a:xfrm>
                    <a:prstGeom prst="roundRect">
                      <a:avLst/>
                    </a:prstGeom>
                    <a:solidFill>
                      <a:srgbClr val="FFB50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GB"/>
                      </a:defPPr>
                      <a:lvl1pPr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845 Intervention</a:t>
                      </a: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059590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Primary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7644" y="1621439"/>
            <a:ext cx="4304506" cy="2923661"/>
          </a:xfrm>
        </p:spPr>
        <p:txBody>
          <a:bodyPr/>
          <a:lstStyle/>
          <a:p>
            <a:r>
              <a:rPr lang="en-GB" dirty="0">
                <a:solidFill>
                  <a:srgbClr val="FF8488"/>
                </a:solidFill>
              </a:rPr>
              <a:t>Control</a:t>
            </a:r>
            <a:r>
              <a:rPr lang="en-GB" dirty="0"/>
              <a:t>:	</a:t>
            </a:r>
          </a:p>
          <a:p>
            <a:pPr lvl="1"/>
            <a:r>
              <a:rPr lang="en-GB" dirty="0"/>
              <a:t>100% compliance  n=0 manuscripts</a:t>
            </a:r>
          </a:p>
          <a:p>
            <a:pPr lvl="1"/>
            <a:r>
              <a:rPr lang="en-GB" dirty="0"/>
              <a:t>Median compliance 36.8% (29.7-42.1) of relevant items</a:t>
            </a:r>
          </a:p>
          <a:p>
            <a:r>
              <a:rPr lang="en-GB" dirty="0">
                <a:solidFill>
                  <a:srgbClr val="FFB501"/>
                </a:solidFill>
              </a:rPr>
              <a:t>Intervention</a:t>
            </a:r>
            <a:r>
              <a:rPr lang="en-GB" dirty="0"/>
              <a:t>:	</a:t>
            </a:r>
          </a:p>
          <a:p>
            <a:pPr lvl="1"/>
            <a:r>
              <a:rPr lang="en-GB" dirty="0"/>
              <a:t>100% Compliance n= 0</a:t>
            </a:r>
          </a:p>
          <a:p>
            <a:pPr lvl="1"/>
            <a:r>
              <a:rPr lang="en-GB" dirty="0"/>
              <a:t>Median compliance 39.5% (31.6-44.7) of relevant items</a:t>
            </a:r>
          </a:p>
          <a:p>
            <a:pPr marL="342891" lvl="1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8" t="5907" r="10614" b="5907"/>
          <a:stretch/>
        </p:blipFill>
        <p:spPr>
          <a:xfrm>
            <a:off x="843481" y="1956179"/>
            <a:ext cx="3642338" cy="3591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01" r="81006" b="43701"/>
          <a:stretch/>
        </p:blipFill>
        <p:spPr>
          <a:xfrm>
            <a:off x="3873791" y="5083641"/>
            <a:ext cx="1224059" cy="5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90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106488" y="274638"/>
            <a:ext cx="6934200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Key messages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587500"/>
            <a:ext cx="8229600" cy="4525963"/>
          </a:xfrm>
        </p:spPr>
        <p:txBody>
          <a:bodyPr/>
          <a:lstStyle/>
          <a:p>
            <a:r>
              <a:rPr lang="en-GB" altLang="en-US" sz="2400" i="1" dirty="0">
                <a:ea typeface="ＭＳ Ｐゴシック" panose="020B0600070205080204" pitchFamily="34" charset="-128"/>
              </a:rPr>
              <a:t>In vivo</a:t>
            </a:r>
            <a:r>
              <a:rPr lang="en-GB" altLang="en-US" sz="2400" dirty="0">
                <a:ea typeface="ＭＳ Ｐゴシック" panose="020B0600070205080204" pitchFamily="34" charset="-128"/>
              </a:rPr>
              <a:t> studies which do not report simple measures to avoid bias give larger estimates of treatment effects</a:t>
            </a:r>
          </a:p>
          <a:p>
            <a:r>
              <a:rPr lang="en-GB" altLang="en-US" sz="2400" dirty="0">
                <a:ea typeface="ＭＳ Ｐゴシック" panose="020B0600070205080204" pitchFamily="34" charset="-128"/>
              </a:rPr>
              <a:t>Most </a:t>
            </a:r>
            <a:r>
              <a:rPr lang="en-GB" altLang="en-US" sz="2400" i="1" dirty="0">
                <a:ea typeface="ＭＳ Ｐゴシック" panose="020B0600070205080204" pitchFamily="34" charset="-128"/>
              </a:rPr>
              <a:t>in vivo </a:t>
            </a:r>
            <a:r>
              <a:rPr lang="en-GB" altLang="en-US" sz="2400" dirty="0">
                <a:ea typeface="ＭＳ Ｐゴシック" panose="020B0600070205080204" pitchFamily="34" charset="-128"/>
              </a:rPr>
              <a:t>studies do not report simple measures to reduce bias</a:t>
            </a:r>
          </a:p>
          <a:p>
            <a:r>
              <a:rPr lang="en-GB" altLang="en-US" sz="2400" dirty="0">
                <a:ea typeface="ＭＳ Ｐゴシック" panose="020B0600070205080204" pitchFamily="34" charset="-128"/>
              </a:rPr>
              <a:t>Publication and selective outcome reporting biases are important and prevalent</a:t>
            </a:r>
          </a:p>
          <a:p>
            <a:r>
              <a:rPr lang="en-GB" altLang="en-US" sz="2400" dirty="0">
                <a:ea typeface="ＭＳ Ｐゴシック" panose="020B0600070205080204" pitchFamily="34" charset="-128"/>
              </a:rPr>
              <a:t>You can only find these things out by studying large numbers of studies</a:t>
            </a:r>
          </a:p>
          <a:p>
            <a:r>
              <a:rPr lang="en-GB" altLang="en-US" sz="2400" dirty="0">
                <a:ea typeface="ＭＳ Ｐゴシック" panose="020B0600070205080204" pitchFamily="34" charset="-128"/>
              </a:rPr>
              <a:t>Any experimental design can be subverted; what’s important is knowing how to recognise when this has happened</a:t>
            </a:r>
          </a:p>
          <a:p>
            <a:endParaRPr lang="en-GB" altLang="en-US" dirty="0">
              <a:ea typeface="ＭＳ Ｐゴシック" panose="020B0600070205080204" pitchFamily="34" charset="-128"/>
            </a:endParaRPr>
          </a:p>
          <a:p>
            <a:endParaRPr lang="en-GB" altLang="en-US" dirty="0">
              <a:ea typeface="ＭＳ Ｐゴシック" panose="020B0600070205080204" pitchFamily="34" charset="-128"/>
            </a:endParaRPr>
          </a:p>
          <a:p>
            <a:endParaRPr lang="en-GB" altLang="en-US" dirty="0">
              <a:ea typeface="ＭＳ Ｐゴシック" panose="020B0600070205080204" pitchFamily="34" charset="-128"/>
            </a:endParaRPr>
          </a:p>
          <a:p>
            <a:endParaRPr lang="en-GB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BC68-6D8F-45F0-A1BE-763B2B546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Finally……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AAF49-44F7-4060-85F4-4732E52D2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(useful) tools exists</a:t>
            </a:r>
          </a:p>
          <a:p>
            <a:pPr lvl="1"/>
            <a:r>
              <a:rPr lang="en-GB" dirty="0"/>
              <a:t>I’m confused </a:t>
            </a:r>
          </a:p>
          <a:p>
            <a:r>
              <a:rPr lang="en-GB" dirty="0"/>
              <a:t>Development/implementation needs resource </a:t>
            </a:r>
          </a:p>
          <a:p>
            <a:r>
              <a:rPr lang="en-GB" dirty="0"/>
              <a:t>Research is required to determine their efficacy</a:t>
            </a:r>
          </a:p>
          <a:p>
            <a:r>
              <a:rPr lang="en-GB" dirty="0"/>
              <a:t>Education will help, including training in critical appraisal</a:t>
            </a:r>
          </a:p>
          <a:p>
            <a:r>
              <a:rPr lang="en-GB" dirty="0"/>
              <a:t>Reward/incentives will likely drive change</a:t>
            </a:r>
          </a:p>
          <a:p>
            <a:endParaRPr lang="en-GB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676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C9B48-58ED-4299-9DB4-84DDC7637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perspective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AC98D-BDC2-450D-9EB7-50EA0E1C4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332635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75895D-D5DC-4458-9E48-0A04F1EB3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39344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05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6913563" cy="1143000"/>
          </a:xfrm>
        </p:spPr>
        <p:txBody>
          <a:bodyPr/>
          <a:lstStyle/>
          <a:p>
            <a:pPr eaLnBrk="1" hangingPunct="1"/>
            <a:r>
              <a:rPr lang="en-GB" altLang="en-US" b="1"/>
              <a:t>Thanks to...........</a:t>
            </a:r>
            <a:endParaRPr lang="en-AU" altLang="en-US" sz="2400" b="1"/>
          </a:p>
        </p:txBody>
      </p:sp>
      <p:pic>
        <p:nvPicPr>
          <p:cNvPr id="4" name="Picture 7" descr="E:\NC3Rs_brandmark_ultramarine_cmy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7" r="4984" b="15185"/>
          <a:stretch/>
        </p:blipFill>
        <p:spPr bwMode="auto">
          <a:xfrm>
            <a:off x="7245216" y="2481764"/>
            <a:ext cx="1741489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258710" y="5460705"/>
            <a:ext cx="1714500" cy="704599"/>
            <a:chOff x="931863" y="5685089"/>
            <a:chExt cx="1714500" cy="7045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931863" y="5685089"/>
              <a:ext cx="1714500" cy="70459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74"/>
            <a:stretch/>
          </p:blipFill>
          <p:spPr>
            <a:xfrm>
              <a:off x="931863" y="5685089"/>
              <a:ext cx="1714500" cy="704599"/>
            </a:xfrm>
            <a:prstGeom prst="rect">
              <a:avLst/>
            </a:prstGeom>
          </p:spPr>
        </p:pic>
      </p:grpSp>
      <p:pic>
        <p:nvPicPr>
          <p:cNvPr id="8" name="Picture 7" descr="MRCLogo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92" y="4607644"/>
            <a:ext cx="1739936" cy="765572"/>
          </a:xfrm>
          <a:prstGeom prst="rect">
            <a:avLst/>
          </a:prstGeom>
        </p:spPr>
      </p:pic>
      <p:pic>
        <p:nvPicPr>
          <p:cNvPr id="9" name="Picture 8" descr="wellcome-logo-blac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04" y="3380408"/>
            <a:ext cx="1128712" cy="1128712"/>
          </a:xfrm>
          <a:prstGeom prst="rect">
            <a:avLst/>
          </a:prstGeom>
        </p:spPr>
      </p:pic>
      <p:pic>
        <p:nvPicPr>
          <p:cNvPr id="10" name="Picture 9" descr="Wiko-Logo_Colo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419416"/>
            <a:ext cx="1903344" cy="1063997"/>
          </a:xfrm>
          <a:prstGeom prst="rect">
            <a:avLst/>
          </a:prstGeom>
        </p:spPr>
      </p:pic>
      <p:pic>
        <p:nvPicPr>
          <p:cNvPr id="11" name="Picture 2" descr="D:\image1 (3).JPG">
            <a:extLst>
              <a:ext uri="{FF2B5EF4-FFF2-40B4-BE49-F238E27FC236}">
                <a16:creationId xmlns:a16="http://schemas.microsoft.com/office/drawing/2014/main" id="{8A426BB6-03F0-46E5-8F67-FD9E1B33E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t="12494" r="4494"/>
          <a:stretch/>
        </p:blipFill>
        <p:spPr bwMode="auto">
          <a:xfrm>
            <a:off x="971600" y="1484784"/>
            <a:ext cx="5904656" cy="472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61E75-98E1-4F99-A638-9114BA742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465F9-611E-4E4C-8A19-A0F1D632D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/>
          <a:lstStyle/>
          <a:p>
            <a:r>
              <a:rPr lang="en-GB" dirty="0"/>
              <a:t>Scale of the problem</a:t>
            </a:r>
          </a:p>
          <a:p>
            <a:pPr lvl="1"/>
            <a:r>
              <a:rPr lang="en-GB" dirty="0"/>
              <a:t>How the life cycle of a preclinical research study is not fit for purpose</a:t>
            </a:r>
          </a:p>
          <a:p>
            <a:endParaRPr lang="en-GB" dirty="0"/>
          </a:p>
          <a:p>
            <a:r>
              <a:rPr lang="en-GB" dirty="0"/>
              <a:t>In an ideal world</a:t>
            </a:r>
          </a:p>
          <a:p>
            <a:pPr lvl="1"/>
            <a:r>
              <a:rPr lang="en-GB" dirty="0"/>
              <a:t>As a consumer of preclinical research what do I want</a:t>
            </a:r>
          </a:p>
          <a:p>
            <a:endParaRPr lang="en-GB" dirty="0"/>
          </a:p>
          <a:p>
            <a:r>
              <a:rPr lang="en-GB" dirty="0"/>
              <a:t>Potential solutions</a:t>
            </a:r>
          </a:p>
        </p:txBody>
      </p:sp>
      <p:sp>
        <p:nvSpPr>
          <p:cNvPr id="4" name="AutoShape 2" descr="Image result for problem icon">
            <a:extLst>
              <a:ext uri="{FF2B5EF4-FFF2-40B4-BE49-F238E27FC236}">
                <a16:creationId xmlns:a16="http://schemas.microsoft.com/office/drawing/2014/main" id="{D5141993-2C0E-43C6-8B83-2E6CB144EA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EC4852-FF5A-4980-A42C-6F12090E9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3" y="1379897"/>
            <a:ext cx="720080" cy="720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04D1FF-E161-4090-BC73-9444CA6DF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581" y="3276600"/>
            <a:ext cx="684452" cy="6844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4F2071-FCDA-4101-B8F3-4375DA3B5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941168"/>
            <a:ext cx="774273" cy="10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8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>
          <a:xfrm>
            <a:off x="1185863" y="61913"/>
            <a:ext cx="7346950" cy="1566862"/>
          </a:xfrm>
        </p:spPr>
        <p:txBody>
          <a:bodyPr/>
          <a:lstStyle/>
          <a:p>
            <a:r>
              <a:rPr lang="en-GB" altLang="en-US" sz="4400" dirty="0">
                <a:sym typeface="Arial" panose="020B0604020202020204" pitchFamily="34" charset="0"/>
              </a:rPr>
              <a:t>What is translational failure?</a:t>
            </a:r>
            <a:endParaRPr lang="en-GB" altLang="en-US" sz="4400" dirty="0"/>
          </a:p>
        </p:txBody>
      </p:sp>
      <p:sp>
        <p:nvSpPr>
          <p:cNvPr id="17411" name="Rectangle 12"/>
          <p:cNvSpPr>
            <a:spLocks/>
          </p:cNvSpPr>
          <p:nvPr/>
        </p:nvSpPr>
        <p:spPr bwMode="auto">
          <a:xfrm>
            <a:off x="6592888" y="6230938"/>
            <a:ext cx="25273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9688" defTabSz="91122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>
              <a:spcBef>
                <a:spcPts val="988"/>
              </a:spcBef>
              <a:buFontTx/>
              <a:buNone/>
            </a:pPr>
            <a:r>
              <a:rPr lang="en-GB" altLang="en-US" sz="17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ja-JP" altLang="en-GB" sz="17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’</a:t>
            </a:r>
            <a:r>
              <a:rPr lang="en-GB" altLang="ja-JP" sz="17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Collins et al, 2006</a:t>
            </a:r>
            <a:endParaRPr lang="en-GB" altLang="en-US" sz="2500">
              <a:solidFill>
                <a:srgbClr val="000000"/>
              </a:solidFill>
              <a:latin typeface="Helvetica Light" charset="0"/>
              <a:ea typeface="ＭＳ Ｐゴシック" panose="020B0600070205080204" pitchFamily="34" charset="-128"/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2" name="Oval 1"/>
          <p:cNvSpPr>
            <a:spLocks/>
          </p:cNvSpPr>
          <p:nvPr/>
        </p:nvSpPr>
        <p:spPr bwMode="auto">
          <a:xfrm>
            <a:off x="1116013" y="2132013"/>
            <a:ext cx="3671887" cy="3673475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1547813" y="2565400"/>
            <a:ext cx="2808287" cy="2806700"/>
          </a:xfrm>
          <a:prstGeom prst="ellipse">
            <a:avLst/>
          </a:prstGeom>
          <a:solidFill>
            <a:srgbClr val="254061"/>
          </a:solidFill>
          <a:ln w="9525">
            <a:solidFill>
              <a:srgbClr val="25406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854200" y="2870200"/>
            <a:ext cx="2195513" cy="2197100"/>
          </a:xfrm>
          <a:prstGeom prst="ellipse">
            <a:avLst/>
          </a:prstGeom>
          <a:solidFill>
            <a:srgbClr val="A4A2E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393950" y="3409950"/>
            <a:ext cx="1116013" cy="1116013"/>
          </a:xfrm>
          <a:prstGeom prst="ellipse">
            <a:avLst/>
          </a:prstGeom>
          <a:solidFill>
            <a:srgbClr val="FEB6B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2897188" y="3914775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2843213" y="6021388"/>
            <a:ext cx="215900" cy="2159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EC4F1C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Line Callout 1 2"/>
          <p:cNvSpPr>
            <a:spLocks/>
          </p:cNvSpPr>
          <p:nvPr/>
        </p:nvSpPr>
        <p:spPr bwMode="auto">
          <a:xfrm>
            <a:off x="5364163" y="1773238"/>
            <a:ext cx="2808287" cy="576262"/>
          </a:xfrm>
          <a:prstGeom prst="borderCallout1">
            <a:avLst>
              <a:gd name="adj1" fmla="val 48144"/>
              <a:gd name="adj2" fmla="val -1134"/>
              <a:gd name="adj3" fmla="val 176190"/>
              <a:gd name="adj4" fmla="val -3396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2857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i="1" dirty="0">
                <a:latin typeface="+mn-lt"/>
              </a:rPr>
              <a:t>In vitro </a:t>
            </a:r>
            <a:r>
              <a:rPr lang="en-US" dirty="0">
                <a:latin typeface="+mn-lt"/>
              </a:rPr>
              <a:t>and </a:t>
            </a:r>
            <a:r>
              <a:rPr lang="en-US" i="1" dirty="0">
                <a:latin typeface="+mn-lt"/>
              </a:rPr>
              <a:t>in vivo </a:t>
            </a:r>
            <a:r>
              <a:rPr lang="en-US" dirty="0">
                <a:latin typeface="+mn-lt"/>
              </a:rPr>
              <a:t>- </a:t>
            </a:r>
            <a:r>
              <a:rPr lang="en-US" b="1" dirty="0">
                <a:latin typeface="+mn-lt"/>
              </a:rPr>
              <a:t>1026</a:t>
            </a:r>
          </a:p>
        </p:txBody>
      </p:sp>
      <p:sp>
        <p:nvSpPr>
          <p:cNvPr id="15" name="Line Callout 1 14"/>
          <p:cNvSpPr>
            <a:spLocks/>
          </p:cNvSpPr>
          <p:nvPr/>
        </p:nvSpPr>
        <p:spPr bwMode="auto">
          <a:xfrm>
            <a:off x="5364163" y="2600325"/>
            <a:ext cx="2808287" cy="576263"/>
          </a:xfrm>
          <a:prstGeom prst="borderCallout1">
            <a:avLst>
              <a:gd name="adj1" fmla="val 48144"/>
              <a:gd name="adj2" fmla="val -1134"/>
              <a:gd name="adj3" fmla="val 139444"/>
              <a:gd name="adj4" fmla="val -4056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28575">
            <a:solidFill>
              <a:srgbClr val="3C8C93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dirty="0">
                <a:latin typeface="+mn-lt"/>
              </a:rPr>
              <a:t>Tested </a:t>
            </a:r>
            <a:r>
              <a:rPr lang="en-US" i="1" dirty="0">
                <a:latin typeface="+mn-lt"/>
              </a:rPr>
              <a:t>in vivo </a:t>
            </a:r>
            <a:r>
              <a:rPr lang="en-US" dirty="0">
                <a:latin typeface="+mn-lt"/>
              </a:rPr>
              <a:t>- </a:t>
            </a:r>
            <a:r>
              <a:rPr lang="en-US" b="1" dirty="0">
                <a:latin typeface="+mn-lt"/>
              </a:rPr>
              <a:t>603</a:t>
            </a:r>
          </a:p>
        </p:txBody>
      </p:sp>
      <p:sp>
        <p:nvSpPr>
          <p:cNvPr id="16" name="Line Callout 1 15"/>
          <p:cNvSpPr>
            <a:spLocks/>
          </p:cNvSpPr>
          <p:nvPr/>
        </p:nvSpPr>
        <p:spPr bwMode="auto">
          <a:xfrm>
            <a:off x="5364163" y="3429000"/>
            <a:ext cx="2808287" cy="576263"/>
          </a:xfrm>
          <a:prstGeom prst="borderCallout1">
            <a:avLst>
              <a:gd name="adj1" fmla="val 48144"/>
              <a:gd name="adj2" fmla="val -1134"/>
              <a:gd name="adj3" fmla="val 78204"/>
              <a:gd name="adj4" fmla="val -4617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28575">
            <a:solidFill>
              <a:srgbClr val="A4A2E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dirty="0">
                <a:latin typeface="+mn-lt"/>
              </a:rPr>
              <a:t>Effective </a:t>
            </a:r>
            <a:r>
              <a:rPr lang="en-US" i="1" dirty="0">
                <a:latin typeface="+mn-lt"/>
              </a:rPr>
              <a:t>in vivo </a:t>
            </a:r>
            <a:r>
              <a:rPr lang="en-US" dirty="0">
                <a:latin typeface="+mn-lt"/>
              </a:rPr>
              <a:t>- </a:t>
            </a:r>
            <a:r>
              <a:rPr lang="en-US" b="1" dirty="0">
                <a:latin typeface="+mn-lt"/>
              </a:rPr>
              <a:t>374</a:t>
            </a:r>
          </a:p>
        </p:txBody>
      </p:sp>
      <p:sp>
        <p:nvSpPr>
          <p:cNvPr id="17" name="Line Callout 1 16"/>
          <p:cNvSpPr>
            <a:spLocks/>
          </p:cNvSpPr>
          <p:nvPr/>
        </p:nvSpPr>
        <p:spPr bwMode="auto">
          <a:xfrm>
            <a:off x="5364163" y="4257675"/>
            <a:ext cx="2808287" cy="574675"/>
          </a:xfrm>
          <a:prstGeom prst="borderCallout1">
            <a:avLst>
              <a:gd name="adj1" fmla="val 48144"/>
              <a:gd name="adj2" fmla="val -1134"/>
              <a:gd name="adj3" fmla="val -32023"/>
              <a:gd name="adj4" fmla="val -6529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28575">
            <a:solidFill>
              <a:srgbClr val="FEB6B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dirty="0">
                <a:latin typeface="+mn-lt"/>
              </a:rPr>
              <a:t>Tested in clinical trial - </a:t>
            </a:r>
            <a:r>
              <a:rPr lang="en-US" b="1" dirty="0">
                <a:latin typeface="+mn-lt"/>
              </a:rPr>
              <a:t>97</a:t>
            </a:r>
          </a:p>
        </p:txBody>
      </p:sp>
      <p:sp>
        <p:nvSpPr>
          <p:cNvPr id="18" name="Line Callout 1 17"/>
          <p:cNvSpPr>
            <a:spLocks/>
          </p:cNvSpPr>
          <p:nvPr/>
        </p:nvSpPr>
        <p:spPr bwMode="auto">
          <a:xfrm>
            <a:off x="5364163" y="5084763"/>
            <a:ext cx="2879725" cy="576262"/>
          </a:xfrm>
          <a:prstGeom prst="borderCallout1">
            <a:avLst>
              <a:gd name="adj1" fmla="val 48144"/>
              <a:gd name="adj2" fmla="val -1134"/>
              <a:gd name="adj3" fmla="val -181449"/>
              <a:gd name="adj4" fmla="val -8331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dirty="0">
                <a:latin typeface="+mn-lt"/>
              </a:rPr>
              <a:t>Effective in clinical trial - </a:t>
            </a:r>
            <a:r>
              <a:rPr lang="en-US" b="1" dirty="0">
                <a:latin typeface="+mn-lt"/>
              </a:rPr>
              <a:t>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4638"/>
            <a:ext cx="6913563" cy="11430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dirty="0"/>
              <a:t>Hypotheses</a:t>
            </a:r>
            <a:endParaRPr lang="en-GB" altLang="en-US" sz="36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In the life sciences there are perverse incentives (publication, funding, promotion) to produce positive results with little attention paid to their validity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 the use of animal disease models, pressure to reduce the number of animals (cost, time, ethics, feasibility) results in studies either being underpowered or of unknown power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These factors combine to compromise the utility of animal models and contribute to translational failure</a:t>
            </a:r>
            <a:endParaRPr lang="en-GB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6913563" cy="1143000"/>
          </a:xfrm>
        </p:spPr>
        <p:txBody>
          <a:bodyPr/>
          <a:lstStyle/>
          <a:p>
            <a:r>
              <a:rPr lang="en-US" altLang="en-US" dirty="0"/>
              <a:t>Translational failure</a:t>
            </a:r>
            <a:endParaRPr lang="en-GB" alt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6097587" cy="183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2205038"/>
            <a:ext cx="5591175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930525"/>
            <a:ext cx="58769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149725"/>
            <a:ext cx="541020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62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sz="3600"/>
              <a:t>What happens when pharma tries to replicate academic findings?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21196" y="1843415"/>
            <a:ext cx="2746648" cy="4065588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Bayer, Berlin</a:t>
            </a:r>
          </a:p>
          <a:p>
            <a:r>
              <a:rPr lang="en-GB" altLang="en-US" dirty="0"/>
              <a:t>67 in-house projects over 4 years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6334780"/>
            <a:ext cx="24837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 dirty="0" err="1">
                <a:cs typeface="ＭＳ Ｐゴシック" charset="0"/>
              </a:rPr>
              <a:t>Prinz</a:t>
            </a:r>
            <a:r>
              <a:rPr lang="en-GB" sz="1400" dirty="0">
                <a:cs typeface="ＭＳ Ｐゴシック" charset="0"/>
              </a:rPr>
              <a:t> </a:t>
            </a:r>
            <a:r>
              <a:rPr lang="en-GB" sz="1400" i="1" dirty="0">
                <a:cs typeface="ＭＳ Ｐゴシック" charset="0"/>
              </a:rPr>
              <a:t>et al</a:t>
            </a:r>
            <a:r>
              <a:rPr lang="en-GB" sz="1400" dirty="0">
                <a:cs typeface="ＭＳ Ｐゴシック" charset="0"/>
              </a:rPr>
              <a:t>, Nature Reviews Drug Discovery, 2011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628800"/>
            <a:ext cx="5471419" cy="485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35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/>
              <a:t>Potential sources of bias in animal studies</a:t>
            </a:r>
            <a:endParaRPr lang="en-US" alt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03633E-96A9-4CBB-A47A-DBF6807F9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988108"/>
            <a:ext cx="1575619" cy="15756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28537E-27F5-4E65-95B7-A6DD06147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695" y="1700808"/>
            <a:ext cx="2143125" cy="2143125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C47C08AC-B3AB-46A9-8DCC-84BFF4380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01066"/>
            <a:ext cx="2904028" cy="326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25BBB6-B6A1-4A44-BA01-1149674B46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9" y="4077072"/>
            <a:ext cx="3621495" cy="21028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79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0.4|0.3|0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15118</TotalTime>
  <Words>876</Words>
  <Application>Microsoft Office PowerPoint</Application>
  <PresentationFormat>On-screen Show (4:3)</PresentationFormat>
  <Paragraphs>201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 Unicode MS</vt:lpstr>
      <vt:lpstr>MS PGothic</vt:lpstr>
      <vt:lpstr>MS PGothic</vt:lpstr>
      <vt:lpstr>Arial</vt:lpstr>
      <vt:lpstr>Calibri</vt:lpstr>
      <vt:lpstr>Gill Sans MT</vt:lpstr>
      <vt:lpstr>Helvetica Light</vt:lpstr>
      <vt:lpstr>Wingdings</vt:lpstr>
      <vt:lpstr>Default Design</vt:lpstr>
      <vt:lpstr> Translational failure in preclinical research; how open science can help  Emily S Sena, PhD Centre for Clinical Brain Sciences, University of Edinburgh    @drEmilySena @camarades_ </vt:lpstr>
      <vt:lpstr>Disclosures</vt:lpstr>
      <vt:lpstr>My perspective</vt:lpstr>
      <vt:lpstr>Structure</vt:lpstr>
      <vt:lpstr>What is translational failure?</vt:lpstr>
      <vt:lpstr>Hypotheses</vt:lpstr>
      <vt:lpstr>Translational failure</vt:lpstr>
      <vt:lpstr>What happens when pharma tries to replicate academic findings?</vt:lpstr>
      <vt:lpstr>Potential sources of bias in animal studies</vt:lpstr>
      <vt:lpstr>You can usually find what you’re looking for …</vt:lpstr>
      <vt:lpstr>Bias is prevalent and important</vt:lpstr>
      <vt:lpstr>The umbrella of reporting bias</vt:lpstr>
      <vt:lpstr>PowerPoint Presentation</vt:lpstr>
      <vt:lpstr>Ideally…………..</vt:lpstr>
      <vt:lpstr>How were the data generated?</vt:lpstr>
      <vt:lpstr>Open Methods</vt:lpstr>
      <vt:lpstr>Study protocol registries</vt:lpstr>
      <vt:lpstr>Registered Reports</vt:lpstr>
      <vt:lpstr>Allow others to check your work</vt:lpstr>
      <vt:lpstr>Publish data</vt:lpstr>
      <vt:lpstr>Who did what?</vt:lpstr>
      <vt:lpstr>THE open workflow</vt:lpstr>
      <vt:lpstr>Obstacles to researchers…..</vt:lpstr>
      <vt:lpstr>Effectiveness of research improvement</vt:lpstr>
      <vt:lpstr>Impact of an Intervention to Improve Compliance With the ARRIVE Guidelines (IICARus)</vt:lpstr>
      <vt:lpstr>Manuscripts</vt:lpstr>
      <vt:lpstr>Primary outcome</vt:lpstr>
      <vt:lpstr>Key messages</vt:lpstr>
      <vt:lpstr>Finally……</vt:lpstr>
      <vt:lpstr>Thanks to...........</vt:lpstr>
    </vt:vector>
  </TitlesOfParts>
  <Company>NHS Forth Valley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SENA Emily</cp:lastModifiedBy>
  <cp:revision>241</cp:revision>
  <dcterms:created xsi:type="dcterms:W3CDTF">2011-02-03T22:15:16Z</dcterms:created>
  <dcterms:modified xsi:type="dcterms:W3CDTF">2018-06-25T09:07:51Z</dcterms:modified>
</cp:coreProperties>
</file>