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9" r:id="rId4"/>
    <p:sldId id="263" r:id="rId5"/>
    <p:sldId id="276" r:id="rId6"/>
    <p:sldId id="265" r:id="rId7"/>
    <p:sldId id="273" r:id="rId8"/>
    <p:sldId id="261" r:id="rId9"/>
    <p:sldId id="274" r:id="rId10"/>
    <p:sldId id="257" r:id="rId11"/>
    <p:sldId id="258" r:id="rId12"/>
    <p:sldId id="275" r:id="rId13"/>
    <p:sldId id="262" r:id="rId14"/>
    <p:sldId id="266" r:id="rId15"/>
    <p:sldId id="267" r:id="rId16"/>
    <p:sldId id="277" r:id="rId17"/>
    <p:sldId id="268" r:id="rId18"/>
    <p:sldId id="259" r:id="rId19"/>
    <p:sldId id="260"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70BC21-32BB-4916-BEA8-17D7E9BF613A}"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266634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70BC21-32BB-4916-BEA8-17D7E9BF613A}"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139276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70BC21-32BB-4916-BEA8-17D7E9BF613A}"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47528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70BC21-32BB-4916-BEA8-17D7E9BF613A}"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5159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0BC21-32BB-4916-BEA8-17D7E9BF613A}"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184832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70BC21-32BB-4916-BEA8-17D7E9BF613A}"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320570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70BC21-32BB-4916-BEA8-17D7E9BF613A}" type="datetimeFigureOut">
              <a:rPr lang="en-GB" smtClean="0"/>
              <a:t>10/05/2018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488364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70BC21-32BB-4916-BEA8-17D7E9BF613A}" type="datetimeFigureOut">
              <a:rPr lang="en-GB" smtClean="0"/>
              <a:t>10/05/2018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390184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0BC21-32BB-4916-BEA8-17D7E9BF613A}" type="datetimeFigureOut">
              <a:rPr lang="en-GB" smtClean="0"/>
              <a:t>10/05/2018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160024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0BC21-32BB-4916-BEA8-17D7E9BF613A}"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6590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0BC21-32BB-4916-BEA8-17D7E9BF613A}"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330BF-0C5D-4077-ABE0-F1B2523AC1F8}" type="slidenum">
              <a:rPr lang="en-GB" smtClean="0"/>
              <a:t>‹#›</a:t>
            </a:fld>
            <a:endParaRPr lang="en-GB"/>
          </a:p>
        </p:txBody>
      </p:sp>
    </p:spTree>
    <p:extLst>
      <p:ext uri="{BB962C8B-B14F-4D97-AF65-F5344CB8AC3E}">
        <p14:creationId xmlns:p14="http://schemas.microsoft.com/office/powerpoint/2010/main" val="363046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0BC21-32BB-4916-BEA8-17D7E9BF613A}" type="datetimeFigureOut">
              <a:rPr lang="en-GB" smtClean="0"/>
              <a:t>10/05/2018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330BF-0C5D-4077-ABE0-F1B2523AC1F8}" type="slidenum">
              <a:rPr lang="en-GB" smtClean="0"/>
              <a:t>‹#›</a:t>
            </a:fld>
            <a:endParaRPr lang="en-GB"/>
          </a:p>
        </p:txBody>
      </p:sp>
    </p:spTree>
    <p:extLst>
      <p:ext uri="{BB962C8B-B14F-4D97-AF65-F5344CB8AC3E}">
        <p14:creationId xmlns:p14="http://schemas.microsoft.com/office/powerpoint/2010/main" val="364664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marini@uc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ormAutofit/>
          </a:bodyPr>
          <a:lstStyle/>
          <a:p>
            <a:r>
              <a:rPr lang="en-GB" sz="4800" b="1" dirty="0" smtClean="0"/>
              <a:t>The study of the Universities under Transformation in Europe (TRUE project). </a:t>
            </a:r>
            <a:br>
              <a:rPr lang="en-GB" sz="4800" b="1" dirty="0" smtClean="0"/>
            </a:br>
            <a:r>
              <a:rPr lang="en-GB" sz="4400" i="1" dirty="0" smtClean="0"/>
              <a:t>A posteriori reflections </a:t>
            </a:r>
            <a:endParaRPr lang="en-GB" i="1" dirty="0"/>
          </a:p>
        </p:txBody>
      </p:sp>
      <p:sp>
        <p:nvSpPr>
          <p:cNvPr id="3" name="Subtitle 2"/>
          <p:cNvSpPr>
            <a:spLocks noGrp="1"/>
          </p:cNvSpPr>
          <p:nvPr>
            <p:ph type="subTitle" idx="1"/>
          </p:nvPr>
        </p:nvSpPr>
        <p:spPr>
          <a:xfrm>
            <a:off x="1524000" y="4154128"/>
            <a:ext cx="9144000" cy="1655762"/>
          </a:xfrm>
        </p:spPr>
        <p:txBody>
          <a:bodyPr>
            <a:normAutofit lnSpcReduction="10000"/>
          </a:bodyPr>
          <a:lstStyle/>
          <a:p>
            <a:r>
              <a:rPr lang="en-GB" dirty="0" smtClean="0"/>
              <a:t>Giulio Marini, PhD </a:t>
            </a:r>
          </a:p>
          <a:p>
            <a:r>
              <a:rPr lang="en-GB" dirty="0" smtClean="0"/>
              <a:t>Research Associate - CGHE IoE UCL</a:t>
            </a:r>
          </a:p>
          <a:p>
            <a:r>
              <a:rPr lang="en-GB" dirty="0" smtClean="0">
                <a:hlinkClick r:id="rId2"/>
              </a:rPr>
              <a:t>g.marini@ucl.ac.uk</a:t>
            </a:r>
            <a:r>
              <a:rPr lang="en-GB" dirty="0" smtClean="0"/>
              <a:t> </a:t>
            </a:r>
          </a:p>
          <a:p>
            <a:r>
              <a:rPr lang="en-GB" sz="1800" b="1" dirty="0" smtClean="0">
                <a:solidFill>
                  <a:schemeClr val="bg1">
                    <a:lumMod val="65000"/>
                  </a:schemeClr>
                </a:solidFill>
              </a:rPr>
              <a:t>78</a:t>
            </a:r>
            <a:r>
              <a:rPr lang="en-GB" sz="1800" b="1" baseline="30000" dirty="0" smtClean="0">
                <a:solidFill>
                  <a:schemeClr val="bg1">
                    <a:lumMod val="65000"/>
                  </a:schemeClr>
                </a:solidFill>
              </a:rPr>
              <a:t>th</a:t>
            </a:r>
            <a:r>
              <a:rPr lang="en-GB" sz="1800" b="1" dirty="0" smtClean="0">
                <a:solidFill>
                  <a:schemeClr val="bg1">
                    <a:lumMod val="65000"/>
                  </a:schemeClr>
                </a:solidFill>
              </a:rPr>
              <a:t> CGHE Seminar</a:t>
            </a:r>
            <a:endParaRPr lang="en-GB" sz="1800" b="1" dirty="0">
              <a:solidFill>
                <a:schemeClr val="bg1">
                  <a:lumMod val="65000"/>
                </a:schemeClr>
              </a:solidFill>
            </a:endParaRPr>
          </a:p>
        </p:txBody>
      </p:sp>
    </p:spTree>
    <p:extLst>
      <p:ext uri="{BB962C8B-B14F-4D97-AF65-F5344CB8AC3E}">
        <p14:creationId xmlns:p14="http://schemas.microsoft.com/office/powerpoint/2010/main" val="567589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582"/>
            <a:ext cx="8686800" cy="1549146"/>
          </a:xfrm>
        </p:spPr>
        <p:txBody>
          <a:bodyPr>
            <a:normAutofit fontScale="90000"/>
          </a:bodyPr>
          <a:lstStyle/>
          <a:p>
            <a:r>
              <a:rPr lang="en-GB" dirty="0" smtClean="0"/>
              <a:t>To measure means to compare;</a:t>
            </a:r>
            <a:br>
              <a:rPr lang="en-GB" dirty="0" smtClean="0"/>
            </a:br>
            <a:r>
              <a:rPr lang="en-GB" dirty="0" smtClean="0"/>
              <a:t>To compare means to compare: </a:t>
            </a:r>
            <a:br>
              <a:rPr lang="en-GB" dirty="0" smtClean="0"/>
            </a:br>
            <a:r>
              <a:rPr lang="en-GB" i="1" dirty="0" err="1" smtClean="0"/>
              <a:t>vulnera</a:t>
            </a:r>
            <a:r>
              <a:rPr lang="en-GB" i="1" dirty="0" smtClean="0"/>
              <a:t> in </a:t>
            </a:r>
            <a:r>
              <a:rPr lang="en-GB" i="1" dirty="0" err="1" smtClean="0"/>
              <a:t>quaestionibus</a:t>
            </a:r>
            <a:endParaRPr lang="en-GB" i="1" dirty="0"/>
          </a:p>
        </p:txBody>
      </p:sp>
      <p:sp>
        <p:nvSpPr>
          <p:cNvPr id="3" name="Content Placeholder 2"/>
          <p:cNvSpPr>
            <a:spLocks noGrp="1"/>
          </p:cNvSpPr>
          <p:nvPr>
            <p:ph idx="1"/>
          </p:nvPr>
        </p:nvSpPr>
        <p:spPr>
          <a:xfrm>
            <a:off x="0" y="2268747"/>
            <a:ext cx="12192000" cy="4399472"/>
          </a:xfrm>
        </p:spPr>
        <p:txBody>
          <a:bodyPr>
            <a:normAutofit fontScale="85000" lnSpcReduction="20000"/>
          </a:bodyPr>
          <a:lstStyle/>
          <a:p>
            <a:r>
              <a:rPr lang="en-GB" dirty="0" smtClean="0"/>
              <a:t>TRUE assumed equivalence of governing bodies: the Italian Senate was compared with the Portuguese Senate(no terms of comparisons with Norway, where Senates do not exist). </a:t>
            </a:r>
          </a:p>
          <a:p>
            <a:r>
              <a:rPr lang="en-GB" dirty="0" smtClean="0"/>
              <a:t>TRUE assumed that different nominal bodies had not to be mixed. 5 different sets of questions arose with only some questions in common for all (</a:t>
            </a:r>
            <a:r>
              <a:rPr lang="en-GB" dirty="0" smtClean="0">
                <a:hlinkClick r:id="rId2" action="ppaction://hlinksldjump"/>
              </a:rPr>
              <a:t>annex</a:t>
            </a:r>
            <a:r>
              <a:rPr lang="en-GB" dirty="0" smtClean="0"/>
              <a:t>)</a:t>
            </a:r>
          </a:p>
          <a:p>
            <a:pPr lvl="1"/>
            <a:r>
              <a:rPr lang="en-GB" dirty="0" smtClean="0">
                <a:solidFill>
                  <a:srgbClr val="FF0000"/>
                </a:solidFill>
              </a:rPr>
              <a:t>Gender was not included</a:t>
            </a:r>
            <a:endParaRPr lang="en-GB" dirty="0" smtClean="0"/>
          </a:p>
          <a:p>
            <a:r>
              <a:rPr lang="en-GB" dirty="0" smtClean="0"/>
              <a:t>TRUE mission was to trace changes (with the past), without having many information about the past (and no planned sampling in the future)</a:t>
            </a:r>
          </a:p>
          <a:p>
            <a:pPr lvl="1"/>
            <a:r>
              <a:rPr lang="en-GB" dirty="0"/>
              <a:t>I</a:t>
            </a:r>
            <a:r>
              <a:rPr lang="en-GB" dirty="0" smtClean="0"/>
              <a:t>t was the first study with this design</a:t>
            </a:r>
          </a:p>
          <a:p>
            <a:pPr lvl="1"/>
            <a:r>
              <a:rPr lang="en-GB" dirty="0" smtClean="0"/>
              <a:t>Few questions asked a trend in comparison to 5 or 10 years previously </a:t>
            </a:r>
          </a:p>
          <a:p>
            <a:pPr lvl="1"/>
            <a:r>
              <a:rPr lang="en-GB" dirty="0" smtClean="0"/>
              <a:t>The change was supposed to be traceable in the present as stand alone (e.g. new Statutes in Italy pursuant Law 240/2010)</a:t>
            </a:r>
          </a:p>
          <a:p>
            <a:r>
              <a:rPr lang="en-GB" dirty="0" smtClean="0"/>
              <a:t>The idea is that NPM, neo-liberal HE etc. is transforming the way HEIs are “managed”, which implies that scholars pass from being self-organised into managed employees… </a:t>
            </a:r>
          </a:p>
          <a:p>
            <a:pPr lvl="1"/>
            <a:r>
              <a:rPr lang="en-GB" dirty="0" smtClean="0"/>
              <a:t>but scholars out of governing bodies have not been interviewed (e.g. Full professors have not been asked about if they lost or gained any decision making power)</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8944" y="111791"/>
            <a:ext cx="3151517" cy="1772728"/>
          </a:xfrm>
          <a:prstGeom prst="rect">
            <a:avLst/>
          </a:prstGeom>
        </p:spPr>
      </p:pic>
    </p:spTree>
    <p:extLst>
      <p:ext uri="{BB962C8B-B14F-4D97-AF65-F5344CB8AC3E}">
        <p14:creationId xmlns:p14="http://schemas.microsoft.com/office/powerpoint/2010/main" val="36769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865"/>
            <a:ext cx="10515600" cy="1325563"/>
          </a:xfrm>
        </p:spPr>
        <p:txBody>
          <a:bodyPr/>
          <a:lstStyle/>
          <a:p>
            <a:r>
              <a:rPr lang="en-GB" i="1" dirty="0" err="1" smtClean="0"/>
              <a:t>Novacula</a:t>
            </a:r>
            <a:r>
              <a:rPr lang="en-GB" i="1" dirty="0" smtClean="0"/>
              <a:t> </a:t>
            </a:r>
            <a:r>
              <a:rPr lang="en-GB" i="1" dirty="0" err="1" smtClean="0"/>
              <a:t>Occami</a:t>
            </a:r>
            <a:endParaRPr lang="en-GB" dirty="0"/>
          </a:p>
        </p:txBody>
      </p:sp>
      <p:sp>
        <p:nvSpPr>
          <p:cNvPr id="3" name="Content Placeholder 2"/>
          <p:cNvSpPr>
            <a:spLocks noGrp="1"/>
          </p:cNvSpPr>
          <p:nvPr>
            <p:ph idx="1"/>
          </p:nvPr>
        </p:nvSpPr>
        <p:spPr>
          <a:xfrm>
            <a:off x="0" y="2412222"/>
            <a:ext cx="12192000" cy="4351338"/>
          </a:xfrm>
        </p:spPr>
        <p:txBody>
          <a:bodyPr>
            <a:normAutofit fontScale="92500" lnSpcReduction="10000"/>
          </a:bodyPr>
          <a:lstStyle/>
          <a:p>
            <a:pPr marL="0" indent="0">
              <a:buNone/>
            </a:pPr>
            <a:r>
              <a:rPr lang="en-GB" i="1" dirty="0"/>
              <a:t>L</a:t>
            </a:r>
            <a:r>
              <a:rPr lang="en-GB" i="1" dirty="0" smtClean="0"/>
              <a:t>ex </a:t>
            </a:r>
            <a:r>
              <a:rPr lang="en-GB" i="1" dirty="0" err="1" smtClean="0"/>
              <a:t>parsimoniae</a:t>
            </a:r>
            <a:r>
              <a:rPr lang="en-GB" i="1" dirty="0" smtClean="0"/>
              <a:t>:</a:t>
            </a:r>
            <a:endParaRPr lang="it-IT" dirty="0" smtClean="0"/>
          </a:p>
          <a:p>
            <a:pPr marL="0" indent="0">
              <a:buNone/>
            </a:pPr>
            <a:r>
              <a:rPr lang="it-IT" i="1" dirty="0" smtClean="0"/>
              <a:t>Frustra </a:t>
            </a:r>
            <a:r>
              <a:rPr lang="it-IT" i="1" dirty="0" err="1" smtClean="0"/>
              <a:t>fit</a:t>
            </a:r>
            <a:r>
              <a:rPr lang="it-IT" i="1" dirty="0" smtClean="0"/>
              <a:t> per </a:t>
            </a:r>
            <a:r>
              <a:rPr lang="it-IT" i="1" dirty="0" err="1" smtClean="0"/>
              <a:t>plura</a:t>
            </a:r>
            <a:r>
              <a:rPr lang="it-IT" i="1" dirty="0" smtClean="0"/>
              <a:t> </a:t>
            </a:r>
            <a:r>
              <a:rPr lang="it-IT" i="1" dirty="0" err="1" smtClean="0"/>
              <a:t>quod</a:t>
            </a:r>
            <a:r>
              <a:rPr lang="it-IT" i="1" dirty="0" smtClean="0"/>
              <a:t> fieri </a:t>
            </a:r>
            <a:r>
              <a:rPr lang="it-IT" i="1" dirty="0" err="1" smtClean="0"/>
              <a:t>potest</a:t>
            </a:r>
            <a:r>
              <a:rPr lang="it-IT" i="1" dirty="0" smtClean="0"/>
              <a:t> per </a:t>
            </a:r>
            <a:r>
              <a:rPr lang="it-IT" i="1" dirty="0" err="1" smtClean="0"/>
              <a:t>pauciora</a:t>
            </a:r>
            <a:r>
              <a:rPr lang="it-IT" i="1" dirty="0" smtClean="0"/>
              <a:t>.</a:t>
            </a:r>
          </a:p>
          <a:p>
            <a:pPr marL="0" indent="0">
              <a:buNone/>
            </a:pPr>
            <a:endParaRPr lang="it-IT" dirty="0"/>
          </a:p>
          <a:p>
            <a:pPr marL="0" indent="0">
              <a:buNone/>
            </a:pPr>
            <a:r>
              <a:rPr lang="it-IT" dirty="0" err="1" smtClean="0"/>
              <a:t>Around</a:t>
            </a:r>
            <a:r>
              <a:rPr lang="it-IT" dirty="0" smtClean="0"/>
              <a:t> 50 </a:t>
            </a:r>
            <a:r>
              <a:rPr lang="it-IT" dirty="0" err="1" smtClean="0"/>
              <a:t>questions</a:t>
            </a:r>
            <a:r>
              <a:rPr lang="it-IT" dirty="0" smtClean="0"/>
              <a:t> for a </a:t>
            </a:r>
            <a:r>
              <a:rPr lang="it-IT" dirty="0" err="1" smtClean="0"/>
              <a:t>grand</a:t>
            </a:r>
            <a:r>
              <a:rPr lang="it-IT" dirty="0" smtClean="0"/>
              <a:t> </a:t>
            </a:r>
            <a:r>
              <a:rPr lang="it-IT" dirty="0" err="1" smtClean="0"/>
              <a:t>total</a:t>
            </a:r>
            <a:r>
              <a:rPr lang="it-IT" dirty="0" smtClean="0"/>
              <a:t> of </a:t>
            </a:r>
            <a:r>
              <a:rPr lang="it-IT" dirty="0" err="1" smtClean="0"/>
              <a:t>around</a:t>
            </a:r>
            <a:r>
              <a:rPr lang="it-IT" dirty="0" smtClean="0"/>
              <a:t> 700 </a:t>
            </a:r>
            <a:r>
              <a:rPr lang="it-IT" dirty="0" err="1" smtClean="0"/>
              <a:t>variables</a:t>
            </a:r>
            <a:r>
              <a:rPr lang="it-IT" dirty="0" smtClean="0"/>
              <a:t> are a </a:t>
            </a:r>
            <a:r>
              <a:rPr lang="it-IT" dirty="0" err="1" smtClean="0"/>
              <a:t>waste</a:t>
            </a:r>
            <a:r>
              <a:rPr lang="it-IT" dirty="0" smtClean="0"/>
              <a:t> of time for </a:t>
            </a:r>
            <a:r>
              <a:rPr lang="it-IT" dirty="0" err="1" smtClean="0"/>
              <a:t>interviewees</a:t>
            </a:r>
            <a:r>
              <a:rPr lang="it-IT" dirty="0" smtClean="0"/>
              <a:t> (and </a:t>
            </a:r>
            <a:r>
              <a:rPr lang="it-IT" dirty="0" err="1" smtClean="0"/>
              <a:t>probably</a:t>
            </a:r>
            <a:r>
              <a:rPr lang="it-IT" dirty="0" smtClean="0"/>
              <a:t> a </a:t>
            </a:r>
            <a:r>
              <a:rPr lang="it-IT" dirty="0" err="1" smtClean="0"/>
              <a:t>reduction</a:t>
            </a:r>
            <a:r>
              <a:rPr lang="it-IT" dirty="0" smtClean="0"/>
              <a:t> of </a:t>
            </a:r>
            <a:r>
              <a:rPr lang="it-IT" dirty="0" err="1" smtClean="0"/>
              <a:t>valid</a:t>
            </a:r>
            <a:r>
              <a:rPr lang="it-IT" dirty="0" smtClean="0"/>
              <a:t> </a:t>
            </a:r>
            <a:r>
              <a:rPr lang="it-IT" dirty="0" err="1" smtClean="0"/>
              <a:t>observations</a:t>
            </a:r>
            <a:r>
              <a:rPr lang="it-IT" dirty="0" smtClean="0"/>
              <a:t>)</a:t>
            </a:r>
          </a:p>
          <a:p>
            <a:pPr marL="0" indent="0">
              <a:buNone/>
            </a:pPr>
            <a:r>
              <a:rPr lang="it-IT" dirty="0" smtClean="0"/>
              <a:t>Some a posteriori </a:t>
            </a:r>
            <a:r>
              <a:rPr lang="it-IT" dirty="0" err="1" smtClean="0"/>
              <a:t>evidence</a:t>
            </a:r>
            <a:r>
              <a:rPr lang="it-IT" dirty="0" smtClean="0"/>
              <a:t>: </a:t>
            </a:r>
          </a:p>
          <a:p>
            <a:pPr marL="0" indent="0">
              <a:buNone/>
            </a:pPr>
            <a:r>
              <a:rPr lang="it-IT" dirty="0" smtClean="0"/>
              <a:t>For </a:t>
            </a:r>
            <a:r>
              <a:rPr lang="it-IT" dirty="0" err="1" smtClean="0"/>
              <a:t>instance</a:t>
            </a:r>
            <a:r>
              <a:rPr lang="it-IT" dirty="0" smtClean="0"/>
              <a:t>, </a:t>
            </a:r>
            <a:r>
              <a:rPr lang="it-IT" dirty="0" err="1" smtClean="0"/>
              <a:t>Seeber</a:t>
            </a:r>
            <a:r>
              <a:rPr lang="it-IT" dirty="0" smtClean="0"/>
              <a:t> et al. (2015) </a:t>
            </a:r>
            <a:r>
              <a:rPr lang="it-IT" dirty="0" err="1" smtClean="0"/>
              <a:t>used</a:t>
            </a:r>
            <a:r>
              <a:rPr lang="it-IT" dirty="0" smtClean="0"/>
              <a:t> a </a:t>
            </a:r>
            <a:r>
              <a:rPr lang="it-IT" dirty="0" err="1" smtClean="0"/>
              <a:t>dozen</a:t>
            </a:r>
            <a:r>
              <a:rPr lang="it-IT" dirty="0" smtClean="0"/>
              <a:t> of </a:t>
            </a:r>
            <a:r>
              <a:rPr lang="it-IT" dirty="0" err="1" smtClean="0"/>
              <a:t>these</a:t>
            </a:r>
            <a:r>
              <a:rPr lang="it-IT" dirty="0" smtClean="0"/>
              <a:t> </a:t>
            </a:r>
            <a:r>
              <a:rPr lang="it-IT" dirty="0" err="1" smtClean="0"/>
              <a:t>variables</a:t>
            </a:r>
            <a:r>
              <a:rPr lang="it-IT" dirty="0" smtClean="0"/>
              <a:t>, </a:t>
            </a:r>
            <a:r>
              <a:rPr lang="it-IT" dirty="0" err="1" smtClean="0"/>
              <a:t>including</a:t>
            </a:r>
            <a:r>
              <a:rPr lang="it-IT" dirty="0" smtClean="0"/>
              <a:t> </a:t>
            </a:r>
            <a:r>
              <a:rPr lang="it-IT" dirty="0" err="1" smtClean="0"/>
              <a:t>factor</a:t>
            </a:r>
            <a:r>
              <a:rPr lang="it-IT" dirty="0" smtClean="0"/>
              <a:t> </a:t>
            </a:r>
            <a:r>
              <a:rPr lang="it-IT" dirty="0" err="1" smtClean="0"/>
              <a:t>analysis</a:t>
            </a:r>
            <a:r>
              <a:rPr lang="it-IT" dirty="0" smtClean="0"/>
              <a:t> </a:t>
            </a:r>
            <a:r>
              <a:rPr lang="it-IT" dirty="0" err="1" smtClean="0"/>
              <a:t>which</a:t>
            </a:r>
            <a:r>
              <a:rPr lang="it-IT" dirty="0" smtClean="0"/>
              <a:t> </a:t>
            </a:r>
            <a:r>
              <a:rPr lang="it-IT" dirty="0" err="1" smtClean="0"/>
              <a:t>is</a:t>
            </a:r>
            <a:r>
              <a:rPr lang="it-IT" dirty="0" smtClean="0"/>
              <a:t> </a:t>
            </a:r>
            <a:r>
              <a:rPr lang="it-IT" dirty="0" err="1" smtClean="0"/>
              <a:t>implicitly</a:t>
            </a:r>
            <a:r>
              <a:rPr lang="it-IT" dirty="0" smtClean="0"/>
              <a:t> a </a:t>
            </a:r>
            <a:r>
              <a:rPr lang="it-IT" dirty="0" err="1" smtClean="0"/>
              <a:t>technique</a:t>
            </a:r>
            <a:r>
              <a:rPr lang="it-IT" dirty="0" smtClean="0"/>
              <a:t> to «</a:t>
            </a:r>
            <a:r>
              <a:rPr lang="it-IT" dirty="0" err="1" smtClean="0"/>
              <a:t>synthetise</a:t>
            </a:r>
            <a:r>
              <a:rPr lang="it-IT" dirty="0" smtClean="0"/>
              <a:t>» </a:t>
            </a:r>
            <a:r>
              <a:rPr lang="it-IT" dirty="0" err="1" smtClean="0"/>
              <a:t>variables</a:t>
            </a:r>
            <a:r>
              <a:rPr lang="it-IT" dirty="0" smtClean="0"/>
              <a:t>; Reale &amp; Marini (2017) </a:t>
            </a:r>
            <a:r>
              <a:rPr lang="it-IT" dirty="0" err="1" smtClean="0"/>
              <a:t>used</a:t>
            </a:r>
            <a:r>
              <a:rPr lang="it-IT" dirty="0" smtClean="0"/>
              <a:t> </a:t>
            </a:r>
            <a:r>
              <a:rPr lang="it-IT" dirty="0" err="1" smtClean="0"/>
              <a:t>around</a:t>
            </a:r>
            <a:r>
              <a:rPr lang="it-IT" dirty="0" smtClean="0"/>
              <a:t> 20 of </a:t>
            </a:r>
            <a:r>
              <a:rPr lang="it-IT" dirty="0" err="1" smtClean="0"/>
              <a:t>them</a:t>
            </a:r>
            <a:r>
              <a:rPr lang="it-IT" dirty="0" smtClean="0"/>
              <a:t>; Marini &amp; Reale (2015) </a:t>
            </a:r>
            <a:r>
              <a:rPr lang="it-IT" dirty="0" err="1" smtClean="0"/>
              <a:t>less</a:t>
            </a:r>
            <a:r>
              <a:rPr lang="it-IT" dirty="0" smtClean="0"/>
              <a:t> </a:t>
            </a:r>
            <a:r>
              <a:rPr lang="it-IT" dirty="0" err="1" smtClean="0"/>
              <a:t>than</a:t>
            </a:r>
            <a:r>
              <a:rPr lang="it-IT" dirty="0" smtClean="0"/>
              <a:t> 30 and </a:t>
            </a:r>
            <a:r>
              <a:rPr lang="it-IT" dirty="0" err="1" smtClean="0"/>
              <a:t>summarised</a:t>
            </a:r>
            <a:r>
              <a:rPr lang="it-IT" dirty="0" smtClean="0"/>
              <a:t> </a:t>
            </a:r>
            <a:r>
              <a:rPr lang="it-IT" dirty="0" err="1" smtClean="0"/>
              <a:t>into</a:t>
            </a:r>
            <a:r>
              <a:rPr lang="it-IT" dirty="0" smtClean="0"/>
              <a:t> </a:t>
            </a:r>
            <a:r>
              <a:rPr lang="it-IT" dirty="0" err="1" smtClean="0"/>
              <a:t>less</a:t>
            </a:r>
            <a:r>
              <a:rPr lang="it-IT" dirty="0" smtClean="0"/>
              <a:t> item.  </a:t>
            </a:r>
          </a:p>
          <a:p>
            <a:pPr marL="0" indent="0">
              <a:buNone/>
            </a:pPr>
            <a:r>
              <a:rPr lang="it-IT" dirty="0" smtClean="0"/>
              <a:t>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207" y="89109"/>
            <a:ext cx="2581275" cy="3438525"/>
          </a:xfrm>
          <a:prstGeom prst="rect">
            <a:avLst/>
          </a:prstGeom>
        </p:spPr>
      </p:pic>
    </p:spTree>
    <p:extLst>
      <p:ext uri="{BB962C8B-B14F-4D97-AF65-F5344CB8AC3E}">
        <p14:creationId xmlns:p14="http://schemas.microsoft.com/office/powerpoint/2010/main" val="164464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17" y="365124"/>
            <a:ext cx="5782574" cy="1325563"/>
          </a:xfrm>
        </p:spPr>
        <p:txBody>
          <a:bodyPr/>
          <a:lstStyle/>
          <a:p>
            <a:r>
              <a:rPr lang="en-GB" dirty="0" smtClean="0"/>
              <a:t>“Mixed method” means mixing something</a:t>
            </a:r>
            <a:endParaRPr lang="en-GB" dirty="0"/>
          </a:p>
        </p:txBody>
      </p:sp>
      <p:sp>
        <p:nvSpPr>
          <p:cNvPr id="3" name="Content Placeholder 2"/>
          <p:cNvSpPr>
            <a:spLocks noGrp="1"/>
          </p:cNvSpPr>
          <p:nvPr>
            <p:ph idx="1"/>
          </p:nvPr>
        </p:nvSpPr>
        <p:spPr>
          <a:xfrm>
            <a:off x="366622" y="2144802"/>
            <a:ext cx="5900468" cy="2082142"/>
          </a:xfrm>
        </p:spPr>
        <p:txBody>
          <a:bodyPr>
            <a:normAutofit/>
          </a:bodyPr>
          <a:lstStyle/>
          <a:p>
            <a:pPr marL="0" indent="0">
              <a:buNone/>
            </a:pPr>
            <a:r>
              <a:rPr lang="pt-PT" sz="2400" dirty="0" smtClean="0"/>
              <a:t>“U</a:t>
            </a:r>
            <a:r>
              <a:rPr lang="en-GB" sz="2400" dirty="0" smtClean="0"/>
              <a:t>sing </a:t>
            </a:r>
            <a:r>
              <a:rPr lang="en-GB" sz="2400" dirty="0"/>
              <a:t>multiple methods produces more valid results as the </a:t>
            </a:r>
            <a:r>
              <a:rPr lang="en-GB" sz="2400" dirty="0" smtClean="0"/>
              <a:t>strengths of </a:t>
            </a:r>
            <a:r>
              <a:rPr lang="en-GB" sz="2400" dirty="0"/>
              <a:t>one method can offset the limitations of another </a:t>
            </a:r>
            <a:r>
              <a:rPr lang="en-GB" sz="2400" dirty="0" smtClean="0"/>
              <a:t>method</a:t>
            </a:r>
            <a:r>
              <a:rPr lang="pt-PT" sz="2400" dirty="0" smtClean="0"/>
              <a:t>” (</a:t>
            </a:r>
            <a:r>
              <a:rPr lang="pt-PT" sz="2400" dirty="0">
                <a:solidFill>
                  <a:srgbClr val="0070C0"/>
                </a:solidFill>
              </a:rPr>
              <a:t>Turner </a:t>
            </a:r>
            <a:r>
              <a:rPr lang="pt-PT" sz="2400" i="1" dirty="0" err="1">
                <a:solidFill>
                  <a:srgbClr val="0070C0"/>
                </a:solidFill>
              </a:rPr>
              <a:t>et</a:t>
            </a:r>
            <a:r>
              <a:rPr lang="pt-PT" sz="2400" i="1" dirty="0">
                <a:solidFill>
                  <a:srgbClr val="0070C0"/>
                </a:solidFill>
              </a:rPr>
              <a:t> al</a:t>
            </a:r>
            <a:r>
              <a:rPr lang="pt-PT" sz="2400" dirty="0">
                <a:solidFill>
                  <a:srgbClr val="0070C0"/>
                </a:solidFill>
              </a:rPr>
              <a:t>. 2015</a:t>
            </a:r>
            <a:r>
              <a:rPr lang="pt-PT" sz="2400" dirty="0" smtClean="0"/>
              <a:t>)</a:t>
            </a:r>
          </a:p>
        </p:txBody>
      </p:sp>
      <p:sp>
        <p:nvSpPr>
          <p:cNvPr id="6" name="TextBox 5"/>
          <p:cNvSpPr txBox="1"/>
          <p:nvPr/>
        </p:nvSpPr>
        <p:spPr>
          <a:xfrm>
            <a:off x="366622" y="4226944"/>
            <a:ext cx="11546457" cy="2708434"/>
          </a:xfrm>
          <a:prstGeom prst="rect">
            <a:avLst/>
          </a:prstGeom>
          <a:noFill/>
        </p:spPr>
        <p:txBody>
          <a:bodyPr wrap="square" rtlCol="0">
            <a:spAutoFit/>
          </a:bodyPr>
          <a:lstStyle/>
          <a:p>
            <a:r>
              <a:rPr lang="pt-PT" sz="2800" dirty="0"/>
              <a:t>TRUE </a:t>
            </a:r>
            <a:r>
              <a:rPr lang="pt-PT" sz="2800" dirty="0" err="1"/>
              <a:t>replicated</a:t>
            </a:r>
            <a:r>
              <a:rPr lang="pt-PT" sz="2800" dirty="0"/>
              <a:t> </a:t>
            </a:r>
            <a:r>
              <a:rPr lang="pt-PT" sz="2800" dirty="0" err="1"/>
              <a:t>the</a:t>
            </a:r>
            <a:r>
              <a:rPr lang="pt-PT" sz="2800" dirty="0"/>
              <a:t> usual </a:t>
            </a:r>
            <a:r>
              <a:rPr lang="pt-PT" sz="2800" dirty="0" smtClean="0"/>
              <a:t>dispute </a:t>
            </a:r>
            <a:r>
              <a:rPr lang="pt-PT" sz="2800" dirty="0" err="1" smtClean="0"/>
              <a:t>between</a:t>
            </a:r>
            <a:r>
              <a:rPr lang="pt-PT" sz="2800" dirty="0" smtClean="0"/>
              <a:t> </a:t>
            </a:r>
            <a:r>
              <a:rPr lang="pt-PT" sz="2800" dirty="0" err="1"/>
              <a:t>people</a:t>
            </a:r>
            <a:r>
              <a:rPr lang="pt-PT" sz="2800" dirty="0"/>
              <a:t> </a:t>
            </a:r>
            <a:r>
              <a:rPr lang="pt-PT" sz="2800" dirty="0" err="1"/>
              <a:t>who</a:t>
            </a:r>
            <a:r>
              <a:rPr lang="pt-PT" sz="2800" dirty="0"/>
              <a:t> are </a:t>
            </a:r>
            <a:r>
              <a:rPr lang="pt-PT" sz="2800" dirty="0" err="1"/>
              <a:t>true</a:t>
            </a:r>
            <a:r>
              <a:rPr lang="pt-PT" sz="2800" dirty="0"/>
              <a:t> </a:t>
            </a:r>
            <a:r>
              <a:rPr lang="pt-PT" sz="2800" dirty="0" err="1"/>
              <a:t>believers</a:t>
            </a:r>
            <a:r>
              <a:rPr lang="pt-PT" sz="2800" dirty="0"/>
              <a:t> in </a:t>
            </a:r>
            <a:r>
              <a:rPr lang="pt-PT" sz="2800" dirty="0" err="1"/>
              <a:t>quantitative</a:t>
            </a:r>
            <a:r>
              <a:rPr lang="pt-PT" sz="2800" dirty="0"/>
              <a:t> </a:t>
            </a:r>
            <a:r>
              <a:rPr lang="pt-PT" sz="2800" dirty="0" err="1" smtClean="0"/>
              <a:t>stuff</a:t>
            </a:r>
            <a:r>
              <a:rPr lang="pt-PT" sz="2800" dirty="0" smtClean="0"/>
              <a:t> </a:t>
            </a:r>
            <a:r>
              <a:rPr lang="pt-PT" sz="2800" dirty="0" err="1"/>
              <a:t>and</a:t>
            </a:r>
            <a:r>
              <a:rPr lang="pt-PT" sz="2800" dirty="0"/>
              <a:t> </a:t>
            </a:r>
            <a:r>
              <a:rPr lang="pt-PT" sz="2800" dirty="0" err="1"/>
              <a:t>those</a:t>
            </a:r>
            <a:r>
              <a:rPr lang="pt-PT" sz="2800" dirty="0"/>
              <a:t> </a:t>
            </a:r>
            <a:r>
              <a:rPr lang="pt-PT" sz="2800" dirty="0" err="1"/>
              <a:t>who</a:t>
            </a:r>
            <a:r>
              <a:rPr lang="pt-PT" sz="2800" dirty="0"/>
              <a:t> are </a:t>
            </a:r>
            <a:r>
              <a:rPr lang="pt-PT" sz="2800" dirty="0" err="1"/>
              <a:t>true</a:t>
            </a:r>
            <a:r>
              <a:rPr lang="pt-PT" sz="2800" dirty="0"/>
              <a:t> </a:t>
            </a:r>
            <a:r>
              <a:rPr lang="pt-PT" sz="2800" dirty="0" err="1"/>
              <a:t>believers</a:t>
            </a:r>
            <a:r>
              <a:rPr lang="pt-PT" sz="2800" dirty="0"/>
              <a:t> in </a:t>
            </a:r>
            <a:r>
              <a:rPr lang="pt-PT" sz="2800" dirty="0" err="1"/>
              <a:t>qualitative</a:t>
            </a:r>
            <a:r>
              <a:rPr lang="pt-PT" sz="2800" dirty="0"/>
              <a:t> </a:t>
            </a:r>
            <a:r>
              <a:rPr lang="pt-PT" sz="2800" dirty="0" err="1" smtClean="0"/>
              <a:t>stuff</a:t>
            </a:r>
            <a:endParaRPr lang="pt-PT" sz="2800" dirty="0"/>
          </a:p>
          <a:p>
            <a:pPr marL="800100" lvl="1" indent="-342900">
              <a:buFont typeface="Arial" panose="020B0604020202020204" pitchFamily="34" charset="0"/>
              <a:buChar char="•"/>
            </a:pPr>
            <a:r>
              <a:rPr lang="pt-PT" sz="2400" dirty="0"/>
              <a:t>The </a:t>
            </a:r>
            <a:r>
              <a:rPr lang="pt-PT" sz="2400" dirty="0" err="1"/>
              <a:t>quantitative</a:t>
            </a:r>
            <a:r>
              <a:rPr lang="pt-PT" sz="2400" dirty="0"/>
              <a:t> </a:t>
            </a:r>
            <a:r>
              <a:rPr lang="pt-PT" sz="2400" dirty="0" err="1"/>
              <a:t>sect</a:t>
            </a:r>
            <a:r>
              <a:rPr lang="pt-PT" sz="2400" dirty="0"/>
              <a:t> won</a:t>
            </a:r>
          </a:p>
          <a:p>
            <a:pPr marL="800100" lvl="1" indent="-342900">
              <a:buFont typeface="Arial" panose="020B0604020202020204" pitchFamily="34" charset="0"/>
              <a:buChar char="•"/>
            </a:pPr>
            <a:r>
              <a:rPr lang="pt-PT" sz="2400" dirty="0" err="1"/>
              <a:t>By</a:t>
            </a:r>
            <a:r>
              <a:rPr lang="pt-PT" sz="2400" dirty="0"/>
              <a:t> </a:t>
            </a:r>
            <a:r>
              <a:rPr lang="pt-PT" sz="2400" dirty="0" err="1"/>
              <a:t>their</a:t>
            </a:r>
            <a:r>
              <a:rPr lang="pt-PT" sz="2400" dirty="0"/>
              <a:t> </a:t>
            </a:r>
            <a:r>
              <a:rPr lang="pt-PT" sz="2400" dirty="0" err="1"/>
              <a:t>own</a:t>
            </a:r>
            <a:r>
              <a:rPr lang="pt-PT" sz="2400" dirty="0"/>
              <a:t> </a:t>
            </a:r>
            <a:r>
              <a:rPr lang="pt-PT" sz="2400" dirty="0" err="1"/>
              <a:t>admittance</a:t>
            </a:r>
            <a:r>
              <a:rPr lang="pt-PT" sz="2400" dirty="0"/>
              <a:t> </a:t>
            </a:r>
            <a:r>
              <a:rPr lang="pt-PT" sz="2400" dirty="0" smtClean="0"/>
              <a:t>(</a:t>
            </a:r>
            <a:r>
              <a:rPr lang="pt-PT" sz="2400" dirty="0" err="1" smtClean="0"/>
              <a:t>book</a:t>
            </a:r>
            <a:r>
              <a:rPr lang="pt-PT" sz="2400" dirty="0" smtClean="0"/>
              <a:t> </a:t>
            </a:r>
            <a:r>
              <a:rPr lang="pt-PT" sz="2400" dirty="0" err="1" smtClean="0"/>
              <a:t>presentation</a:t>
            </a:r>
            <a:r>
              <a:rPr lang="pt-PT" sz="2400" dirty="0" smtClean="0"/>
              <a:t> </a:t>
            </a:r>
            <a:r>
              <a:rPr lang="pt-PT" sz="2400" dirty="0" err="1" smtClean="0"/>
              <a:t>at</a:t>
            </a:r>
            <a:r>
              <a:rPr lang="pt-PT" sz="2400" dirty="0" smtClean="0"/>
              <a:t> CHER </a:t>
            </a:r>
            <a:r>
              <a:rPr lang="pt-PT" sz="2400" dirty="0"/>
              <a:t>2017), </a:t>
            </a:r>
            <a:r>
              <a:rPr lang="pt-PT" sz="2400" dirty="0" err="1"/>
              <a:t>they</a:t>
            </a:r>
            <a:r>
              <a:rPr lang="pt-PT" sz="2400" dirty="0"/>
              <a:t> </a:t>
            </a:r>
            <a:r>
              <a:rPr lang="pt-PT" sz="2400" dirty="0" err="1"/>
              <a:t>ended</a:t>
            </a:r>
            <a:r>
              <a:rPr lang="pt-PT" sz="2400" dirty="0"/>
              <a:t> to </a:t>
            </a:r>
            <a:r>
              <a:rPr lang="pt-PT" sz="2400" dirty="0" err="1"/>
              <a:t>have</a:t>
            </a:r>
            <a:r>
              <a:rPr lang="pt-PT" sz="2400" dirty="0"/>
              <a:t> </a:t>
            </a:r>
            <a:r>
              <a:rPr lang="pt-PT" sz="2400" dirty="0" err="1"/>
              <a:t>the</a:t>
            </a:r>
            <a:r>
              <a:rPr lang="pt-PT" sz="2400" dirty="0"/>
              <a:t> </a:t>
            </a:r>
            <a:r>
              <a:rPr lang="pt-PT" sz="2400" dirty="0" err="1"/>
              <a:t>best</a:t>
            </a:r>
            <a:r>
              <a:rPr lang="pt-PT" sz="2400" dirty="0"/>
              <a:t> </a:t>
            </a:r>
            <a:r>
              <a:rPr lang="pt-PT" sz="2400" dirty="0" err="1" smtClean="0"/>
              <a:t>publication</a:t>
            </a:r>
            <a:r>
              <a:rPr lang="pt-PT" sz="2400" dirty="0" smtClean="0"/>
              <a:t> </a:t>
            </a:r>
            <a:r>
              <a:rPr lang="pt-PT" sz="2400" dirty="0" err="1"/>
              <a:t>with</a:t>
            </a:r>
            <a:r>
              <a:rPr lang="pt-PT" sz="2400" dirty="0"/>
              <a:t> </a:t>
            </a:r>
            <a:r>
              <a:rPr lang="pt-PT" sz="2400" dirty="0" err="1"/>
              <a:t>qualitative</a:t>
            </a:r>
            <a:r>
              <a:rPr lang="pt-PT" sz="2400" dirty="0"/>
              <a:t> data (“</a:t>
            </a:r>
            <a:r>
              <a:rPr lang="pt-PT" sz="2400" dirty="0" err="1"/>
              <a:t>Penetrated</a:t>
            </a:r>
            <a:r>
              <a:rPr lang="pt-PT" sz="2400" dirty="0"/>
              <a:t> </a:t>
            </a:r>
            <a:r>
              <a:rPr lang="pt-PT" sz="2400" dirty="0" err="1"/>
              <a:t>Heirarchies</a:t>
            </a:r>
            <a:r>
              <a:rPr lang="pt-PT" sz="2400" dirty="0"/>
              <a:t>” in </a:t>
            </a:r>
            <a:r>
              <a:rPr lang="pt-PT" sz="2400" i="1" dirty="0" err="1" smtClean="0"/>
              <a:t>Organization</a:t>
            </a:r>
            <a:r>
              <a:rPr lang="pt-PT" sz="2400" i="1" dirty="0" smtClean="0"/>
              <a:t> </a:t>
            </a:r>
            <a:r>
              <a:rPr lang="pt-PT" sz="2400" i="1" dirty="0" err="1"/>
              <a:t>Studies</a:t>
            </a:r>
            <a:r>
              <a:rPr lang="pt-PT" sz="2400" dirty="0"/>
              <a:t>) </a:t>
            </a:r>
            <a:endParaRPr lang="en-GB" sz="2400" dirty="0"/>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090" y="203859"/>
            <a:ext cx="5908337" cy="3683479"/>
          </a:xfrm>
          <a:prstGeom prst="rect">
            <a:avLst/>
          </a:prstGeom>
        </p:spPr>
      </p:pic>
    </p:spTree>
    <p:extLst>
      <p:ext uri="{BB962C8B-B14F-4D97-AF65-F5344CB8AC3E}">
        <p14:creationId xmlns:p14="http://schemas.microsoft.com/office/powerpoint/2010/main" val="19956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1992"/>
            <a:ext cx="10515600" cy="1325563"/>
          </a:xfrm>
        </p:spPr>
        <p:txBody>
          <a:bodyPr/>
          <a:lstStyle/>
          <a:p>
            <a:r>
              <a:rPr lang="en-GB" dirty="0" smtClean="0"/>
              <a:t>Going to findings: A specificity of chapter “The transformative power of evaluation”</a:t>
            </a:r>
            <a:endParaRPr lang="en-GB" dirty="0"/>
          </a:p>
        </p:txBody>
      </p:sp>
      <p:sp>
        <p:nvSpPr>
          <p:cNvPr id="3" name="Content Placeholder 2"/>
          <p:cNvSpPr>
            <a:spLocks noGrp="1"/>
          </p:cNvSpPr>
          <p:nvPr>
            <p:ph idx="1"/>
          </p:nvPr>
        </p:nvSpPr>
        <p:spPr>
          <a:xfrm>
            <a:off x="0" y="2136176"/>
            <a:ext cx="12192000" cy="4351338"/>
          </a:xfrm>
        </p:spPr>
        <p:txBody>
          <a:bodyPr>
            <a:normAutofit fontScale="92500"/>
          </a:bodyPr>
          <a:lstStyle/>
          <a:p>
            <a:r>
              <a:rPr lang="en-GB" dirty="0" smtClean="0"/>
              <a:t>We combined the dataset questionnaire with national patterns derived from a parallel questionnaires sent to “experts” about many features of </a:t>
            </a:r>
            <a:r>
              <a:rPr lang="en-GB" i="1" dirty="0" smtClean="0"/>
              <a:t>institutional autonomy</a:t>
            </a:r>
            <a:r>
              <a:rPr lang="en-GB" dirty="0" smtClean="0"/>
              <a:t> in the 8 respective countries (“formal autonomy”). </a:t>
            </a:r>
          </a:p>
          <a:p>
            <a:r>
              <a:rPr lang="en-GB" dirty="0" smtClean="0"/>
              <a:t>“Formal autonomy” data can weight the answers by governing bodies’ about “real” managing powers and leeway.  (</a:t>
            </a:r>
            <a:r>
              <a:rPr lang="en-GB" dirty="0" smtClean="0">
                <a:hlinkClick r:id="rId2" action="ppaction://hlinksldjump"/>
              </a:rPr>
              <a:t>link</a:t>
            </a:r>
            <a:r>
              <a:rPr lang="en-GB" dirty="0" smtClean="0"/>
              <a:t>)</a:t>
            </a:r>
          </a:p>
          <a:p>
            <a:r>
              <a:rPr lang="en-GB" dirty="0" smtClean="0"/>
              <a:t>Country data are like parameters in international HEIs survey, but they might be just like an ordinary variable in the dataset composed by interviewees as observations </a:t>
            </a:r>
          </a:p>
          <a:p>
            <a:r>
              <a:rPr lang="en-GB" dirty="0" smtClean="0"/>
              <a:t>We tested if HEIs are scattered by nation. This was to be considered an evidence of creation/presence of the institutional autonomy</a:t>
            </a:r>
          </a:p>
          <a:p>
            <a:pPr lvl="1"/>
            <a:r>
              <a:rPr lang="en-GB" dirty="0" err="1" smtClean="0"/>
              <a:t>Bleiklei</a:t>
            </a:r>
            <a:r>
              <a:rPr lang="en-GB" dirty="0" smtClean="0"/>
              <a:t> et al. (2015) would call it “penetration of hierarchies” as a reshuffle of power in academia</a:t>
            </a:r>
            <a:endParaRPr lang="en-GB" dirty="0"/>
          </a:p>
        </p:txBody>
      </p:sp>
    </p:spTree>
    <p:extLst>
      <p:ext uri="{BB962C8B-B14F-4D97-AF65-F5344CB8AC3E}">
        <p14:creationId xmlns:p14="http://schemas.microsoft.com/office/powerpoint/2010/main" val="2556342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36124" y="0"/>
            <a:ext cx="6319751" cy="6858000"/>
          </a:xfrm>
          <a:prstGeom prst="rect">
            <a:avLst/>
          </a:prstGeom>
        </p:spPr>
      </p:pic>
      <p:sp>
        <p:nvSpPr>
          <p:cNvPr id="2" name="Rounded Rectangle 1"/>
          <p:cNvSpPr/>
          <p:nvPr/>
        </p:nvSpPr>
        <p:spPr>
          <a:xfrm>
            <a:off x="3140015" y="5115464"/>
            <a:ext cx="569343" cy="10524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3217653" y="5115464"/>
            <a:ext cx="491705" cy="10524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3217653" y="3864634"/>
            <a:ext cx="491705" cy="1190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295291" y="750498"/>
            <a:ext cx="345056" cy="1449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7862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2336" y="812799"/>
            <a:ext cx="10307327" cy="5232401"/>
          </a:xfrm>
          <a:prstGeom prst="rect">
            <a:avLst/>
          </a:prstGeom>
        </p:spPr>
      </p:pic>
    </p:spTree>
    <p:extLst>
      <p:ext uri="{BB962C8B-B14F-4D97-AF65-F5344CB8AC3E}">
        <p14:creationId xmlns:p14="http://schemas.microsoft.com/office/powerpoint/2010/main" val="1370558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43" y="347873"/>
            <a:ext cx="11005867" cy="1325563"/>
          </a:xfrm>
        </p:spPr>
        <p:txBody>
          <a:bodyPr/>
          <a:lstStyle/>
          <a:p>
            <a:r>
              <a:rPr lang="en-GB" dirty="0"/>
              <a:t>So what</a:t>
            </a:r>
            <a:r>
              <a:rPr lang="en-GB" dirty="0" smtClean="0"/>
              <a:t>? Could we answer research questions?</a:t>
            </a:r>
            <a:endParaRPr lang="en-GB" dirty="0"/>
          </a:p>
        </p:txBody>
      </p:sp>
      <p:sp>
        <p:nvSpPr>
          <p:cNvPr id="3" name="Content Placeholder 2"/>
          <p:cNvSpPr>
            <a:spLocks noGrp="1"/>
          </p:cNvSpPr>
          <p:nvPr>
            <p:ph idx="1"/>
          </p:nvPr>
        </p:nvSpPr>
        <p:spPr>
          <a:xfrm>
            <a:off x="0" y="2084418"/>
            <a:ext cx="12192000" cy="4351338"/>
          </a:xfrm>
        </p:spPr>
        <p:txBody>
          <a:bodyPr/>
          <a:lstStyle/>
          <a:p>
            <a:r>
              <a:rPr lang="en-GB" dirty="0" smtClean="0"/>
              <a:t>Hp1: </a:t>
            </a:r>
          </a:p>
          <a:p>
            <a:pPr marL="457200" lvl="1" indent="0">
              <a:buNone/>
            </a:pPr>
            <a:r>
              <a:rPr lang="en-GB" dirty="0" smtClean="0"/>
              <a:t>the more the pressure of external evaluation, the more senior and middle managers report negative effects as organisational outcome 						    </a:t>
            </a:r>
            <a:r>
              <a:rPr lang="en-GB" b="1" dirty="0" smtClean="0">
                <a:solidFill>
                  <a:srgbClr val="C00000"/>
                </a:solidFill>
                <a:sym typeface="Wingdings 2" panose="05020102010507070707" pitchFamily="18" charset="2"/>
              </a:rPr>
              <a:t></a:t>
            </a:r>
            <a:endParaRPr lang="en-GB" b="1" dirty="0" smtClean="0">
              <a:solidFill>
                <a:srgbClr val="C00000"/>
              </a:solidFill>
            </a:endParaRPr>
          </a:p>
          <a:p>
            <a:r>
              <a:rPr lang="en-GB" dirty="0" smtClean="0"/>
              <a:t>Hp2: </a:t>
            </a:r>
          </a:p>
          <a:p>
            <a:pPr marL="457200" lvl="1" indent="0">
              <a:buNone/>
            </a:pPr>
            <a:r>
              <a:rPr lang="en-GB" dirty="0" smtClean="0"/>
              <a:t>if evaluation has a </a:t>
            </a:r>
            <a:r>
              <a:rPr lang="en-GB" i="1" dirty="0" smtClean="0"/>
              <a:t>controlling</a:t>
            </a:r>
            <a:r>
              <a:rPr lang="en-GB" dirty="0" smtClean="0"/>
              <a:t> function, the decision making process becomes more distributed across the tiers of the HEI							    </a:t>
            </a:r>
            <a:r>
              <a:rPr lang="en-GB" b="1" dirty="0" smtClean="0">
                <a:solidFill>
                  <a:srgbClr val="00B050"/>
                </a:solidFill>
                <a:sym typeface="Wingdings 2" panose="05020102010507070707" pitchFamily="18" charset="2"/>
              </a:rPr>
              <a:t></a:t>
            </a:r>
            <a:endParaRPr lang="en-GB" b="1" dirty="0" smtClean="0">
              <a:solidFill>
                <a:srgbClr val="00B050"/>
              </a:solidFill>
            </a:endParaRPr>
          </a:p>
          <a:p>
            <a:r>
              <a:rPr lang="en-GB" dirty="0" smtClean="0"/>
              <a:t>Hp3: </a:t>
            </a:r>
          </a:p>
          <a:p>
            <a:pPr marL="457200" lvl="1" indent="0">
              <a:buNone/>
            </a:pPr>
            <a:r>
              <a:rPr lang="en-GB" dirty="0" smtClean="0"/>
              <a:t>the more there is (institutional) autonomy in a specific domain (i.e. teaching and/or research), the more transformative the respective domain will be at organisation level   </a:t>
            </a:r>
            <a:r>
              <a:rPr lang="en-GB" b="1" dirty="0" smtClean="0">
                <a:solidFill>
                  <a:srgbClr val="00B050"/>
                </a:solidFill>
                <a:sym typeface="Wingdings 2" panose="05020102010507070707" pitchFamily="18" charset="2"/>
              </a:rPr>
              <a:t></a:t>
            </a:r>
            <a:endParaRPr lang="en-GB" dirty="0"/>
          </a:p>
        </p:txBody>
      </p:sp>
    </p:spTree>
    <p:extLst>
      <p:ext uri="{BB962C8B-B14F-4D97-AF65-F5344CB8AC3E}">
        <p14:creationId xmlns:p14="http://schemas.microsoft.com/office/powerpoint/2010/main" val="3149160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(from the text of the chapter)</a:t>
            </a:r>
            <a:endParaRPr lang="en-GB" dirty="0"/>
          </a:p>
        </p:txBody>
      </p:sp>
      <p:sp>
        <p:nvSpPr>
          <p:cNvPr id="3" name="Content Placeholder 2"/>
          <p:cNvSpPr>
            <a:spLocks noGrp="1"/>
          </p:cNvSpPr>
          <p:nvPr>
            <p:ph idx="1"/>
          </p:nvPr>
        </p:nvSpPr>
        <p:spPr>
          <a:xfrm>
            <a:off x="224287" y="1825625"/>
            <a:ext cx="11800936" cy="4351338"/>
          </a:xfrm>
        </p:spPr>
        <p:txBody>
          <a:bodyPr>
            <a:normAutofit fontScale="77500" lnSpcReduction="20000"/>
          </a:bodyPr>
          <a:lstStyle/>
          <a:p>
            <a:pPr marL="0" indent="0">
              <a:buNone/>
            </a:pPr>
            <a:r>
              <a:rPr lang="en-US" dirty="0"/>
              <a:t>The paper tested three propositions, of which the first is not </a:t>
            </a:r>
            <a:r>
              <a:rPr lang="en-US" dirty="0" smtClean="0"/>
              <a:t>confirmed by </a:t>
            </a:r>
            <a:r>
              <a:rPr lang="en-US" dirty="0"/>
              <a:t>the data. This is the particular proposition that the </a:t>
            </a:r>
            <a:r>
              <a:rPr lang="en-US" dirty="0" smtClean="0"/>
              <a:t>academics active </a:t>
            </a:r>
            <a:r>
              <a:rPr lang="en-US" dirty="0"/>
              <a:t>at the central government and middle management levels will </a:t>
            </a:r>
            <a:r>
              <a:rPr lang="en-US" dirty="0" smtClean="0"/>
              <a:t>perceive greater </a:t>
            </a:r>
            <a:r>
              <a:rPr lang="en-US" dirty="0"/>
              <a:t>negative effects, as external evaluation increasingly </a:t>
            </a:r>
            <a:r>
              <a:rPr lang="en-US" dirty="0" smtClean="0"/>
              <a:t>impacts on </a:t>
            </a:r>
            <a:r>
              <a:rPr lang="en-US" dirty="0"/>
              <a:t>decisions regarding the distribution of vital resources. The </a:t>
            </a:r>
            <a:r>
              <a:rPr lang="en-US" dirty="0" smtClean="0"/>
              <a:t>data instead </a:t>
            </a:r>
            <a:r>
              <a:rPr lang="en-US" dirty="0"/>
              <a:t>confirm the second proposition, which is that when </a:t>
            </a:r>
            <a:r>
              <a:rPr lang="en-US" dirty="0" smtClean="0"/>
              <a:t>evaluation is </a:t>
            </a:r>
            <a:r>
              <a:rPr lang="en-US" dirty="0"/>
              <a:t>used for controlling purposes, it has differing transformative effects </a:t>
            </a:r>
            <a:r>
              <a:rPr lang="en-US" dirty="0" smtClean="0"/>
              <a:t>on the </a:t>
            </a:r>
            <a:r>
              <a:rPr lang="en-US" dirty="0"/>
              <a:t>levels of internal government (central, middle managers), </a:t>
            </a:r>
            <a:r>
              <a:rPr lang="en-US" dirty="0" smtClean="0"/>
              <a:t>distributing the </a:t>
            </a:r>
            <a:r>
              <a:rPr lang="en-US" dirty="0"/>
              <a:t>decision-making power so as to mitigate the concentration in </a:t>
            </a:r>
            <a:r>
              <a:rPr lang="en-US" dirty="0" smtClean="0"/>
              <a:t>the hands </a:t>
            </a:r>
            <a:r>
              <a:rPr lang="en-US" dirty="0"/>
              <a:t>of the central bodies. In other words, the data show that </a:t>
            </a:r>
            <a:r>
              <a:rPr lang="en-US" dirty="0" smtClean="0"/>
              <a:t>regardless the </a:t>
            </a:r>
            <a:r>
              <a:rPr lang="en-US" dirty="0"/>
              <a:t>managerial or collegial orientation in the university, both </a:t>
            </a:r>
            <a:r>
              <a:rPr lang="en-US" dirty="0" smtClean="0"/>
              <a:t>hierarchical levels </a:t>
            </a:r>
            <a:r>
              <a:rPr lang="en-US" dirty="0"/>
              <a:t>can have strong decision-making power over evaluation, </a:t>
            </a:r>
            <a:r>
              <a:rPr lang="en-US" dirty="0" smtClean="0"/>
              <a:t>a finding </a:t>
            </a:r>
            <a:r>
              <a:rPr lang="en-US" dirty="0"/>
              <a:t>that is consistent with the literature on universities as ‘non-complete</a:t>
            </a:r>
            <a:r>
              <a:rPr lang="en-US" dirty="0" smtClean="0"/>
              <a:t>’ </a:t>
            </a:r>
            <a:r>
              <a:rPr lang="en-GB" dirty="0" smtClean="0"/>
              <a:t>organizations. </a:t>
            </a:r>
          </a:p>
          <a:p>
            <a:pPr marL="0" indent="0">
              <a:buNone/>
            </a:pPr>
            <a:r>
              <a:rPr lang="en-US" dirty="0"/>
              <a:t>As to the third proposition, research and teaching evaluation </a:t>
            </a:r>
            <a:r>
              <a:rPr lang="en-US" dirty="0" smtClean="0"/>
              <a:t>exert different </a:t>
            </a:r>
            <a:r>
              <a:rPr lang="en-US" dirty="0"/>
              <a:t>influences between universities, contributing to shape </a:t>
            </a:r>
            <a:r>
              <a:rPr lang="en-US" dirty="0" smtClean="0"/>
              <a:t>their institutional </a:t>
            </a:r>
            <a:r>
              <a:rPr lang="en-US" dirty="0"/>
              <a:t>configurations; the strength of the types of evaluation </a:t>
            </a:r>
            <a:r>
              <a:rPr lang="en-US" dirty="0" smtClean="0"/>
              <a:t>can be </a:t>
            </a:r>
            <a:r>
              <a:rPr lang="en-US" dirty="0"/>
              <a:t>explained by the formal autonomy granted to the universities (</a:t>
            </a:r>
            <a:r>
              <a:rPr lang="en-US" dirty="0" smtClean="0"/>
              <a:t>at national </a:t>
            </a:r>
            <a:r>
              <a:rPr lang="en-US" dirty="0"/>
              <a:t>level) over the types of evaluation themselves</a:t>
            </a:r>
            <a:r>
              <a:rPr lang="en-US" dirty="0" smtClean="0"/>
              <a:t>.</a:t>
            </a:r>
          </a:p>
          <a:p>
            <a:pPr marL="0" indent="0">
              <a:buNone/>
            </a:pPr>
            <a:r>
              <a:rPr lang="en-GB" dirty="0" smtClean="0">
                <a:solidFill>
                  <a:srgbClr val="FF0000"/>
                </a:solidFill>
              </a:rPr>
              <a:t>Formal institutional </a:t>
            </a:r>
            <a:r>
              <a:rPr lang="en-US" dirty="0" smtClean="0">
                <a:solidFill>
                  <a:srgbClr val="FF0000"/>
                </a:solidFill>
              </a:rPr>
              <a:t>autonomy emerges as far as </a:t>
            </a:r>
            <a:r>
              <a:rPr lang="en-US" dirty="0">
                <a:solidFill>
                  <a:srgbClr val="FF0000"/>
                </a:solidFill>
              </a:rPr>
              <a:t>external evaluation is </a:t>
            </a:r>
            <a:r>
              <a:rPr lang="en-US" dirty="0" smtClean="0">
                <a:solidFill>
                  <a:srgbClr val="FF0000"/>
                </a:solidFill>
              </a:rPr>
              <a:t>reckoned to transform </a:t>
            </a:r>
            <a:r>
              <a:rPr lang="en-US" dirty="0">
                <a:solidFill>
                  <a:srgbClr val="FF0000"/>
                </a:solidFill>
              </a:rPr>
              <a:t>the governance of universities, rather than any features at </a:t>
            </a:r>
            <a:r>
              <a:rPr lang="en-US" dirty="0" smtClean="0">
                <a:solidFill>
                  <a:srgbClr val="FF0000"/>
                </a:solidFill>
              </a:rPr>
              <a:t>the </a:t>
            </a:r>
            <a:r>
              <a:rPr lang="en-GB" dirty="0" smtClean="0">
                <a:solidFill>
                  <a:srgbClr val="FF0000"/>
                </a:solidFill>
              </a:rPr>
              <a:t>institutional </a:t>
            </a:r>
            <a:r>
              <a:rPr lang="en-GB" dirty="0">
                <a:solidFill>
                  <a:srgbClr val="FF0000"/>
                </a:solidFill>
              </a:rPr>
              <a:t>level.</a:t>
            </a:r>
          </a:p>
        </p:txBody>
      </p:sp>
    </p:spTree>
    <p:extLst>
      <p:ext uri="{BB962C8B-B14F-4D97-AF65-F5344CB8AC3E}">
        <p14:creationId xmlns:p14="http://schemas.microsoft.com/office/powerpoint/2010/main" val="2140915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for the future</a:t>
            </a:r>
            <a:endParaRPr lang="en-GB" dirty="0"/>
          </a:p>
        </p:txBody>
      </p:sp>
      <p:sp>
        <p:nvSpPr>
          <p:cNvPr id="3" name="Content Placeholder 2"/>
          <p:cNvSpPr>
            <a:spLocks noGrp="1"/>
          </p:cNvSpPr>
          <p:nvPr>
            <p:ph idx="1"/>
          </p:nvPr>
        </p:nvSpPr>
        <p:spPr>
          <a:xfrm>
            <a:off x="198408" y="1825625"/>
            <a:ext cx="11155392" cy="4351338"/>
          </a:xfrm>
        </p:spPr>
        <p:txBody>
          <a:bodyPr/>
          <a:lstStyle/>
          <a:p>
            <a:r>
              <a:rPr lang="en-GB" dirty="0" smtClean="0"/>
              <a:t>A great potential in panelising the study, repeating the study in the same HEIs, plus new others in other countries: completing the West and having some from Eastern Europe, provided:</a:t>
            </a:r>
          </a:p>
          <a:p>
            <a:pPr lvl="1"/>
            <a:r>
              <a:rPr lang="en-GB" dirty="0" smtClean="0"/>
              <a:t>questionnaire is reformulated keeping some of the same exact questions and erasing many others</a:t>
            </a:r>
          </a:p>
          <a:p>
            <a:pPr lvl="1"/>
            <a:r>
              <a:rPr lang="en-GB" dirty="0" smtClean="0"/>
              <a:t>at least professorial ranks are included</a:t>
            </a:r>
          </a:p>
          <a:p>
            <a:pPr lvl="1"/>
            <a:r>
              <a:rPr lang="en-GB" dirty="0" smtClean="0"/>
              <a:t>a “formal autonomy” desk research is duplicated </a:t>
            </a:r>
          </a:p>
          <a:p>
            <a:pPr lvl="1"/>
            <a:r>
              <a:rPr lang="en-GB" dirty="0" smtClean="0"/>
              <a:t>someone will get the money… </a:t>
            </a:r>
          </a:p>
          <a:p>
            <a:pPr lvl="1"/>
            <a:r>
              <a:rPr lang="en-GB" dirty="0" smtClean="0"/>
              <a:t>… and someone will deliver the (team of) team leadership </a:t>
            </a:r>
            <a:endParaRPr lang="en-GB" dirty="0"/>
          </a:p>
        </p:txBody>
      </p:sp>
    </p:spTree>
    <p:extLst>
      <p:ext uri="{BB962C8B-B14F-4D97-AF65-F5344CB8AC3E}">
        <p14:creationId xmlns:p14="http://schemas.microsoft.com/office/powerpoint/2010/main" val="1599168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15"/>
            <a:ext cx="10515600" cy="549275"/>
          </a:xfrm>
        </p:spPr>
        <p:txBody>
          <a:bodyPr>
            <a:normAutofit fontScale="90000"/>
          </a:bodyPr>
          <a:lstStyle/>
          <a:p>
            <a:r>
              <a:rPr lang="en-GB" dirty="0" smtClean="0"/>
              <a:t>References </a:t>
            </a:r>
            <a:endParaRPr lang="en-GB" dirty="0"/>
          </a:p>
        </p:txBody>
      </p:sp>
      <p:sp>
        <p:nvSpPr>
          <p:cNvPr id="3" name="Content Placeholder 2"/>
          <p:cNvSpPr>
            <a:spLocks noGrp="1"/>
          </p:cNvSpPr>
          <p:nvPr>
            <p:ph idx="1"/>
          </p:nvPr>
        </p:nvSpPr>
        <p:spPr>
          <a:xfrm>
            <a:off x="0" y="1075127"/>
            <a:ext cx="12192000" cy="4351338"/>
          </a:xfrm>
        </p:spPr>
        <p:txBody>
          <a:bodyPr/>
          <a:lstStyle/>
          <a:p>
            <a:r>
              <a:rPr lang="en-GB" sz="1200" dirty="0" err="1" smtClean="0"/>
              <a:t>Aghion</a:t>
            </a:r>
            <a:r>
              <a:rPr lang="en-GB" sz="1200" dirty="0"/>
              <a:t>, P., </a:t>
            </a:r>
            <a:r>
              <a:rPr lang="en-GB" sz="1200" dirty="0" err="1"/>
              <a:t>Dewatripont</a:t>
            </a:r>
            <a:r>
              <a:rPr lang="en-GB" sz="1200" dirty="0"/>
              <a:t>, M., </a:t>
            </a:r>
            <a:r>
              <a:rPr lang="en-GB" sz="1200" dirty="0" err="1"/>
              <a:t>Hoxby</a:t>
            </a:r>
            <a:r>
              <a:rPr lang="en-GB" sz="1200" dirty="0"/>
              <a:t> C., Mas-</a:t>
            </a:r>
            <a:r>
              <a:rPr lang="en-GB" sz="1200" dirty="0" err="1"/>
              <a:t>Colell</a:t>
            </a:r>
            <a:r>
              <a:rPr lang="en-GB" sz="1200" dirty="0"/>
              <a:t>, A. &amp; Sapir, A. 2008. </a:t>
            </a:r>
            <a:r>
              <a:rPr lang="en-GB" sz="1200" i="1" dirty="0"/>
              <a:t>Higher aspirations. An agenda for </a:t>
            </a:r>
            <a:r>
              <a:rPr lang="en-GB" sz="1200" i="1" dirty="0" smtClean="0"/>
              <a:t>reforming </a:t>
            </a:r>
            <a:r>
              <a:rPr lang="en-GB" sz="1200" i="1" dirty="0"/>
              <a:t>European universities</a:t>
            </a:r>
            <a:r>
              <a:rPr lang="en-GB" sz="1200" dirty="0"/>
              <a:t>. </a:t>
            </a:r>
            <a:r>
              <a:rPr lang="en-GB" sz="1200" dirty="0" smtClean="0"/>
              <a:t>Bruegel </a:t>
            </a:r>
            <a:r>
              <a:rPr lang="en-GB" sz="1200" dirty="0"/>
              <a:t>Blueprint Series V</a:t>
            </a:r>
            <a:r>
              <a:rPr lang="en-GB" sz="1200" dirty="0" smtClean="0"/>
              <a:t>.</a:t>
            </a:r>
          </a:p>
          <a:p>
            <a:r>
              <a:rPr lang="en-GB" sz="1200" dirty="0" smtClean="0"/>
              <a:t>Neave G (2012) </a:t>
            </a:r>
            <a:r>
              <a:rPr lang="en-US" sz="1200" i="1" dirty="0"/>
              <a:t>The Evaluative State, Institutional Autonomy and Re-engineering Higher Education in Western </a:t>
            </a:r>
            <a:r>
              <a:rPr lang="en-US" sz="1200" i="1" dirty="0" smtClean="0"/>
              <a:t>Europe. The </a:t>
            </a:r>
            <a:r>
              <a:rPr lang="en-US" sz="1200" i="1" dirty="0"/>
              <a:t>Prince and His </a:t>
            </a:r>
            <a:r>
              <a:rPr lang="en-US" sz="1200" i="1" dirty="0" smtClean="0"/>
              <a:t>Pleasure</a:t>
            </a:r>
            <a:r>
              <a:rPr lang="en-US" sz="1200" dirty="0" smtClean="0"/>
              <a:t>. Palgrave</a:t>
            </a:r>
            <a:endParaRPr lang="en-GB" sz="1200" dirty="0" smtClean="0"/>
          </a:p>
          <a:p>
            <a:r>
              <a:rPr lang="en-GB" sz="1200" dirty="0" err="1"/>
              <a:t>Esterman</a:t>
            </a:r>
            <a:r>
              <a:rPr lang="en-GB" sz="1200" dirty="0"/>
              <a:t> T., Nokkala T., </a:t>
            </a:r>
            <a:r>
              <a:rPr lang="en-GB" sz="1200" dirty="0" err="1"/>
              <a:t>Steinel</a:t>
            </a:r>
            <a:r>
              <a:rPr lang="en-GB" sz="1200" dirty="0"/>
              <a:t> M. (2011) University in Europe II. The scorecard. European University </a:t>
            </a:r>
            <a:r>
              <a:rPr lang="en-GB" sz="1200" dirty="0" smtClean="0"/>
              <a:t>Association</a:t>
            </a:r>
          </a:p>
          <a:p>
            <a:r>
              <a:rPr lang="en-US" sz="1200" dirty="0"/>
              <a:t>Neave, Guy R., </a:t>
            </a:r>
            <a:r>
              <a:rPr lang="en-US" sz="1200" dirty="0" smtClean="0"/>
              <a:t>&amp; </a:t>
            </a:r>
            <a:r>
              <a:rPr lang="en-US" sz="1200" dirty="0" err="1" smtClean="0"/>
              <a:t>Frans</a:t>
            </a:r>
            <a:r>
              <a:rPr lang="en-US" sz="1200" dirty="0" smtClean="0"/>
              <a:t> </a:t>
            </a:r>
            <a:r>
              <a:rPr lang="en-US" sz="1200" dirty="0"/>
              <a:t>Van </a:t>
            </a:r>
            <a:r>
              <a:rPr lang="en-US" sz="1200" dirty="0" err="1"/>
              <a:t>Vught</a:t>
            </a:r>
            <a:r>
              <a:rPr lang="en-US" sz="1200" dirty="0"/>
              <a:t>. </a:t>
            </a:r>
            <a:r>
              <a:rPr lang="en-US" sz="1200" i="1" dirty="0"/>
              <a:t>Prometheus bound: The changing relationship between government and higher education in Western Europe.</a:t>
            </a:r>
            <a:r>
              <a:rPr lang="en-US" sz="1200" dirty="0"/>
              <a:t> </a:t>
            </a:r>
            <a:r>
              <a:rPr lang="en-US" sz="1200" dirty="0" err="1"/>
              <a:t>Pergamon</a:t>
            </a:r>
            <a:r>
              <a:rPr lang="en-US" sz="1200" dirty="0"/>
              <a:t>, 1991</a:t>
            </a:r>
            <a:r>
              <a:rPr lang="en-US" sz="1200" dirty="0" smtClean="0"/>
              <a:t>.</a:t>
            </a:r>
          </a:p>
          <a:p>
            <a:r>
              <a:rPr lang="en-US" sz="1200" dirty="0" err="1"/>
              <a:t>Brunsson</a:t>
            </a:r>
            <a:r>
              <a:rPr lang="en-US" sz="1200" dirty="0"/>
              <a:t> N., &amp; </a:t>
            </a:r>
            <a:r>
              <a:rPr lang="en-US" sz="1200" dirty="0" err="1"/>
              <a:t>Sahlin-Andersson</a:t>
            </a:r>
            <a:r>
              <a:rPr lang="en-US" sz="1200" dirty="0"/>
              <a:t> K. (2000) Constructing Organizations: The Example of Public Sector Reform. Organization Studies, 21(4), 721-746</a:t>
            </a:r>
          </a:p>
          <a:p>
            <a:r>
              <a:rPr lang="en-US" sz="1200" dirty="0" err="1"/>
              <a:t>Brunsson</a:t>
            </a:r>
            <a:r>
              <a:rPr lang="en-US" sz="1200" dirty="0"/>
              <a:t> N., Olsen J. (1993) </a:t>
            </a:r>
            <a:r>
              <a:rPr lang="en-US" sz="1200" i="1" dirty="0"/>
              <a:t>The Reforming Organization</a:t>
            </a:r>
            <a:r>
              <a:rPr lang="en-US" sz="1200" dirty="0"/>
              <a:t>, </a:t>
            </a:r>
            <a:r>
              <a:rPr lang="en-US" sz="1200" dirty="0" smtClean="0"/>
              <a:t>Routledge</a:t>
            </a:r>
          </a:p>
          <a:p>
            <a:r>
              <a:rPr lang="en-US" sz="1200" dirty="0" err="1"/>
              <a:t>Reale</a:t>
            </a:r>
            <a:r>
              <a:rPr lang="en-US" sz="1200" dirty="0"/>
              <a:t>, E., &amp; Seeber, M. (2011</a:t>
            </a:r>
            <a:r>
              <a:rPr lang="en-US" sz="1200" dirty="0" smtClean="0"/>
              <a:t>). The </a:t>
            </a:r>
            <a:r>
              <a:rPr lang="en-US" sz="1200" dirty="0"/>
              <a:t>transformation of steering and governance in higher </a:t>
            </a:r>
            <a:r>
              <a:rPr lang="en-US" sz="1200" dirty="0" smtClean="0"/>
              <a:t>education</a:t>
            </a:r>
            <a:r>
              <a:rPr lang="en-US" sz="1200" dirty="0"/>
              <a:t>: Funding and evaluation as policy </a:t>
            </a:r>
            <a:r>
              <a:rPr lang="en-US" sz="1200" dirty="0" smtClean="0"/>
              <a:t>instruments. </a:t>
            </a:r>
            <a:r>
              <a:rPr lang="en-US" sz="1200" i="1" dirty="0"/>
              <a:t>Working Paper CNR-CERIS</a:t>
            </a:r>
            <a:r>
              <a:rPr lang="en-US" sz="1200" dirty="0"/>
              <a:t>, Vol. </a:t>
            </a:r>
            <a:r>
              <a:rPr lang="en-US" sz="1200" dirty="0" smtClean="0"/>
              <a:t>2, pp</a:t>
            </a:r>
            <a:r>
              <a:rPr lang="en-US" sz="1200" dirty="0"/>
              <a:t>. </a:t>
            </a:r>
            <a:r>
              <a:rPr lang="en-US" sz="1200" dirty="0" smtClean="0"/>
              <a:t>1-36.</a:t>
            </a:r>
          </a:p>
          <a:p>
            <a:r>
              <a:rPr lang="en-US" sz="1200" dirty="0" err="1" smtClean="0"/>
              <a:t>Magalhães</a:t>
            </a:r>
            <a:r>
              <a:rPr lang="en-US" sz="1200" dirty="0"/>
              <a:t>, </a:t>
            </a:r>
            <a:r>
              <a:rPr lang="en-US" sz="1200" dirty="0" smtClean="0"/>
              <a:t>A., </a:t>
            </a:r>
            <a:r>
              <a:rPr lang="en-US" sz="1200" dirty="0" err="1" smtClean="0"/>
              <a:t>Veiga</a:t>
            </a:r>
            <a:r>
              <a:rPr lang="en-US" sz="1200" dirty="0" smtClean="0"/>
              <a:t> A., &amp; </a:t>
            </a:r>
            <a:r>
              <a:rPr lang="en-US" sz="1200" dirty="0" err="1" smtClean="0"/>
              <a:t>Amaral</a:t>
            </a:r>
            <a:r>
              <a:rPr lang="en-US" sz="1200" dirty="0" smtClean="0"/>
              <a:t>, A. </a:t>
            </a:r>
            <a:r>
              <a:rPr lang="en-US" sz="1200" dirty="0"/>
              <a:t>(2016) The changing role of external stakeholders: from imaginary friends to effective actors or non-interfering friends, </a:t>
            </a:r>
            <a:r>
              <a:rPr lang="en-US" sz="1200" i="1" dirty="0"/>
              <a:t>Studies in Higher Education</a:t>
            </a:r>
            <a:r>
              <a:rPr lang="en-US" sz="1200" dirty="0"/>
              <a:t>, 43:4, </a:t>
            </a:r>
            <a:r>
              <a:rPr lang="en-US" sz="1200" dirty="0" smtClean="0"/>
              <a:t>737-753.</a:t>
            </a:r>
          </a:p>
          <a:p>
            <a:r>
              <a:rPr lang="en-US" sz="1200" dirty="0"/>
              <a:t>Turner, S.F. et al. (2017) Research Design for Mixed Methods: A Triangulation-based Framework and Roadmap. </a:t>
            </a:r>
            <a:r>
              <a:rPr lang="en-US" sz="1200" i="1" dirty="0"/>
              <a:t>Organizational Research Methods</a:t>
            </a:r>
            <a:r>
              <a:rPr lang="en-US" sz="1200" dirty="0"/>
              <a:t>, 20(2</a:t>
            </a:r>
            <a:r>
              <a:rPr lang="en-US" sz="1200" dirty="0" smtClean="0"/>
              <a:t>), </a:t>
            </a:r>
            <a:r>
              <a:rPr lang="en-US" sz="1200" dirty="0"/>
              <a:t>243-267</a:t>
            </a:r>
            <a:endParaRPr lang="en-US" sz="1200" dirty="0" smtClean="0"/>
          </a:p>
          <a:p>
            <a:r>
              <a:rPr lang="en-US" sz="1200" dirty="0" err="1"/>
              <a:t>Reale</a:t>
            </a:r>
            <a:r>
              <a:rPr lang="en-US" sz="1200" dirty="0"/>
              <a:t> E., Marini G. (2017) "The Transformative Power of Evaluation on University Governance", in </a:t>
            </a:r>
            <a:r>
              <a:rPr lang="en-US" sz="1200" i="1" dirty="0"/>
              <a:t>Managing </a:t>
            </a:r>
            <a:r>
              <a:rPr lang="en-US" sz="1200" i="1" dirty="0" smtClean="0"/>
              <a:t>Universities</a:t>
            </a:r>
          </a:p>
          <a:p>
            <a:r>
              <a:rPr lang="en-US" sz="1200" dirty="0" err="1"/>
              <a:t>Bleiklie</a:t>
            </a:r>
            <a:r>
              <a:rPr lang="en-US" sz="1200" dirty="0"/>
              <a:t> I., Enders, J., </a:t>
            </a:r>
            <a:r>
              <a:rPr lang="en-US" sz="1200" dirty="0" err="1"/>
              <a:t>Lepori</a:t>
            </a:r>
            <a:r>
              <a:rPr lang="en-US" sz="1200" dirty="0"/>
              <a:t>, B. </a:t>
            </a:r>
            <a:r>
              <a:rPr lang="en-US" sz="1200" dirty="0" smtClean="0"/>
              <a:t> (2015) Organizations </a:t>
            </a:r>
            <a:r>
              <a:rPr lang="en-US" sz="1200" dirty="0"/>
              <a:t>as Penetrated Hierarchies: Environmental Pressures and Control in Professional </a:t>
            </a:r>
            <a:r>
              <a:rPr lang="en-US" sz="1200" dirty="0" smtClean="0"/>
              <a:t>Organizations. </a:t>
            </a:r>
            <a:r>
              <a:rPr lang="en-US" sz="1200" i="1" dirty="0" smtClean="0"/>
              <a:t>Organization Studies</a:t>
            </a:r>
          </a:p>
          <a:p>
            <a:r>
              <a:rPr lang="en-US" sz="1200" dirty="0"/>
              <a:t>Seeber, M. et al. (2014) European Universities as Complete Organizations? Understanding Identity, Hierarchy and Rationality in Public Organizations. </a:t>
            </a:r>
            <a:r>
              <a:rPr lang="en-US" sz="1200" i="1" dirty="0"/>
              <a:t>Public Management </a:t>
            </a:r>
            <a:r>
              <a:rPr lang="en-US" sz="1200" i="1" dirty="0" smtClean="0"/>
              <a:t>Review</a:t>
            </a:r>
          </a:p>
          <a:p>
            <a:r>
              <a:rPr lang="en-US" sz="1200" dirty="0"/>
              <a:t>Marini G., </a:t>
            </a:r>
            <a:r>
              <a:rPr lang="en-US" sz="1200" dirty="0" err="1"/>
              <a:t>Reale</a:t>
            </a:r>
            <a:r>
              <a:rPr lang="en-US" sz="1200" dirty="0"/>
              <a:t> E. (2015) How does collegiality survive managerially led universities? Evidence from a European </a:t>
            </a:r>
            <a:r>
              <a:rPr lang="en-US" sz="1200" dirty="0" smtClean="0"/>
              <a:t>Survey. </a:t>
            </a:r>
            <a:r>
              <a:rPr lang="en-US" sz="1200" i="1" dirty="0" smtClean="0"/>
              <a:t>European Journal of Higher Education</a:t>
            </a:r>
          </a:p>
          <a:p>
            <a:endParaRPr lang="en-US" sz="1200" i="1" dirty="0" smtClean="0"/>
          </a:p>
          <a:p>
            <a:endParaRPr lang="en-US" sz="1200" dirty="0"/>
          </a:p>
          <a:p>
            <a:endParaRPr lang="en-GB" sz="1200" dirty="0"/>
          </a:p>
          <a:p>
            <a:endParaRPr lang="en-GB" dirty="0"/>
          </a:p>
        </p:txBody>
      </p:sp>
    </p:spTree>
    <p:extLst>
      <p:ext uri="{BB962C8B-B14F-4D97-AF65-F5344CB8AC3E}">
        <p14:creationId xmlns:p14="http://schemas.microsoft.com/office/powerpoint/2010/main" val="4083464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56880"/>
            <a:ext cx="12192000" cy="5344239"/>
          </a:xfrm>
          <a:prstGeom prst="rect">
            <a:avLst/>
          </a:prstGeom>
        </p:spPr>
      </p:pic>
      <p:sp>
        <p:nvSpPr>
          <p:cNvPr id="5" name="Line Callout 1 4"/>
          <p:cNvSpPr/>
          <p:nvPr/>
        </p:nvSpPr>
        <p:spPr>
          <a:xfrm>
            <a:off x="3812875" y="1863306"/>
            <a:ext cx="1466491" cy="750498"/>
          </a:xfrm>
          <a:prstGeom prst="borderCallout1">
            <a:avLst>
              <a:gd name="adj1" fmla="val 106106"/>
              <a:gd name="adj2" fmla="val 35616"/>
              <a:gd name="adj3" fmla="val 223994"/>
              <a:gd name="adj4" fmla="val 142768"/>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Present (2012)</a:t>
            </a:r>
            <a:endParaRPr lang="en-GB" dirty="0"/>
          </a:p>
        </p:txBody>
      </p:sp>
      <p:sp>
        <p:nvSpPr>
          <p:cNvPr id="7" name="Line Callout 1 6"/>
          <p:cNvSpPr/>
          <p:nvPr/>
        </p:nvSpPr>
        <p:spPr>
          <a:xfrm>
            <a:off x="7341079" y="5814204"/>
            <a:ext cx="4278702" cy="759124"/>
          </a:xfrm>
          <a:prstGeom prst="borderCallout1">
            <a:avLst>
              <a:gd name="adj1" fmla="val -15341"/>
              <a:gd name="adj2" fmla="val 42272"/>
              <a:gd name="adj3" fmla="val -107955"/>
              <a:gd name="adj4" fmla="val 70604"/>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Future: HEIs as “complete organisation”</a:t>
            </a:r>
            <a:endParaRPr lang="en-GB" dirty="0"/>
          </a:p>
        </p:txBody>
      </p:sp>
      <p:sp>
        <p:nvSpPr>
          <p:cNvPr id="6" name="Line Callout 1 5"/>
          <p:cNvSpPr/>
          <p:nvPr/>
        </p:nvSpPr>
        <p:spPr>
          <a:xfrm>
            <a:off x="2497345" y="5451894"/>
            <a:ext cx="2306129" cy="885330"/>
          </a:xfrm>
          <a:prstGeom prst="borderCallout1">
            <a:avLst>
              <a:gd name="adj1" fmla="val 52083"/>
              <a:gd name="adj2" fmla="val -5560"/>
              <a:gd name="adj3" fmla="val -33705"/>
              <a:gd name="adj4" fmla="val -27317"/>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days of “positional autonomy”  (50s-80s)</a:t>
            </a:r>
            <a:endParaRPr lang="en-GB" dirty="0"/>
          </a:p>
        </p:txBody>
      </p:sp>
    </p:spTree>
    <p:extLst>
      <p:ext uri="{BB962C8B-B14F-4D97-AF65-F5344CB8AC3E}">
        <p14:creationId xmlns:p14="http://schemas.microsoft.com/office/powerpoint/2010/main" val="37161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3030414"/>
              </p:ext>
            </p:extLst>
          </p:nvPr>
        </p:nvGraphicFramePr>
        <p:xfrm>
          <a:off x="250168" y="384794"/>
          <a:ext cx="11714668" cy="5685382"/>
        </p:xfrm>
        <a:graphic>
          <a:graphicData uri="http://schemas.openxmlformats.org/drawingml/2006/table">
            <a:tbl>
              <a:tblPr firstRow="1" firstCol="1" bandRow="1">
                <a:tableStyleId>{5C22544A-7EE6-4342-B048-85BDC9FD1C3A}</a:tableStyleId>
              </a:tblPr>
              <a:tblGrid>
                <a:gridCol w="1712169"/>
                <a:gridCol w="479408"/>
                <a:gridCol w="479408"/>
                <a:gridCol w="479408"/>
                <a:gridCol w="479408"/>
                <a:gridCol w="711120"/>
                <a:gridCol w="7373747"/>
              </a:tblGrid>
              <a:tr h="300872">
                <a:tc>
                  <a:txBody>
                    <a:bodyPr/>
                    <a:lstStyle/>
                    <a:p>
                      <a:pPr algn="ctr">
                        <a:lnSpc>
                          <a:spcPct val="115000"/>
                        </a:lnSpc>
                        <a:spcAft>
                          <a:spcPts val="0"/>
                        </a:spcAft>
                      </a:pPr>
                      <a:r>
                        <a:rPr lang="it-CH" sz="1800" dirty="0">
                          <a:effectLst/>
                        </a:rPr>
                        <a:t>NEW LABEL</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B</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R</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CA</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MM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600" dirty="0" err="1">
                          <a:effectLst/>
                        </a:rPr>
                        <a:t>Wording</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0872">
                <a:tc>
                  <a:txBody>
                    <a:bodyPr/>
                    <a:lstStyle/>
                    <a:p>
                      <a:pPr algn="just">
                        <a:lnSpc>
                          <a:spcPct val="115000"/>
                        </a:lnSpc>
                        <a:spcAft>
                          <a:spcPts val="0"/>
                        </a:spcAft>
                      </a:pPr>
                      <a:r>
                        <a:rPr lang="it-CH" sz="1800" dirty="0">
                          <a:effectLst/>
                        </a:rPr>
                        <a:t>ACTOR_INF</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25</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29</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27</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dirty="0">
                          <a:effectLst/>
                        </a:rPr>
                        <a:t>To what extent do the following actors influence university strategies?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3644">
                <a:tc>
                  <a:txBody>
                    <a:bodyPr/>
                    <a:lstStyle/>
                    <a:p>
                      <a:pPr algn="just">
                        <a:lnSpc>
                          <a:spcPct val="115000"/>
                        </a:lnSpc>
                        <a:spcAft>
                          <a:spcPts val="0"/>
                        </a:spcAft>
                      </a:pPr>
                      <a:r>
                        <a:rPr lang="it-CH" sz="1800">
                          <a:effectLst/>
                        </a:rPr>
                        <a:t>B2</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2</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a:effectLst/>
                        </a:rPr>
                        <a:t>To what extent do you agree with the following statements about your role as a university board member?</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3644">
                <a:tc>
                  <a:txBody>
                    <a:bodyPr/>
                    <a:lstStyle/>
                    <a:p>
                      <a:pPr algn="just">
                        <a:lnSpc>
                          <a:spcPct val="115000"/>
                        </a:lnSpc>
                        <a:spcAft>
                          <a:spcPts val="0"/>
                        </a:spcAft>
                      </a:pPr>
                      <a:r>
                        <a:rPr lang="it-CH" sz="1800">
                          <a:effectLst/>
                        </a:rPr>
                        <a:t>B24</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24</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a:effectLst/>
                        </a:rPr>
                        <a:t>With whom do board members engage informally (e.g. consultations, coordination, meeting, etc.) for the listed issues, in order to prepare for regular board meetings?</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0872">
                <a:tc>
                  <a:txBody>
                    <a:bodyPr/>
                    <a:lstStyle/>
                    <a:p>
                      <a:pPr algn="just">
                        <a:lnSpc>
                          <a:spcPct val="115000"/>
                        </a:lnSpc>
                        <a:spcAft>
                          <a:spcPts val="0"/>
                        </a:spcAft>
                      </a:pPr>
                      <a:r>
                        <a:rPr lang="it-CH" sz="1800">
                          <a:effectLst/>
                        </a:rPr>
                        <a:t>B25</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25</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a:effectLst/>
                        </a:rPr>
                        <a:t>How would you rate the influence of the following actors on the board's decisions?</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3644">
                <a:tc>
                  <a:txBody>
                    <a:bodyPr/>
                    <a:lstStyle/>
                    <a:p>
                      <a:pPr algn="just">
                        <a:lnSpc>
                          <a:spcPct val="115000"/>
                        </a:lnSpc>
                        <a:spcAft>
                          <a:spcPts val="0"/>
                        </a:spcAft>
                      </a:pPr>
                      <a:r>
                        <a:rPr lang="it-CH" sz="1800">
                          <a:effectLst/>
                        </a:rPr>
                        <a:t>B27</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27</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a:effectLst/>
                        </a:rPr>
                        <a:t>What drives the decisions made by the board? Please indicate the degree of importance of each of the following items.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3644">
                <a:tc>
                  <a:txBody>
                    <a:bodyPr/>
                    <a:lstStyle/>
                    <a:p>
                      <a:pPr algn="just">
                        <a:lnSpc>
                          <a:spcPct val="115000"/>
                        </a:lnSpc>
                        <a:spcAft>
                          <a:spcPts val="0"/>
                        </a:spcAft>
                      </a:pPr>
                      <a:r>
                        <a:rPr lang="en-US" sz="1800">
                          <a:effectLst/>
                        </a:rPr>
                        <a:t>B3</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800">
                          <a:effectLst/>
                        </a:rPr>
                        <a:t>3</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a:effectLst/>
                        </a:rPr>
                        <a:t>How important are the following actors in your university for your own work as a member of the board?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0872">
                <a:tc>
                  <a:txBody>
                    <a:bodyPr/>
                    <a:lstStyle/>
                    <a:p>
                      <a:pPr algn="just">
                        <a:lnSpc>
                          <a:spcPct val="115000"/>
                        </a:lnSpc>
                        <a:spcAft>
                          <a:spcPts val="0"/>
                        </a:spcAft>
                      </a:pPr>
                      <a:r>
                        <a:rPr lang="en-US" sz="1800">
                          <a:effectLst/>
                        </a:rPr>
                        <a:t>B4</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800">
                          <a:effectLst/>
                        </a:rPr>
                        <a:t>4</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a:effectLst/>
                        </a:rPr>
                        <a:t>To what extent are you as a board member accountable to the following bodies?</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0872">
                <a:tc>
                  <a:txBody>
                    <a:bodyPr/>
                    <a:lstStyle/>
                    <a:p>
                      <a:pPr algn="just">
                        <a:lnSpc>
                          <a:spcPct val="115000"/>
                        </a:lnSpc>
                        <a:spcAft>
                          <a:spcPts val="0"/>
                        </a:spcAft>
                      </a:pPr>
                      <a:r>
                        <a:rPr lang="it-CH" sz="1800">
                          <a:effectLst/>
                        </a:rPr>
                        <a:t>B5</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5</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a:effectLst/>
                        </a:rPr>
                        <a:t>To whom is the board as a whole primarily accountable?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0872">
                <a:tc>
                  <a:txBody>
                    <a:bodyPr/>
                    <a:lstStyle/>
                    <a:p>
                      <a:pPr algn="just">
                        <a:lnSpc>
                          <a:spcPct val="115000"/>
                        </a:lnSpc>
                        <a:spcAft>
                          <a:spcPts val="0"/>
                        </a:spcAft>
                      </a:pPr>
                      <a:r>
                        <a:rPr lang="it-CH" sz="1800">
                          <a:effectLst/>
                        </a:rPr>
                        <a:t>B6</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6</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a:effectLst/>
                        </a:rPr>
                        <a:t>ø</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a:effectLst/>
                        </a:rPr>
                        <a:t>How long have you been a member of the board?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0872">
                <a:tc>
                  <a:txBody>
                    <a:bodyPr/>
                    <a:lstStyle/>
                    <a:p>
                      <a:pPr algn="just">
                        <a:lnSpc>
                          <a:spcPct val="115000"/>
                        </a:lnSpc>
                        <a:spcAft>
                          <a:spcPts val="0"/>
                        </a:spcAft>
                      </a:pPr>
                      <a:r>
                        <a:rPr lang="it-CH" sz="1800" dirty="0">
                          <a:effectLst/>
                        </a:rPr>
                        <a:t>B7</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7</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CH" sz="1800" dirty="0">
                          <a:effectLst/>
                        </a:rPr>
                        <a:t>ø</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US" sz="1600" dirty="0">
                          <a:effectLst/>
                        </a:rPr>
                        <a:t>Which of the following reasons led you to become a board member?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59736">
                <a:tc>
                  <a:txBody>
                    <a:bodyPr/>
                    <a:lstStyle/>
                    <a:p>
                      <a:pPr algn="just">
                        <a:lnSpc>
                          <a:spcPct val="115000"/>
                        </a:lnSpc>
                        <a:spcAft>
                          <a:spcPts val="0"/>
                        </a:spcAft>
                      </a:pPr>
                      <a:r>
                        <a:rPr lang="en-GB" sz="4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4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4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4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4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4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n-GB" sz="2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32738">
                <a:tc>
                  <a:txBody>
                    <a:bodyPr/>
                    <a:lstStyle/>
                    <a:p>
                      <a:pPr marL="0" algn="l" defTabSz="914400" rtl="0" eaLnBrk="1" fontAlgn="ctr" latinLnBrk="0" hangingPunct="1">
                        <a:lnSpc>
                          <a:spcPct val="115000"/>
                        </a:lnSpc>
                        <a:spcAft>
                          <a:spcPts val="0"/>
                        </a:spcAft>
                      </a:pPr>
                      <a:r>
                        <a:rPr lang="en-GB" sz="1800" kern="1200" dirty="0">
                          <a:solidFill>
                            <a:schemeClr val="bg1"/>
                          </a:solidFill>
                          <a:effectLst/>
                          <a:latin typeface="+mn-lt"/>
                          <a:ea typeface="+mn-ea"/>
                          <a:cs typeface="+mn-cs"/>
                        </a:rPr>
                        <a:t>C</a:t>
                      </a:r>
                      <a:r>
                        <a:rPr lang="en-GB" sz="1800" kern="1200" dirty="0" smtClean="0">
                          <a:solidFill>
                            <a:schemeClr val="bg1"/>
                          </a:solidFill>
                          <a:effectLst/>
                          <a:latin typeface="+mn-lt"/>
                          <a:ea typeface="+mn-ea"/>
                          <a:cs typeface="+mn-cs"/>
                        </a:rPr>
                        <a:t>ount </a:t>
                      </a:r>
                      <a:r>
                        <a:rPr lang="en-GB" sz="1800" kern="1200" dirty="0">
                          <a:solidFill>
                            <a:schemeClr val="bg1"/>
                          </a:solidFill>
                          <a:effectLst/>
                          <a:latin typeface="+mn-lt"/>
                          <a:ea typeface="+mn-ea"/>
                          <a:cs typeface="+mn-cs"/>
                        </a:rPr>
                        <a:t>of "ø"</a:t>
                      </a:r>
                    </a:p>
                  </a:txBody>
                  <a:tcPr marL="7620" marR="7620" marT="7620" marB="0" anchor="ctr"/>
                </a:tc>
                <a:tc>
                  <a:txBody>
                    <a:bodyPr/>
                    <a:lstStyle/>
                    <a:p>
                      <a:pPr marL="0" algn="ctr" defTabSz="914400" rtl="0" eaLnBrk="1" fontAlgn="b" latinLnBrk="0" hangingPunct="1">
                        <a:lnSpc>
                          <a:spcPct val="115000"/>
                        </a:lnSpc>
                        <a:spcAft>
                          <a:spcPts val="0"/>
                        </a:spcAft>
                      </a:pPr>
                      <a:r>
                        <a:rPr lang="en-GB" sz="1800" i="1" kern="1200" dirty="0">
                          <a:solidFill>
                            <a:schemeClr val="dk1"/>
                          </a:solidFill>
                          <a:effectLst/>
                          <a:latin typeface="+mn-lt"/>
                          <a:ea typeface="+mn-ea"/>
                          <a:cs typeface="+mn-cs"/>
                        </a:rPr>
                        <a:t>78</a:t>
                      </a:r>
                    </a:p>
                  </a:txBody>
                  <a:tcPr marL="7620" marR="7620" marT="7620" marB="0" anchor="b"/>
                </a:tc>
                <a:tc>
                  <a:txBody>
                    <a:bodyPr/>
                    <a:lstStyle/>
                    <a:p>
                      <a:pPr marL="0" algn="ctr" defTabSz="914400" rtl="0" eaLnBrk="1" fontAlgn="b" latinLnBrk="0" hangingPunct="1">
                        <a:lnSpc>
                          <a:spcPct val="115000"/>
                        </a:lnSpc>
                        <a:spcAft>
                          <a:spcPts val="0"/>
                        </a:spcAft>
                      </a:pPr>
                      <a:r>
                        <a:rPr lang="en-GB" sz="1800" i="1" kern="1200" dirty="0">
                          <a:solidFill>
                            <a:schemeClr val="dk1"/>
                          </a:solidFill>
                          <a:effectLst/>
                          <a:latin typeface="+mn-lt"/>
                          <a:ea typeface="+mn-ea"/>
                          <a:cs typeface="+mn-cs"/>
                        </a:rPr>
                        <a:t>86</a:t>
                      </a:r>
                    </a:p>
                  </a:txBody>
                  <a:tcPr marL="7620" marR="7620" marT="7620" marB="0" anchor="b"/>
                </a:tc>
                <a:tc>
                  <a:txBody>
                    <a:bodyPr/>
                    <a:lstStyle/>
                    <a:p>
                      <a:pPr marL="0" algn="ctr" defTabSz="914400" rtl="0" eaLnBrk="1" fontAlgn="b" latinLnBrk="0" hangingPunct="1">
                        <a:lnSpc>
                          <a:spcPct val="115000"/>
                        </a:lnSpc>
                        <a:spcAft>
                          <a:spcPts val="0"/>
                        </a:spcAft>
                      </a:pPr>
                      <a:r>
                        <a:rPr lang="en-GB" sz="1800" i="1" kern="1200" dirty="0">
                          <a:solidFill>
                            <a:schemeClr val="dk1"/>
                          </a:solidFill>
                          <a:effectLst/>
                          <a:latin typeface="+mn-lt"/>
                          <a:ea typeface="+mn-ea"/>
                          <a:cs typeface="+mn-cs"/>
                        </a:rPr>
                        <a:t>91</a:t>
                      </a:r>
                    </a:p>
                  </a:txBody>
                  <a:tcPr marL="7620" marR="7620" marT="7620" marB="0" anchor="b"/>
                </a:tc>
                <a:tc>
                  <a:txBody>
                    <a:bodyPr/>
                    <a:lstStyle/>
                    <a:p>
                      <a:pPr marL="0" algn="ctr" defTabSz="914400" rtl="0" eaLnBrk="1" fontAlgn="b" latinLnBrk="0" hangingPunct="1">
                        <a:lnSpc>
                          <a:spcPct val="115000"/>
                        </a:lnSpc>
                        <a:spcAft>
                          <a:spcPts val="0"/>
                        </a:spcAft>
                      </a:pPr>
                      <a:r>
                        <a:rPr lang="en-GB" sz="1800" i="1" kern="1200" dirty="0">
                          <a:solidFill>
                            <a:schemeClr val="dk1"/>
                          </a:solidFill>
                          <a:effectLst/>
                          <a:latin typeface="+mn-lt"/>
                          <a:ea typeface="+mn-ea"/>
                          <a:cs typeface="+mn-cs"/>
                        </a:rPr>
                        <a:t>71</a:t>
                      </a:r>
                    </a:p>
                  </a:txBody>
                  <a:tcPr marL="7620" marR="7620" marT="7620" marB="0" anchor="b"/>
                </a:tc>
                <a:tc>
                  <a:txBody>
                    <a:bodyPr/>
                    <a:lstStyle/>
                    <a:p>
                      <a:pPr marL="0" algn="ctr" defTabSz="914400" rtl="0" eaLnBrk="1" fontAlgn="b" latinLnBrk="0" hangingPunct="1">
                        <a:lnSpc>
                          <a:spcPct val="115000"/>
                        </a:lnSpc>
                        <a:spcAft>
                          <a:spcPts val="0"/>
                        </a:spcAft>
                      </a:pPr>
                      <a:r>
                        <a:rPr lang="en-GB" sz="1800" i="1" kern="1200" dirty="0">
                          <a:solidFill>
                            <a:schemeClr val="dk1"/>
                          </a:solidFill>
                          <a:effectLst/>
                          <a:latin typeface="+mn-lt"/>
                          <a:ea typeface="+mn-ea"/>
                          <a:cs typeface="+mn-cs"/>
                        </a:rPr>
                        <a:t>74</a:t>
                      </a:r>
                    </a:p>
                  </a:txBody>
                  <a:tcPr marL="7620" marR="7620" marT="7620" marB="0" anchor="b"/>
                </a:tc>
                <a:tc>
                  <a:txBody>
                    <a:bodyPr/>
                    <a:lstStyle/>
                    <a:p>
                      <a:pPr algn="just">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5" name="TextBox 4"/>
          <p:cNvSpPr txBox="1"/>
          <p:nvPr/>
        </p:nvSpPr>
        <p:spPr>
          <a:xfrm>
            <a:off x="5543302" y="1532592"/>
            <a:ext cx="5301761" cy="4247317"/>
          </a:xfrm>
          <a:prstGeom prst="rect">
            <a:avLst/>
          </a:prstGeom>
          <a:solidFill>
            <a:srgbClr val="C00000"/>
          </a:solidFill>
          <a:ln>
            <a:solidFill>
              <a:srgbClr val="FF0000"/>
            </a:solidFill>
          </a:ln>
        </p:spPr>
        <p:txBody>
          <a:bodyPr wrap="square" rtlCol="0">
            <a:spAutoFit/>
          </a:bodyPr>
          <a:lstStyle/>
          <a:p>
            <a:pPr marL="285750" indent="-285750">
              <a:buFont typeface="Arial" panose="020B0604020202020204" pitchFamily="34" charset="0"/>
              <a:buChar char="•"/>
            </a:pPr>
            <a:r>
              <a:rPr lang="en-GB" b="1" dirty="0" smtClean="0">
                <a:solidFill>
                  <a:schemeClr val="bg1"/>
                </a:solidFill>
              </a:rPr>
              <a:t>117 different questions out of 5 questionnaires of circa 50 Qs each </a:t>
            </a:r>
            <a:r>
              <a:rPr lang="en-GB" b="1" dirty="0">
                <a:solidFill>
                  <a:schemeClr val="bg1"/>
                </a:solidFill>
              </a:rPr>
              <a:t>over </a:t>
            </a:r>
            <a:r>
              <a:rPr lang="en-US" b="1" dirty="0">
                <a:solidFill>
                  <a:schemeClr val="bg1"/>
                </a:solidFill>
              </a:rPr>
              <a:t>18000 possible </a:t>
            </a:r>
            <a:r>
              <a:rPr lang="en-US" b="1" dirty="0" smtClean="0">
                <a:solidFill>
                  <a:schemeClr val="bg1"/>
                </a:solidFill>
              </a:rPr>
              <a:t>combinations</a:t>
            </a:r>
          </a:p>
          <a:p>
            <a:pPr marL="285750" indent="-285750">
              <a:buFont typeface="Arial" panose="020B0604020202020204" pitchFamily="34" charset="0"/>
              <a:buChar char="•"/>
            </a:pPr>
            <a:r>
              <a:rPr lang="en-GB" b="1" dirty="0">
                <a:solidFill>
                  <a:schemeClr val="bg1"/>
                </a:solidFill>
              </a:rPr>
              <a:t>around 700 variables</a:t>
            </a:r>
            <a:r>
              <a:rPr lang="en-US" b="1" dirty="0">
                <a:solidFill>
                  <a:schemeClr val="bg1"/>
                </a:solidFill>
              </a:rPr>
              <a:t> in the dataset</a:t>
            </a:r>
          </a:p>
          <a:p>
            <a:pPr marL="285750" indent="-285750">
              <a:buFont typeface="Arial" panose="020B0604020202020204" pitchFamily="34" charset="0"/>
              <a:buChar char="•"/>
            </a:pPr>
            <a:r>
              <a:rPr lang="en-US" b="1" dirty="0" smtClean="0">
                <a:solidFill>
                  <a:schemeClr val="bg1"/>
                </a:solidFill>
              </a:rPr>
              <a:t>Less than 50% of </a:t>
            </a:r>
            <a:r>
              <a:rPr lang="en-GB" b="1" dirty="0" smtClean="0">
                <a:solidFill>
                  <a:schemeClr val="bg1"/>
                </a:solidFill>
              </a:rPr>
              <a:t> the questions of each questionnaire had at least a common question in one of the other 4</a:t>
            </a:r>
          </a:p>
          <a:p>
            <a:pPr marL="285750" indent="-285750">
              <a:buFont typeface="Arial" panose="020B0604020202020204" pitchFamily="34" charset="0"/>
              <a:buChar char="•"/>
            </a:pPr>
            <a:endParaRPr lang="en-GB" b="1" dirty="0" smtClean="0">
              <a:solidFill>
                <a:schemeClr val="bg1"/>
              </a:solidFill>
            </a:endParaRPr>
          </a:p>
          <a:p>
            <a:pPr marL="285750" indent="-285750">
              <a:buFont typeface="Arial" panose="020B0604020202020204" pitchFamily="34" charset="0"/>
              <a:buChar char="•"/>
            </a:pPr>
            <a:r>
              <a:rPr lang="en-GB" b="1" dirty="0" smtClean="0">
                <a:solidFill>
                  <a:schemeClr val="bg1"/>
                </a:solidFill>
              </a:rPr>
              <a:t>3/117   same questions in 5 questionnaires</a:t>
            </a:r>
          </a:p>
          <a:p>
            <a:pPr marL="285750" indent="-285750">
              <a:buFont typeface="Arial" panose="020B0604020202020204" pitchFamily="34" charset="0"/>
              <a:buChar char="•"/>
            </a:pPr>
            <a:r>
              <a:rPr lang="en-GB" b="1" dirty="0" smtClean="0">
                <a:solidFill>
                  <a:schemeClr val="bg1"/>
                </a:solidFill>
              </a:rPr>
              <a:t>2/117   same questions in 4 questionnaires</a:t>
            </a:r>
          </a:p>
          <a:p>
            <a:pPr marL="285750" indent="-285750">
              <a:buFont typeface="Arial" panose="020B0604020202020204" pitchFamily="34" charset="0"/>
              <a:buChar char="•"/>
            </a:pPr>
            <a:r>
              <a:rPr lang="en-GB" b="1" dirty="0" smtClean="0">
                <a:solidFill>
                  <a:schemeClr val="bg1"/>
                </a:solidFill>
              </a:rPr>
              <a:t>16/117 same questions in 3 questionnaires </a:t>
            </a:r>
          </a:p>
          <a:p>
            <a:pPr marL="285750" indent="-285750">
              <a:buFont typeface="Arial" panose="020B0604020202020204" pitchFamily="34" charset="0"/>
              <a:buChar char="•"/>
            </a:pPr>
            <a:r>
              <a:rPr lang="en-GB" b="1" dirty="0" smtClean="0">
                <a:solidFill>
                  <a:schemeClr val="bg1"/>
                </a:solidFill>
              </a:rPr>
              <a:t>18/117 same questions in 2 questionnaires</a:t>
            </a:r>
          </a:p>
          <a:p>
            <a:pPr marL="285750" indent="-285750">
              <a:buFont typeface="Arial" panose="020B0604020202020204" pitchFamily="34" charset="0"/>
              <a:buChar char="•"/>
            </a:pPr>
            <a:r>
              <a:rPr lang="en-GB" b="1" dirty="0" smtClean="0">
                <a:solidFill>
                  <a:schemeClr val="bg1"/>
                </a:solidFill>
              </a:rPr>
              <a:t>78/117 (66.7%) unique questions in only one of 5 questionnaires </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endParaRPr lang="en-GB" dirty="0"/>
          </a:p>
        </p:txBody>
      </p:sp>
      <p:sp>
        <p:nvSpPr>
          <p:cNvPr id="6" name="TextBox 5"/>
          <p:cNvSpPr txBox="1"/>
          <p:nvPr/>
        </p:nvSpPr>
        <p:spPr>
          <a:xfrm>
            <a:off x="10845063" y="6360442"/>
            <a:ext cx="655607" cy="369332"/>
          </a:xfrm>
          <a:prstGeom prst="rect">
            <a:avLst/>
          </a:prstGeom>
          <a:noFill/>
        </p:spPr>
        <p:txBody>
          <a:bodyPr wrap="square" rtlCol="0">
            <a:spAutoFit/>
          </a:bodyPr>
          <a:lstStyle/>
          <a:p>
            <a:r>
              <a:rPr lang="en-GB" dirty="0" smtClean="0">
                <a:hlinkClick r:id="rId2" action="ppaction://hlinksldjump"/>
              </a:rPr>
              <a:t>Back</a:t>
            </a:r>
            <a:r>
              <a:rPr lang="en-GB" dirty="0" smtClean="0"/>
              <a:t> </a:t>
            </a:r>
            <a:endParaRPr lang="en-GB" dirty="0"/>
          </a:p>
        </p:txBody>
      </p:sp>
    </p:spTree>
    <p:extLst>
      <p:ext uri="{BB962C8B-B14F-4D97-AF65-F5344CB8AC3E}">
        <p14:creationId xmlns:p14="http://schemas.microsoft.com/office/powerpoint/2010/main" val="200926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24985051"/>
              </p:ext>
            </p:extLst>
          </p:nvPr>
        </p:nvGraphicFramePr>
        <p:xfrm>
          <a:off x="379564" y="1664901"/>
          <a:ext cx="11455878" cy="4503420"/>
        </p:xfrm>
        <a:graphic>
          <a:graphicData uri="http://schemas.openxmlformats.org/drawingml/2006/table">
            <a:tbl>
              <a:tblPr>
                <a:tableStyleId>{69C7853C-536D-4A76-A0AE-DD22124D55A5}</a:tableStyleId>
              </a:tblPr>
              <a:tblGrid>
                <a:gridCol w="1483280"/>
                <a:gridCol w="6340877"/>
                <a:gridCol w="1846053"/>
                <a:gridCol w="1785668"/>
              </a:tblGrid>
              <a:tr h="262800">
                <a:tc>
                  <a:txBody>
                    <a:bodyPr/>
                    <a:lstStyle/>
                    <a:p>
                      <a:pPr algn="l" fontAlgn="ctr"/>
                      <a:r>
                        <a:rPr lang="en-GB" sz="1800" b="1" u="none" strike="noStrike" dirty="0">
                          <a:solidFill>
                            <a:schemeClr val="bg1"/>
                          </a:solidFill>
                          <a:effectLst/>
                        </a:rPr>
                        <a:t>Name of </a:t>
                      </a:r>
                      <a:r>
                        <a:rPr lang="en-GB" sz="1800" b="1" u="none" strike="noStrike" dirty="0" smtClean="0">
                          <a:solidFill>
                            <a:schemeClr val="bg1"/>
                          </a:solidFill>
                          <a:effectLst/>
                        </a:rPr>
                        <a:t>variable</a:t>
                      </a:r>
                      <a:endParaRPr lang="en-GB" sz="1800" b="1" i="0" u="none" strike="noStrike" dirty="0">
                        <a:solidFill>
                          <a:schemeClr val="bg1"/>
                        </a:solidFill>
                        <a:effectLst/>
                        <a:latin typeface="Calibri" panose="020F0502020204030204" pitchFamily="34" charset="0"/>
                      </a:endParaRPr>
                    </a:p>
                  </a:txBody>
                  <a:tcPr marL="7620" marR="7620" marT="7620" marB="0" anchor="ctr">
                    <a:solidFill>
                      <a:srgbClr val="7030A0"/>
                    </a:solidFill>
                  </a:tcPr>
                </a:tc>
                <a:tc>
                  <a:txBody>
                    <a:bodyPr/>
                    <a:lstStyle/>
                    <a:p>
                      <a:pPr algn="l" fontAlgn="ctr"/>
                      <a:r>
                        <a:rPr lang="en-GB" sz="1800" b="1" u="none" strike="noStrike" dirty="0">
                          <a:solidFill>
                            <a:schemeClr val="bg1"/>
                          </a:solidFill>
                          <a:effectLst/>
                        </a:rPr>
                        <a:t>Label of the variable </a:t>
                      </a:r>
                      <a:endParaRPr lang="en-GB" sz="1800" b="1" i="0" u="none" strike="noStrike" dirty="0">
                        <a:solidFill>
                          <a:schemeClr val="bg1"/>
                        </a:solidFill>
                        <a:effectLst/>
                        <a:latin typeface="Calibri" panose="020F0502020204030204" pitchFamily="34" charset="0"/>
                      </a:endParaRPr>
                    </a:p>
                  </a:txBody>
                  <a:tcPr marL="7620" marR="7620" marT="7620" marB="0" anchor="ctr">
                    <a:solidFill>
                      <a:srgbClr val="7030A0"/>
                    </a:solidFill>
                  </a:tcPr>
                </a:tc>
                <a:tc>
                  <a:txBody>
                    <a:bodyPr/>
                    <a:lstStyle/>
                    <a:p>
                      <a:pPr algn="ctr" fontAlgn="ctr"/>
                      <a:r>
                        <a:rPr lang="en-GB" sz="1800" b="1" u="none" strike="noStrike" dirty="0">
                          <a:solidFill>
                            <a:schemeClr val="bg1"/>
                          </a:solidFill>
                          <a:effectLst/>
                        </a:rPr>
                        <a:t># of values</a:t>
                      </a:r>
                      <a:endParaRPr lang="en-GB" sz="1800" b="1" i="0" u="none" strike="noStrike" dirty="0">
                        <a:solidFill>
                          <a:schemeClr val="bg1"/>
                        </a:solidFill>
                        <a:effectLst/>
                        <a:latin typeface="Calibri" panose="020F0502020204030204" pitchFamily="34" charset="0"/>
                      </a:endParaRPr>
                    </a:p>
                  </a:txBody>
                  <a:tcPr marL="7620" marR="7620" marT="7620" marB="0" anchor="ctr">
                    <a:solidFill>
                      <a:srgbClr val="7030A0"/>
                    </a:solidFill>
                  </a:tcPr>
                </a:tc>
                <a:tc>
                  <a:txBody>
                    <a:bodyPr/>
                    <a:lstStyle/>
                    <a:p>
                      <a:pPr algn="l" fontAlgn="ctr"/>
                      <a:r>
                        <a:rPr lang="en-GB" sz="1800" b="1" u="none" strike="noStrike" dirty="0">
                          <a:solidFill>
                            <a:schemeClr val="bg1"/>
                          </a:solidFill>
                          <a:effectLst/>
                        </a:rPr>
                        <a:t>Dimension </a:t>
                      </a:r>
                      <a:endParaRPr lang="en-GB" sz="1800" b="1" i="0" u="none" strike="noStrike" dirty="0">
                        <a:solidFill>
                          <a:schemeClr val="bg1"/>
                        </a:solidFill>
                        <a:effectLst/>
                        <a:latin typeface="Calibri" panose="020F0502020204030204" pitchFamily="34" charset="0"/>
                      </a:endParaRPr>
                    </a:p>
                  </a:txBody>
                  <a:tcPr marL="7620" marR="7620" marT="7620" marB="0" anchor="ctr">
                    <a:solidFill>
                      <a:srgbClr val="7030A0"/>
                    </a:solidFill>
                  </a:tcPr>
                </a:tc>
              </a:tr>
              <a:tr h="262800">
                <a:tc>
                  <a:txBody>
                    <a:bodyPr/>
                    <a:lstStyle/>
                    <a:p>
                      <a:pPr algn="l" fontAlgn="ctr"/>
                      <a:r>
                        <a:rPr lang="en-GB" sz="1800" u="none" strike="noStrike">
                          <a:effectLst/>
                        </a:rPr>
                        <a:t>V01</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dirty="0">
                          <a:effectLst/>
                        </a:rPr>
                        <a:t>FREE TO DECIDE ON LEGAL STATUS</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3</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Legal </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V02</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dirty="0">
                          <a:effectLst/>
                        </a:rPr>
                        <a:t>FREE TO APPOINT ACADEMIC STAFF</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3</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HR Management </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V03</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GB" sz="1600" u="none" strike="noStrike" dirty="0">
                          <a:effectLst/>
                        </a:rPr>
                        <a:t>FREE TO DETERMINE SALARIES</a:t>
                      </a:r>
                      <a:endParaRPr lang="en-GB"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4</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HR Management </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V04</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dirty="0">
                          <a:effectLst/>
                        </a:rPr>
                        <a:t>FREE TO DETERMINE PROCEDURES FOR ASSESSMENT INDIVIDUAL STAFF</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4</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HR Management </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V05</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dirty="0">
                          <a:effectLst/>
                        </a:rPr>
                        <a:t>FREE TO DETERMINE PROCEDURES FOR ACADEMIC PROMOTIONS</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4</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HR Management</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V06</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dirty="0">
                          <a:effectLst/>
                        </a:rPr>
                        <a:t>FREE TO DETERMINE HOW TO SPEND PUBLIC GRANT</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3</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Financial</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V07a</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GB" sz="1600" u="none" strike="noStrike" dirty="0">
                          <a:effectLst/>
                        </a:rPr>
                        <a:t>ESTIMATE AVERAGE PROPORTION OPERATIONAL GRANT</a:t>
                      </a:r>
                      <a:endParaRPr lang="en-GB"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Continuous</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just" fontAlgn="ctr"/>
                      <a:r>
                        <a:rPr lang="en-GB" sz="1800" u="none" strike="noStrike">
                          <a:effectLst/>
                        </a:rPr>
                        <a:t>V07b</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GB" sz="1600" u="none" strike="noStrike" dirty="0">
                          <a:effectLst/>
                        </a:rPr>
                        <a:t>ESTIMATE AVERAGE PROPORTION TUITION FEES</a:t>
                      </a:r>
                      <a:endParaRPr lang="en-GB"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Continuous</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just" fontAlgn="ctr"/>
                      <a:r>
                        <a:rPr lang="en-GB" sz="1800" u="none" strike="noStrike">
                          <a:effectLst/>
                        </a:rPr>
                        <a:t>V07c</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dirty="0">
                          <a:effectLst/>
                        </a:rPr>
                        <a:t>ESTIMATE AVERAGE PROPORTION THIRD PARTY FUNDING</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Continuous</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just" fontAlgn="ctr"/>
                      <a:r>
                        <a:rPr lang="en-GB" sz="1800" u="none" strike="noStrike">
                          <a:effectLst/>
                        </a:rPr>
                        <a:t>V07d</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GB" sz="1600" u="none" strike="noStrike" dirty="0">
                          <a:effectLst/>
                        </a:rPr>
                        <a:t>CATEGORISED PROPORTION OPERATIONAL GRANT</a:t>
                      </a:r>
                      <a:endParaRPr lang="en-GB"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4</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V08</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dirty="0">
                          <a:effectLst/>
                        </a:rPr>
                        <a:t>FREE TO BORROW FUNDS ON CAPITAL MARKET</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3</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Financial</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V09</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dirty="0">
                          <a:effectLst/>
                        </a:rPr>
                        <a:t>FREE TO BUILD UP RESERVES</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dirty="0">
                          <a:effectLst/>
                        </a:rPr>
                        <a:t>3</a:t>
                      </a:r>
                      <a:endParaRPr lang="en-GB"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a:effectLst/>
                        </a:rPr>
                        <a:t>Financial</a:t>
                      </a:r>
                      <a:endParaRPr lang="en-GB" sz="1600" b="0" i="0" u="none" strike="noStrike">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V10</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dirty="0">
                          <a:effectLst/>
                        </a:rPr>
                        <a:t>FREE TO CHARGE FEES BACHELORS</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dirty="0">
                          <a:effectLst/>
                        </a:rPr>
                        <a:t>4</a:t>
                      </a:r>
                      <a:endParaRPr lang="en-GB"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dirty="0">
                          <a:effectLst/>
                        </a:rPr>
                        <a:t>Financial</a:t>
                      </a:r>
                      <a:endParaRPr lang="en-GB" sz="1600" b="0" i="0" u="none" strike="noStrike" dirty="0">
                        <a:solidFill>
                          <a:srgbClr val="000000"/>
                        </a:solidFill>
                        <a:effectLst/>
                        <a:latin typeface="Calibri" panose="020F0502020204030204" pitchFamily="34" charset="0"/>
                      </a:endParaRPr>
                    </a:p>
                  </a:txBody>
                  <a:tcPr marL="7620" marR="7620" marT="7620" marB="0" anchor="ctr"/>
                </a:tc>
              </a:tr>
              <a:tr h="262800">
                <a:tc>
                  <a:txBody>
                    <a:bodyPr/>
                    <a:lstStyle/>
                    <a:p>
                      <a:pPr algn="l" fontAlgn="ctr"/>
                      <a:r>
                        <a:rPr lang="en-GB" sz="1800" u="none" strike="noStrike">
                          <a:effectLst/>
                        </a:rPr>
                        <a:t>V11</a:t>
                      </a:r>
                      <a:endParaRPr lang="en-GB" sz="1800" b="0" i="0" u="none" strike="noStrike">
                        <a:solidFill>
                          <a:srgbClr val="000000"/>
                        </a:solidFill>
                        <a:effectLst/>
                        <a:latin typeface="Calibri" panose="020F0502020204030204" pitchFamily="34" charset="0"/>
                      </a:endParaRPr>
                    </a:p>
                  </a:txBody>
                  <a:tcPr marL="7620" marR="7620" marT="7620" marB="0" anchor="ctr"/>
                </a:tc>
                <a:tc>
                  <a:txBody>
                    <a:bodyPr/>
                    <a:lstStyle/>
                    <a:p>
                      <a:pPr algn="just" fontAlgn="ctr"/>
                      <a:r>
                        <a:rPr lang="en-US" sz="1600" u="none" strike="noStrike">
                          <a:effectLst/>
                        </a:rPr>
                        <a:t>FREE TO CHARGE FEES MASTERS</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u="none" strike="noStrike">
                          <a:effectLst/>
                        </a:rPr>
                        <a:t>4</a:t>
                      </a:r>
                      <a:endParaRPr lang="en-GB"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u="none" strike="noStrike" dirty="0">
                          <a:effectLst/>
                        </a:rPr>
                        <a:t>Financial</a:t>
                      </a:r>
                      <a:endParaRPr lang="en-GB" sz="16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5" name="TextBox 4"/>
          <p:cNvSpPr txBox="1"/>
          <p:nvPr/>
        </p:nvSpPr>
        <p:spPr>
          <a:xfrm>
            <a:off x="379564" y="526211"/>
            <a:ext cx="6538821" cy="523220"/>
          </a:xfrm>
          <a:prstGeom prst="rect">
            <a:avLst/>
          </a:prstGeom>
          <a:noFill/>
        </p:spPr>
        <p:txBody>
          <a:bodyPr wrap="square" rtlCol="0">
            <a:spAutoFit/>
          </a:bodyPr>
          <a:lstStyle/>
          <a:p>
            <a:r>
              <a:rPr lang="en-GB" sz="2800" b="1" dirty="0" smtClean="0"/>
              <a:t>Formal Autonomy: some variables </a:t>
            </a:r>
            <a:endParaRPr lang="en-GB" sz="2800" b="1" dirty="0"/>
          </a:p>
        </p:txBody>
      </p:sp>
    </p:spTree>
    <p:extLst>
      <p:ext uri="{BB962C8B-B14F-4D97-AF65-F5344CB8AC3E}">
        <p14:creationId xmlns:p14="http://schemas.microsoft.com/office/powerpoint/2010/main" val="868441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070732061"/>
              </p:ext>
            </p:extLst>
          </p:nvPr>
        </p:nvGraphicFramePr>
        <p:xfrm>
          <a:off x="838200" y="1927364"/>
          <a:ext cx="10515600" cy="3708400"/>
        </p:xfrm>
        <a:graphic>
          <a:graphicData uri="http://schemas.openxmlformats.org/drawingml/2006/table">
            <a:tbl>
              <a:tblPr firstRow="1" bandRow="1">
                <a:tableStyleId>{5C22544A-7EE6-4342-B048-85BDC9FD1C3A}</a:tableStyleId>
              </a:tblPr>
              <a:tblGrid>
                <a:gridCol w="7339642"/>
                <a:gridCol w="3175958"/>
              </a:tblGrid>
              <a:tr h="370840">
                <a:tc>
                  <a:txBody>
                    <a:bodyPr/>
                    <a:lstStyle/>
                    <a:p>
                      <a:pPr algn="ctr"/>
                      <a:r>
                        <a:rPr lang="en-GB" dirty="0" smtClean="0"/>
                        <a:t>Dimensions</a:t>
                      </a:r>
                      <a:r>
                        <a:rPr lang="en-GB" baseline="0" dirty="0" smtClean="0"/>
                        <a:t> (groups of variables)</a:t>
                      </a:r>
                      <a:endParaRPr lang="en-GB" dirty="0"/>
                    </a:p>
                  </a:txBody>
                  <a:tcPr/>
                </a:tc>
                <a:tc>
                  <a:txBody>
                    <a:bodyPr/>
                    <a:lstStyle/>
                    <a:p>
                      <a:pPr algn="ctr"/>
                      <a:r>
                        <a:rPr lang="en-GB" dirty="0" smtClean="0"/>
                        <a:t>No.</a:t>
                      </a:r>
                      <a:r>
                        <a:rPr lang="en-GB" baseline="0" dirty="0" smtClean="0"/>
                        <a:t> of variables </a:t>
                      </a:r>
                      <a:endParaRPr lang="en-GB" dirty="0"/>
                    </a:p>
                  </a:txBody>
                  <a:tcPr/>
                </a:tc>
              </a:tr>
              <a:tr h="370840">
                <a:tc>
                  <a:txBody>
                    <a:bodyPr/>
                    <a:lstStyle/>
                    <a:p>
                      <a:r>
                        <a:rPr lang="en-GB" dirty="0" smtClean="0"/>
                        <a:t>External</a:t>
                      </a:r>
                      <a:r>
                        <a:rPr lang="en-GB" baseline="0" dirty="0" smtClean="0"/>
                        <a:t> Governance </a:t>
                      </a:r>
                      <a:endParaRPr lang="en-GB" dirty="0"/>
                    </a:p>
                  </a:txBody>
                  <a:tcPr/>
                </a:tc>
                <a:tc>
                  <a:txBody>
                    <a:bodyPr/>
                    <a:lstStyle/>
                    <a:p>
                      <a:pPr algn="r"/>
                      <a:r>
                        <a:rPr lang="en-GB" dirty="0" smtClean="0"/>
                        <a:t>2</a:t>
                      </a:r>
                      <a:endParaRPr lang="en-GB" dirty="0"/>
                    </a:p>
                  </a:txBody>
                  <a:tcPr/>
                </a:tc>
              </a:tr>
              <a:tr h="370840">
                <a:tc>
                  <a:txBody>
                    <a:bodyPr/>
                    <a:lstStyle/>
                    <a:p>
                      <a:r>
                        <a:rPr lang="en-GB" dirty="0" smtClean="0"/>
                        <a:t>Financial </a:t>
                      </a:r>
                      <a:endParaRPr lang="en-GB" dirty="0"/>
                    </a:p>
                  </a:txBody>
                  <a:tcPr/>
                </a:tc>
                <a:tc>
                  <a:txBody>
                    <a:bodyPr/>
                    <a:lstStyle/>
                    <a:p>
                      <a:pPr algn="r"/>
                      <a:r>
                        <a:rPr lang="en-GB" dirty="0" smtClean="0"/>
                        <a:t>11</a:t>
                      </a:r>
                      <a:endParaRPr lang="en-GB" dirty="0"/>
                    </a:p>
                  </a:txBody>
                  <a:tcPr/>
                </a:tc>
              </a:tr>
              <a:tr h="370840">
                <a:tc>
                  <a:txBody>
                    <a:bodyPr/>
                    <a:lstStyle/>
                    <a:p>
                      <a:r>
                        <a:rPr lang="en-GB" dirty="0" smtClean="0"/>
                        <a:t>Funding </a:t>
                      </a:r>
                      <a:endParaRPr lang="en-GB" dirty="0"/>
                    </a:p>
                  </a:txBody>
                  <a:tcPr/>
                </a:tc>
                <a:tc>
                  <a:txBody>
                    <a:bodyPr/>
                    <a:lstStyle/>
                    <a:p>
                      <a:pPr algn="r"/>
                      <a:r>
                        <a:rPr lang="en-GB" dirty="0" smtClean="0"/>
                        <a:t>16</a:t>
                      </a:r>
                      <a:endParaRPr lang="en-GB" dirty="0"/>
                    </a:p>
                  </a:txBody>
                  <a:tcPr/>
                </a:tc>
              </a:tr>
              <a:tr h="370840">
                <a:tc>
                  <a:txBody>
                    <a:bodyPr/>
                    <a:lstStyle/>
                    <a:p>
                      <a:r>
                        <a:rPr lang="en-GB" dirty="0" smtClean="0"/>
                        <a:t>HR Management</a:t>
                      </a:r>
                      <a:endParaRPr lang="en-GB" dirty="0"/>
                    </a:p>
                  </a:txBody>
                  <a:tcPr/>
                </a:tc>
                <a:tc>
                  <a:txBody>
                    <a:bodyPr/>
                    <a:lstStyle/>
                    <a:p>
                      <a:pPr algn="r"/>
                      <a:r>
                        <a:rPr lang="en-GB" dirty="0" smtClean="0"/>
                        <a:t>4</a:t>
                      </a:r>
                      <a:endParaRPr lang="en-GB" dirty="0"/>
                    </a:p>
                  </a:txBody>
                  <a:tcPr/>
                </a:tc>
              </a:tr>
              <a:tr h="370840">
                <a:tc>
                  <a:txBody>
                    <a:bodyPr/>
                    <a:lstStyle/>
                    <a:p>
                      <a:r>
                        <a:rPr lang="en-GB" dirty="0" smtClean="0"/>
                        <a:t>Internal Governance</a:t>
                      </a:r>
                      <a:endParaRPr lang="en-GB" dirty="0"/>
                    </a:p>
                  </a:txBody>
                  <a:tcPr/>
                </a:tc>
                <a:tc>
                  <a:txBody>
                    <a:bodyPr/>
                    <a:lstStyle/>
                    <a:p>
                      <a:pPr algn="r"/>
                      <a:r>
                        <a:rPr lang="en-GB" dirty="0" smtClean="0"/>
                        <a:t>3</a:t>
                      </a:r>
                      <a:endParaRPr lang="en-GB" dirty="0"/>
                    </a:p>
                  </a:txBody>
                  <a:tcPr/>
                </a:tc>
              </a:tr>
              <a:tr h="370840">
                <a:tc>
                  <a:txBody>
                    <a:bodyPr/>
                    <a:lstStyle/>
                    <a:p>
                      <a:r>
                        <a:rPr lang="en-GB" dirty="0" smtClean="0"/>
                        <a:t>Legal</a:t>
                      </a:r>
                      <a:endParaRPr lang="en-GB" dirty="0"/>
                    </a:p>
                  </a:txBody>
                  <a:tcPr/>
                </a:tc>
                <a:tc>
                  <a:txBody>
                    <a:bodyPr/>
                    <a:lstStyle/>
                    <a:p>
                      <a:pPr algn="r"/>
                      <a:r>
                        <a:rPr lang="en-GB" dirty="0" smtClean="0"/>
                        <a:t>2</a:t>
                      </a:r>
                      <a:endParaRPr lang="en-GB" dirty="0"/>
                    </a:p>
                  </a:txBody>
                  <a:tcPr/>
                </a:tc>
              </a:tr>
              <a:tr h="370840">
                <a:tc>
                  <a:txBody>
                    <a:bodyPr/>
                    <a:lstStyle/>
                    <a:p>
                      <a:r>
                        <a:rPr lang="en-GB" dirty="0" smtClean="0"/>
                        <a:t>Policy </a:t>
                      </a:r>
                      <a:endParaRPr lang="en-GB" dirty="0"/>
                    </a:p>
                  </a:txBody>
                  <a:tcPr/>
                </a:tc>
                <a:tc>
                  <a:txBody>
                    <a:bodyPr/>
                    <a:lstStyle/>
                    <a:p>
                      <a:pPr algn="r"/>
                      <a:r>
                        <a:rPr lang="en-GB" dirty="0" smtClean="0"/>
                        <a:t>10</a:t>
                      </a:r>
                      <a:endParaRPr lang="en-GB" dirty="0"/>
                    </a:p>
                  </a:txBody>
                  <a:tcPr/>
                </a:tc>
              </a:tr>
              <a:tr h="370840">
                <a:tc>
                  <a:txBody>
                    <a:bodyPr/>
                    <a:lstStyle/>
                    <a:p>
                      <a:r>
                        <a:rPr lang="en-GB" dirty="0" smtClean="0"/>
                        <a:t>Steering Instruments </a:t>
                      </a:r>
                      <a:endParaRPr lang="en-GB" dirty="0"/>
                    </a:p>
                  </a:txBody>
                  <a:tcPr/>
                </a:tc>
                <a:tc>
                  <a:txBody>
                    <a:bodyPr/>
                    <a:lstStyle/>
                    <a:p>
                      <a:pPr algn="r"/>
                      <a:r>
                        <a:rPr lang="en-GB" dirty="0" smtClean="0"/>
                        <a:t>20</a:t>
                      </a:r>
                      <a:endParaRPr lang="en-GB" dirty="0"/>
                    </a:p>
                  </a:txBody>
                  <a:tcPr/>
                </a:tc>
              </a:tr>
              <a:tr h="370840">
                <a:tc>
                  <a:txBody>
                    <a:bodyPr/>
                    <a:lstStyle/>
                    <a:p>
                      <a:r>
                        <a:rPr lang="en-GB" b="1" dirty="0" smtClean="0"/>
                        <a:t>Total</a:t>
                      </a:r>
                      <a:endParaRPr lang="en-GB" b="1" dirty="0"/>
                    </a:p>
                  </a:txBody>
                  <a:tcPr/>
                </a:tc>
                <a:tc>
                  <a:txBody>
                    <a:bodyPr/>
                    <a:lstStyle/>
                    <a:p>
                      <a:pPr algn="r"/>
                      <a:r>
                        <a:rPr lang="en-GB" b="1" dirty="0" smtClean="0"/>
                        <a:t>68</a:t>
                      </a:r>
                      <a:endParaRPr lang="en-GB" b="1" dirty="0"/>
                    </a:p>
                  </a:txBody>
                  <a:tcPr/>
                </a:tc>
              </a:tr>
            </a:tbl>
          </a:graphicData>
        </a:graphic>
      </p:graphicFrame>
      <p:sp>
        <p:nvSpPr>
          <p:cNvPr id="3" name="TextBox 2"/>
          <p:cNvSpPr txBox="1"/>
          <p:nvPr/>
        </p:nvSpPr>
        <p:spPr>
          <a:xfrm>
            <a:off x="10774394" y="6124754"/>
            <a:ext cx="655607" cy="369332"/>
          </a:xfrm>
          <a:prstGeom prst="rect">
            <a:avLst/>
          </a:prstGeom>
          <a:noFill/>
        </p:spPr>
        <p:txBody>
          <a:bodyPr wrap="square" rtlCol="0">
            <a:spAutoFit/>
          </a:bodyPr>
          <a:lstStyle/>
          <a:p>
            <a:r>
              <a:rPr lang="en-GB" dirty="0" smtClean="0">
                <a:hlinkClick r:id="rId2" action="ppaction://hlinksldjump"/>
              </a:rPr>
              <a:t>Back</a:t>
            </a:r>
            <a:r>
              <a:rPr lang="en-GB" dirty="0" smtClean="0"/>
              <a:t> </a:t>
            </a:r>
            <a:endParaRPr lang="en-GB" dirty="0"/>
          </a:p>
        </p:txBody>
      </p:sp>
    </p:spTree>
    <p:extLst>
      <p:ext uri="{BB962C8B-B14F-4D97-AF65-F5344CB8AC3E}">
        <p14:creationId xmlns:p14="http://schemas.microsoft.com/office/powerpoint/2010/main" val="1588634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is about:</a:t>
            </a:r>
            <a:endParaRPr lang="en-GB" dirty="0"/>
          </a:p>
        </p:txBody>
      </p:sp>
      <p:sp>
        <p:nvSpPr>
          <p:cNvPr id="3" name="Content Placeholder 2"/>
          <p:cNvSpPr>
            <a:spLocks noGrp="1"/>
          </p:cNvSpPr>
          <p:nvPr>
            <p:ph idx="1"/>
          </p:nvPr>
        </p:nvSpPr>
        <p:spPr>
          <a:xfrm>
            <a:off x="838200" y="1825625"/>
            <a:ext cx="8003875" cy="4351338"/>
          </a:xfrm>
        </p:spPr>
        <p:txBody>
          <a:bodyPr/>
          <a:lstStyle/>
          <a:p>
            <a:r>
              <a:rPr lang="en-GB" dirty="0" smtClean="0"/>
              <a:t>Introduction of what TRUE was </a:t>
            </a:r>
          </a:p>
          <a:p>
            <a:r>
              <a:rPr lang="en-GB" dirty="0" smtClean="0"/>
              <a:t>Scientific debate and contribution</a:t>
            </a:r>
          </a:p>
          <a:p>
            <a:r>
              <a:rPr lang="en-GB" dirty="0" smtClean="0"/>
              <a:t>Methodological reflections </a:t>
            </a:r>
          </a:p>
          <a:p>
            <a:r>
              <a:rPr lang="en-GB" dirty="0" smtClean="0"/>
              <a:t>Some empirical findings in the topic of “evaluation as a driver of change” (a chapter of the book “Managing universities” edited by </a:t>
            </a:r>
            <a:r>
              <a:rPr lang="en-GB" dirty="0" err="1" smtClean="0"/>
              <a:t>Lepori</a:t>
            </a:r>
            <a:r>
              <a:rPr lang="en-GB" dirty="0" smtClean="0"/>
              <a:t>, Enders, </a:t>
            </a:r>
            <a:r>
              <a:rPr lang="en-GB" dirty="0" err="1" smtClean="0"/>
              <a:t>Bleiklie</a:t>
            </a:r>
            <a:r>
              <a:rPr lang="en-GB" dirty="0" smtClean="0"/>
              <a:t>)</a:t>
            </a:r>
          </a:p>
          <a:p>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2075" y="2303253"/>
            <a:ext cx="3083901" cy="4347263"/>
          </a:xfrm>
          <a:prstGeom prst="rect">
            <a:avLst/>
          </a:prstGeom>
        </p:spPr>
      </p:pic>
    </p:spTree>
    <p:extLst>
      <p:ext uri="{BB962C8B-B14F-4D97-AF65-F5344CB8AC3E}">
        <p14:creationId xmlns:p14="http://schemas.microsoft.com/office/powerpoint/2010/main" val="6216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“TRUE” was</a:t>
            </a:r>
            <a:endParaRPr lang="en-GB" dirty="0"/>
          </a:p>
        </p:txBody>
      </p:sp>
      <p:sp>
        <p:nvSpPr>
          <p:cNvPr id="3" name="Content Placeholder 2"/>
          <p:cNvSpPr>
            <a:spLocks noGrp="1"/>
          </p:cNvSpPr>
          <p:nvPr>
            <p:ph idx="1"/>
          </p:nvPr>
        </p:nvSpPr>
        <p:spPr>
          <a:xfrm>
            <a:off x="120770" y="1825625"/>
            <a:ext cx="11844068" cy="4351338"/>
          </a:xfrm>
        </p:spPr>
        <p:txBody>
          <a:bodyPr/>
          <a:lstStyle/>
          <a:p>
            <a:r>
              <a:rPr lang="en-GB" dirty="0" smtClean="0"/>
              <a:t>European Science Foundation (around 2010-2013)</a:t>
            </a:r>
          </a:p>
          <a:p>
            <a:r>
              <a:rPr lang="en-GB" dirty="0" smtClean="0"/>
              <a:t>8 groups: </a:t>
            </a:r>
          </a:p>
          <a:p>
            <a:pPr lvl="1"/>
            <a:r>
              <a:rPr lang="en-GB" dirty="0" err="1" smtClean="0"/>
              <a:t>Kassell</a:t>
            </a:r>
            <a:r>
              <a:rPr lang="en-GB" dirty="0" smtClean="0"/>
              <a:t> (Kehm-</a:t>
            </a:r>
            <a:r>
              <a:rPr lang="en-GB" dirty="0" err="1" smtClean="0"/>
              <a:t>Krügen</a:t>
            </a:r>
            <a:r>
              <a:rPr lang="en-GB" dirty="0" smtClean="0"/>
              <a:t>)</a:t>
            </a:r>
          </a:p>
          <a:p>
            <a:pPr lvl="1"/>
            <a:r>
              <a:rPr lang="en-GB" dirty="0" err="1" smtClean="0"/>
              <a:t>Cipes</a:t>
            </a:r>
            <a:r>
              <a:rPr lang="en-GB" dirty="0" smtClean="0"/>
              <a:t>-Porto (</a:t>
            </a:r>
            <a:r>
              <a:rPr lang="en-GB" dirty="0" err="1" smtClean="0"/>
              <a:t>Magalhães-Veiga</a:t>
            </a:r>
            <a:r>
              <a:rPr lang="en-GB" dirty="0" smtClean="0"/>
              <a:t>)</a:t>
            </a:r>
          </a:p>
          <a:p>
            <a:pPr lvl="1"/>
            <a:r>
              <a:rPr lang="en-GB" dirty="0" smtClean="0"/>
              <a:t>Bergen-NIFU (</a:t>
            </a:r>
            <a:r>
              <a:rPr lang="en-GB" dirty="0" err="1" smtClean="0"/>
              <a:t>Bleiklie</a:t>
            </a:r>
            <a:r>
              <a:rPr lang="en-GB" dirty="0" smtClean="0"/>
              <a:t>)</a:t>
            </a:r>
          </a:p>
          <a:p>
            <a:pPr lvl="1"/>
            <a:r>
              <a:rPr lang="en-GB" dirty="0" smtClean="0"/>
              <a:t>USI (</a:t>
            </a:r>
            <a:r>
              <a:rPr lang="en-GB" dirty="0" err="1" smtClean="0"/>
              <a:t>Lepori</a:t>
            </a:r>
            <a:r>
              <a:rPr lang="en-GB" dirty="0" smtClean="0"/>
              <a:t>)</a:t>
            </a:r>
          </a:p>
          <a:p>
            <a:pPr lvl="1"/>
            <a:r>
              <a:rPr lang="en-GB" dirty="0" smtClean="0"/>
              <a:t>Science Po (</a:t>
            </a:r>
            <a:r>
              <a:rPr lang="en-GB" dirty="0" err="1" smtClean="0"/>
              <a:t>Musselin</a:t>
            </a:r>
            <a:r>
              <a:rPr lang="en-GB" dirty="0" smtClean="0"/>
              <a:t>)</a:t>
            </a:r>
          </a:p>
          <a:p>
            <a:pPr lvl="1"/>
            <a:r>
              <a:rPr lang="en-GB" dirty="0" smtClean="0"/>
              <a:t>CHEPS (Enders)</a:t>
            </a:r>
            <a:r>
              <a:rPr lang="en-GB" dirty="0">
                <a:solidFill>
                  <a:srgbClr val="FF0000"/>
                </a:solidFill>
              </a:rPr>
              <a:t> </a:t>
            </a:r>
            <a:endParaRPr lang="en-GB" dirty="0" smtClean="0">
              <a:solidFill>
                <a:srgbClr val="FF0000"/>
              </a:solidFill>
            </a:endParaRPr>
          </a:p>
          <a:p>
            <a:pPr lvl="1"/>
            <a:r>
              <a:rPr lang="en-GB" dirty="0" smtClean="0">
                <a:solidFill>
                  <a:srgbClr val="FF0000"/>
                </a:solidFill>
              </a:rPr>
              <a:t>CNR </a:t>
            </a:r>
            <a:r>
              <a:rPr lang="en-GB" dirty="0">
                <a:solidFill>
                  <a:srgbClr val="FF0000"/>
                </a:solidFill>
              </a:rPr>
              <a:t>(</a:t>
            </a:r>
            <a:r>
              <a:rPr lang="en-GB" dirty="0" err="1">
                <a:solidFill>
                  <a:srgbClr val="FF0000"/>
                </a:solidFill>
              </a:rPr>
              <a:t>Reale</a:t>
            </a:r>
            <a:r>
              <a:rPr lang="en-GB" dirty="0">
                <a:solidFill>
                  <a:srgbClr val="FF0000"/>
                </a:solidFill>
              </a:rPr>
              <a:t>)</a:t>
            </a:r>
          </a:p>
          <a:p>
            <a:pPr lvl="1"/>
            <a:r>
              <a:rPr lang="en-GB" dirty="0">
                <a:solidFill>
                  <a:srgbClr val="FF0000"/>
                </a:solidFill>
              </a:rPr>
              <a:t>Bath (</a:t>
            </a:r>
            <a:r>
              <a:rPr lang="en-GB" dirty="0" smtClean="0">
                <a:solidFill>
                  <a:srgbClr val="FF0000"/>
                </a:solidFill>
              </a:rPr>
              <a:t>Huisman) </a:t>
            </a:r>
            <a:endParaRPr lang="en-GB" dirty="0">
              <a:solidFill>
                <a:srgbClr val="FF0000"/>
              </a:solidFill>
            </a:endParaRPr>
          </a:p>
          <a:p>
            <a:pPr lvl="1"/>
            <a:endParaRPr lang="en-GB" dirty="0"/>
          </a:p>
        </p:txBody>
      </p:sp>
    </p:spTree>
    <p:extLst>
      <p:ext uri="{BB962C8B-B14F-4D97-AF65-F5344CB8AC3E}">
        <p14:creationId xmlns:p14="http://schemas.microsoft.com/office/powerpoint/2010/main" val="63155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(and secondary) data</a:t>
            </a:r>
            <a:endParaRPr lang="en-GB" dirty="0"/>
          </a:p>
        </p:txBody>
      </p:sp>
      <p:sp>
        <p:nvSpPr>
          <p:cNvPr id="3" name="Content Placeholder 2"/>
          <p:cNvSpPr>
            <a:spLocks noGrp="1"/>
          </p:cNvSpPr>
          <p:nvPr>
            <p:ph idx="1"/>
          </p:nvPr>
        </p:nvSpPr>
        <p:spPr>
          <a:xfrm>
            <a:off x="629728" y="1825625"/>
            <a:ext cx="10619117" cy="4351338"/>
          </a:xfrm>
        </p:spPr>
        <p:txBody>
          <a:bodyPr/>
          <a:lstStyle/>
          <a:p>
            <a:r>
              <a:rPr lang="en-GB" dirty="0" smtClean="0"/>
              <a:t>26 institutional reports from open source (stats but especially institutional legal framework, strategy, etc.)</a:t>
            </a:r>
          </a:p>
          <a:p>
            <a:r>
              <a:rPr lang="en-GB" dirty="0" smtClean="0"/>
              <a:t>In-house collection of “formal autonomy” description by country </a:t>
            </a:r>
          </a:p>
          <a:p>
            <a:r>
              <a:rPr lang="en-GB" dirty="0" smtClean="0"/>
              <a:t>A common survey to all senior managers and middle managers of these 26 HEIs</a:t>
            </a:r>
          </a:p>
          <a:p>
            <a:r>
              <a:rPr lang="en-GB" dirty="0" smtClean="0"/>
              <a:t>8 qualitative case studies (one by country): 10-20 in depth interviews to key informants of current managerial practice </a:t>
            </a:r>
          </a:p>
          <a:p>
            <a:pPr marL="0" indent="0">
              <a:buNone/>
            </a:pPr>
            <a:endParaRPr lang="en-GB" dirty="0"/>
          </a:p>
        </p:txBody>
      </p:sp>
    </p:spTree>
    <p:extLst>
      <p:ext uri="{BB962C8B-B14F-4D97-AF65-F5344CB8AC3E}">
        <p14:creationId xmlns:p14="http://schemas.microsoft.com/office/powerpoint/2010/main" val="154914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6"/>
            <a:ext cx="10515600" cy="1325563"/>
          </a:xfrm>
        </p:spPr>
        <p:txBody>
          <a:bodyPr/>
          <a:lstStyle/>
          <a:p>
            <a:r>
              <a:rPr lang="en-GB" dirty="0" smtClean="0"/>
              <a:t>The discourse in the literature in Europe</a:t>
            </a:r>
            <a:endParaRPr lang="en-GB" dirty="0"/>
          </a:p>
        </p:txBody>
      </p:sp>
      <p:sp>
        <p:nvSpPr>
          <p:cNvPr id="3" name="Content Placeholder 2"/>
          <p:cNvSpPr>
            <a:spLocks noGrp="1"/>
          </p:cNvSpPr>
          <p:nvPr>
            <p:ph idx="1"/>
          </p:nvPr>
        </p:nvSpPr>
        <p:spPr>
          <a:xfrm>
            <a:off x="0" y="1690688"/>
            <a:ext cx="12192000" cy="4891267"/>
          </a:xfrm>
        </p:spPr>
        <p:txBody>
          <a:bodyPr>
            <a:normAutofit fontScale="92500" lnSpcReduction="10000"/>
          </a:bodyPr>
          <a:lstStyle/>
          <a:p>
            <a:r>
              <a:rPr lang="en-GB" dirty="0" smtClean="0"/>
              <a:t>The arose of the institutional autonomy (</a:t>
            </a:r>
            <a:r>
              <a:rPr lang="en-GB" dirty="0" err="1" smtClean="0">
                <a:solidFill>
                  <a:srgbClr val="0070C0"/>
                </a:solidFill>
              </a:rPr>
              <a:t>Aghion</a:t>
            </a:r>
            <a:r>
              <a:rPr lang="en-GB" dirty="0" smtClean="0">
                <a:solidFill>
                  <a:srgbClr val="0070C0"/>
                </a:solidFill>
              </a:rPr>
              <a:t> et al. 2008</a:t>
            </a:r>
            <a:r>
              <a:rPr lang="en-GB" dirty="0" smtClean="0"/>
              <a:t>;</a:t>
            </a:r>
            <a:r>
              <a:rPr lang="en-GB" dirty="0" smtClean="0">
                <a:solidFill>
                  <a:srgbClr val="0070C0"/>
                </a:solidFill>
              </a:rPr>
              <a:t> </a:t>
            </a:r>
            <a:r>
              <a:rPr lang="en-GB" dirty="0" err="1" smtClean="0">
                <a:solidFill>
                  <a:srgbClr val="0070C0"/>
                </a:solidFill>
              </a:rPr>
              <a:t>Estermann</a:t>
            </a:r>
            <a:r>
              <a:rPr lang="en-GB" dirty="0" smtClean="0">
                <a:solidFill>
                  <a:srgbClr val="0070C0"/>
                </a:solidFill>
              </a:rPr>
              <a:t> et al. 2011</a:t>
            </a:r>
            <a:r>
              <a:rPr lang="en-GB" dirty="0" smtClean="0"/>
              <a:t>) as in trade-off with positional autonomy (</a:t>
            </a:r>
            <a:r>
              <a:rPr lang="en-GB" dirty="0" smtClean="0">
                <a:solidFill>
                  <a:srgbClr val="0070C0"/>
                </a:solidFill>
              </a:rPr>
              <a:t>Neave 2012</a:t>
            </a:r>
            <a:r>
              <a:rPr lang="en-GB" dirty="0" smtClean="0"/>
              <a:t>)</a:t>
            </a:r>
          </a:p>
          <a:p>
            <a:r>
              <a:rPr lang="en-GB" dirty="0" smtClean="0"/>
              <a:t>The “Evaluative State” in Europe (</a:t>
            </a:r>
            <a:r>
              <a:rPr lang="en-GB" dirty="0">
                <a:solidFill>
                  <a:srgbClr val="0070C0"/>
                </a:solidFill>
              </a:rPr>
              <a:t>Neave &amp; </a:t>
            </a:r>
            <a:r>
              <a:rPr lang="en-GB" dirty="0" smtClean="0">
                <a:solidFill>
                  <a:srgbClr val="0070C0"/>
                </a:solidFill>
              </a:rPr>
              <a:t>van </a:t>
            </a:r>
            <a:r>
              <a:rPr lang="en-GB" dirty="0" err="1">
                <a:solidFill>
                  <a:srgbClr val="0070C0"/>
                </a:solidFill>
              </a:rPr>
              <a:t>Vught</a:t>
            </a:r>
            <a:r>
              <a:rPr lang="en-GB" dirty="0">
                <a:solidFill>
                  <a:srgbClr val="0070C0"/>
                </a:solidFill>
              </a:rPr>
              <a:t> </a:t>
            </a:r>
            <a:r>
              <a:rPr lang="en-GB" dirty="0" smtClean="0">
                <a:solidFill>
                  <a:srgbClr val="0070C0"/>
                </a:solidFill>
              </a:rPr>
              <a:t>1991</a:t>
            </a:r>
            <a:r>
              <a:rPr lang="en-GB" dirty="0" smtClean="0"/>
              <a:t>)</a:t>
            </a:r>
          </a:p>
          <a:p>
            <a:r>
              <a:rPr lang="en-GB" dirty="0" smtClean="0"/>
              <a:t>Are HEIs becoming “complete organisations” (</a:t>
            </a:r>
            <a:r>
              <a:rPr lang="en-GB" dirty="0" err="1" smtClean="0">
                <a:solidFill>
                  <a:srgbClr val="0070C0"/>
                </a:solidFill>
              </a:rPr>
              <a:t>Brunsson</a:t>
            </a:r>
            <a:r>
              <a:rPr lang="en-GB" dirty="0" smtClean="0">
                <a:solidFill>
                  <a:srgbClr val="0070C0"/>
                </a:solidFill>
              </a:rPr>
              <a:t> &amp; </a:t>
            </a:r>
            <a:r>
              <a:rPr lang="en-GB" dirty="0" err="1" smtClean="0">
                <a:solidFill>
                  <a:srgbClr val="0070C0"/>
                </a:solidFill>
              </a:rPr>
              <a:t>Sahlin-Andersson</a:t>
            </a:r>
            <a:r>
              <a:rPr lang="en-GB" dirty="0" smtClean="0">
                <a:solidFill>
                  <a:srgbClr val="0070C0"/>
                </a:solidFill>
              </a:rPr>
              <a:t> 2000</a:t>
            </a:r>
            <a:r>
              <a:rPr lang="en-GB" dirty="0" smtClean="0"/>
              <a:t>; </a:t>
            </a:r>
            <a:r>
              <a:rPr lang="en-US" dirty="0" err="1" smtClean="0">
                <a:solidFill>
                  <a:srgbClr val="0070C0"/>
                </a:solidFill>
              </a:rPr>
              <a:t>Brunsson</a:t>
            </a:r>
            <a:r>
              <a:rPr lang="en-US" dirty="0" smtClean="0">
                <a:solidFill>
                  <a:srgbClr val="0070C0"/>
                </a:solidFill>
              </a:rPr>
              <a:t> &amp; Olsen 1997</a:t>
            </a:r>
            <a:r>
              <a:rPr lang="en-GB" dirty="0" smtClean="0"/>
              <a:t>)?</a:t>
            </a:r>
          </a:p>
          <a:p>
            <a:r>
              <a:rPr lang="en-GB" dirty="0" smtClean="0"/>
              <a:t>The myriad of national “NMP” versions put in </a:t>
            </a:r>
            <a:r>
              <a:rPr lang="en-GB" dirty="0"/>
              <a:t>place </a:t>
            </a:r>
            <a:r>
              <a:rPr lang="en-GB" dirty="0" smtClean="0"/>
              <a:t>{for national descriptions of reforms in English: </a:t>
            </a:r>
            <a:r>
              <a:rPr lang="en-GB" dirty="0">
                <a:solidFill>
                  <a:srgbClr val="0070C0"/>
                </a:solidFill>
              </a:rPr>
              <a:t>https://eacea.ec.europa.eu/national-policies/eurydice/national-description_en</a:t>
            </a:r>
            <a:r>
              <a:rPr lang="en-GB" dirty="0" smtClean="0"/>
              <a:t> }</a:t>
            </a:r>
          </a:p>
          <a:p>
            <a:r>
              <a:rPr lang="en-GB" dirty="0" smtClean="0"/>
              <a:t>How does the </a:t>
            </a:r>
            <a:r>
              <a:rPr lang="en-GB" i="1" dirty="0" smtClean="0"/>
              <a:t>steer</a:t>
            </a:r>
            <a:r>
              <a:rPr lang="en-GB" dirty="0" smtClean="0"/>
              <a:t> of the national system work? (also how a system is steered from a system without agencies, into one with agencies) (</a:t>
            </a:r>
            <a:r>
              <a:rPr lang="en-GB" dirty="0" err="1" smtClean="0">
                <a:solidFill>
                  <a:srgbClr val="0070C0"/>
                </a:solidFill>
              </a:rPr>
              <a:t>Reale</a:t>
            </a:r>
            <a:r>
              <a:rPr lang="en-GB" dirty="0" smtClean="0">
                <a:solidFill>
                  <a:srgbClr val="0070C0"/>
                </a:solidFill>
              </a:rPr>
              <a:t> &amp; Seeber 2011</a:t>
            </a:r>
            <a:r>
              <a:rPr lang="en-GB" dirty="0" smtClean="0"/>
              <a:t>; </a:t>
            </a:r>
            <a:r>
              <a:rPr lang="en-GB" dirty="0" err="1">
                <a:solidFill>
                  <a:srgbClr val="0070C0"/>
                </a:solidFill>
              </a:rPr>
              <a:t>Magalhães</a:t>
            </a:r>
            <a:r>
              <a:rPr lang="en-GB" dirty="0">
                <a:solidFill>
                  <a:srgbClr val="0070C0"/>
                </a:solidFill>
              </a:rPr>
              <a:t> et al. 2016</a:t>
            </a:r>
            <a:r>
              <a:rPr lang="en-GB" dirty="0" smtClean="0"/>
              <a:t>)</a:t>
            </a:r>
          </a:p>
          <a:p>
            <a:r>
              <a:rPr lang="en-GB" dirty="0" smtClean="0">
                <a:solidFill>
                  <a:srgbClr val="C00000"/>
                </a:solidFill>
              </a:rPr>
              <a:t>The quest for monitoring and assessing the “truth” about “governance of HE in the making”: actual implementation, actual post-reform status quo. </a:t>
            </a:r>
          </a:p>
        </p:txBody>
      </p:sp>
    </p:spTree>
    <p:extLst>
      <p:ext uri="{BB962C8B-B14F-4D97-AF65-F5344CB8AC3E}">
        <p14:creationId xmlns:p14="http://schemas.microsoft.com/office/powerpoint/2010/main" val="3691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2000" cy="1325563"/>
          </a:xfrm>
        </p:spPr>
        <p:txBody>
          <a:bodyPr>
            <a:normAutofit/>
          </a:bodyPr>
          <a:lstStyle/>
          <a:p>
            <a:r>
              <a:rPr lang="en-GB" dirty="0"/>
              <a:t>Any European common pattern out of all </a:t>
            </a:r>
            <a:r>
              <a:rPr lang="en-GB" dirty="0" smtClean="0"/>
              <a:t>this process of change? </a:t>
            </a:r>
            <a:endParaRPr lang="en-GB" dirty="0"/>
          </a:p>
        </p:txBody>
      </p:sp>
      <p:sp>
        <p:nvSpPr>
          <p:cNvPr id="3" name="Content Placeholder 2"/>
          <p:cNvSpPr>
            <a:spLocks noGrp="1"/>
          </p:cNvSpPr>
          <p:nvPr>
            <p:ph idx="1"/>
          </p:nvPr>
        </p:nvSpPr>
        <p:spPr>
          <a:xfrm>
            <a:off x="1" y="2061624"/>
            <a:ext cx="12192000" cy="4351338"/>
          </a:xfrm>
        </p:spPr>
        <p:txBody>
          <a:bodyPr>
            <a:normAutofit fontScale="92500" lnSpcReduction="20000"/>
          </a:bodyPr>
          <a:lstStyle/>
          <a:p>
            <a:r>
              <a:rPr lang="en-GB" dirty="0" smtClean="0"/>
              <a:t>European Countries are not transforming into a unique Country or “one people” (no </a:t>
            </a:r>
            <a:r>
              <a:rPr lang="en-GB" i="1" dirty="0" smtClean="0"/>
              <a:t>ex pluribus </a:t>
            </a:r>
            <a:r>
              <a:rPr lang="en-GB" i="1" dirty="0" err="1" smtClean="0"/>
              <a:t>unum</a:t>
            </a:r>
            <a:r>
              <a:rPr lang="en-GB" dirty="0" smtClean="0"/>
              <a:t>). Europe remains a babel of peoples, in a perennial search for balance of power </a:t>
            </a:r>
          </a:p>
          <a:p>
            <a:r>
              <a:rPr lang="en-GB" dirty="0" smtClean="0"/>
              <a:t>European Countries decided to establish a common structure:</a:t>
            </a:r>
          </a:p>
          <a:p>
            <a:pPr lvl="1"/>
            <a:r>
              <a:rPr lang="en-GB" dirty="0" smtClean="0"/>
              <a:t>All Countries had to reform themselves according to Bologna process (i.e. </a:t>
            </a:r>
            <a:r>
              <a:rPr lang="en-GB" dirty="0" err="1" smtClean="0"/>
              <a:t>Ba+Ma</a:t>
            </a:r>
            <a:r>
              <a:rPr lang="en-GB" dirty="0" smtClean="0"/>
              <a:t> ; ECTS; etc.)</a:t>
            </a:r>
          </a:p>
          <a:p>
            <a:pPr lvl="1"/>
            <a:r>
              <a:rPr lang="en-GB" dirty="0" smtClean="0"/>
              <a:t>An easier reform would have been to keep things as they were – adding only a common translation (i.e. international ISCID codes) </a:t>
            </a:r>
          </a:p>
          <a:p>
            <a:r>
              <a:rPr lang="en-GB" dirty="0" smtClean="0"/>
              <a:t>Extra common forces commanded reforms: </a:t>
            </a:r>
          </a:p>
          <a:p>
            <a:pPr lvl="1"/>
            <a:r>
              <a:rPr lang="en-GB" dirty="0" smtClean="0"/>
              <a:t>Strong Isomorphism in adopting the British model</a:t>
            </a:r>
          </a:p>
          <a:p>
            <a:pPr lvl="1"/>
            <a:r>
              <a:rPr lang="en-GB" dirty="0" smtClean="0"/>
              <a:t>Lukewarm Isomorphism in referring to the neoliberal US model</a:t>
            </a:r>
          </a:p>
          <a:p>
            <a:pPr lvl="1"/>
            <a:r>
              <a:rPr lang="en-GB" dirty="0" smtClean="0"/>
              <a:t>The strength of global rankings </a:t>
            </a:r>
          </a:p>
          <a:p>
            <a:pPr lvl="1"/>
            <a:r>
              <a:rPr lang="en-GB" dirty="0" smtClean="0"/>
              <a:t>Financial difficulties in keeping the </a:t>
            </a:r>
            <a:r>
              <a:rPr lang="en-GB" dirty="0" smtClean="0"/>
              <a:t>post-WWII </a:t>
            </a:r>
            <a:r>
              <a:rPr lang="en-GB" dirty="0" smtClean="0"/>
              <a:t>Welfare States</a:t>
            </a:r>
          </a:p>
          <a:p>
            <a:pPr lvl="1"/>
            <a:r>
              <a:rPr lang="en-GB" dirty="0" smtClean="0"/>
              <a:t>New political claims of accountability and value for money</a:t>
            </a:r>
            <a:endParaRPr lang="en-GB" dirty="0"/>
          </a:p>
        </p:txBody>
      </p:sp>
    </p:spTree>
    <p:extLst>
      <p:ext uri="{BB962C8B-B14F-4D97-AF65-F5344CB8AC3E}">
        <p14:creationId xmlns:p14="http://schemas.microsoft.com/office/powerpoint/2010/main" val="12728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novelty and the success</a:t>
            </a:r>
            <a:endParaRPr lang="en-GB" dirty="0"/>
          </a:p>
        </p:txBody>
      </p:sp>
      <p:sp>
        <p:nvSpPr>
          <p:cNvPr id="3" name="Content Placeholder 2"/>
          <p:cNvSpPr>
            <a:spLocks noGrp="1"/>
          </p:cNvSpPr>
          <p:nvPr>
            <p:ph idx="1"/>
          </p:nvPr>
        </p:nvSpPr>
        <p:spPr>
          <a:xfrm>
            <a:off x="0" y="1825624"/>
            <a:ext cx="12192000" cy="4540669"/>
          </a:xfrm>
        </p:spPr>
        <p:txBody>
          <a:bodyPr>
            <a:normAutofit lnSpcReduction="10000"/>
          </a:bodyPr>
          <a:lstStyle/>
          <a:p>
            <a:r>
              <a:rPr lang="en-GB" dirty="0" smtClean="0"/>
              <a:t>Both qualitative and quantitative research design (tentative mixed method design)</a:t>
            </a:r>
          </a:p>
          <a:p>
            <a:r>
              <a:rPr lang="en-GB" dirty="0" smtClean="0"/>
              <a:t>Strong emphasis on institutional dimension and its governance</a:t>
            </a:r>
          </a:p>
          <a:p>
            <a:r>
              <a:rPr lang="en-GB" dirty="0" smtClean="0"/>
              <a:t>In comparison with other typical international projects, each national team did not deal with the national context, if not for data collection. Each team was “the expert” of some topic, and each was free to use all the data to make comparisons. </a:t>
            </a:r>
          </a:p>
          <a:p>
            <a:pPr lvl="1"/>
            <a:r>
              <a:rPr lang="en-GB" dirty="0" smtClean="0"/>
              <a:t>This unleashed a strong potential</a:t>
            </a:r>
          </a:p>
          <a:p>
            <a:pPr lvl="1"/>
            <a:r>
              <a:rPr lang="en-GB" dirty="0" smtClean="0"/>
              <a:t>The “common paper” (</a:t>
            </a:r>
            <a:r>
              <a:rPr lang="en-GB" dirty="0" err="1" smtClean="0">
                <a:solidFill>
                  <a:srgbClr val="0070C0"/>
                </a:solidFill>
              </a:rPr>
              <a:t>Seeber</a:t>
            </a:r>
            <a:r>
              <a:rPr lang="en-GB" dirty="0" smtClean="0">
                <a:solidFill>
                  <a:srgbClr val="0070C0"/>
                </a:solidFill>
              </a:rPr>
              <a:t> et al. 2015</a:t>
            </a:r>
            <a:r>
              <a:rPr lang="en-GB" dirty="0" smtClean="0"/>
              <a:t>) sounds like a publication in physics (26 authors).  </a:t>
            </a:r>
          </a:p>
          <a:p>
            <a:pPr lvl="1"/>
            <a:r>
              <a:rPr lang="en-GB" dirty="0" smtClean="0"/>
              <a:t>The borders of the participants are not always clear</a:t>
            </a:r>
          </a:p>
          <a:p>
            <a:pPr lvl="1"/>
            <a:r>
              <a:rPr lang="en-GB" dirty="0" smtClean="0"/>
              <a:t>Though cross-team co-authorships are still not fully exploited</a:t>
            </a:r>
          </a:p>
        </p:txBody>
      </p:sp>
    </p:spTree>
    <p:extLst>
      <p:ext uri="{BB962C8B-B14F-4D97-AF65-F5344CB8AC3E}">
        <p14:creationId xmlns:p14="http://schemas.microsoft.com/office/powerpoint/2010/main" val="25288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limits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207143" y="63499"/>
            <a:ext cx="1472475" cy="6794501"/>
          </a:xfrm>
          <a:prstGeom prst="rect">
            <a:avLst/>
          </a:prstGeom>
        </p:spPr>
      </p:pic>
    </p:spTree>
    <p:extLst>
      <p:ext uri="{BB962C8B-B14F-4D97-AF65-F5344CB8AC3E}">
        <p14:creationId xmlns:p14="http://schemas.microsoft.com/office/powerpoint/2010/main" val="168287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4800</TotalTime>
  <Words>2426</Words>
  <Application>Microsoft Office PowerPoint</Application>
  <PresentationFormat>Widescreen</PresentationFormat>
  <Paragraphs>301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 2</vt:lpstr>
      <vt:lpstr>Office Theme</vt:lpstr>
      <vt:lpstr>The study of the Universities under Transformation in Europe (TRUE project).  A posteriori reflections </vt:lpstr>
      <vt:lpstr>PowerPoint Presentation</vt:lpstr>
      <vt:lpstr>Presentation is about:</vt:lpstr>
      <vt:lpstr>What the “TRUE” was</vt:lpstr>
      <vt:lpstr>Primary (and secondary) data</vt:lpstr>
      <vt:lpstr>The discourse in the literature in Europe</vt:lpstr>
      <vt:lpstr>Any European common pattern out of all this process of change? </vt:lpstr>
      <vt:lpstr>The novelty and the success</vt:lpstr>
      <vt:lpstr>Some limits</vt:lpstr>
      <vt:lpstr>To measure means to compare; To compare means to compare:  vulnera in quaestionibus</vt:lpstr>
      <vt:lpstr>Novacula Occami</vt:lpstr>
      <vt:lpstr>“Mixed method” means mixing something</vt:lpstr>
      <vt:lpstr>Going to findings: A specificity of chapter “The transformative power of evaluation”</vt:lpstr>
      <vt:lpstr>PowerPoint Presentation</vt:lpstr>
      <vt:lpstr>PowerPoint Presentation</vt:lpstr>
      <vt:lpstr>So what? Could we answer research questions?</vt:lpstr>
      <vt:lpstr>So what? (from the text of the chapter)</vt:lpstr>
      <vt:lpstr>Potential for the future</vt:lpstr>
      <vt:lpstr>References </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Giulio Marini</dc:creator>
  <cp:lastModifiedBy>Giulio Marini</cp:lastModifiedBy>
  <cp:revision>72</cp:revision>
  <dcterms:created xsi:type="dcterms:W3CDTF">2017-10-24T08:31:53Z</dcterms:created>
  <dcterms:modified xsi:type="dcterms:W3CDTF">2018-05-10T14:22:09Z</dcterms:modified>
</cp:coreProperties>
</file>