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560" r:id="rId2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mcs" initials="d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82A6"/>
    <a:srgbClr val="7289A6"/>
    <a:srgbClr val="EAA7CE"/>
    <a:srgbClr val="E37795"/>
    <a:srgbClr val="1C4D0F"/>
    <a:srgbClr val="0B06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>
    <p:restoredLeft sz="34558" autoAdjust="0"/>
    <p:restoredTop sz="85676" autoAdjust="0"/>
  </p:normalViewPr>
  <p:slideViewPr>
    <p:cSldViewPr snapToGrid="0" snapToObjects="1" showGuides="1">
      <p:cViewPr>
        <p:scale>
          <a:sx n="100" d="100"/>
          <a:sy n="100" d="100"/>
        </p:scale>
        <p:origin x="-1712" y="-80"/>
      </p:cViewPr>
      <p:guideLst>
        <p:guide orient="horz" pos="2180"/>
        <p:guide pos="2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commentAuthors" Target="commentAuthors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BB9D8-535E-0647-85CD-FCA3C0B86BC6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9EAA0-A5B4-5D44-9D24-EFA2DF1DC17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2694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defRPr/>
            </a:pPr>
            <a:fld id="{6DBF451F-3D8F-9142-A413-E4B24E895813}" type="slidenum">
              <a:rPr lang="en-US" sz="1200" b="0" smtClean="0">
                <a:latin typeface="Calibri"/>
              </a:rPr>
              <a:pPr algn="r">
                <a:defRPr/>
              </a:pPr>
              <a:t>1</a:t>
            </a:fld>
            <a:endParaRPr lang="en-US" sz="1200" b="0" dirty="0" smtClean="0">
              <a:latin typeface="Calibri"/>
            </a:endParaRPr>
          </a:p>
        </p:txBody>
      </p:sp>
      <p:sp>
        <p:nvSpPr>
          <p:cNvPr id="329731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329732" name="Segnaposto note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it-IT" dirty="0"/>
          </a:p>
        </p:txBody>
      </p:sp>
      <p:sp>
        <p:nvSpPr>
          <p:cNvPr id="24580" name="Segnaposto numero diapositiva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eaLnBrk="1" hangingPunct="1"/>
            <a:fld id="{CCF402D9-B9C3-484F-B990-D17F8A17E722}" type="slidenum">
              <a:rPr lang="it-IT" sz="1200" b="0">
                <a:latin typeface="Calibri"/>
              </a:rPr>
              <a:pPr algn="r" eaLnBrk="1" hangingPunct="1"/>
              <a:t>1</a:t>
            </a:fld>
            <a:endParaRPr lang="it-IT" sz="1200" b="0" dirty="0"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060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709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9589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657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3586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7254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860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583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648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4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877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705D-E50D-044B-9E85-9B99506631A8}" type="datetimeFigureOut">
              <a:rPr lang="it-IT" smtClean="0"/>
              <a:t>02/11/17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08B0-4E5F-8244-9553-140DDF6399E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351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/>
              </a:defRPr>
            </a:lvl1pPr>
          </a:lstStyle>
          <a:p>
            <a:fld id="{E76D705D-E50D-044B-9E85-9B99506631A8}" type="datetimeFigureOut">
              <a:rPr lang="it-IT" smtClean="0"/>
              <a:pPr/>
              <a:t>02/11/17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/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/>
              </a:defRPr>
            </a:lvl1pPr>
          </a:lstStyle>
          <a:p>
            <a:fld id="{AEAC08B0-4E5F-8244-9553-140DDF6399EF}" type="slidenum">
              <a:rPr lang="it-IT" smtClean="0"/>
              <a:pPr/>
              <a:t>‹n.›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5687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alibri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alibri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alibri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 txBox="1">
            <a:spLocks noChangeArrowheads="1"/>
          </p:cNvSpPr>
          <p:nvPr/>
        </p:nvSpPr>
        <p:spPr bwMode="auto">
          <a:xfrm>
            <a:off x="971550" y="176213"/>
            <a:ext cx="7200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000" dirty="0" smtClean="0">
                <a:latin typeface="Calibri"/>
              </a:rPr>
              <a:t>Fig. 8: </a:t>
            </a:r>
            <a:r>
              <a:rPr lang="it-IT" sz="2000" dirty="0" err="1" smtClean="0">
                <a:latin typeface="Calibri"/>
              </a:rPr>
              <a:t>Algorithm</a:t>
            </a:r>
            <a:r>
              <a:rPr lang="it-IT" sz="2000" dirty="0" smtClean="0">
                <a:latin typeface="Calibri"/>
              </a:rPr>
              <a:t> </a:t>
            </a:r>
            <a:r>
              <a:rPr lang="it-IT" sz="2000" dirty="0">
                <a:latin typeface="Calibri"/>
              </a:rPr>
              <a:t>for AKI </a:t>
            </a:r>
            <a:r>
              <a:rPr lang="it-IT" sz="2000" dirty="0" smtClean="0">
                <a:latin typeface="Calibri"/>
              </a:rPr>
              <a:t>management in </a:t>
            </a:r>
            <a:r>
              <a:rPr lang="it-IT" sz="2000" dirty="0" err="1" smtClean="0">
                <a:latin typeface="Calibri"/>
              </a:rPr>
              <a:t>patients</a:t>
            </a:r>
            <a:r>
              <a:rPr lang="it-IT" sz="2000" dirty="0" smtClean="0">
                <a:latin typeface="Calibri"/>
              </a:rPr>
              <a:t> with </a:t>
            </a:r>
            <a:r>
              <a:rPr lang="it-IT" sz="2000" dirty="0" err="1" smtClean="0">
                <a:latin typeface="Calibri"/>
              </a:rPr>
              <a:t>cirrhosis</a:t>
            </a:r>
            <a:endParaRPr lang="it-IT" sz="2000" dirty="0">
              <a:latin typeface="Calibri"/>
            </a:endParaRPr>
          </a:p>
        </p:txBody>
      </p:sp>
      <p:sp>
        <p:nvSpPr>
          <p:cNvPr id="328713" name="Text Box 9"/>
          <p:cNvSpPr txBox="1">
            <a:spLocks noChangeArrowheads="1"/>
          </p:cNvSpPr>
          <p:nvPr/>
        </p:nvSpPr>
        <p:spPr bwMode="auto">
          <a:xfrm>
            <a:off x="533400" y="6096000"/>
            <a:ext cx="3733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it-IT" sz="1800" b="0" dirty="0" smtClean="0">
              <a:latin typeface="Calibri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5029200" y="990600"/>
            <a:ext cx="3276600" cy="3079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1400" dirty="0" err="1">
                <a:solidFill>
                  <a:srgbClr val="000000"/>
                </a:solidFill>
                <a:latin typeface="Calibri"/>
              </a:rPr>
              <a:t>Initial</a:t>
            </a:r>
            <a:r>
              <a:rPr lang="it-IT" sz="1400" dirty="0">
                <a:solidFill>
                  <a:srgbClr val="000000"/>
                </a:solidFill>
                <a:latin typeface="Calibri"/>
              </a:rPr>
              <a:t> AKI# stage &gt; </a:t>
            </a:r>
            <a:r>
              <a:rPr lang="it-IT" sz="1400" dirty="0" smtClean="0">
                <a:solidFill>
                  <a:srgbClr val="000000"/>
                </a:solidFill>
                <a:latin typeface="Calibri"/>
              </a:rPr>
              <a:t>1a°</a:t>
            </a:r>
            <a:endParaRPr lang="it-IT" sz="1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762000" y="990600"/>
            <a:ext cx="3276600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1400" dirty="0" err="1">
                <a:solidFill>
                  <a:srgbClr val="000000"/>
                </a:solidFill>
                <a:latin typeface="Calibri"/>
              </a:rPr>
              <a:t>Initial</a:t>
            </a:r>
            <a:r>
              <a:rPr lang="it-IT" sz="1400" dirty="0">
                <a:solidFill>
                  <a:srgbClr val="000000"/>
                </a:solidFill>
                <a:latin typeface="Calibri"/>
              </a:rPr>
              <a:t> AKI# stage </a:t>
            </a:r>
            <a:r>
              <a:rPr lang="it-IT" sz="1400" dirty="0" smtClean="0">
                <a:solidFill>
                  <a:srgbClr val="000000"/>
                </a:solidFill>
                <a:latin typeface="Calibri"/>
              </a:rPr>
              <a:t>1a° </a:t>
            </a:r>
            <a:endParaRPr lang="it-IT" sz="14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8719" name="Text Box 15"/>
          <p:cNvSpPr txBox="1">
            <a:spLocks noChangeArrowheads="1"/>
          </p:cNvSpPr>
          <p:nvPr/>
        </p:nvSpPr>
        <p:spPr bwMode="auto">
          <a:xfrm>
            <a:off x="228600" y="5932488"/>
            <a:ext cx="4343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it-IT" sz="1200" dirty="0" smtClean="0">
                <a:latin typeface="Calibri"/>
              </a:rPr>
              <a:t>#= AKI </a:t>
            </a:r>
            <a:r>
              <a:rPr lang="it-IT" sz="1200" dirty="0" err="1" smtClean="0">
                <a:latin typeface="Calibri"/>
              </a:rPr>
              <a:t>at</a:t>
            </a:r>
            <a:r>
              <a:rPr lang="it-IT" sz="1200" dirty="0" smtClean="0">
                <a:latin typeface="Calibri"/>
              </a:rPr>
              <a:t> the first </a:t>
            </a:r>
            <a:r>
              <a:rPr lang="it-IT" sz="1200" dirty="0" err="1" smtClean="0">
                <a:latin typeface="Calibri"/>
              </a:rPr>
              <a:t>fulfilling</a:t>
            </a:r>
            <a:r>
              <a:rPr lang="it-IT" sz="1200" dirty="0" smtClean="0">
                <a:latin typeface="Calibri"/>
              </a:rPr>
              <a:t> of KDIGO </a:t>
            </a:r>
            <a:r>
              <a:rPr lang="it-IT" sz="1200" dirty="0" err="1" smtClean="0">
                <a:latin typeface="Calibri"/>
              </a:rPr>
              <a:t>criteria</a:t>
            </a:r>
            <a:endParaRPr lang="it-IT" sz="1200" dirty="0" smtClean="0">
              <a:latin typeface="Calibri"/>
            </a:endParaRPr>
          </a:p>
        </p:txBody>
      </p:sp>
      <p:grpSp>
        <p:nvGrpSpPr>
          <p:cNvPr id="23559" name="Gruppo 1"/>
          <p:cNvGrpSpPr>
            <a:grpSpLocks/>
          </p:cNvGrpSpPr>
          <p:nvPr/>
        </p:nvGrpSpPr>
        <p:grpSpPr bwMode="auto">
          <a:xfrm>
            <a:off x="381000" y="1311276"/>
            <a:ext cx="4191000" cy="1763712"/>
            <a:chOff x="381000" y="1311276"/>
            <a:chExt cx="4191000" cy="1763713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3617" name="Text Box 8"/>
            <p:cNvSpPr txBox="1">
              <a:spLocks noChangeArrowheads="1"/>
            </p:cNvSpPr>
            <p:nvPr/>
          </p:nvSpPr>
          <p:spPr bwMode="auto">
            <a:xfrm>
              <a:off x="381000" y="1905001"/>
              <a:ext cx="4191000" cy="1169988"/>
            </a:xfrm>
            <a:prstGeom prst="rect">
              <a:avLst/>
            </a:prstGeom>
            <a:grpFill/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Close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monitoring</a:t>
              </a:r>
              <a:endParaRPr lang="it-IT" sz="1400" dirty="0">
                <a:solidFill>
                  <a:srgbClr val="000024"/>
                </a:solidFill>
                <a:latin typeface="Calibri"/>
              </a:endParaRPr>
            </a:p>
            <a:p>
              <a:pPr algn="ctr" eaLnBrk="1" hangingPunct="1"/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Remove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risk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factors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(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withdrawal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of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nephrotoxic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drugs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,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vasodilators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and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NSADs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,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taper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/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withdraw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dirty="0" err="1" smtClean="0">
                  <a:solidFill>
                    <a:srgbClr val="000024"/>
                  </a:solidFill>
                  <a:latin typeface="Calibri"/>
                </a:rPr>
                <a:t>diuretics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smtClean="0">
                  <a:solidFill>
                    <a:srgbClr val="000024"/>
                  </a:solidFill>
                  <a:latin typeface="Calibri"/>
                </a:rPr>
                <a:t>and β-</a:t>
              </a:r>
              <a:r>
                <a:rPr lang="it-IT" sz="1400" dirty="0" err="1" smtClean="0">
                  <a:solidFill>
                    <a:srgbClr val="000024"/>
                  </a:solidFill>
                  <a:latin typeface="Calibri"/>
                </a:rPr>
                <a:t>blockers</a:t>
              </a:r>
              <a:r>
                <a:rPr lang="it-IT" sz="1400" dirty="0" smtClean="0">
                  <a:solidFill>
                    <a:srgbClr val="000024"/>
                  </a:solidFill>
                  <a:latin typeface="Calibri"/>
                </a:rPr>
                <a:t>, </a:t>
              </a:r>
              <a:r>
                <a:rPr lang="it-IT" sz="1400" dirty="0" err="1" smtClean="0">
                  <a:solidFill>
                    <a:srgbClr val="000024"/>
                  </a:solidFill>
                  <a:latin typeface="Calibri"/>
                </a:rPr>
                <a:t>expand</a:t>
              </a:r>
              <a:r>
                <a:rPr lang="it-IT" sz="1400" dirty="0" smtClean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plasma volume,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treat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infections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*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when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diagnosed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)</a:t>
              </a:r>
            </a:p>
          </p:txBody>
        </p:sp>
        <p:sp>
          <p:nvSpPr>
            <p:cNvPr id="328724" name="Line 20"/>
            <p:cNvSpPr>
              <a:spLocks noChangeShapeType="1"/>
            </p:cNvSpPr>
            <p:nvPr/>
          </p:nvSpPr>
          <p:spPr bwMode="auto">
            <a:xfrm>
              <a:off x="2411413" y="1311276"/>
              <a:ext cx="0" cy="54610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</p:grpSp>
      <p:grpSp>
        <p:nvGrpSpPr>
          <p:cNvPr id="23560" name="Gruppo 2"/>
          <p:cNvGrpSpPr>
            <a:grpSpLocks/>
          </p:cNvGrpSpPr>
          <p:nvPr/>
        </p:nvGrpSpPr>
        <p:grpSpPr bwMode="auto">
          <a:xfrm>
            <a:off x="222250" y="3141663"/>
            <a:ext cx="1612900" cy="1727200"/>
            <a:chOff x="222250" y="3141663"/>
            <a:chExt cx="1612900" cy="1727200"/>
          </a:xfrm>
        </p:grpSpPr>
        <p:grpSp>
          <p:nvGrpSpPr>
            <p:cNvPr id="23609" name="Group 24"/>
            <p:cNvGrpSpPr>
              <a:grpSpLocks/>
            </p:cNvGrpSpPr>
            <p:nvPr/>
          </p:nvGrpSpPr>
          <p:grpSpPr bwMode="auto">
            <a:xfrm>
              <a:off x="395288" y="3141663"/>
              <a:ext cx="1439862" cy="882650"/>
              <a:chOff x="912" y="1979"/>
              <a:chExt cx="907" cy="556"/>
            </a:xfrm>
          </p:grpSpPr>
          <p:sp>
            <p:nvSpPr>
              <p:cNvPr id="23613" name="Text Box 17"/>
              <p:cNvSpPr txBox="1">
                <a:spLocks noChangeArrowheads="1"/>
              </p:cNvSpPr>
              <p:nvPr/>
            </p:nvSpPr>
            <p:spPr bwMode="auto">
              <a:xfrm>
                <a:off x="912" y="2341"/>
                <a:ext cx="726" cy="194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Resolution</a:t>
                </a:r>
                <a:endParaRPr lang="it-IT" sz="1400" dirty="0">
                  <a:solidFill>
                    <a:srgbClr val="000024"/>
                  </a:solidFill>
                  <a:latin typeface="Calibri"/>
                </a:endParaRPr>
              </a:p>
            </p:txBody>
          </p:sp>
          <p:grpSp>
            <p:nvGrpSpPr>
              <p:cNvPr id="23614" name="Group 26"/>
              <p:cNvGrpSpPr>
                <a:grpSpLocks/>
              </p:cNvGrpSpPr>
              <p:nvPr/>
            </p:nvGrpSpPr>
            <p:grpSpPr bwMode="auto">
              <a:xfrm>
                <a:off x="1638" y="1979"/>
                <a:ext cx="181" cy="468"/>
                <a:chOff x="1638" y="1979"/>
                <a:chExt cx="181" cy="468"/>
              </a:xfrm>
            </p:grpSpPr>
            <p:sp>
              <p:nvSpPr>
                <p:cNvPr id="23615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1819" y="1979"/>
                  <a:ext cx="0" cy="468"/>
                </a:xfrm>
                <a:prstGeom prst="line">
                  <a:avLst/>
                </a:prstGeom>
                <a:noFill/>
                <a:ln w="25400">
                  <a:solidFill>
                    <a:srgbClr val="00009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it-IT" dirty="0">
                    <a:latin typeface="Calibri"/>
                  </a:endParaRPr>
                </a:p>
              </p:txBody>
            </p:sp>
            <p:sp>
              <p:nvSpPr>
                <p:cNvPr id="328732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1638" y="2440"/>
                  <a:ext cx="181" cy="0"/>
                </a:xfrm>
                <a:prstGeom prst="line">
                  <a:avLst/>
                </a:prstGeom>
                <a:noFill/>
                <a:ln w="25400">
                  <a:solidFill>
                    <a:srgbClr val="00009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it-IT" dirty="0">
                    <a:latin typeface="Calibri"/>
                  </a:endParaRPr>
                </a:p>
              </p:txBody>
            </p:sp>
          </p:grpSp>
        </p:grpSp>
        <p:grpSp>
          <p:nvGrpSpPr>
            <p:cNvPr id="23610" name="Group 29"/>
            <p:cNvGrpSpPr>
              <a:grpSpLocks/>
            </p:cNvGrpSpPr>
            <p:nvPr/>
          </p:nvGrpSpPr>
          <p:grpSpPr bwMode="auto">
            <a:xfrm>
              <a:off x="222250" y="4040188"/>
              <a:ext cx="1541463" cy="828675"/>
              <a:chOff x="618" y="2500"/>
              <a:chExt cx="971" cy="522"/>
            </a:xfrm>
          </p:grpSpPr>
          <p:sp>
            <p:nvSpPr>
              <p:cNvPr id="23611" name="Text Box 36"/>
              <p:cNvSpPr txBox="1">
                <a:spLocks noChangeArrowheads="1"/>
              </p:cNvSpPr>
              <p:nvPr/>
            </p:nvSpPr>
            <p:spPr bwMode="auto">
              <a:xfrm>
                <a:off x="618" y="2828"/>
                <a:ext cx="971" cy="194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Close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follow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up</a:t>
                </a:r>
              </a:p>
            </p:txBody>
          </p:sp>
          <p:sp>
            <p:nvSpPr>
              <p:cNvPr id="328735" name="Line 31"/>
              <p:cNvSpPr>
                <a:spLocks noChangeShapeType="1"/>
              </p:cNvSpPr>
              <p:nvPr/>
            </p:nvSpPr>
            <p:spPr bwMode="auto">
              <a:xfrm>
                <a:off x="1111" y="2500"/>
                <a:ext cx="0" cy="295"/>
              </a:xfrm>
              <a:prstGeom prst="line">
                <a:avLst/>
              </a:prstGeom>
              <a:noFill/>
              <a:ln w="25400">
                <a:solidFill>
                  <a:srgbClr val="00009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 dirty="0">
                  <a:latin typeface="Calibri"/>
                </a:endParaRPr>
              </a:p>
            </p:txBody>
          </p:sp>
        </p:grpSp>
      </p:grpSp>
      <p:sp>
        <p:nvSpPr>
          <p:cNvPr id="2119715" name="Line 35"/>
          <p:cNvSpPr>
            <a:spLocks noChangeShapeType="1"/>
          </p:cNvSpPr>
          <p:nvPr/>
        </p:nvSpPr>
        <p:spPr bwMode="auto">
          <a:xfrm>
            <a:off x="6731000" y="1311276"/>
            <a:ext cx="1588" cy="533399"/>
          </a:xfrm>
          <a:prstGeom prst="line">
            <a:avLst/>
          </a:prstGeom>
          <a:noFill/>
          <a:ln w="25400">
            <a:solidFill>
              <a:srgbClr val="00009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it-IT" dirty="0">
              <a:latin typeface="Calibri"/>
            </a:endParaRPr>
          </a:p>
        </p:txBody>
      </p:sp>
      <p:grpSp>
        <p:nvGrpSpPr>
          <p:cNvPr id="45063" name="Group 36"/>
          <p:cNvGrpSpPr>
            <a:grpSpLocks/>
          </p:cNvGrpSpPr>
          <p:nvPr/>
        </p:nvGrpSpPr>
        <p:grpSpPr bwMode="auto">
          <a:xfrm>
            <a:off x="5562600" y="2852738"/>
            <a:ext cx="2133600" cy="654050"/>
            <a:chOff x="3504" y="1797"/>
            <a:chExt cx="1344" cy="412"/>
          </a:xfrm>
        </p:grpSpPr>
        <p:sp>
          <p:nvSpPr>
            <p:cNvPr id="23607" name="Text Box 12"/>
            <p:cNvSpPr txBox="1">
              <a:spLocks noChangeArrowheads="1"/>
            </p:cNvSpPr>
            <p:nvPr/>
          </p:nvSpPr>
          <p:spPr bwMode="auto">
            <a:xfrm>
              <a:off x="3504" y="2015"/>
              <a:ext cx="1344" cy="194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Response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?</a:t>
              </a:r>
            </a:p>
          </p:txBody>
        </p:sp>
        <p:sp>
          <p:nvSpPr>
            <p:cNvPr id="328742" name="Line 38"/>
            <p:cNvSpPr>
              <a:spLocks noChangeShapeType="1"/>
            </p:cNvSpPr>
            <p:nvPr/>
          </p:nvSpPr>
          <p:spPr bwMode="auto">
            <a:xfrm>
              <a:off x="4241" y="1797"/>
              <a:ext cx="0" cy="181"/>
            </a:xfrm>
            <a:prstGeom prst="line">
              <a:avLst/>
            </a:prstGeom>
            <a:no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</p:grpSp>
      <p:grpSp>
        <p:nvGrpSpPr>
          <p:cNvPr id="45064" name="Gruppo 6"/>
          <p:cNvGrpSpPr>
            <a:grpSpLocks/>
          </p:cNvGrpSpPr>
          <p:nvPr/>
        </p:nvGrpSpPr>
        <p:grpSpPr bwMode="auto">
          <a:xfrm>
            <a:off x="5940425" y="3732213"/>
            <a:ext cx="2808288" cy="993778"/>
            <a:chOff x="5940425" y="3732213"/>
            <a:chExt cx="2808288" cy="993778"/>
          </a:xfrm>
          <a:solidFill>
            <a:srgbClr val="FF0000"/>
          </a:solidFill>
        </p:grpSpPr>
        <p:grpSp>
          <p:nvGrpSpPr>
            <p:cNvPr id="23601" name="Group 46"/>
            <p:cNvGrpSpPr>
              <a:grpSpLocks/>
            </p:cNvGrpSpPr>
            <p:nvPr/>
          </p:nvGrpSpPr>
          <p:grpSpPr bwMode="auto">
            <a:xfrm>
              <a:off x="6731000" y="3732213"/>
              <a:ext cx="1042988" cy="307975"/>
              <a:chOff x="4240" y="2351"/>
              <a:chExt cx="657" cy="194"/>
            </a:xfrm>
            <a:grpFill/>
          </p:grpSpPr>
          <p:sp>
            <p:nvSpPr>
              <p:cNvPr id="23605" name="Text Box 18"/>
              <p:cNvSpPr txBox="1">
                <a:spLocks noChangeArrowheads="1"/>
              </p:cNvSpPr>
              <p:nvPr/>
            </p:nvSpPr>
            <p:spPr bwMode="auto">
              <a:xfrm>
                <a:off x="4513" y="2351"/>
                <a:ext cx="384" cy="194"/>
              </a:xfrm>
              <a:prstGeom prst="rect">
                <a:avLst/>
              </a:prstGeom>
              <a:grpFill/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NO</a:t>
                </a:r>
              </a:p>
            </p:txBody>
          </p:sp>
          <p:sp>
            <p:nvSpPr>
              <p:cNvPr id="328752" name="Line 48"/>
              <p:cNvSpPr>
                <a:spLocks noChangeShapeType="1"/>
              </p:cNvSpPr>
              <p:nvPr/>
            </p:nvSpPr>
            <p:spPr bwMode="auto">
              <a:xfrm>
                <a:off x="4240" y="2440"/>
                <a:ext cx="227" cy="0"/>
              </a:xfrm>
              <a:prstGeom prst="line">
                <a:avLst/>
              </a:prstGeom>
              <a:grpFill/>
              <a:ln w="25400">
                <a:solidFill>
                  <a:srgbClr val="000090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 dirty="0">
                  <a:latin typeface="Calibri"/>
                </a:endParaRPr>
              </a:p>
            </p:txBody>
          </p:sp>
        </p:grpSp>
        <p:grpSp>
          <p:nvGrpSpPr>
            <p:cNvPr id="23602" name="Group 49"/>
            <p:cNvGrpSpPr>
              <a:grpSpLocks/>
            </p:cNvGrpSpPr>
            <p:nvPr/>
          </p:nvGrpSpPr>
          <p:grpSpPr bwMode="auto">
            <a:xfrm>
              <a:off x="5940425" y="4078290"/>
              <a:ext cx="2808288" cy="647701"/>
              <a:chOff x="3742" y="2569"/>
              <a:chExt cx="1769" cy="408"/>
            </a:xfrm>
            <a:grpFill/>
          </p:grpSpPr>
          <p:sp>
            <p:nvSpPr>
              <p:cNvPr id="23603" name="Text Box 10"/>
              <p:cNvSpPr txBox="1">
                <a:spLocks noChangeArrowheads="1"/>
              </p:cNvSpPr>
              <p:nvPr/>
            </p:nvSpPr>
            <p:spPr bwMode="auto">
              <a:xfrm>
                <a:off x="3742" y="2783"/>
                <a:ext cx="1769" cy="194"/>
              </a:xfrm>
              <a:prstGeom prst="rect">
                <a:avLst/>
              </a:prstGeom>
              <a:grpFill/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Does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AKI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Meet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criteria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of HRS ?</a:t>
                </a:r>
              </a:p>
            </p:txBody>
          </p:sp>
          <p:sp>
            <p:nvSpPr>
              <p:cNvPr id="328755" name="Line 51"/>
              <p:cNvSpPr>
                <a:spLocks noChangeShapeType="1"/>
              </p:cNvSpPr>
              <p:nvPr/>
            </p:nvSpPr>
            <p:spPr bwMode="auto">
              <a:xfrm>
                <a:off x="4694" y="2569"/>
                <a:ext cx="0" cy="205"/>
              </a:xfrm>
              <a:prstGeom prst="line">
                <a:avLst/>
              </a:prstGeom>
              <a:grpFill/>
              <a:ln w="25400">
                <a:solidFill>
                  <a:srgbClr val="000090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 dirty="0">
                  <a:latin typeface="Calibri"/>
                </a:endParaRPr>
              </a:p>
            </p:txBody>
          </p:sp>
        </p:grpSp>
      </p:grpSp>
      <p:grpSp>
        <p:nvGrpSpPr>
          <p:cNvPr id="45065" name="Group 52"/>
          <p:cNvGrpSpPr>
            <a:grpSpLocks/>
          </p:cNvGrpSpPr>
          <p:nvPr/>
        </p:nvGrpSpPr>
        <p:grpSpPr bwMode="auto">
          <a:xfrm>
            <a:off x="3851275" y="4797425"/>
            <a:ext cx="3600450" cy="1390650"/>
            <a:chOff x="2426" y="3022"/>
            <a:chExt cx="2268" cy="876"/>
          </a:xfrm>
        </p:grpSpPr>
        <p:sp>
          <p:nvSpPr>
            <p:cNvPr id="23594" name="Line 30"/>
            <p:cNvSpPr>
              <a:spLocks noChangeShapeType="1"/>
            </p:cNvSpPr>
            <p:nvPr/>
          </p:nvSpPr>
          <p:spPr bwMode="auto">
            <a:xfrm flipH="1">
              <a:off x="4195" y="3317"/>
              <a:ext cx="0" cy="385"/>
            </a:xfrm>
            <a:prstGeom prst="line">
              <a:avLst/>
            </a:prstGeom>
            <a:noFill/>
            <a:ln w="25400">
              <a:solidFill>
                <a:srgbClr val="00009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 dirty="0">
                <a:latin typeface="Calibri"/>
              </a:endParaRPr>
            </a:p>
          </p:txBody>
        </p:sp>
        <p:sp>
          <p:nvSpPr>
            <p:cNvPr id="23595" name="Line 32"/>
            <p:cNvSpPr>
              <a:spLocks noChangeShapeType="1"/>
            </p:cNvSpPr>
            <p:nvPr/>
          </p:nvSpPr>
          <p:spPr bwMode="auto">
            <a:xfrm flipH="1">
              <a:off x="3811" y="3702"/>
              <a:ext cx="384" cy="0"/>
            </a:xfrm>
            <a:prstGeom prst="line">
              <a:avLst/>
            </a:prstGeom>
            <a:no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 dirty="0">
                <a:latin typeface="Calibri"/>
              </a:endParaRPr>
            </a:p>
          </p:txBody>
        </p:sp>
        <p:sp>
          <p:nvSpPr>
            <p:cNvPr id="23596" name="Text Box 33"/>
            <p:cNvSpPr txBox="1">
              <a:spLocks noChangeArrowheads="1"/>
            </p:cNvSpPr>
            <p:nvPr/>
          </p:nvSpPr>
          <p:spPr bwMode="auto">
            <a:xfrm>
              <a:off x="2426" y="3556"/>
              <a:ext cx="1366" cy="342"/>
            </a:xfrm>
            <a:prstGeom prst="rect">
              <a:avLst/>
            </a:prstGeom>
            <a:solidFill>
              <a:srgbClr val="FF0000"/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Specific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treatment for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other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AKI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phenotypes</a:t>
              </a:r>
              <a:endParaRPr lang="it-IT" sz="1400" dirty="0">
                <a:solidFill>
                  <a:srgbClr val="000024"/>
                </a:solidFill>
                <a:latin typeface="Calibri"/>
              </a:endParaRPr>
            </a:p>
          </p:txBody>
        </p:sp>
        <p:grpSp>
          <p:nvGrpSpPr>
            <p:cNvPr id="23597" name="Group 56"/>
            <p:cNvGrpSpPr>
              <a:grpSpLocks/>
            </p:cNvGrpSpPr>
            <p:nvPr/>
          </p:nvGrpSpPr>
          <p:grpSpPr bwMode="auto">
            <a:xfrm>
              <a:off x="3984" y="3022"/>
              <a:ext cx="710" cy="291"/>
              <a:chOff x="3984" y="3022"/>
              <a:chExt cx="710" cy="291"/>
            </a:xfrm>
          </p:grpSpPr>
          <p:sp>
            <p:nvSpPr>
              <p:cNvPr id="23598" name="Text Box 27"/>
              <p:cNvSpPr txBox="1">
                <a:spLocks noChangeArrowheads="1"/>
              </p:cNvSpPr>
              <p:nvPr/>
            </p:nvSpPr>
            <p:spPr bwMode="auto">
              <a:xfrm>
                <a:off x="3984" y="3119"/>
                <a:ext cx="384" cy="194"/>
              </a:xfrm>
              <a:prstGeom prst="rect">
                <a:avLst/>
              </a:prstGeom>
              <a:solidFill>
                <a:srgbClr val="FF0000"/>
              </a:solidFill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NO</a:t>
                </a:r>
              </a:p>
            </p:txBody>
          </p:sp>
          <p:sp>
            <p:nvSpPr>
              <p:cNvPr id="328762" name="Line 58"/>
              <p:cNvSpPr>
                <a:spLocks noChangeShapeType="1"/>
              </p:cNvSpPr>
              <p:nvPr/>
            </p:nvSpPr>
            <p:spPr bwMode="auto">
              <a:xfrm>
                <a:off x="4694" y="3022"/>
                <a:ext cx="0" cy="181"/>
              </a:xfrm>
              <a:prstGeom prst="line">
                <a:avLst/>
              </a:prstGeom>
              <a:noFill/>
              <a:ln w="25400">
                <a:solidFill>
                  <a:srgbClr val="00009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 dirty="0">
                  <a:latin typeface="Calibri"/>
                </a:endParaRPr>
              </a:p>
            </p:txBody>
          </p:sp>
          <p:sp>
            <p:nvSpPr>
              <p:cNvPr id="328763" name="Line 59"/>
              <p:cNvSpPr>
                <a:spLocks noChangeShapeType="1"/>
              </p:cNvSpPr>
              <p:nvPr/>
            </p:nvSpPr>
            <p:spPr bwMode="auto">
              <a:xfrm flipH="1">
                <a:off x="4422" y="3203"/>
                <a:ext cx="272" cy="0"/>
              </a:xfrm>
              <a:prstGeom prst="line">
                <a:avLst/>
              </a:prstGeom>
              <a:noFill/>
              <a:ln w="25400">
                <a:solidFill>
                  <a:srgbClr val="00009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 dirty="0">
                  <a:latin typeface="Calibri"/>
                </a:endParaRPr>
              </a:p>
            </p:txBody>
          </p:sp>
        </p:grpSp>
      </p:grpSp>
      <p:grpSp>
        <p:nvGrpSpPr>
          <p:cNvPr id="45066" name="Group 60"/>
          <p:cNvGrpSpPr>
            <a:grpSpLocks/>
          </p:cNvGrpSpPr>
          <p:nvPr/>
        </p:nvGrpSpPr>
        <p:grpSpPr bwMode="auto">
          <a:xfrm>
            <a:off x="7239000" y="4951413"/>
            <a:ext cx="1524000" cy="1206500"/>
            <a:chOff x="4560" y="3119"/>
            <a:chExt cx="960" cy="760"/>
          </a:xfrm>
          <a:solidFill>
            <a:srgbClr val="FF0000"/>
          </a:solidFill>
        </p:grpSpPr>
        <p:sp>
          <p:nvSpPr>
            <p:cNvPr id="23590" name="Text Box 11"/>
            <p:cNvSpPr txBox="1">
              <a:spLocks noChangeArrowheads="1"/>
            </p:cNvSpPr>
            <p:nvPr/>
          </p:nvSpPr>
          <p:spPr bwMode="auto">
            <a:xfrm>
              <a:off x="4560" y="3549"/>
              <a:ext cx="960" cy="330"/>
            </a:xfrm>
            <a:prstGeom prst="rect">
              <a:avLst/>
            </a:prstGeom>
            <a:grpFill/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vasoconstrictors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and </a:t>
              </a: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albumin</a:t>
              </a:r>
              <a:endParaRPr lang="it-IT" sz="1400" dirty="0">
                <a:solidFill>
                  <a:srgbClr val="000024"/>
                </a:solidFill>
                <a:latin typeface="Calibri"/>
              </a:endParaRPr>
            </a:p>
          </p:txBody>
        </p:sp>
        <p:sp>
          <p:nvSpPr>
            <p:cNvPr id="23591" name="Text Box 28"/>
            <p:cNvSpPr txBox="1">
              <a:spLocks noChangeArrowheads="1"/>
            </p:cNvSpPr>
            <p:nvPr/>
          </p:nvSpPr>
          <p:spPr bwMode="auto">
            <a:xfrm>
              <a:off x="5012" y="3119"/>
              <a:ext cx="384" cy="194"/>
            </a:xfrm>
            <a:prstGeom prst="rect">
              <a:avLst/>
            </a:prstGeom>
            <a:grpFill/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YES</a:t>
              </a:r>
            </a:p>
          </p:txBody>
        </p:sp>
        <p:sp>
          <p:nvSpPr>
            <p:cNvPr id="328767" name="Line 63"/>
            <p:cNvSpPr>
              <a:spLocks noChangeShapeType="1"/>
            </p:cNvSpPr>
            <p:nvPr/>
          </p:nvSpPr>
          <p:spPr bwMode="auto">
            <a:xfrm>
              <a:off x="4694" y="3203"/>
              <a:ext cx="272" cy="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  <p:sp>
          <p:nvSpPr>
            <p:cNvPr id="328768" name="Line 64"/>
            <p:cNvSpPr>
              <a:spLocks noChangeShapeType="1"/>
            </p:cNvSpPr>
            <p:nvPr/>
          </p:nvSpPr>
          <p:spPr bwMode="auto">
            <a:xfrm>
              <a:off x="5193" y="3339"/>
              <a:ext cx="0" cy="182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</p:grpSp>
      <p:grpSp>
        <p:nvGrpSpPr>
          <p:cNvPr id="45068" name="Gruppo 3"/>
          <p:cNvGrpSpPr>
            <a:grpSpLocks/>
          </p:cNvGrpSpPr>
          <p:nvPr/>
        </p:nvGrpSpPr>
        <p:grpSpPr bwMode="auto">
          <a:xfrm>
            <a:off x="1951038" y="3213100"/>
            <a:ext cx="1828800" cy="2448402"/>
            <a:chOff x="1951038" y="3213100"/>
            <a:chExt cx="1828800" cy="2448402"/>
          </a:xfrm>
        </p:grpSpPr>
        <p:sp>
          <p:nvSpPr>
            <p:cNvPr id="74" name="Line 23"/>
            <p:cNvSpPr>
              <a:spLocks noChangeShapeType="1"/>
            </p:cNvSpPr>
            <p:nvPr/>
          </p:nvSpPr>
          <p:spPr bwMode="auto">
            <a:xfrm>
              <a:off x="2411413" y="3213100"/>
              <a:ext cx="0" cy="287338"/>
            </a:xfrm>
            <a:prstGeom prst="line">
              <a:avLst/>
            </a:prstGeom>
            <a:noFill/>
            <a:ln w="25400" cmpd="sng">
              <a:solidFill>
                <a:srgbClr val="00009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  <p:sp>
          <p:nvSpPr>
            <p:cNvPr id="23587" name="Text Box 12"/>
            <p:cNvSpPr txBox="1">
              <a:spLocks noChangeArrowheads="1"/>
            </p:cNvSpPr>
            <p:nvPr/>
          </p:nvSpPr>
          <p:spPr bwMode="auto">
            <a:xfrm>
              <a:off x="1979613" y="3573463"/>
              <a:ext cx="1079500" cy="3079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1400" dirty="0" err="1">
                  <a:solidFill>
                    <a:srgbClr val="000024"/>
                  </a:solidFill>
                  <a:latin typeface="Calibri"/>
                </a:rPr>
                <a:t>Persistance</a:t>
              </a: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 </a:t>
              </a:r>
            </a:p>
          </p:txBody>
        </p:sp>
        <p:sp>
          <p:nvSpPr>
            <p:cNvPr id="78" name="Text Box 36"/>
            <p:cNvSpPr txBox="1">
              <a:spLocks noChangeArrowheads="1"/>
            </p:cNvSpPr>
            <p:nvPr/>
          </p:nvSpPr>
          <p:spPr bwMode="auto">
            <a:xfrm>
              <a:off x="1951038" y="4922838"/>
              <a:ext cx="1828800" cy="7386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0"/>
                  <a:cs typeface="MS PGothic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it-IT" sz="1400" b="1" dirty="0" err="1" smtClean="0">
                  <a:solidFill>
                    <a:srgbClr val="000024"/>
                  </a:solidFill>
                  <a:latin typeface="Calibri"/>
                </a:rPr>
                <a:t>Further</a:t>
              </a:r>
              <a:r>
                <a:rPr lang="it-IT" sz="1400" b="1" dirty="0" smtClean="0">
                  <a:solidFill>
                    <a:srgbClr val="000024"/>
                  </a:solidFill>
                  <a:latin typeface="Calibri"/>
                </a:rPr>
                <a:t> treatment of AKI </a:t>
              </a:r>
              <a:r>
                <a:rPr lang="it-IT" sz="1400" b="1" dirty="0" err="1" smtClean="0">
                  <a:solidFill>
                    <a:srgbClr val="000024"/>
                  </a:solidFill>
                  <a:latin typeface="Calibri"/>
                </a:rPr>
                <a:t>decided</a:t>
              </a:r>
              <a:r>
                <a:rPr lang="it-IT" sz="1400" b="1" dirty="0" smtClean="0">
                  <a:solidFill>
                    <a:srgbClr val="000024"/>
                  </a:solidFill>
                  <a:latin typeface="Calibri"/>
                </a:rPr>
                <a:t> on a case-by-case </a:t>
              </a:r>
              <a:r>
                <a:rPr lang="it-IT" sz="1400" b="1" dirty="0" err="1" smtClean="0">
                  <a:solidFill>
                    <a:srgbClr val="000024"/>
                  </a:solidFill>
                  <a:latin typeface="Calibri"/>
                </a:rPr>
                <a:t>basis</a:t>
              </a:r>
              <a:endParaRPr lang="it-IT" sz="1400" b="1" dirty="0" smtClean="0">
                <a:solidFill>
                  <a:srgbClr val="000024"/>
                </a:solidFill>
                <a:latin typeface="Calibri"/>
              </a:endParaRPr>
            </a:p>
          </p:txBody>
        </p:sp>
        <p:cxnSp>
          <p:nvCxnSpPr>
            <p:cNvPr id="23589" name="Connettore 1 2"/>
            <p:cNvCxnSpPr>
              <a:cxnSpLocks noChangeShapeType="1"/>
            </p:cNvCxnSpPr>
            <p:nvPr/>
          </p:nvCxnSpPr>
          <p:spPr bwMode="auto">
            <a:xfrm>
              <a:off x="2411413" y="3933825"/>
              <a:ext cx="0" cy="935038"/>
            </a:xfrm>
            <a:prstGeom prst="line">
              <a:avLst/>
            </a:prstGeom>
            <a:noFill/>
            <a:ln w="25400" cmpd="sng">
              <a:solidFill>
                <a:srgbClr val="000090"/>
              </a:solidFill>
              <a:prstDash val="solid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5069" name="Gruppo 7"/>
          <p:cNvGrpSpPr>
            <a:grpSpLocks/>
          </p:cNvGrpSpPr>
          <p:nvPr/>
        </p:nvGrpSpPr>
        <p:grpSpPr bwMode="auto">
          <a:xfrm>
            <a:off x="3203575" y="1905000"/>
            <a:ext cx="4873625" cy="2119313"/>
            <a:chOff x="3203575" y="1905000"/>
            <a:chExt cx="4873625" cy="2119313"/>
          </a:xfrm>
          <a:solidFill>
            <a:srgbClr val="FF0000"/>
          </a:solidFill>
        </p:grpSpPr>
        <p:sp>
          <p:nvSpPr>
            <p:cNvPr id="72" name="Line 23"/>
            <p:cNvSpPr>
              <a:spLocks noChangeShapeType="1"/>
            </p:cNvSpPr>
            <p:nvPr/>
          </p:nvSpPr>
          <p:spPr bwMode="auto">
            <a:xfrm>
              <a:off x="3203575" y="3179763"/>
              <a:ext cx="0" cy="719137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  <p:sp>
          <p:nvSpPr>
            <p:cNvPr id="75" name="Line 28"/>
            <p:cNvSpPr>
              <a:spLocks noChangeShapeType="1"/>
            </p:cNvSpPr>
            <p:nvPr/>
          </p:nvSpPr>
          <p:spPr bwMode="auto">
            <a:xfrm>
              <a:off x="3205163" y="3898900"/>
              <a:ext cx="287337" cy="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  <p:grpSp>
          <p:nvGrpSpPr>
            <p:cNvPr id="23579" name="Gruppo 4"/>
            <p:cNvGrpSpPr>
              <a:grpSpLocks/>
            </p:cNvGrpSpPr>
            <p:nvPr/>
          </p:nvGrpSpPr>
          <p:grpSpPr bwMode="auto">
            <a:xfrm>
              <a:off x="3563938" y="1905000"/>
              <a:ext cx="4513262" cy="2119313"/>
              <a:chOff x="3563938" y="1905000"/>
              <a:chExt cx="4513262" cy="2119313"/>
            </a:xfrm>
            <a:grpFill/>
          </p:grpSpPr>
          <p:sp>
            <p:nvSpPr>
              <p:cNvPr id="23580" name="Text Box 9"/>
              <p:cNvSpPr txBox="1">
                <a:spLocks noChangeArrowheads="1"/>
              </p:cNvSpPr>
              <p:nvPr/>
            </p:nvSpPr>
            <p:spPr bwMode="auto">
              <a:xfrm>
                <a:off x="5562600" y="1905000"/>
                <a:ext cx="2514600" cy="968375"/>
              </a:xfrm>
              <a:prstGeom prst="rect">
                <a:avLst/>
              </a:prstGeom>
              <a:grpFill/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Withdrawal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of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diuretics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(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if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not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yet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applied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)  and volume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expansion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with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albumin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(1g/kg) for 2 </a:t>
                </a: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days</a:t>
                </a:r>
                <a:endParaRPr lang="it-IT" sz="1400" dirty="0">
                  <a:solidFill>
                    <a:srgbClr val="000024"/>
                  </a:solidFill>
                  <a:latin typeface="Calibri"/>
                </a:endParaRPr>
              </a:p>
            </p:txBody>
          </p:sp>
          <p:grpSp>
            <p:nvGrpSpPr>
              <p:cNvPr id="23581" name="Group 5"/>
              <p:cNvGrpSpPr>
                <a:grpSpLocks/>
              </p:cNvGrpSpPr>
              <p:nvPr/>
            </p:nvGrpSpPr>
            <p:grpSpPr bwMode="auto">
              <a:xfrm>
                <a:off x="4940300" y="2400300"/>
                <a:ext cx="609600" cy="1524000"/>
                <a:chOff x="3112" y="1512"/>
                <a:chExt cx="384" cy="960"/>
              </a:xfrm>
              <a:grpFill/>
            </p:grpSpPr>
            <p:sp>
              <p:nvSpPr>
                <p:cNvPr id="23584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112" y="1512"/>
                  <a:ext cx="0" cy="960"/>
                </a:xfrm>
                <a:prstGeom prst="line">
                  <a:avLst/>
                </a:prstGeom>
                <a:grpFill/>
                <a:ln w="25400">
                  <a:solidFill>
                    <a:srgbClr val="00009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it-IT" dirty="0">
                    <a:latin typeface="Calibri"/>
                  </a:endParaRPr>
                </a:p>
              </p:txBody>
            </p:sp>
            <p:sp>
              <p:nvSpPr>
                <p:cNvPr id="23585" name="Line 21"/>
                <p:cNvSpPr>
                  <a:spLocks noChangeShapeType="1"/>
                </p:cNvSpPr>
                <p:nvPr/>
              </p:nvSpPr>
              <p:spPr bwMode="auto">
                <a:xfrm>
                  <a:off x="3112" y="1512"/>
                  <a:ext cx="384" cy="0"/>
                </a:xfrm>
                <a:prstGeom prst="line">
                  <a:avLst/>
                </a:prstGeom>
                <a:grpFill/>
                <a:ln w="25400">
                  <a:solidFill>
                    <a:srgbClr val="000090"/>
                  </a:solidFill>
                  <a:round/>
                  <a:headEnd/>
                  <a:tailEnd type="triangle" w="med" len="med"/>
                </a:ln>
                <a:extLst/>
              </p:spPr>
              <p:txBody>
                <a:bodyPr/>
                <a:lstStyle/>
                <a:p>
                  <a:endParaRPr lang="it-IT" dirty="0">
                    <a:latin typeface="Calibri"/>
                  </a:endParaRPr>
                </a:p>
              </p:txBody>
            </p:sp>
          </p:grpSp>
          <p:sp>
            <p:nvSpPr>
              <p:cNvPr id="23582" name="Text Box 12"/>
              <p:cNvSpPr txBox="1">
                <a:spLocks noChangeArrowheads="1"/>
              </p:cNvSpPr>
              <p:nvPr/>
            </p:nvSpPr>
            <p:spPr bwMode="auto">
              <a:xfrm>
                <a:off x="3563938" y="3716338"/>
                <a:ext cx="1079500" cy="307975"/>
              </a:xfrm>
              <a:prstGeom prst="rect">
                <a:avLst/>
              </a:prstGeom>
              <a:grpFill/>
              <a:ln w="2540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it-IT" sz="1400" dirty="0" err="1">
                    <a:solidFill>
                      <a:srgbClr val="000024"/>
                    </a:solidFill>
                    <a:latin typeface="Calibri"/>
                  </a:rPr>
                  <a:t>Progression</a:t>
                </a:r>
                <a:r>
                  <a:rPr lang="it-IT" sz="1400" dirty="0">
                    <a:solidFill>
                      <a:srgbClr val="000024"/>
                    </a:solidFill>
                    <a:latin typeface="Calibri"/>
                  </a:rPr>
                  <a:t> </a:t>
                </a:r>
              </a:p>
            </p:txBody>
          </p:sp>
          <p:sp>
            <p:nvSpPr>
              <p:cNvPr id="83" name="Line 28"/>
              <p:cNvSpPr>
                <a:spLocks noChangeShapeType="1"/>
              </p:cNvSpPr>
              <p:nvPr/>
            </p:nvSpPr>
            <p:spPr bwMode="auto">
              <a:xfrm>
                <a:off x="4643438" y="3911600"/>
                <a:ext cx="287337" cy="0"/>
              </a:xfrm>
              <a:prstGeom prst="line">
                <a:avLst/>
              </a:prstGeom>
              <a:grpFill/>
              <a:ln w="25400">
                <a:solidFill>
                  <a:srgbClr val="000090"/>
                </a:solidFill>
                <a:round/>
                <a:headEnd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t-IT" dirty="0">
                  <a:latin typeface="Calibri"/>
                </a:endParaRPr>
              </a:p>
            </p:txBody>
          </p:sp>
        </p:grpSp>
      </p:grpSp>
      <p:grpSp>
        <p:nvGrpSpPr>
          <p:cNvPr id="45070" name="Gruppo 5"/>
          <p:cNvGrpSpPr>
            <a:grpSpLocks/>
          </p:cNvGrpSpPr>
          <p:nvPr/>
        </p:nvGrpSpPr>
        <p:grpSpPr bwMode="auto">
          <a:xfrm>
            <a:off x="1835150" y="3503613"/>
            <a:ext cx="4897438" cy="1220787"/>
            <a:chOff x="1835150" y="3503613"/>
            <a:chExt cx="4897438" cy="1220787"/>
          </a:xfrm>
          <a:solidFill>
            <a:srgbClr val="FF0000"/>
          </a:solidFill>
        </p:grpSpPr>
        <p:sp>
          <p:nvSpPr>
            <p:cNvPr id="23571" name="Line 15"/>
            <p:cNvSpPr>
              <a:spLocks noChangeShapeType="1"/>
            </p:cNvSpPr>
            <p:nvPr/>
          </p:nvSpPr>
          <p:spPr bwMode="auto">
            <a:xfrm>
              <a:off x="6732588" y="3503613"/>
              <a:ext cx="0" cy="38100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it-IT" dirty="0">
                <a:latin typeface="Calibri"/>
              </a:endParaRPr>
            </a:p>
          </p:txBody>
        </p:sp>
        <p:sp>
          <p:nvSpPr>
            <p:cNvPr id="23572" name="Text Box 17"/>
            <p:cNvSpPr txBox="1">
              <a:spLocks noChangeArrowheads="1"/>
            </p:cNvSpPr>
            <p:nvPr/>
          </p:nvSpPr>
          <p:spPr bwMode="auto">
            <a:xfrm>
              <a:off x="5724525" y="3732213"/>
              <a:ext cx="609600" cy="30777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1400" dirty="0">
                  <a:solidFill>
                    <a:srgbClr val="000024"/>
                  </a:solidFill>
                  <a:latin typeface="Calibri"/>
                </a:rPr>
                <a:t>YES</a:t>
              </a:r>
            </a:p>
          </p:txBody>
        </p:sp>
        <p:sp>
          <p:nvSpPr>
            <p:cNvPr id="23573" name="Line 32"/>
            <p:cNvSpPr>
              <a:spLocks noChangeShapeType="1"/>
            </p:cNvSpPr>
            <p:nvPr/>
          </p:nvSpPr>
          <p:spPr bwMode="auto">
            <a:xfrm flipH="1">
              <a:off x="1835150" y="4724400"/>
              <a:ext cx="3529013" cy="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xtLst/>
          </p:spPr>
          <p:txBody>
            <a:bodyPr/>
            <a:lstStyle/>
            <a:p>
              <a:endParaRPr lang="it-IT" dirty="0">
                <a:latin typeface="Calibri"/>
              </a:endParaRPr>
            </a:p>
          </p:txBody>
        </p:sp>
        <p:sp>
          <p:nvSpPr>
            <p:cNvPr id="328749" name="Line 45"/>
            <p:cNvSpPr>
              <a:spLocks noChangeShapeType="1"/>
            </p:cNvSpPr>
            <p:nvPr/>
          </p:nvSpPr>
          <p:spPr bwMode="auto">
            <a:xfrm flipH="1">
              <a:off x="6372225" y="3873500"/>
              <a:ext cx="358775" cy="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  <p:sp>
          <p:nvSpPr>
            <p:cNvPr id="73" name="Line 23"/>
            <p:cNvSpPr>
              <a:spLocks noChangeShapeType="1"/>
            </p:cNvSpPr>
            <p:nvPr/>
          </p:nvSpPr>
          <p:spPr bwMode="auto">
            <a:xfrm>
              <a:off x="5364163" y="3860800"/>
              <a:ext cx="0" cy="86360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  <p:sp>
          <p:nvSpPr>
            <p:cNvPr id="84" name="Line 28"/>
            <p:cNvSpPr>
              <a:spLocks noChangeShapeType="1"/>
            </p:cNvSpPr>
            <p:nvPr/>
          </p:nvSpPr>
          <p:spPr bwMode="auto">
            <a:xfrm>
              <a:off x="5364163" y="3860800"/>
              <a:ext cx="287337" cy="0"/>
            </a:xfrm>
            <a:prstGeom prst="line">
              <a:avLst/>
            </a:prstGeom>
            <a:grpFill/>
            <a:ln w="25400">
              <a:solidFill>
                <a:srgbClr val="000090"/>
              </a:solidFill>
              <a:round/>
              <a:headEnd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it-IT" dirty="0">
                <a:latin typeface="Calibri"/>
              </a:endParaRPr>
            </a:p>
          </p:txBody>
        </p:sp>
      </p:grpSp>
      <p:sp>
        <p:nvSpPr>
          <p:cNvPr id="69" name="Rectangle 65"/>
          <p:cNvSpPr>
            <a:spLocks noChangeArrowheads="1"/>
          </p:cNvSpPr>
          <p:nvPr/>
        </p:nvSpPr>
        <p:spPr bwMode="auto">
          <a:xfrm>
            <a:off x="760413" y="6021388"/>
            <a:ext cx="7772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it-IT" sz="1600" i="1" dirty="0">
                <a:solidFill>
                  <a:srgbClr val="0B0603"/>
                </a:solidFill>
                <a:latin typeface="Calibri"/>
              </a:rPr>
              <a:t/>
            </a:r>
            <a:br>
              <a:rPr lang="it-IT" sz="1600" i="1" dirty="0">
                <a:solidFill>
                  <a:srgbClr val="0B0603"/>
                </a:solidFill>
                <a:latin typeface="Calibri"/>
              </a:rPr>
            </a:br>
            <a:r>
              <a:rPr lang="it-IT" sz="1600" i="1" dirty="0">
                <a:solidFill>
                  <a:srgbClr val="0B0603"/>
                </a:solidFill>
                <a:latin typeface="Calibri"/>
              </a:rPr>
              <a:t/>
            </a:r>
            <a:br>
              <a:rPr lang="it-IT" sz="1600" i="1" dirty="0">
                <a:solidFill>
                  <a:srgbClr val="0B0603"/>
                </a:solidFill>
                <a:latin typeface="Calibri"/>
              </a:rPr>
            </a:br>
            <a:r>
              <a:rPr lang="it-IT" sz="1600" i="1" dirty="0" err="1" smtClean="0">
                <a:solidFill>
                  <a:srgbClr val="0B0603"/>
                </a:solidFill>
                <a:latin typeface="Calibri"/>
              </a:rPr>
              <a:t>adapted</a:t>
            </a:r>
            <a:r>
              <a:rPr lang="it-IT" sz="1600" i="1" dirty="0" smtClean="0">
                <a:solidFill>
                  <a:srgbClr val="0B0603"/>
                </a:solidFill>
                <a:latin typeface="Calibri"/>
              </a:rPr>
              <a:t> from P</a:t>
            </a:r>
            <a:r>
              <a:rPr lang="it-IT" sz="1600" i="1" dirty="0">
                <a:solidFill>
                  <a:srgbClr val="0B0603"/>
                </a:solidFill>
                <a:latin typeface="Calibri"/>
              </a:rPr>
              <a:t>. Angeli et al. </a:t>
            </a:r>
            <a:r>
              <a:rPr lang="it-IT" sz="1600" i="1" dirty="0" err="1">
                <a:solidFill>
                  <a:srgbClr val="0B0603"/>
                </a:solidFill>
                <a:latin typeface="Calibri"/>
              </a:rPr>
              <a:t>J</a:t>
            </a:r>
            <a:r>
              <a:rPr lang="it-IT" sz="1600" i="1" dirty="0">
                <a:solidFill>
                  <a:srgbClr val="0B0603"/>
                </a:solidFill>
                <a:latin typeface="Calibri"/>
              </a:rPr>
              <a:t>. Hepatol. 2015 ; 62 : 968-974 </a:t>
            </a:r>
          </a:p>
        </p:txBody>
      </p:sp>
    </p:spTree>
    <p:extLst>
      <p:ext uri="{BB962C8B-B14F-4D97-AF65-F5344CB8AC3E}">
        <p14:creationId xmlns:p14="http://schemas.microsoft.com/office/powerpoint/2010/main" val="2982076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2700"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2522</TotalTime>
  <Words>134</Words>
  <Application>Microsoft Macintosh PowerPoint</Application>
  <PresentationFormat>Presentazione su schermo 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angeli</dc:creator>
  <cp:lastModifiedBy>angeli</cp:lastModifiedBy>
  <cp:revision>427</cp:revision>
  <dcterms:created xsi:type="dcterms:W3CDTF">2015-10-10T13:30:29Z</dcterms:created>
  <dcterms:modified xsi:type="dcterms:W3CDTF">2017-11-02T18:34:18Z</dcterms:modified>
</cp:coreProperties>
</file>