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7" r:id="rId2"/>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314" autoAdjust="0"/>
  </p:normalViewPr>
  <p:slideViewPr>
    <p:cSldViewPr>
      <p:cViewPr varScale="1">
        <p:scale>
          <a:sx n="84" d="100"/>
          <a:sy n="84" d="100"/>
        </p:scale>
        <p:origin x="-147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B84D09-200C-42EC-A036-C6B5A0A72500}" type="datetimeFigureOut">
              <a:rPr lang="it-IT" smtClean="0"/>
              <a:t>31/10/17</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36355A-2A74-4A6C-A81F-559C52FC3581}" type="slidenum">
              <a:rPr lang="it-IT" smtClean="0"/>
              <a:t>‹n.›</a:t>
            </a:fld>
            <a:endParaRPr lang="it-IT"/>
          </a:p>
        </p:txBody>
      </p:sp>
    </p:spTree>
    <p:extLst>
      <p:ext uri="{BB962C8B-B14F-4D97-AF65-F5344CB8AC3E}">
        <p14:creationId xmlns:p14="http://schemas.microsoft.com/office/powerpoint/2010/main" val="218752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smtClean="0"/>
              <a:t>The systemic spread of pathogen-associated molecular patterns, due to abnormal translocation from the gut, and damage associated molecular patterns released by the diseased liver, after recognition by specific receptors, activates immune cells to produce pro-inflammatory cytokines and chemokines, along with reactive oxygen and nitrogen species. This cascade of events contributes to the development of circulatory dysfunction and, along with it, favors the development of </a:t>
            </a:r>
            <a:r>
              <a:rPr lang="en-US" dirty="0" err="1" smtClean="0"/>
              <a:t>multiorgan</a:t>
            </a:r>
            <a:r>
              <a:rPr lang="en-US" smtClean="0"/>
              <a:t> dysfunction and failure.</a:t>
            </a:r>
            <a:endParaRPr lang="it-IT"/>
          </a:p>
        </p:txBody>
      </p:sp>
      <p:sp>
        <p:nvSpPr>
          <p:cNvPr id="4" name="Segnaposto numero diapositiva 3"/>
          <p:cNvSpPr>
            <a:spLocks noGrp="1"/>
          </p:cNvSpPr>
          <p:nvPr>
            <p:ph type="sldNum" sz="quarter" idx="10"/>
          </p:nvPr>
        </p:nvSpPr>
        <p:spPr/>
        <p:txBody>
          <a:bodyPr/>
          <a:lstStyle/>
          <a:p>
            <a:fld id="{EC36355A-2A74-4A6C-A81F-559C52FC3581}" type="slidenum">
              <a:rPr lang="it-IT" smtClean="0"/>
              <a:t>1</a:t>
            </a:fld>
            <a:endParaRPr lang="it-IT"/>
          </a:p>
        </p:txBody>
      </p:sp>
    </p:spTree>
    <p:extLst>
      <p:ext uri="{BB962C8B-B14F-4D97-AF65-F5344CB8AC3E}">
        <p14:creationId xmlns:p14="http://schemas.microsoft.com/office/powerpoint/2010/main" val="13336927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28FFD874-FD3D-4553-B5E4-23C804F64EFE}" type="datetimeFigureOut">
              <a:rPr lang="it-IT" smtClean="0"/>
              <a:t>31/10/17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9D07746-FE63-4B67-9934-FACD1AC57BE7}" type="slidenum">
              <a:rPr lang="it-IT" smtClean="0"/>
              <a:t>‹n.›</a:t>
            </a:fld>
            <a:endParaRPr lang="it-IT"/>
          </a:p>
        </p:txBody>
      </p:sp>
    </p:spTree>
    <p:extLst>
      <p:ext uri="{BB962C8B-B14F-4D97-AF65-F5344CB8AC3E}">
        <p14:creationId xmlns:p14="http://schemas.microsoft.com/office/powerpoint/2010/main" val="4260458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28FFD874-FD3D-4553-B5E4-23C804F64EFE}" type="datetimeFigureOut">
              <a:rPr lang="it-IT" smtClean="0"/>
              <a:t>31/10/17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9D07746-FE63-4B67-9934-FACD1AC57BE7}" type="slidenum">
              <a:rPr lang="it-IT" smtClean="0"/>
              <a:t>‹n.›</a:t>
            </a:fld>
            <a:endParaRPr lang="it-IT"/>
          </a:p>
        </p:txBody>
      </p:sp>
    </p:spTree>
    <p:extLst>
      <p:ext uri="{BB962C8B-B14F-4D97-AF65-F5344CB8AC3E}">
        <p14:creationId xmlns:p14="http://schemas.microsoft.com/office/powerpoint/2010/main" val="3456867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28FFD874-FD3D-4553-B5E4-23C804F64EFE}" type="datetimeFigureOut">
              <a:rPr lang="it-IT" smtClean="0"/>
              <a:t>31/10/17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9D07746-FE63-4B67-9934-FACD1AC57BE7}" type="slidenum">
              <a:rPr lang="it-IT" smtClean="0"/>
              <a:t>‹n.›</a:t>
            </a:fld>
            <a:endParaRPr lang="it-IT"/>
          </a:p>
        </p:txBody>
      </p:sp>
    </p:spTree>
    <p:extLst>
      <p:ext uri="{BB962C8B-B14F-4D97-AF65-F5344CB8AC3E}">
        <p14:creationId xmlns:p14="http://schemas.microsoft.com/office/powerpoint/2010/main" val="2793633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28FFD874-FD3D-4553-B5E4-23C804F64EFE}" type="datetimeFigureOut">
              <a:rPr lang="it-IT" smtClean="0"/>
              <a:t>31/10/17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9D07746-FE63-4B67-9934-FACD1AC57BE7}" type="slidenum">
              <a:rPr lang="it-IT" smtClean="0"/>
              <a:t>‹n.›</a:t>
            </a:fld>
            <a:endParaRPr lang="it-IT"/>
          </a:p>
        </p:txBody>
      </p:sp>
    </p:spTree>
    <p:extLst>
      <p:ext uri="{BB962C8B-B14F-4D97-AF65-F5344CB8AC3E}">
        <p14:creationId xmlns:p14="http://schemas.microsoft.com/office/powerpoint/2010/main" val="662872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28FFD874-FD3D-4553-B5E4-23C804F64EFE}" type="datetimeFigureOut">
              <a:rPr lang="it-IT" smtClean="0"/>
              <a:t>31/10/17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9D07746-FE63-4B67-9934-FACD1AC57BE7}" type="slidenum">
              <a:rPr lang="it-IT" smtClean="0"/>
              <a:t>‹n.›</a:t>
            </a:fld>
            <a:endParaRPr lang="it-IT"/>
          </a:p>
        </p:txBody>
      </p:sp>
    </p:spTree>
    <p:extLst>
      <p:ext uri="{BB962C8B-B14F-4D97-AF65-F5344CB8AC3E}">
        <p14:creationId xmlns:p14="http://schemas.microsoft.com/office/powerpoint/2010/main" val="3335193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28FFD874-FD3D-4553-B5E4-23C804F64EFE}" type="datetimeFigureOut">
              <a:rPr lang="it-IT" smtClean="0"/>
              <a:t>31/10/17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49D07746-FE63-4B67-9934-FACD1AC57BE7}" type="slidenum">
              <a:rPr lang="it-IT" smtClean="0"/>
              <a:t>‹n.›</a:t>
            </a:fld>
            <a:endParaRPr lang="it-IT"/>
          </a:p>
        </p:txBody>
      </p:sp>
    </p:spTree>
    <p:extLst>
      <p:ext uri="{BB962C8B-B14F-4D97-AF65-F5344CB8AC3E}">
        <p14:creationId xmlns:p14="http://schemas.microsoft.com/office/powerpoint/2010/main" val="2840255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28FFD874-FD3D-4553-B5E4-23C804F64EFE}" type="datetimeFigureOut">
              <a:rPr lang="it-IT" smtClean="0"/>
              <a:t>31/10/17</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49D07746-FE63-4B67-9934-FACD1AC57BE7}" type="slidenum">
              <a:rPr lang="it-IT" smtClean="0"/>
              <a:t>‹n.›</a:t>
            </a:fld>
            <a:endParaRPr lang="it-IT"/>
          </a:p>
        </p:txBody>
      </p:sp>
    </p:spTree>
    <p:extLst>
      <p:ext uri="{BB962C8B-B14F-4D97-AF65-F5344CB8AC3E}">
        <p14:creationId xmlns:p14="http://schemas.microsoft.com/office/powerpoint/2010/main" val="37271626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28FFD874-FD3D-4553-B5E4-23C804F64EFE}" type="datetimeFigureOut">
              <a:rPr lang="it-IT" smtClean="0"/>
              <a:t>31/10/17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49D07746-FE63-4B67-9934-FACD1AC57BE7}" type="slidenum">
              <a:rPr lang="it-IT" smtClean="0"/>
              <a:t>‹n.›</a:t>
            </a:fld>
            <a:endParaRPr lang="it-IT"/>
          </a:p>
        </p:txBody>
      </p:sp>
    </p:spTree>
    <p:extLst>
      <p:ext uri="{BB962C8B-B14F-4D97-AF65-F5344CB8AC3E}">
        <p14:creationId xmlns:p14="http://schemas.microsoft.com/office/powerpoint/2010/main" val="4175435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28FFD874-FD3D-4553-B5E4-23C804F64EFE}" type="datetimeFigureOut">
              <a:rPr lang="it-IT" smtClean="0"/>
              <a:t>31/10/17</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49D07746-FE63-4B67-9934-FACD1AC57BE7}" type="slidenum">
              <a:rPr lang="it-IT" smtClean="0"/>
              <a:t>‹n.›</a:t>
            </a:fld>
            <a:endParaRPr lang="it-IT"/>
          </a:p>
        </p:txBody>
      </p:sp>
    </p:spTree>
    <p:extLst>
      <p:ext uri="{BB962C8B-B14F-4D97-AF65-F5344CB8AC3E}">
        <p14:creationId xmlns:p14="http://schemas.microsoft.com/office/powerpoint/2010/main" val="202123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28FFD874-FD3D-4553-B5E4-23C804F64EFE}" type="datetimeFigureOut">
              <a:rPr lang="it-IT" smtClean="0"/>
              <a:t>31/10/17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49D07746-FE63-4B67-9934-FACD1AC57BE7}" type="slidenum">
              <a:rPr lang="it-IT" smtClean="0"/>
              <a:t>‹n.›</a:t>
            </a:fld>
            <a:endParaRPr lang="it-IT"/>
          </a:p>
        </p:txBody>
      </p:sp>
    </p:spTree>
    <p:extLst>
      <p:ext uri="{BB962C8B-B14F-4D97-AF65-F5344CB8AC3E}">
        <p14:creationId xmlns:p14="http://schemas.microsoft.com/office/powerpoint/2010/main" val="3647024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28FFD874-FD3D-4553-B5E4-23C804F64EFE}" type="datetimeFigureOut">
              <a:rPr lang="it-IT" smtClean="0"/>
              <a:t>31/10/17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49D07746-FE63-4B67-9934-FACD1AC57BE7}" type="slidenum">
              <a:rPr lang="it-IT" smtClean="0"/>
              <a:t>‹n.›</a:t>
            </a:fld>
            <a:endParaRPr lang="it-IT"/>
          </a:p>
        </p:txBody>
      </p:sp>
    </p:spTree>
    <p:extLst>
      <p:ext uri="{BB962C8B-B14F-4D97-AF65-F5344CB8AC3E}">
        <p14:creationId xmlns:p14="http://schemas.microsoft.com/office/powerpoint/2010/main" val="18331448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FFD874-FD3D-4553-B5E4-23C804F64EFE}" type="datetimeFigureOut">
              <a:rPr lang="it-IT" smtClean="0"/>
              <a:t>31/10/17</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D07746-FE63-4B67-9934-FACD1AC57BE7}" type="slidenum">
              <a:rPr lang="it-IT" smtClean="0"/>
              <a:t>‹n.›</a:t>
            </a:fld>
            <a:endParaRPr lang="it-IT"/>
          </a:p>
        </p:txBody>
      </p:sp>
    </p:spTree>
    <p:extLst>
      <p:ext uri="{BB962C8B-B14F-4D97-AF65-F5344CB8AC3E}">
        <p14:creationId xmlns:p14="http://schemas.microsoft.com/office/powerpoint/2010/main" val="3430953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7"/>
          <p:cNvGrpSpPr>
            <a:grpSpLocks/>
          </p:cNvGrpSpPr>
          <p:nvPr/>
        </p:nvGrpSpPr>
        <p:grpSpPr bwMode="auto">
          <a:xfrm>
            <a:off x="1084090" y="3346608"/>
            <a:ext cx="6630986" cy="2978150"/>
            <a:chOff x="925" y="2173"/>
            <a:chExt cx="4177" cy="1876"/>
          </a:xfrm>
        </p:grpSpPr>
        <p:sp>
          <p:nvSpPr>
            <p:cNvPr id="4" name="ZoneTexte 13"/>
            <p:cNvSpPr txBox="1">
              <a:spLocks noChangeArrowheads="1"/>
            </p:cNvSpPr>
            <p:nvPr/>
          </p:nvSpPr>
          <p:spPr bwMode="auto">
            <a:xfrm>
              <a:off x="925" y="3465"/>
              <a:ext cx="973" cy="407"/>
            </a:xfrm>
            <a:prstGeom prst="rect">
              <a:avLst/>
            </a:prstGeom>
            <a:noFill/>
            <a:ln>
              <a:noFill/>
            </a:ln>
            <a:extLst/>
          </p:spPr>
          <p:txBody>
            <a:bodyPr wrap="none">
              <a:spAutoFit/>
            </a:bodyPr>
            <a:lstStyle>
              <a:lvl1pPr eaLnBrk="0" hangingPunct="0">
                <a:defRPr sz="2400">
                  <a:solidFill>
                    <a:srgbClr val="000066"/>
                  </a:solidFill>
                  <a:latin typeface="Arial" pitchFamily="34" charset="0"/>
                </a:defRPr>
              </a:lvl1pPr>
              <a:lvl2pPr marL="742950" indent="-285750" eaLnBrk="0" hangingPunct="0">
                <a:defRPr sz="2400">
                  <a:solidFill>
                    <a:srgbClr val="000066"/>
                  </a:solidFill>
                  <a:latin typeface="Arial" pitchFamily="34" charset="0"/>
                </a:defRPr>
              </a:lvl2pPr>
              <a:lvl3pPr marL="1143000" indent="-228600" eaLnBrk="0" hangingPunct="0">
                <a:defRPr sz="2400">
                  <a:solidFill>
                    <a:srgbClr val="000066"/>
                  </a:solidFill>
                  <a:latin typeface="Arial" pitchFamily="34" charset="0"/>
                </a:defRPr>
              </a:lvl3pPr>
              <a:lvl4pPr marL="1600200" indent="-228600" eaLnBrk="0" hangingPunct="0">
                <a:defRPr sz="2400">
                  <a:solidFill>
                    <a:srgbClr val="000066"/>
                  </a:solidFill>
                  <a:latin typeface="Arial" pitchFamily="34" charset="0"/>
                </a:defRPr>
              </a:lvl4pPr>
              <a:lvl5pPr marL="2057400" indent="-228600" eaLnBrk="0" hangingPunct="0">
                <a:defRPr sz="2400">
                  <a:solidFill>
                    <a:srgbClr val="000066"/>
                  </a:solidFill>
                  <a:latin typeface="Arial" pitchFamily="34" charset="0"/>
                </a:defRPr>
              </a:lvl5pPr>
              <a:lvl6pPr marL="2514600" indent="-228600" algn="ctr" eaLnBrk="0" fontAlgn="base" hangingPunct="0">
                <a:spcBef>
                  <a:spcPct val="0"/>
                </a:spcBef>
                <a:spcAft>
                  <a:spcPct val="0"/>
                </a:spcAft>
                <a:defRPr sz="2400">
                  <a:solidFill>
                    <a:srgbClr val="000066"/>
                  </a:solidFill>
                  <a:latin typeface="Arial" pitchFamily="34" charset="0"/>
                </a:defRPr>
              </a:lvl6pPr>
              <a:lvl7pPr marL="2971800" indent="-228600" algn="ctr" eaLnBrk="0" fontAlgn="base" hangingPunct="0">
                <a:spcBef>
                  <a:spcPct val="0"/>
                </a:spcBef>
                <a:spcAft>
                  <a:spcPct val="0"/>
                </a:spcAft>
                <a:defRPr sz="2400">
                  <a:solidFill>
                    <a:srgbClr val="000066"/>
                  </a:solidFill>
                  <a:latin typeface="Arial" pitchFamily="34" charset="0"/>
                </a:defRPr>
              </a:lvl7pPr>
              <a:lvl8pPr marL="3429000" indent="-228600" algn="ctr" eaLnBrk="0" fontAlgn="base" hangingPunct="0">
                <a:spcBef>
                  <a:spcPct val="0"/>
                </a:spcBef>
                <a:spcAft>
                  <a:spcPct val="0"/>
                </a:spcAft>
                <a:defRPr sz="2400">
                  <a:solidFill>
                    <a:srgbClr val="000066"/>
                  </a:solidFill>
                  <a:latin typeface="Arial" pitchFamily="34" charset="0"/>
                </a:defRPr>
              </a:lvl8pPr>
              <a:lvl9pPr marL="3886200" indent="-228600" algn="ctr" eaLnBrk="0" fontAlgn="base" hangingPunct="0">
                <a:spcBef>
                  <a:spcPct val="0"/>
                </a:spcBef>
                <a:spcAft>
                  <a:spcPct val="0"/>
                </a:spcAft>
                <a:defRPr sz="2400">
                  <a:solidFill>
                    <a:srgbClr val="000066"/>
                  </a:solidFill>
                  <a:latin typeface="Arial" pitchFamily="34" charset="0"/>
                </a:defRPr>
              </a:lvl9pPr>
            </a:lstStyle>
            <a:p>
              <a:pPr algn="ctr" defTabSz="914400" eaLnBrk="1" hangingPunct="1">
                <a:defRPr/>
              </a:pPr>
              <a:r>
                <a:rPr lang="fr-FR" altLang="it-IT" sz="1800" dirty="0" smtClean="0">
                  <a:solidFill>
                    <a:srgbClr val="CC0000"/>
                  </a:solidFill>
                  <a:effectLst>
                    <a:outerShdw blurRad="38100" dist="38100" dir="2700000" algn="tl">
                      <a:srgbClr val="C0C0C0"/>
                    </a:outerShdw>
                  </a:effectLst>
                  <a:latin typeface="Calibri"/>
                </a:rPr>
                <a:t>ADRENAL</a:t>
              </a:r>
            </a:p>
            <a:p>
              <a:pPr algn="ctr" defTabSz="914400" eaLnBrk="1" hangingPunct="1">
                <a:defRPr/>
              </a:pPr>
              <a:r>
                <a:rPr lang="fr-FR" altLang="it-IT" sz="1800" dirty="0" smtClean="0">
                  <a:solidFill>
                    <a:srgbClr val="CC0000"/>
                  </a:solidFill>
                  <a:effectLst>
                    <a:outerShdw blurRad="38100" dist="38100" dir="2700000" algn="tl">
                      <a:srgbClr val="C0C0C0"/>
                    </a:outerShdw>
                  </a:effectLst>
                  <a:latin typeface="Calibri"/>
                </a:rPr>
                <a:t>DYSFUNCTION</a:t>
              </a:r>
            </a:p>
          </p:txBody>
        </p:sp>
        <p:sp>
          <p:nvSpPr>
            <p:cNvPr id="5" name="ZoneTexte 14"/>
            <p:cNvSpPr txBox="1">
              <a:spLocks noChangeArrowheads="1"/>
            </p:cNvSpPr>
            <p:nvPr/>
          </p:nvSpPr>
          <p:spPr bwMode="auto">
            <a:xfrm>
              <a:off x="2266" y="3552"/>
              <a:ext cx="278" cy="233"/>
            </a:xfrm>
            <a:prstGeom prst="rect">
              <a:avLst/>
            </a:prstGeom>
            <a:noFill/>
            <a:ln>
              <a:noFill/>
            </a:ln>
            <a:extLst/>
          </p:spPr>
          <p:txBody>
            <a:bodyPr wrap="none">
              <a:spAutoFit/>
            </a:bodyPr>
            <a:lstStyle>
              <a:lvl1pPr eaLnBrk="0" hangingPunct="0">
                <a:defRPr sz="2400">
                  <a:solidFill>
                    <a:srgbClr val="000066"/>
                  </a:solidFill>
                  <a:latin typeface="Arial" pitchFamily="34" charset="0"/>
                </a:defRPr>
              </a:lvl1pPr>
              <a:lvl2pPr marL="742950" indent="-285750" eaLnBrk="0" hangingPunct="0">
                <a:defRPr sz="2400">
                  <a:solidFill>
                    <a:srgbClr val="000066"/>
                  </a:solidFill>
                  <a:latin typeface="Arial" pitchFamily="34" charset="0"/>
                </a:defRPr>
              </a:lvl2pPr>
              <a:lvl3pPr marL="1143000" indent="-228600" eaLnBrk="0" hangingPunct="0">
                <a:defRPr sz="2400">
                  <a:solidFill>
                    <a:srgbClr val="000066"/>
                  </a:solidFill>
                  <a:latin typeface="Arial" pitchFamily="34" charset="0"/>
                </a:defRPr>
              </a:lvl3pPr>
              <a:lvl4pPr marL="1600200" indent="-228600" eaLnBrk="0" hangingPunct="0">
                <a:defRPr sz="2400">
                  <a:solidFill>
                    <a:srgbClr val="000066"/>
                  </a:solidFill>
                  <a:latin typeface="Arial" pitchFamily="34" charset="0"/>
                </a:defRPr>
              </a:lvl4pPr>
              <a:lvl5pPr marL="2057400" indent="-228600" eaLnBrk="0" hangingPunct="0">
                <a:defRPr sz="2400">
                  <a:solidFill>
                    <a:srgbClr val="000066"/>
                  </a:solidFill>
                  <a:latin typeface="Arial" pitchFamily="34" charset="0"/>
                </a:defRPr>
              </a:lvl5pPr>
              <a:lvl6pPr marL="2514600" indent="-228600" algn="ctr" eaLnBrk="0" fontAlgn="base" hangingPunct="0">
                <a:spcBef>
                  <a:spcPct val="0"/>
                </a:spcBef>
                <a:spcAft>
                  <a:spcPct val="0"/>
                </a:spcAft>
                <a:defRPr sz="2400">
                  <a:solidFill>
                    <a:srgbClr val="000066"/>
                  </a:solidFill>
                  <a:latin typeface="Arial" pitchFamily="34" charset="0"/>
                </a:defRPr>
              </a:lvl6pPr>
              <a:lvl7pPr marL="2971800" indent="-228600" algn="ctr" eaLnBrk="0" fontAlgn="base" hangingPunct="0">
                <a:spcBef>
                  <a:spcPct val="0"/>
                </a:spcBef>
                <a:spcAft>
                  <a:spcPct val="0"/>
                </a:spcAft>
                <a:defRPr sz="2400">
                  <a:solidFill>
                    <a:srgbClr val="000066"/>
                  </a:solidFill>
                  <a:latin typeface="Arial" pitchFamily="34" charset="0"/>
                </a:defRPr>
              </a:lvl7pPr>
              <a:lvl8pPr marL="3429000" indent="-228600" algn="ctr" eaLnBrk="0" fontAlgn="base" hangingPunct="0">
                <a:spcBef>
                  <a:spcPct val="0"/>
                </a:spcBef>
                <a:spcAft>
                  <a:spcPct val="0"/>
                </a:spcAft>
                <a:defRPr sz="2400">
                  <a:solidFill>
                    <a:srgbClr val="000066"/>
                  </a:solidFill>
                  <a:latin typeface="Arial" pitchFamily="34" charset="0"/>
                </a:defRPr>
              </a:lvl8pPr>
              <a:lvl9pPr marL="3886200" indent="-228600" algn="ctr" eaLnBrk="0" fontAlgn="base" hangingPunct="0">
                <a:spcBef>
                  <a:spcPct val="0"/>
                </a:spcBef>
                <a:spcAft>
                  <a:spcPct val="0"/>
                </a:spcAft>
                <a:defRPr sz="2400">
                  <a:solidFill>
                    <a:srgbClr val="000066"/>
                  </a:solidFill>
                  <a:latin typeface="Arial" pitchFamily="34" charset="0"/>
                </a:defRPr>
              </a:lvl9pPr>
            </a:lstStyle>
            <a:p>
              <a:pPr defTabSz="914400" eaLnBrk="1" hangingPunct="1">
                <a:defRPr/>
              </a:pPr>
              <a:r>
                <a:rPr lang="fr-FR" altLang="it-IT" sz="1800" dirty="0" smtClean="0">
                  <a:solidFill>
                    <a:srgbClr val="CC0000"/>
                  </a:solidFill>
                  <a:effectLst>
                    <a:outerShdw blurRad="38100" dist="38100" dir="2700000" algn="tl">
                      <a:srgbClr val="C0C0C0"/>
                    </a:outerShdw>
                  </a:effectLst>
                  <a:latin typeface="Calibri"/>
                </a:rPr>
                <a:t>HE</a:t>
              </a:r>
            </a:p>
          </p:txBody>
        </p:sp>
        <p:sp>
          <p:nvSpPr>
            <p:cNvPr id="6" name="ZoneTexte 15"/>
            <p:cNvSpPr txBox="1">
              <a:spLocks noChangeArrowheads="1"/>
            </p:cNvSpPr>
            <p:nvPr/>
          </p:nvSpPr>
          <p:spPr bwMode="auto">
            <a:xfrm>
              <a:off x="2861" y="3465"/>
              <a:ext cx="973" cy="407"/>
            </a:xfrm>
            <a:prstGeom prst="rect">
              <a:avLst/>
            </a:prstGeom>
            <a:noFill/>
            <a:ln>
              <a:noFill/>
            </a:ln>
            <a:extLst/>
          </p:spPr>
          <p:txBody>
            <a:bodyPr wrap="none">
              <a:spAutoFit/>
            </a:bodyPr>
            <a:lstStyle>
              <a:lvl1pPr eaLnBrk="0" hangingPunct="0">
                <a:defRPr sz="2400">
                  <a:solidFill>
                    <a:srgbClr val="000066"/>
                  </a:solidFill>
                  <a:latin typeface="Arial" pitchFamily="34" charset="0"/>
                </a:defRPr>
              </a:lvl1pPr>
              <a:lvl2pPr marL="742950" indent="-285750" eaLnBrk="0" hangingPunct="0">
                <a:defRPr sz="2400">
                  <a:solidFill>
                    <a:srgbClr val="000066"/>
                  </a:solidFill>
                  <a:latin typeface="Arial" pitchFamily="34" charset="0"/>
                </a:defRPr>
              </a:lvl2pPr>
              <a:lvl3pPr marL="1143000" indent="-228600" eaLnBrk="0" hangingPunct="0">
                <a:defRPr sz="2400">
                  <a:solidFill>
                    <a:srgbClr val="000066"/>
                  </a:solidFill>
                  <a:latin typeface="Arial" pitchFamily="34" charset="0"/>
                </a:defRPr>
              </a:lvl3pPr>
              <a:lvl4pPr marL="1600200" indent="-228600" eaLnBrk="0" hangingPunct="0">
                <a:defRPr sz="2400">
                  <a:solidFill>
                    <a:srgbClr val="000066"/>
                  </a:solidFill>
                  <a:latin typeface="Arial" pitchFamily="34" charset="0"/>
                </a:defRPr>
              </a:lvl4pPr>
              <a:lvl5pPr marL="2057400" indent="-228600" eaLnBrk="0" hangingPunct="0">
                <a:defRPr sz="2400">
                  <a:solidFill>
                    <a:srgbClr val="000066"/>
                  </a:solidFill>
                  <a:latin typeface="Arial" pitchFamily="34" charset="0"/>
                </a:defRPr>
              </a:lvl5pPr>
              <a:lvl6pPr marL="2514600" indent="-228600" algn="ctr" eaLnBrk="0" fontAlgn="base" hangingPunct="0">
                <a:spcBef>
                  <a:spcPct val="0"/>
                </a:spcBef>
                <a:spcAft>
                  <a:spcPct val="0"/>
                </a:spcAft>
                <a:defRPr sz="2400">
                  <a:solidFill>
                    <a:srgbClr val="000066"/>
                  </a:solidFill>
                  <a:latin typeface="Arial" pitchFamily="34" charset="0"/>
                </a:defRPr>
              </a:lvl6pPr>
              <a:lvl7pPr marL="2971800" indent="-228600" algn="ctr" eaLnBrk="0" fontAlgn="base" hangingPunct="0">
                <a:spcBef>
                  <a:spcPct val="0"/>
                </a:spcBef>
                <a:spcAft>
                  <a:spcPct val="0"/>
                </a:spcAft>
                <a:defRPr sz="2400">
                  <a:solidFill>
                    <a:srgbClr val="000066"/>
                  </a:solidFill>
                  <a:latin typeface="Arial" pitchFamily="34" charset="0"/>
                </a:defRPr>
              </a:lvl7pPr>
              <a:lvl8pPr marL="3429000" indent="-228600" algn="ctr" eaLnBrk="0" fontAlgn="base" hangingPunct="0">
                <a:spcBef>
                  <a:spcPct val="0"/>
                </a:spcBef>
                <a:spcAft>
                  <a:spcPct val="0"/>
                </a:spcAft>
                <a:defRPr sz="2400">
                  <a:solidFill>
                    <a:srgbClr val="000066"/>
                  </a:solidFill>
                  <a:latin typeface="Arial" pitchFamily="34" charset="0"/>
                </a:defRPr>
              </a:lvl8pPr>
              <a:lvl9pPr marL="3886200" indent="-228600" algn="ctr" eaLnBrk="0" fontAlgn="base" hangingPunct="0">
                <a:spcBef>
                  <a:spcPct val="0"/>
                </a:spcBef>
                <a:spcAft>
                  <a:spcPct val="0"/>
                </a:spcAft>
                <a:defRPr sz="2400">
                  <a:solidFill>
                    <a:srgbClr val="000066"/>
                  </a:solidFill>
                  <a:latin typeface="Arial" pitchFamily="34" charset="0"/>
                </a:defRPr>
              </a:lvl9pPr>
            </a:lstStyle>
            <a:p>
              <a:pPr algn="ctr" defTabSz="914400" eaLnBrk="1" hangingPunct="1">
                <a:defRPr/>
              </a:pPr>
              <a:r>
                <a:rPr lang="fr-FR" altLang="it-IT" sz="1800" dirty="0" smtClean="0">
                  <a:solidFill>
                    <a:srgbClr val="CC0000"/>
                  </a:solidFill>
                  <a:effectLst>
                    <a:outerShdw blurRad="38100" dist="38100" dir="2700000" algn="tl">
                      <a:srgbClr val="C0C0C0"/>
                    </a:outerShdw>
                  </a:effectLst>
                  <a:latin typeface="Calibri"/>
                </a:rPr>
                <a:t>KIDNEY</a:t>
              </a:r>
            </a:p>
            <a:p>
              <a:pPr algn="ctr" defTabSz="914400" eaLnBrk="1" hangingPunct="1">
                <a:defRPr/>
              </a:pPr>
              <a:r>
                <a:rPr lang="fr-FR" altLang="it-IT" sz="1800" dirty="0" smtClean="0">
                  <a:solidFill>
                    <a:srgbClr val="CC0000"/>
                  </a:solidFill>
                  <a:effectLst>
                    <a:outerShdw blurRad="38100" dist="38100" dir="2700000" algn="tl">
                      <a:srgbClr val="C0C0C0"/>
                    </a:outerShdw>
                  </a:effectLst>
                  <a:latin typeface="Calibri"/>
                </a:rPr>
                <a:t>DYSFUNCTION</a:t>
              </a:r>
            </a:p>
          </p:txBody>
        </p:sp>
        <p:sp>
          <p:nvSpPr>
            <p:cNvPr id="7" name="ZoneTexte 26"/>
            <p:cNvSpPr txBox="1">
              <a:spLocks noChangeArrowheads="1"/>
            </p:cNvSpPr>
            <p:nvPr/>
          </p:nvSpPr>
          <p:spPr bwMode="auto">
            <a:xfrm>
              <a:off x="4156" y="3552"/>
              <a:ext cx="351" cy="233"/>
            </a:xfrm>
            <a:prstGeom prst="rect">
              <a:avLst/>
            </a:prstGeom>
            <a:noFill/>
            <a:ln>
              <a:noFill/>
            </a:ln>
            <a:extLst/>
          </p:spPr>
          <p:txBody>
            <a:bodyPr wrap="none">
              <a:spAutoFit/>
            </a:bodyPr>
            <a:lstStyle>
              <a:lvl1pPr eaLnBrk="0" hangingPunct="0">
                <a:defRPr sz="2400">
                  <a:solidFill>
                    <a:srgbClr val="000066"/>
                  </a:solidFill>
                  <a:latin typeface="Arial" pitchFamily="34" charset="0"/>
                </a:defRPr>
              </a:lvl1pPr>
              <a:lvl2pPr marL="742950" indent="-285750" eaLnBrk="0" hangingPunct="0">
                <a:defRPr sz="2400">
                  <a:solidFill>
                    <a:srgbClr val="000066"/>
                  </a:solidFill>
                  <a:latin typeface="Arial" pitchFamily="34" charset="0"/>
                </a:defRPr>
              </a:lvl2pPr>
              <a:lvl3pPr marL="1143000" indent="-228600" eaLnBrk="0" hangingPunct="0">
                <a:defRPr sz="2400">
                  <a:solidFill>
                    <a:srgbClr val="000066"/>
                  </a:solidFill>
                  <a:latin typeface="Arial" pitchFamily="34" charset="0"/>
                </a:defRPr>
              </a:lvl3pPr>
              <a:lvl4pPr marL="1600200" indent="-228600" eaLnBrk="0" hangingPunct="0">
                <a:defRPr sz="2400">
                  <a:solidFill>
                    <a:srgbClr val="000066"/>
                  </a:solidFill>
                  <a:latin typeface="Arial" pitchFamily="34" charset="0"/>
                </a:defRPr>
              </a:lvl4pPr>
              <a:lvl5pPr marL="2057400" indent="-228600" eaLnBrk="0" hangingPunct="0">
                <a:defRPr sz="2400">
                  <a:solidFill>
                    <a:srgbClr val="000066"/>
                  </a:solidFill>
                  <a:latin typeface="Arial" pitchFamily="34" charset="0"/>
                </a:defRPr>
              </a:lvl5pPr>
              <a:lvl6pPr marL="2514600" indent="-228600" algn="ctr" eaLnBrk="0" fontAlgn="base" hangingPunct="0">
                <a:spcBef>
                  <a:spcPct val="0"/>
                </a:spcBef>
                <a:spcAft>
                  <a:spcPct val="0"/>
                </a:spcAft>
                <a:defRPr sz="2400">
                  <a:solidFill>
                    <a:srgbClr val="000066"/>
                  </a:solidFill>
                  <a:latin typeface="Arial" pitchFamily="34" charset="0"/>
                </a:defRPr>
              </a:lvl6pPr>
              <a:lvl7pPr marL="2971800" indent="-228600" algn="ctr" eaLnBrk="0" fontAlgn="base" hangingPunct="0">
                <a:spcBef>
                  <a:spcPct val="0"/>
                </a:spcBef>
                <a:spcAft>
                  <a:spcPct val="0"/>
                </a:spcAft>
                <a:defRPr sz="2400">
                  <a:solidFill>
                    <a:srgbClr val="000066"/>
                  </a:solidFill>
                  <a:latin typeface="Arial" pitchFamily="34" charset="0"/>
                </a:defRPr>
              </a:lvl7pPr>
              <a:lvl8pPr marL="3429000" indent="-228600" algn="ctr" eaLnBrk="0" fontAlgn="base" hangingPunct="0">
                <a:spcBef>
                  <a:spcPct val="0"/>
                </a:spcBef>
                <a:spcAft>
                  <a:spcPct val="0"/>
                </a:spcAft>
                <a:defRPr sz="2400">
                  <a:solidFill>
                    <a:srgbClr val="000066"/>
                  </a:solidFill>
                  <a:latin typeface="Arial" pitchFamily="34" charset="0"/>
                </a:defRPr>
              </a:lvl8pPr>
              <a:lvl9pPr marL="3886200" indent="-228600" algn="ctr" eaLnBrk="0" fontAlgn="base" hangingPunct="0">
                <a:spcBef>
                  <a:spcPct val="0"/>
                </a:spcBef>
                <a:spcAft>
                  <a:spcPct val="0"/>
                </a:spcAft>
                <a:defRPr sz="2400">
                  <a:solidFill>
                    <a:srgbClr val="000066"/>
                  </a:solidFill>
                  <a:latin typeface="Arial" pitchFamily="34" charset="0"/>
                </a:defRPr>
              </a:lvl9pPr>
            </a:lstStyle>
            <a:p>
              <a:pPr defTabSz="914400" eaLnBrk="1" hangingPunct="1">
                <a:defRPr/>
              </a:pPr>
              <a:r>
                <a:rPr lang="fr-FR" altLang="it-IT" sz="1800" dirty="0" smtClean="0">
                  <a:solidFill>
                    <a:srgbClr val="CC0000"/>
                  </a:solidFill>
                  <a:effectLst>
                    <a:outerShdw blurRad="38100" dist="38100" dir="2700000" algn="tl">
                      <a:srgbClr val="C0C0C0"/>
                    </a:outerShdw>
                  </a:effectLst>
                  <a:latin typeface="Calibri"/>
                </a:rPr>
                <a:t>HPS</a:t>
              </a:r>
            </a:p>
          </p:txBody>
        </p:sp>
        <p:cxnSp>
          <p:nvCxnSpPr>
            <p:cNvPr id="8" name="Connecteur droit 37"/>
            <p:cNvCxnSpPr>
              <a:cxnSpLocks noChangeShapeType="1"/>
            </p:cNvCxnSpPr>
            <p:nvPr/>
          </p:nvCxnSpPr>
          <p:spPr bwMode="auto">
            <a:xfrm flipV="1">
              <a:off x="1393" y="3205"/>
              <a:ext cx="2975" cy="10"/>
            </a:xfrm>
            <a:prstGeom prst="line">
              <a:avLst/>
            </a:prstGeom>
            <a:noFill/>
            <a:ln w="28575" algn="ctr">
              <a:solidFill>
                <a:srgbClr val="000066"/>
              </a:solidFill>
              <a:round/>
              <a:headEnd/>
              <a:tailEnd/>
            </a:ln>
          </p:spPr>
        </p:cxnSp>
        <p:cxnSp>
          <p:nvCxnSpPr>
            <p:cNvPr id="9" name="Connecteur droit avec flèche 10"/>
            <p:cNvCxnSpPr>
              <a:cxnSpLocks noChangeShapeType="1"/>
            </p:cNvCxnSpPr>
            <p:nvPr/>
          </p:nvCxnSpPr>
          <p:spPr bwMode="auto">
            <a:xfrm flipH="1">
              <a:off x="4362" y="3207"/>
              <a:ext cx="0" cy="266"/>
            </a:xfrm>
            <a:prstGeom prst="straightConnector1">
              <a:avLst/>
            </a:prstGeom>
            <a:noFill/>
            <a:ln w="28575" algn="ctr">
              <a:solidFill>
                <a:srgbClr val="000066"/>
              </a:solidFill>
              <a:round/>
              <a:headEnd/>
              <a:tailEnd type="triangle" w="med" len="med"/>
            </a:ln>
          </p:spPr>
        </p:cxnSp>
        <p:cxnSp>
          <p:nvCxnSpPr>
            <p:cNvPr id="10" name="Connecteur droit avec flèche 10"/>
            <p:cNvCxnSpPr>
              <a:cxnSpLocks noChangeShapeType="1"/>
            </p:cNvCxnSpPr>
            <p:nvPr/>
          </p:nvCxnSpPr>
          <p:spPr bwMode="auto">
            <a:xfrm flipH="1">
              <a:off x="3339" y="3207"/>
              <a:ext cx="0" cy="266"/>
            </a:xfrm>
            <a:prstGeom prst="straightConnector1">
              <a:avLst/>
            </a:prstGeom>
            <a:noFill/>
            <a:ln w="28575" algn="ctr">
              <a:solidFill>
                <a:srgbClr val="000066"/>
              </a:solidFill>
              <a:round/>
              <a:headEnd/>
              <a:tailEnd type="triangle" w="med" len="med"/>
            </a:ln>
          </p:spPr>
        </p:cxnSp>
        <p:cxnSp>
          <p:nvCxnSpPr>
            <p:cNvPr id="11" name="Connecteur droit avec flèche 10"/>
            <p:cNvCxnSpPr>
              <a:cxnSpLocks noChangeShapeType="1"/>
            </p:cNvCxnSpPr>
            <p:nvPr/>
          </p:nvCxnSpPr>
          <p:spPr bwMode="auto">
            <a:xfrm flipH="1">
              <a:off x="2411" y="3207"/>
              <a:ext cx="0" cy="266"/>
            </a:xfrm>
            <a:prstGeom prst="straightConnector1">
              <a:avLst/>
            </a:prstGeom>
            <a:noFill/>
            <a:ln w="28575" algn="ctr">
              <a:solidFill>
                <a:srgbClr val="000066"/>
              </a:solidFill>
              <a:round/>
              <a:headEnd/>
              <a:tailEnd type="triangle" w="med" len="med"/>
            </a:ln>
          </p:spPr>
        </p:cxnSp>
        <p:cxnSp>
          <p:nvCxnSpPr>
            <p:cNvPr id="12" name="Connecteur droit avec flèche 10"/>
            <p:cNvCxnSpPr>
              <a:cxnSpLocks noChangeShapeType="1"/>
            </p:cNvCxnSpPr>
            <p:nvPr/>
          </p:nvCxnSpPr>
          <p:spPr bwMode="auto">
            <a:xfrm flipH="1">
              <a:off x="1395" y="3207"/>
              <a:ext cx="0" cy="266"/>
            </a:xfrm>
            <a:prstGeom prst="straightConnector1">
              <a:avLst/>
            </a:prstGeom>
            <a:noFill/>
            <a:ln w="28575" algn="ctr">
              <a:solidFill>
                <a:srgbClr val="000066"/>
              </a:solidFill>
              <a:round/>
              <a:headEnd/>
              <a:tailEnd type="triangle" w="med" len="med"/>
            </a:ln>
          </p:spPr>
        </p:cxnSp>
        <p:cxnSp>
          <p:nvCxnSpPr>
            <p:cNvPr id="13" name="Connettore 1 14381"/>
            <p:cNvCxnSpPr>
              <a:cxnSpLocks noChangeShapeType="1"/>
            </p:cNvCxnSpPr>
            <p:nvPr/>
          </p:nvCxnSpPr>
          <p:spPr bwMode="auto">
            <a:xfrm flipV="1">
              <a:off x="1004" y="3050"/>
              <a:ext cx="0" cy="488"/>
            </a:xfrm>
            <a:prstGeom prst="line">
              <a:avLst/>
            </a:prstGeom>
            <a:noFill/>
            <a:ln w="25400" algn="ctr">
              <a:solidFill>
                <a:srgbClr val="000066"/>
              </a:solidFill>
              <a:prstDash val="sysDash"/>
              <a:round/>
              <a:headEnd/>
              <a:tailEnd/>
            </a:ln>
          </p:spPr>
        </p:cxnSp>
        <p:cxnSp>
          <p:nvCxnSpPr>
            <p:cNvPr id="14" name="Connettore 2 14383"/>
            <p:cNvCxnSpPr>
              <a:cxnSpLocks noChangeShapeType="1"/>
            </p:cNvCxnSpPr>
            <p:nvPr/>
          </p:nvCxnSpPr>
          <p:spPr bwMode="auto">
            <a:xfrm>
              <a:off x="1004" y="3017"/>
              <a:ext cx="1876" cy="0"/>
            </a:xfrm>
            <a:prstGeom prst="straightConnector1">
              <a:avLst/>
            </a:prstGeom>
            <a:noFill/>
            <a:ln w="25400" algn="ctr">
              <a:solidFill>
                <a:srgbClr val="000066"/>
              </a:solidFill>
              <a:prstDash val="sysDash"/>
              <a:round/>
              <a:headEnd/>
              <a:tailEnd type="triangle" w="med" len="med"/>
            </a:ln>
          </p:spPr>
        </p:cxnSp>
        <p:sp>
          <p:nvSpPr>
            <p:cNvPr id="15" name="CasellaDiTesto 36"/>
            <p:cNvSpPr txBox="1">
              <a:spLocks noChangeArrowheads="1"/>
            </p:cNvSpPr>
            <p:nvPr/>
          </p:nvSpPr>
          <p:spPr bwMode="auto">
            <a:xfrm>
              <a:off x="1763" y="2968"/>
              <a:ext cx="464" cy="231"/>
            </a:xfrm>
            <a:prstGeom prst="rect">
              <a:avLst/>
            </a:prstGeom>
            <a:noFill/>
            <a:ln w="9525">
              <a:noFill/>
              <a:miter lim="800000"/>
              <a:headEnd/>
              <a:tailEnd/>
            </a:ln>
          </p:spPr>
          <p:txBody>
            <a:bodyPr>
              <a:spAutoFit/>
            </a:bodyPr>
            <a:lstStyle/>
            <a:p>
              <a:pPr defTabSz="914400"/>
              <a:r>
                <a:rPr lang="it-IT" altLang="it-IT">
                  <a:latin typeface="ＭＳ ゴシック"/>
                  <a:ea typeface="ＭＳ ゴシック"/>
                  <a:cs typeface="ＭＳ ゴシック"/>
                </a:rPr>
                <a:t>++</a:t>
              </a:r>
              <a:endParaRPr lang="it-IT" altLang="it-IT"/>
            </a:p>
          </p:txBody>
        </p:sp>
        <p:cxnSp>
          <p:nvCxnSpPr>
            <p:cNvPr id="16" name="Connecteur droit 18"/>
            <p:cNvCxnSpPr>
              <a:cxnSpLocks noChangeShapeType="1"/>
            </p:cNvCxnSpPr>
            <p:nvPr/>
          </p:nvCxnSpPr>
          <p:spPr bwMode="auto">
            <a:xfrm>
              <a:off x="4256" y="2179"/>
              <a:ext cx="840" cy="0"/>
            </a:xfrm>
            <a:prstGeom prst="line">
              <a:avLst/>
            </a:prstGeom>
            <a:noFill/>
            <a:ln w="28575" algn="ctr">
              <a:solidFill>
                <a:srgbClr val="000066"/>
              </a:solidFill>
              <a:round/>
              <a:headEnd/>
              <a:tailEnd/>
            </a:ln>
          </p:spPr>
        </p:cxnSp>
        <p:cxnSp>
          <p:nvCxnSpPr>
            <p:cNvPr id="17" name="Connecteur droit 20"/>
            <p:cNvCxnSpPr>
              <a:cxnSpLocks noChangeShapeType="1"/>
            </p:cNvCxnSpPr>
            <p:nvPr/>
          </p:nvCxnSpPr>
          <p:spPr bwMode="auto">
            <a:xfrm>
              <a:off x="5094" y="2173"/>
              <a:ext cx="8" cy="1870"/>
            </a:xfrm>
            <a:prstGeom prst="line">
              <a:avLst/>
            </a:prstGeom>
            <a:noFill/>
            <a:ln w="28575" algn="ctr">
              <a:solidFill>
                <a:srgbClr val="000066"/>
              </a:solidFill>
              <a:round/>
              <a:headEnd/>
              <a:tailEnd/>
            </a:ln>
          </p:spPr>
        </p:cxnSp>
        <p:cxnSp>
          <p:nvCxnSpPr>
            <p:cNvPr id="18" name="Connecteur droit 22"/>
            <p:cNvCxnSpPr>
              <a:cxnSpLocks noChangeShapeType="1"/>
            </p:cNvCxnSpPr>
            <p:nvPr/>
          </p:nvCxnSpPr>
          <p:spPr bwMode="auto">
            <a:xfrm flipH="1">
              <a:off x="1393" y="4038"/>
              <a:ext cx="3706" cy="11"/>
            </a:xfrm>
            <a:prstGeom prst="line">
              <a:avLst/>
            </a:prstGeom>
            <a:noFill/>
            <a:ln w="28575" algn="ctr">
              <a:solidFill>
                <a:srgbClr val="000066"/>
              </a:solidFill>
              <a:round/>
              <a:headEnd/>
              <a:tailEnd/>
            </a:ln>
          </p:spPr>
        </p:cxnSp>
        <p:cxnSp>
          <p:nvCxnSpPr>
            <p:cNvPr id="19" name="Connecteur droit avec flèche 70"/>
            <p:cNvCxnSpPr>
              <a:cxnSpLocks noChangeShapeType="1"/>
            </p:cNvCxnSpPr>
            <p:nvPr/>
          </p:nvCxnSpPr>
          <p:spPr bwMode="auto">
            <a:xfrm flipV="1">
              <a:off x="4364" y="3854"/>
              <a:ext cx="0" cy="184"/>
            </a:xfrm>
            <a:prstGeom prst="straightConnector1">
              <a:avLst/>
            </a:prstGeom>
            <a:noFill/>
            <a:ln w="28575" algn="ctr">
              <a:solidFill>
                <a:srgbClr val="000066"/>
              </a:solidFill>
              <a:round/>
              <a:headEnd/>
              <a:tailEnd type="triangle" w="med" len="med"/>
            </a:ln>
          </p:spPr>
        </p:cxnSp>
        <p:cxnSp>
          <p:nvCxnSpPr>
            <p:cNvPr id="20" name="Connecteur droit avec flèche 72"/>
            <p:cNvCxnSpPr>
              <a:cxnSpLocks noChangeShapeType="1"/>
            </p:cNvCxnSpPr>
            <p:nvPr/>
          </p:nvCxnSpPr>
          <p:spPr bwMode="auto">
            <a:xfrm flipV="1">
              <a:off x="3346" y="3858"/>
              <a:ext cx="0" cy="183"/>
            </a:xfrm>
            <a:prstGeom prst="straightConnector1">
              <a:avLst/>
            </a:prstGeom>
            <a:noFill/>
            <a:ln w="28575" algn="ctr">
              <a:solidFill>
                <a:srgbClr val="000066"/>
              </a:solidFill>
              <a:round/>
              <a:headEnd/>
              <a:tailEnd type="triangle" w="med" len="med"/>
            </a:ln>
          </p:spPr>
        </p:cxnSp>
        <p:cxnSp>
          <p:nvCxnSpPr>
            <p:cNvPr id="21" name="Connecteur droit avec flèche 73"/>
            <p:cNvCxnSpPr>
              <a:cxnSpLocks noChangeShapeType="1"/>
            </p:cNvCxnSpPr>
            <p:nvPr/>
          </p:nvCxnSpPr>
          <p:spPr bwMode="auto">
            <a:xfrm flipV="1">
              <a:off x="2423" y="3861"/>
              <a:ext cx="0" cy="184"/>
            </a:xfrm>
            <a:prstGeom prst="straightConnector1">
              <a:avLst/>
            </a:prstGeom>
            <a:noFill/>
            <a:ln w="28575" algn="ctr">
              <a:solidFill>
                <a:srgbClr val="000066"/>
              </a:solidFill>
              <a:round/>
              <a:headEnd/>
              <a:tailEnd type="triangle" w="med" len="med"/>
            </a:ln>
          </p:spPr>
        </p:cxnSp>
        <p:cxnSp>
          <p:nvCxnSpPr>
            <p:cNvPr id="22" name="Connecteur droit avec flèche 74"/>
            <p:cNvCxnSpPr>
              <a:cxnSpLocks noChangeShapeType="1"/>
            </p:cNvCxnSpPr>
            <p:nvPr/>
          </p:nvCxnSpPr>
          <p:spPr bwMode="auto">
            <a:xfrm flipV="1">
              <a:off x="1400" y="3864"/>
              <a:ext cx="0" cy="184"/>
            </a:xfrm>
            <a:prstGeom prst="straightConnector1">
              <a:avLst/>
            </a:prstGeom>
            <a:noFill/>
            <a:ln w="28575" algn="ctr">
              <a:solidFill>
                <a:srgbClr val="000066"/>
              </a:solidFill>
              <a:round/>
              <a:headEnd/>
              <a:tailEnd type="triangle" w="med" len="med"/>
            </a:ln>
          </p:spPr>
        </p:cxnSp>
        <p:cxnSp>
          <p:nvCxnSpPr>
            <p:cNvPr id="23" name="Connecteur droit 14346"/>
            <p:cNvCxnSpPr>
              <a:cxnSpLocks noChangeShapeType="1"/>
            </p:cNvCxnSpPr>
            <p:nvPr/>
          </p:nvCxnSpPr>
          <p:spPr bwMode="auto">
            <a:xfrm flipH="1">
              <a:off x="2880" y="2864"/>
              <a:ext cx="0" cy="336"/>
            </a:xfrm>
            <a:prstGeom prst="line">
              <a:avLst/>
            </a:prstGeom>
            <a:noFill/>
            <a:ln w="28575" algn="ctr">
              <a:solidFill>
                <a:srgbClr val="000066"/>
              </a:solidFill>
              <a:round/>
              <a:headEnd/>
              <a:tailEnd/>
            </a:ln>
          </p:spPr>
        </p:cxnSp>
      </p:grpSp>
      <p:sp>
        <p:nvSpPr>
          <p:cNvPr id="24" name="Line 45"/>
          <p:cNvSpPr>
            <a:spLocks noChangeShapeType="1"/>
          </p:cNvSpPr>
          <p:nvPr/>
        </p:nvSpPr>
        <p:spPr bwMode="auto">
          <a:xfrm flipH="1">
            <a:off x="4181302" y="592295"/>
            <a:ext cx="11112" cy="3263900"/>
          </a:xfrm>
          <a:prstGeom prst="line">
            <a:avLst/>
          </a:prstGeom>
          <a:noFill/>
          <a:ln w="28575">
            <a:solidFill>
              <a:srgbClr val="000066"/>
            </a:solidFill>
            <a:round/>
            <a:headEnd/>
            <a:tailEnd type="triangle" w="med" len="med"/>
          </a:ln>
        </p:spPr>
        <p:txBody>
          <a:bodyPr/>
          <a:lstStyle/>
          <a:p>
            <a:endParaRPr lang="it-IT"/>
          </a:p>
        </p:txBody>
      </p:sp>
      <p:sp>
        <p:nvSpPr>
          <p:cNvPr id="25" name="ZoneTexte 6"/>
          <p:cNvSpPr txBox="1">
            <a:spLocks noChangeArrowheads="1"/>
          </p:cNvSpPr>
          <p:nvPr/>
        </p:nvSpPr>
        <p:spPr bwMode="auto">
          <a:xfrm>
            <a:off x="1944515" y="1613641"/>
            <a:ext cx="4486275" cy="549275"/>
          </a:xfrm>
          <a:prstGeom prst="rect">
            <a:avLst/>
          </a:prstGeom>
          <a:solidFill>
            <a:schemeClr val="bg1"/>
          </a:solidFill>
          <a:ln>
            <a:noFill/>
          </a:ln>
          <a:extLst/>
        </p:spPr>
        <p:txBody>
          <a:bodyPr>
            <a:spAutoFit/>
          </a:bodyPr>
          <a:lstStyle>
            <a:lvl1pPr eaLnBrk="0" hangingPunct="0">
              <a:defRPr sz="2400">
                <a:solidFill>
                  <a:srgbClr val="000066"/>
                </a:solidFill>
                <a:latin typeface="Arial" pitchFamily="34" charset="0"/>
              </a:defRPr>
            </a:lvl1pPr>
            <a:lvl2pPr marL="742950" indent="-285750" eaLnBrk="0" hangingPunct="0">
              <a:defRPr sz="2400">
                <a:solidFill>
                  <a:srgbClr val="000066"/>
                </a:solidFill>
                <a:latin typeface="Arial" pitchFamily="34" charset="0"/>
              </a:defRPr>
            </a:lvl2pPr>
            <a:lvl3pPr marL="1143000" indent="-228600" eaLnBrk="0" hangingPunct="0">
              <a:defRPr sz="2400">
                <a:solidFill>
                  <a:srgbClr val="000066"/>
                </a:solidFill>
                <a:latin typeface="Arial" pitchFamily="34" charset="0"/>
              </a:defRPr>
            </a:lvl3pPr>
            <a:lvl4pPr marL="1600200" indent="-228600" eaLnBrk="0" hangingPunct="0">
              <a:defRPr sz="2400">
                <a:solidFill>
                  <a:srgbClr val="000066"/>
                </a:solidFill>
                <a:latin typeface="Arial" pitchFamily="34" charset="0"/>
              </a:defRPr>
            </a:lvl4pPr>
            <a:lvl5pPr marL="2057400" indent="-228600" eaLnBrk="0" hangingPunct="0">
              <a:defRPr sz="2400">
                <a:solidFill>
                  <a:srgbClr val="000066"/>
                </a:solidFill>
                <a:latin typeface="Arial" pitchFamily="34" charset="0"/>
              </a:defRPr>
            </a:lvl5pPr>
            <a:lvl6pPr marL="2514600" indent="-228600" algn="ctr" eaLnBrk="0" fontAlgn="base" hangingPunct="0">
              <a:spcBef>
                <a:spcPct val="0"/>
              </a:spcBef>
              <a:spcAft>
                <a:spcPct val="0"/>
              </a:spcAft>
              <a:defRPr sz="2400">
                <a:solidFill>
                  <a:srgbClr val="000066"/>
                </a:solidFill>
                <a:latin typeface="Arial" pitchFamily="34" charset="0"/>
              </a:defRPr>
            </a:lvl6pPr>
            <a:lvl7pPr marL="2971800" indent="-228600" algn="ctr" eaLnBrk="0" fontAlgn="base" hangingPunct="0">
              <a:spcBef>
                <a:spcPct val="0"/>
              </a:spcBef>
              <a:spcAft>
                <a:spcPct val="0"/>
              </a:spcAft>
              <a:defRPr sz="2400">
                <a:solidFill>
                  <a:srgbClr val="000066"/>
                </a:solidFill>
                <a:latin typeface="Arial" pitchFamily="34" charset="0"/>
              </a:defRPr>
            </a:lvl7pPr>
            <a:lvl8pPr marL="3429000" indent="-228600" algn="ctr" eaLnBrk="0" fontAlgn="base" hangingPunct="0">
              <a:spcBef>
                <a:spcPct val="0"/>
              </a:spcBef>
              <a:spcAft>
                <a:spcPct val="0"/>
              </a:spcAft>
              <a:defRPr sz="2400">
                <a:solidFill>
                  <a:srgbClr val="000066"/>
                </a:solidFill>
                <a:latin typeface="Arial" pitchFamily="34" charset="0"/>
              </a:defRPr>
            </a:lvl8pPr>
            <a:lvl9pPr marL="3886200" indent="-228600" algn="ctr" eaLnBrk="0" fontAlgn="base" hangingPunct="0">
              <a:spcBef>
                <a:spcPct val="0"/>
              </a:spcBef>
              <a:spcAft>
                <a:spcPct val="0"/>
              </a:spcAft>
              <a:defRPr sz="2400">
                <a:solidFill>
                  <a:srgbClr val="000066"/>
                </a:solidFill>
                <a:latin typeface="Arial" pitchFamily="34" charset="0"/>
              </a:defRPr>
            </a:lvl9pPr>
          </a:lstStyle>
          <a:p>
            <a:pPr algn="ctr" defTabSz="914400">
              <a:defRPr/>
            </a:pPr>
            <a:r>
              <a:rPr lang="it-IT" altLang="it-IT" sz="1600" dirty="0" smtClean="0">
                <a:effectLst>
                  <a:outerShdw blurRad="38100" dist="38100" dir="2700000" algn="tl">
                    <a:srgbClr val="C0C0C0"/>
                  </a:outerShdw>
                </a:effectLst>
                <a:latin typeface="Calibri"/>
                <a:ea typeface="MS PGothic" pitchFamily="34" charset="-128"/>
              </a:rPr>
              <a:t>BACTERIAL TRANSLOCATION</a:t>
            </a:r>
          </a:p>
          <a:p>
            <a:pPr algn="ctr" defTabSz="914400">
              <a:defRPr/>
            </a:pPr>
            <a:r>
              <a:rPr lang="it-IT" altLang="it-IT" sz="1400" dirty="0" err="1" smtClean="0">
                <a:latin typeface="Calibri"/>
                <a:ea typeface="MS PGothic" pitchFamily="34" charset="-128"/>
              </a:rPr>
              <a:t>PAMPs</a:t>
            </a:r>
            <a:endParaRPr lang="it-IT" altLang="it-IT" sz="1400" dirty="0" smtClean="0">
              <a:latin typeface="Calibri"/>
              <a:ea typeface="MS PGothic" pitchFamily="34" charset="-128"/>
            </a:endParaRPr>
          </a:p>
        </p:txBody>
      </p:sp>
      <p:sp>
        <p:nvSpPr>
          <p:cNvPr id="26" name="ZoneTexte 7"/>
          <p:cNvSpPr txBox="1">
            <a:spLocks noChangeArrowheads="1"/>
          </p:cNvSpPr>
          <p:nvPr/>
        </p:nvSpPr>
        <p:spPr bwMode="auto">
          <a:xfrm>
            <a:off x="2157240" y="2321083"/>
            <a:ext cx="4060825" cy="581025"/>
          </a:xfrm>
          <a:prstGeom prst="rect">
            <a:avLst/>
          </a:prstGeom>
          <a:solidFill>
            <a:schemeClr val="bg1"/>
          </a:solidFill>
          <a:ln>
            <a:noFill/>
          </a:ln>
          <a:extLst/>
        </p:spPr>
        <p:txBody>
          <a:bodyPr>
            <a:spAutoFit/>
          </a:bodyPr>
          <a:lstStyle>
            <a:lvl1pPr eaLnBrk="0" hangingPunct="0">
              <a:defRPr sz="2400">
                <a:solidFill>
                  <a:srgbClr val="000066"/>
                </a:solidFill>
                <a:latin typeface="Arial" pitchFamily="34" charset="0"/>
              </a:defRPr>
            </a:lvl1pPr>
            <a:lvl2pPr marL="742950" indent="-285750" eaLnBrk="0" hangingPunct="0">
              <a:defRPr sz="2400">
                <a:solidFill>
                  <a:srgbClr val="000066"/>
                </a:solidFill>
                <a:latin typeface="Arial" pitchFamily="34" charset="0"/>
              </a:defRPr>
            </a:lvl2pPr>
            <a:lvl3pPr marL="1143000" indent="-228600" eaLnBrk="0" hangingPunct="0">
              <a:defRPr sz="2400">
                <a:solidFill>
                  <a:srgbClr val="000066"/>
                </a:solidFill>
                <a:latin typeface="Arial" pitchFamily="34" charset="0"/>
              </a:defRPr>
            </a:lvl3pPr>
            <a:lvl4pPr marL="1600200" indent="-228600" eaLnBrk="0" hangingPunct="0">
              <a:defRPr sz="2400">
                <a:solidFill>
                  <a:srgbClr val="000066"/>
                </a:solidFill>
                <a:latin typeface="Arial" pitchFamily="34" charset="0"/>
              </a:defRPr>
            </a:lvl4pPr>
            <a:lvl5pPr marL="2057400" indent="-228600" eaLnBrk="0" hangingPunct="0">
              <a:defRPr sz="2400">
                <a:solidFill>
                  <a:srgbClr val="000066"/>
                </a:solidFill>
                <a:latin typeface="Arial" pitchFamily="34" charset="0"/>
              </a:defRPr>
            </a:lvl5pPr>
            <a:lvl6pPr marL="2514600" indent="-228600" algn="ctr" eaLnBrk="0" fontAlgn="base" hangingPunct="0">
              <a:spcBef>
                <a:spcPct val="0"/>
              </a:spcBef>
              <a:spcAft>
                <a:spcPct val="0"/>
              </a:spcAft>
              <a:defRPr sz="2400">
                <a:solidFill>
                  <a:srgbClr val="000066"/>
                </a:solidFill>
                <a:latin typeface="Arial" pitchFamily="34" charset="0"/>
              </a:defRPr>
            </a:lvl6pPr>
            <a:lvl7pPr marL="2971800" indent="-228600" algn="ctr" eaLnBrk="0" fontAlgn="base" hangingPunct="0">
              <a:spcBef>
                <a:spcPct val="0"/>
              </a:spcBef>
              <a:spcAft>
                <a:spcPct val="0"/>
              </a:spcAft>
              <a:defRPr sz="2400">
                <a:solidFill>
                  <a:srgbClr val="000066"/>
                </a:solidFill>
                <a:latin typeface="Arial" pitchFamily="34" charset="0"/>
              </a:defRPr>
            </a:lvl7pPr>
            <a:lvl8pPr marL="3429000" indent="-228600" algn="ctr" eaLnBrk="0" fontAlgn="base" hangingPunct="0">
              <a:spcBef>
                <a:spcPct val="0"/>
              </a:spcBef>
              <a:spcAft>
                <a:spcPct val="0"/>
              </a:spcAft>
              <a:defRPr sz="2400">
                <a:solidFill>
                  <a:srgbClr val="000066"/>
                </a:solidFill>
                <a:latin typeface="Arial" pitchFamily="34" charset="0"/>
              </a:defRPr>
            </a:lvl8pPr>
            <a:lvl9pPr marL="3886200" indent="-228600" algn="ctr" eaLnBrk="0" fontAlgn="base" hangingPunct="0">
              <a:spcBef>
                <a:spcPct val="0"/>
              </a:spcBef>
              <a:spcAft>
                <a:spcPct val="0"/>
              </a:spcAft>
              <a:defRPr sz="2400">
                <a:solidFill>
                  <a:srgbClr val="000066"/>
                </a:solidFill>
                <a:latin typeface="Arial" pitchFamily="34" charset="0"/>
              </a:defRPr>
            </a:lvl9pPr>
          </a:lstStyle>
          <a:p>
            <a:pPr algn="ctr" defTabSz="914400" eaLnBrk="1" hangingPunct="1">
              <a:defRPr/>
            </a:pPr>
            <a:r>
              <a:rPr lang="it-IT" altLang="it-IT" sz="1600" dirty="0" smtClean="0">
                <a:effectLst>
                  <a:outerShdw blurRad="38100" dist="38100" dir="2700000" algn="tl">
                    <a:srgbClr val="C0C0C0"/>
                  </a:outerShdw>
                </a:effectLst>
                <a:latin typeface="Calibri"/>
                <a:ea typeface="MS PGothic" pitchFamily="34" charset="-128"/>
              </a:rPr>
              <a:t>ACTIVATION OF INNATE PATTERN RECOGNITION RECEPTORS </a:t>
            </a:r>
          </a:p>
        </p:txBody>
      </p:sp>
      <p:sp>
        <p:nvSpPr>
          <p:cNvPr id="27" name="ZoneTexte 9"/>
          <p:cNvSpPr txBox="1">
            <a:spLocks noChangeArrowheads="1"/>
          </p:cNvSpPr>
          <p:nvPr/>
        </p:nvSpPr>
        <p:spPr bwMode="auto">
          <a:xfrm>
            <a:off x="2000077" y="3065620"/>
            <a:ext cx="4376737" cy="581025"/>
          </a:xfrm>
          <a:prstGeom prst="rect">
            <a:avLst/>
          </a:prstGeom>
          <a:solidFill>
            <a:schemeClr val="bg1"/>
          </a:solidFill>
          <a:ln>
            <a:noFill/>
          </a:ln>
          <a:extLst/>
        </p:spPr>
        <p:txBody>
          <a:bodyPr>
            <a:spAutoFit/>
          </a:bodyPr>
          <a:lstStyle>
            <a:lvl1pPr eaLnBrk="0" hangingPunct="0">
              <a:defRPr sz="2400">
                <a:solidFill>
                  <a:srgbClr val="000066"/>
                </a:solidFill>
                <a:latin typeface="Arial" pitchFamily="34" charset="0"/>
              </a:defRPr>
            </a:lvl1pPr>
            <a:lvl2pPr marL="742950" indent="-285750" eaLnBrk="0" hangingPunct="0">
              <a:defRPr sz="2400">
                <a:solidFill>
                  <a:srgbClr val="000066"/>
                </a:solidFill>
                <a:latin typeface="Arial" pitchFamily="34" charset="0"/>
              </a:defRPr>
            </a:lvl2pPr>
            <a:lvl3pPr marL="1143000" indent="-228600" eaLnBrk="0" hangingPunct="0">
              <a:defRPr sz="2400">
                <a:solidFill>
                  <a:srgbClr val="000066"/>
                </a:solidFill>
                <a:latin typeface="Arial" pitchFamily="34" charset="0"/>
              </a:defRPr>
            </a:lvl3pPr>
            <a:lvl4pPr marL="1600200" indent="-228600" eaLnBrk="0" hangingPunct="0">
              <a:defRPr sz="2400">
                <a:solidFill>
                  <a:srgbClr val="000066"/>
                </a:solidFill>
                <a:latin typeface="Arial" pitchFamily="34" charset="0"/>
              </a:defRPr>
            </a:lvl4pPr>
            <a:lvl5pPr marL="2057400" indent="-228600" eaLnBrk="0" hangingPunct="0">
              <a:defRPr sz="2400">
                <a:solidFill>
                  <a:srgbClr val="000066"/>
                </a:solidFill>
                <a:latin typeface="Arial" pitchFamily="34" charset="0"/>
              </a:defRPr>
            </a:lvl5pPr>
            <a:lvl6pPr marL="2514600" indent="-228600" algn="ctr" eaLnBrk="0" fontAlgn="base" hangingPunct="0">
              <a:spcBef>
                <a:spcPct val="0"/>
              </a:spcBef>
              <a:spcAft>
                <a:spcPct val="0"/>
              </a:spcAft>
              <a:defRPr sz="2400">
                <a:solidFill>
                  <a:srgbClr val="000066"/>
                </a:solidFill>
                <a:latin typeface="Arial" pitchFamily="34" charset="0"/>
              </a:defRPr>
            </a:lvl6pPr>
            <a:lvl7pPr marL="2971800" indent="-228600" algn="ctr" eaLnBrk="0" fontAlgn="base" hangingPunct="0">
              <a:spcBef>
                <a:spcPct val="0"/>
              </a:spcBef>
              <a:spcAft>
                <a:spcPct val="0"/>
              </a:spcAft>
              <a:defRPr sz="2400">
                <a:solidFill>
                  <a:srgbClr val="000066"/>
                </a:solidFill>
                <a:latin typeface="Arial" pitchFamily="34" charset="0"/>
              </a:defRPr>
            </a:lvl7pPr>
            <a:lvl8pPr marL="3429000" indent="-228600" algn="ctr" eaLnBrk="0" fontAlgn="base" hangingPunct="0">
              <a:spcBef>
                <a:spcPct val="0"/>
              </a:spcBef>
              <a:spcAft>
                <a:spcPct val="0"/>
              </a:spcAft>
              <a:defRPr sz="2400">
                <a:solidFill>
                  <a:srgbClr val="000066"/>
                </a:solidFill>
                <a:latin typeface="Arial" pitchFamily="34" charset="0"/>
              </a:defRPr>
            </a:lvl8pPr>
            <a:lvl9pPr marL="3886200" indent="-228600" algn="ctr" eaLnBrk="0" fontAlgn="base" hangingPunct="0">
              <a:spcBef>
                <a:spcPct val="0"/>
              </a:spcBef>
              <a:spcAft>
                <a:spcPct val="0"/>
              </a:spcAft>
              <a:defRPr sz="2400">
                <a:solidFill>
                  <a:srgbClr val="000066"/>
                </a:solidFill>
                <a:latin typeface="Arial" pitchFamily="34" charset="0"/>
              </a:defRPr>
            </a:lvl9pPr>
          </a:lstStyle>
          <a:p>
            <a:pPr algn="ctr" defTabSz="914400">
              <a:defRPr/>
            </a:pPr>
            <a:r>
              <a:rPr lang="it-IT" altLang="it-IT" sz="1600" b="1" dirty="0" smtClean="0">
                <a:latin typeface="Calibri"/>
                <a:ea typeface="MS PGothic" pitchFamily="34" charset="-128"/>
              </a:rPr>
              <a:t>RELEASE OF PRO-INFLAMMATORY MOLECULES (ROS/RNS)</a:t>
            </a:r>
          </a:p>
        </p:txBody>
      </p:sp>
      <p:cxnSp>
        <p:nvCxnSpPr>
          <p:cNvPr id="28" name="Connecteur droit 9"/>
          <p:cNvCxnSpPr>
            <a:cxnSpLocks noChangeShapeType="1"/>
          </p:cNvCxnSpPr>
          <p:nvPr/>
        </p:nvCxnSpPr>
        <p:spPr bwMode="auto">
          <a:xfrm>
            <a:off x="1068215" y="1236820"/>
            <a:ext cx="1228725" cy="1588"/>
          </a:xfrm>
          <a:prstGeom prst="line">
            <a:avLst/>
          </a:prstGeom>
          <a:noFill/>
          <a:ln w="19050" algn="ctr">
            <a:solidFill>
              <a:srgbClr val="000066"/>
            </a:solidFill>
            <a:round/>
            <a:headEnd/>
            <a:tailEnd/>
          </a:ln>
        </p:spPr>
      </p:cxnSp>
      <p:cxnSp>
        <p:nvCxnSpPr>
          <p:cNvPr id="29" name="Connecteur droit avec flèche 14"/>
          <p:cNvCxnSpPr>
            <a:cxnSpLocks noChangeShapeType="1"/>
          </p:cNvCxnSpPr>
          <p:nvPr/>
        </p:nvCxnSpPr>
        <p:spPr bwMode="auto">
          <a:xfrm>
            <a:off x="1055975" y="4187983"/>
            <a:ext cx="515937" cy="0"/>
          </a:xfrm>
          <a:prstGeom prst="straightConnector1">
            <a:avLst/>
          </a:prstGeom>
          <a:noFill/>
          <a:ln w="19050" algn="ctr">
            <a:solidFill>
              <a:srgbClr val="000066"/>
            </a:solidFill>
            <a:round/>
            <a:headEnd/>
            <a:tailEnd type="triangle" w="med" len="med"/>
          </a:ln>
        </p:spPr>
      </p:cxnSp>
      <p:sp>
        <p:nvSpPr>
          <p:cNvPr id="32" name="ZoneTexte 9"/>
          <p:cNvSpPr txBox="1">
            <a:spLocks noChangeArrowheads="1"/>
          </p:cNvSpPr>
          <p:nvPr/>
        </p:nvSpPr>
        <p:spPr bwMode="auto">
          <a:xfrm>
            <a:off x="1579390" y="3845083"/>
            <a:ext cx="5218112" cy="650875"/>
          </a:xfrm>
          <a:prstGeom prst="rect">
            <a:avLst/>
          </a:prstGeom>
          <a:solidFill>
            <a:schemeClr val="bg1"/>
          </a:solidFill>
          <a:ln w="9525">
            <a:solidFill>
              <a:srgbClr val="000066"/>
            </a:solidFill>
            <a:miter lim="800000"/>
            <a:headEnd/>
            <a:tailEnd/>
          </a:ln>
        </p:spPr>
        <p:txBody>
          <a:bodyPr>
            <a:spAutoFit/>
          </a:bodyPr>
          <a:lstStyle>
            <a:lvl1pPr eaLnBrk="0" hangingPunct="0">
              <a:defRPr sz="2400">
                <a:solidFill>
                  <a:srgbClr val="000066"/>
                </a:solidFill>
                <a:latin typeface="Arial" pitchFamily="34" charset="0"/>
              </a:defRPr>
            </a:lvl1pPr>
            <a:lvl2pPr marL="742950" indent="-285750" eaLnBrk="0" hangingPunct="0">
              <a:defRPr sz="2400">
                <a:solidFill>
                  <a:srgbClr val="000066"/>
                </a:solidFill>
                <a:latin typeface="Arial" pitchFamily="34" charset="0"/>
              </a:defRPr>
            </a:lvl2pPr>
            <a:lvl3pPr marL="1143000" indent="-228600" eaLnBrk="0" hangingPunct="0">
              <a:defRPr sz="2400">
                <a:solidFill>
                  <a:srgbClr val="000066"/>
                </a:solidFill>
                <a:latin typeface="Arial" pitchFamily="34" charset="0"/>
              </a:defRPr>
            </a:lvl3pPr>
            <a:lvl4pPr marL="1600200" indent="-228600" eaLnBrk="0" hangingPunct="0">
              <a:defRPr sz="2400">
                <a:solidFill>
                  <a:srgbClr val="000066"/>
                </a:solidFill>
                <a:latin typeface="Arial" pitchFamily="34" charset="0"/>
              </a:defRPr>
            </a:lvl4pPr>
            <a:lvl5pPr marL="2057400" indent="-228600" eaLnBrk="0" hangingPunct="0">
              <a:defRPr sz="2400">
                <a:solidFill>
                  <a:srgbClr val="000066"/>
                </a:solidFill>
                <a:latin typeface="Arial" pitchFamily="34" charset="0"/>
              </a:defRPr>
            </a:lvl5pPr>
            <a:lvl6pPr marL="2514600" indent="-228600" algn="ctr" eaLnBrk="0" fontAlgn="base" hangingPunct="0">
              <a:spcBef>
                <a:spcPct val="0"/>
              </a:spcBef>
              <a:spcAft>
                <a:spcPct val="0"/>
              </a:spcAft>
              <a:defRPr sz="2400">
                <a:solidFill>
                  <a:srgbClr val="000066"/>
                </a:solidFill>
                <a:latin typeface="Arial" pitchFamily="34" charset="0"/>
              </a:defRPr>
            </a:lvl6pPr>
            <a:lvl7pPr marL="2971800" indent="-228600" algn="ctr" eaLnBrk="0" fontAlgn="base" hangingPunct="0">
              <a:spcBef>
                <a:spcPct val="0"/>
              </a:spcBef>
              <a:spcAft>
                <a:spcPct val="0"/>
              </a:spcAft>
              <a:defRPr sz="2400">
                <a:solidFill>
                  <a:srgbClr val="000066"/>
                </a:solidFill>
                <a:latin typeface="Arial" pitchFamily="34" charset="0"/>
              </a:defRPr>
            </a:lvl7pPr>
            <a:lvl8pPr marL="3429000" indent="-228600" algn="ctr" eaLnBrk="0" fontAlgn="base" hangingPunct="0">
              <a:spcBef>
                <a:spcPct val="0"/>
              </a:spcBef>
              <a:spcAft>
                <a:spcPct val="0"/>
              </a:spcAft>
              <a:defRPr sz="2400">
                <a:solidFill>
                  <a:srgbClr val="000066"/>
                </a:solidFill>
                <a:latin typeface="Arial" pitchFamily="34" charset="0"/>
              </a:defRPr>
            </a:lvl8pPr>
            <a:lvl9pPr marL="3886200" indent="-228600" algn="ctr" eaLnBrk="0" fontAlgn="base" hangingPunct="0">
              <a:spcBef>
                <a:spcPct val="0"/>
              </a:spcBef>
              <a:spcAft>
                <a:spcPct val="0"/>
              </a:spcAft>
              <a:defRPr sz="2400">
                <a:solidFill>
                  <a:srgbClr val="000066"/>
                </a:solidFill>
                <a:latin typeface="Arial" pitchFamily="34" charset="0"/>
              </a:defRPr>
            </a:lvl9pPr>
          </a:lstStyle>
          <a:p>
            <a:pPr algn="ctr" defTabSz="914400">
              <a:defRPr/>
            </a:pPr>
            <a:r>
              <a:rPr lang="it-IT" altLang="it-IT" sz="1800" dirty="0" smtClean="0">
                <a:latin typeface="Calibri"/>
                <a:ea typeface="MS PGothic" pitchFamily="34" charset="-128"/>
              </a:rPr>
              <a:t>SPLANCHNIC ARTERIOLAR VASODILATION </a:t>
            </a:r>
          </a:p>
          <a:p>
            <a:pPr algn="ctr" defTabSz="914400">
              <a:defRPr/>
            </a:pPr>
            <a:r>
              <a:rPr lang="it-IT" altLang="it-IT" sz="1800" dirty="0" smtClean="0">
                <a:latin typeface="Calibri"/>
                <a:ea typeface="MS PGothic" pitchFamily="34" charset="-128"/>
              </a:rPr>
              <a:t>&amp; </a:t>
            </a:r>
            <a:r>
              <a:rPr lang="it-IT" altLang="it-IT" sz="1800" dirty="0" smtClean="0">
                <a:solidFill>
                  <a:srgbClr val="CC0000"/>
                </a:solidFill>
                <a:latin typeface="Calibri"/>
                <a:ea typeface="MS PGothic" pitchFamily="34" charset="-128"/>
              </a:rPr>
              <a:t>CARDIOVASCULAR DYSFUNCTION</a:t>
            </a:r>
          </a:p>
        </p:txBody>
      </p:sp>
      <p:sp>
        <p:nvSpPr>
          <p:cNvPr id="33" name="ZoneTexte 1"/>
          <p:cNvSpPr txBox="1">
            <a:spLocks noChangeArrowheads="1"/>
          </p:cNvSpPr>
          <p:nvPr/>
        </p:nvSpPr>
        <p:spPr bwMode="auto">
          <a:xfrm>
            <a:off x="2278684" y="1035208"/>
            <a:ext cx="3817937" cy="406400"/>
          </a:xfrm>
          <a:prstGeom prst="rect">
            <a:avLst/>
          </a:prstGeom>
          <a:solidFill>
            <a:schemeClr val="bg1"/>
          </a:solidFill>
          <a:ln w="9525">
            <a:solidFill>
              <a:srgbClr val="000066"/>
            </a:solidFill>
            <a:miter lim="800000"/>
            <a:headEnd/>
            <a:tailEnd/>
          </a:ln>
        </p:spPr>
        <p:txBody>
          <a:bodyPr wrap="square">
            <a:spAutoFit/>
          </a:bodyPr>
          <a:lstStyle>
            <a:lvl1pPr algn="l" eaLnBrk="0" hangingPunct="0">
              <a:spcBef>
                <a:spcPct val="20000"/>
              </a:spcBef>
              <a:buFont typeface="Arial" charset="0"/>
              <a:buChar char="•"/>
              <a:defRPr sz="3200">
                <a:solidFill>
                  <a:schemeClr val="tx1"/>
                </a:solidFill>
                <a:latin typeface="Calibri" pitchFamily="34" charset="0"/>
              </a:defRPr>
            </a:lvl1pPr>
            <a:lvl2pPr marL="742950" indent="-285750" algn="l" eaLnBrk="0" hangingPunct="0">
              <a:spcBef>
                <a:spcPct val="20000"/>
              </a:spcBef>
              <a:buFont typeface="Arial" charset="0"/>
              <a:buChar char="–"/>
              <a:defRPr sz="2800">
                <a:solidFill>
                  <a:schemeClr val="tx1"/>
                </a:solidFill>
                <a:latin typeface="Calibri" pitchFamily="34" charset="0"/>
              </a:defRPr>
            </a:lvl2pPr>
            <a:lvl3pPr marL="1143000" indent="-228600" algn="l" eaLnBrk="0" hangingPunct="0">
              <a:spcBef>
                <a:spcPct val="20000"/>
              </a:spcBef>
              <a:buFont typeface="Arial" charset="0"/>
              <a:buChar char="•"/>
              <a:defRPr sz="2400">
                <a:solidFill>
                  <a:schemeClr val="tx1"/>
                </a:solidFill>
                <a:latin typeface="Calibri" pitchFamily="34" charset="0"/>
              </a:defRPr>
            </a:lvl3pPr>
            <a:lvl4pPr marL="1600200" indent="-228600" algn="l" eaLnBrk="0" hangingPunct="0">
              <a:spcBef>
                <a:spcPct val="20000"/>
              </a:spcBef>
              <a:buFont typeface="Arial" charset="0"/>
              <a:buChar char="–"/>
              <a:defRPr sz="2000">
                <a:solidFill>
                  <a:schemeClr val="tx1"/>
                </a:solidFill>
                <a:latin typeface="Calibri" pitchFamily="34" charset="0"/>
              </a:defRPr>
            </a:lvl4pPr>
            <a:lvl5pPr marL="2057400" indent="-228600" algn="l"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defTabSz="914400" eaLnBrk="1" hangingPunct="1">
              <a:spcBef>
                <a:spcPct val="0"/>
              </a:spcBef>
              <a:buFontTx/>
              <a:buNone/>
              <a:defRPr/>
            </a:pPr>
            <a:r>
              <a:rPr lang="en-US" altLang="it-IT" sz="2000" b="1" dirty="0" smtClean="0">
                <a:solidFill>
                  <a:srgbClr val="CC0000"/>
                </a:solidFill>
                <a:latin typeface="Calibri"/>
                <a:cs typeface="Calibri"/>
              </a:rPr>
              <a:t>PORTAL HYPERTENSION</a:t>
            </a:r>
          </a:p>
        </p:txBody>
      </p:sp>
      <p:sp>
        <p:nvSpPr>
          <p:cNvPr id="34" name="ZoneTexte 1"/>
          <p:cNvSpPr txBox="1">
            <a:spLocks noChangeArrowheads="1"/>
          </p:cNvSpPr>
          <p:nvPr/>
        </p:nvSpPr>
        <p:spPr bwMode="auto">
          <a:xfrm>
            <a:off x="3053148" y="185176"/>
            <a:ext cx="2269008" cy="461665"/>
          </a:xfrm>
          <a:prstGeom prst="rect">
            <a:avLst/>
          </a:prstGeom>
          <a:solidFill>
            <a:schemeClr val="bg1"/>
          </a:solidFill>
          <a:ln w="9525">
            <a:solidFill>
              <a:srgbClr val="000066"/>
            </a:solidFill>
            <a:miter lim="800000"/>
            <a:headEnd/>
            <a:tailEnd/>
          </a:ln>
        </p:spPr>
        <p:txBody>
          <a:bodyPr wrap="square">
            <a:spAutoFit/>
          </a:bodyPr>
          <a:lstStyle>
            <a:lvl1pPr algn="l" eaLnBrk="0" hangingPunct="0">
              <a:spcBef>
                <a:spcPct val="20000"/>
              </a:spcBef>
              <a:buFont typeface="Arial" charset="0"/>
              <a:buChar char="•"/>
              <a:defRPr sz="3200">
                <a:solidFill>
                  <a:schemeClr val="tx1"/>
                </a:solidFill>
                <a:latin typeface="Calibri" pitchFamily="34" charset="0"/>
              </a:defRPr>
            </a:lvl1pPr>
            <a:lvl2pPr marL="742950" indent="-285750" algn="l" eaLnBrk="0" hangingPunct="0">
              <a:spcBef>
                <a:spcPct val="20000"/>
              </a:spcBef>
              <a:buFont typeface="Arial" charset="0"/>
              <a:buChar char="–"/>
              <a:defRPr sz="2800">
                <a:solidFill>
                  <a:schemeClr val="tx1"/>
                </a:solidFill>
                <a:latin typeface="Calibri" pitchFamily="34" charset="0"/>
              </a:defRPr>
            </a:lvl2pPr>
            <a:lvl3pPr marL="1143000" indent="-228600" algn="l" eaLnBrk="0" hangingPunct="0">
              <a:spcBef>
                <a:spcPct val="20000"/>
              </a:spcBef>
              <a:buFont typeface="Arial" charset="0"/>
              <a:buChar char="•"/>
              <a:defRPr sz="2400">
                <a:solidFill>
                  <a:schemeClr val="tx1"/>
                </a:solidFill>
                <a:latin typeface="Calibri" pitchFamily="34" charset="0"/>
              </a:defRPr>
            </a:lvl3pPr>
            <a:lvl4pPr marL="1600200" indent="-228600" algn="l" eaLnBrk="0" hangingPunct="0">
              <a:spcBef>
                <a:spcPct val="20000"/>
              </a:spcBef>
              <a:buFont typeface="Arial" charset="0"/>
              <a:buChar char="–"/>
              <a:defRPr sz="2000">
                <a:solidFill>
                  <a:schemeClr val="tx1"/>
                </a:solidFill>
                <a:latin typeface="Calibri" pitchFamily="34" charset="0"/>
              </a:defRPr>
            </a:lvl4pPr>
            <a:lvl5pPr marL="2057400" indent="-228600" algn="l"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defTabSz="914400" eaLnBrk="1" hangingPunct="1">
              <a:spcBef>
                <a:spcPct val="0"/>
              </a:spcBef>
              <a:buFontTx/>
              <a:buNone/>
              <a:defRPr/>
            </a:pPr>
            <a:r>
              <a:rPr lang="en-US" altLang="it-IT" sz="2400" b="1" dirty="0" smtClean="0">
                <a:solidFill>
                  <a:srgbClr val="CC0000"/>
                </a:solidFill>
                <a:latin typeface="Calibri"/>
                <a:cs typeface="Calibri"/>
              </a:rPr>
              <a:t>CIRRHOSIS</a:t>
            </a:r>
          </a:p>
        </p:txBody>
      </p:sp>
      <p:grpSp>
        <p:nvGrpSpPr>
          <p:cNvPr id="40" name="Gruppo 39"/>
          <p:cNvGrpSpPr/>
          <p:nvPr/>
        </p:nvGrpSpPr>
        <p:grpSpPr>
          <a:xfrm>
            <a:off x="5322156" y="416009"/>
            <a:ext cx="3786348" cy="2195586"/>
            <a:chOff x="5322156" y="416009"/>
            <a:chExt cx="3786348" cy="2195586"/>
          </a:xfrm>
        </p:grpSpPr>
        <p:cxnSp>
          <p:nvCxnSpPr>
            <p:cNvPr id="2" name="Connettore 1 1"/>
            <p:cNvCxnSpPr/>
            <p:nvPr/>
          </p:nvCxnSpPr>
          <p:spPr>
            <a:xfrm flipH="1">
              <a:off x="7454299" y="416009"/>
              <a:ext cx="12668" cy="2180838"/>
            </a:xfrm>
            <a:prstGeom prst="line">
              <a:avLst/>
            </a:prstGeom>
            <a:noFill/>
            <a:ln w="28575" algn="ctr">
              <a:solidFill>
                <a:srgbClr val="000066"/>
              </a:solidFill>
              <a:round/>
              <a:headEnd/>
              <a:tailEnd/>
            </a:ln>
          </p:spPr>
        </p:cxnSp>
        <p:sp>
          <p:nvSpPr>
            <p:cNvPr id="35" name="ZoneTexte 1"/>
            <p:cNvSpPr txBox="1">
              <a:spLocks noChangeArrowheads="1"/>
            </p:cNvSpPr>
            <p:nvPr/>
          </p:nvSpPr>
          <p:spPr bwMode="auto">
            <a:xfrm>
              <a:off x="6337417" y="1043430"/>
              <a:ext cx="2246145" cy="400110"/>
            </a:xfrm>
            <a:prstGeom prst="rect">
              <a:avLst/>
            </a:prstGeom>
            <a:solidFill>
              <a:schemeClr val="bg1"/>
            </a:solidFill>
            <a:ln w="9525">
              <a:solidFill>
                <a:srgbClr val="000066"/>
              </a:solidFill>
              <a:miter lim="800000"/>
              <a:headEnd/>
              <a:tailEnd/>
            </a:ln>
          </p:spPr>
          <p:txBody>
            <a:bodyPr wrap="square">
              <a:spAutoFit/>
            </a:bodyPr>
            <a:lstStyle>
              <a:lvl1pPr algn="l" eaLnBrk="0" hangingPunct="0">
                <a:spcBef>
                  <a:spcPct val="20000"/>
                </a:spcBef>
                <a:buFont typeface="Arial" charset="0"/>
                <a:buChar char="•"/>
                <a:defRPr sz="3200">
                  <a:solidFill>
                    <a:schemeClr val="tx1"/>
                  </a:solidFill>
                  <a:latin typeface="Calibri" pitchFamily="34" charset="0"/>
                </a:defRPr>
              </a:lvl1pPr>
              <a:lvl2pPr marL="742950" indent="-285750" algn="l" eaLnBrk="0" hangingPunct="0">
                <a:spcBef>
                  <a:spcPct val="20000"/>
                </a:spcBef>
                <a:buFont typeface="Arial" charset="0"/>
                <a:buChar char="–"/>
                <a:defRPr sz="2800">
                  <a:solidFill>
                    <a:schemeClr val="tx1"/>
                  </a:solidFill>
                  <a:latin typeface="Calibri" pitchFamily="34" charset="0"/>
                </a:defRPr>
              </a:lvl2pPr>
              <a:lvl3pPr marL="1143000" indent="-228600" algn="l" eaLnBrk="0" hangingPunct="0">
                <a:spcBef>
                  <a:spcPct val="20000"/>
                </a:spcBef>
                <a:buFont typeface="Arial" charset="0"/>
                <a:buChar char="•"/>
                <a:defRPr sz="2400">
                  <a:solidFill>
                    <a:schemeClr val="tx1"/>
                  </a:solidFill>
                  <a:latin typeface="Calibri" pitchFamily="34" charset="0"/>
                </a:defRPr>
              </a:lvl3pPr>
              <a:lvl4pPr marL="1600200" indent="-228600" algn="l" eaLnBrk="0" hangingPunct="0">
                <a:spcBef>
                  <a:spcPct val="20000"/>
                </a:spcBef>
                <a:buFont typeface="Arial" charset="0"/>
                <a:buChar char="–"/>
                <a:defRPr sz="2000">
                  <a:solidFill>
                    <a:schemeClr val="tx1"/>
                  </a:solidFill>
                  <a:latin typeface="Calibri" pitchFamily="34" charset="0"/>
                </a:defRPr>
              </a:lvl4pPr>
              <a:lvl5pPr marL="2057400" indent="-228600" algn="l"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defTabSz="914400" eaLnBrk="1" hangingPunct="1">
                <a:spcBef>
                  <a:spcPct val="0"/>
                </a:spcBef>
                <a:buFontTx/>
                <a:buNone/>
                <a:defRPr/>
              </a:pPr>
              <a:r>
                <a:rPr lang="en-US" altLang="it-IT" sz="2000" b="1" dirty="0" smtClean="0">
                  <a:solidFill>
                    <a:srgbClr val="CC0000"/>
                  </a:solidFill>
                  <a:latin typeface="Calibri"/>
                  <a:cs typeface="Calibri"/>
                </a:rPr>
                <a:t>LIVER INJURY</a:t>
              </a:r>
            </a:p>
          </p:txBody>
        </p:sp>
        <p:cxnSp>
          <p:nvCxnSpPr>
            <p:cNvPr id="36" name="Connettore 1 35"/>
            <p:cNvCxnSpPr>
              <a:stCxn id="34" idx="3"/>
            </p:cNvCxnSpPr>
            <p:nvPr/>
          </p:nvCxnSpPr>
          <p:spPr>
            <a:xfrm>
              <a:off x="5322156" y="416009"/>
              <a:ext cx="2144811" cy="0"/>
            </a:xfrm>
            <a:prstGeom prst="line">
              <a:avLst/>
            </a:prstGeom>
            <a:noFill/>
            <a:ln w="28575" algn="ctr">
              <a:solidFill>
                <a:srgbClr val="000066"/>
              </a:solidFill>
              <a:round/>
              <a:headEnd/>
              <a:tailEnd/>
            </a:ln>
          </p:spPr>
        </p:cxnSp>
        <p:cxnSp>
          <p:nvCxnSpPr>
            <p:cNvPr id="37" name="Connettore 2 36"/>
            <p:cNvCxnSpPr/>
            <p:nvPr/>
          </p:nvCxnSpPr>
          <p:spPr>
            <a:xfrm flipH="1">
              <a:off x="6026707" y="2611595"/>
              <a:ext cx="1427591" cy="0"/>
            </a:xfrm>
            <a:prstGeom prst="straightConnector1">
              <a:avLst/>
            </a:prstGeom>
            <a:noFill/>
            <a:ln w="28575" algn="ctr">
              <a:solidFill>
                <a:srgbClr val="000066"/>
              </a:solidFill>
              <a:round/>
              <a:headEnd/>
              <a:tailEnd type="triangle" w="med" len="med"/>
            </a:ln>
          </p:spPr>
        </p:cxnSp>
        <p:sp>
          <p:nvSpPr>
            <p:cNvPr id="38" name="ZoneTexte 6"/>
            <p:cNvSpPr txBox="1">
              <a:spLocks noChangeArrowheads="1"/>
            </p:cNvSpPr>
            <p:nvPr/>
          </p:nvSpPr>
          <p:spPr bwMode="auto">
            <a:xfrm>
              <a:off x="5825431" y="1613641"/>
              <a:ext cx="3283073" cy="549275"/>
            </a:xfrm>
            <a:prstGeom prst="rect">
              <a:avLst/>
            </a:prstGeom>
            <a:solidFill>
              <a:schemeClr val="bg1"/>
            </a:solidFill>
            <a:ln>
              <a:noFill/>
            </a:ln>
            <a:extLst/>
          </p:spPr>
          <p:txBody>
            <a:bodyPr wrap="square">
              <a:spAutoFit/>
            </a:bodyPr>
            <a:lstStyle>
              <a:lvl1pPr eaLnBrk="0" hangingPunct="0">
                <a:defRPr sz="2400">
                  <a:solidFill>
                    <a:srgbClr val="000066"/>
                  </a:solidFill>
                  <a:latin typeface="Arial" pitchFamily="34" charset="0"/>
                </a:defRPr>
              </a:lvl1pPr>
              <a:lvl2pPr marL="742950" indent="-285750" eaLnBrk="0" hangingPunct="0">
                <a:defRPr sz="2400">
                  <a:solidFill>
                    <a:srgbClr val="000066"/>
                  </a:solidFill>
                  <a:latin typeface="Arial" pitchFamily="34" charset="0"/>
                </a:defRPr>
              </a:lvl2pPr>
              <a:lvl3pPr marL="1143000" indent="-228600" eaLnBrk="0" hangingPunct="0">
                <a:defRPr sz="2400">
                  <a:solidFill>
                    <a:srgbClr val="000066"/>
                  </a:solidFill>
                  <a:latin typeface="Arial" pitchFamily="34" charset="0"/>
                </a:defRPr>
              </a:lvl3pPr>
              <a:lvl4pPr marL="1600200" indent="-228600" eaLnBrk="0" hangingPunct="0">
                <a:defRPr sz="2400">
                  <a:solidFill>
                    <a:srgbClr val="000066"/>
                  </a:solidFill>
                  <a:latin typeface="Arial" pitchFamily="34" charset="0"/>
                </a:defRPr>
              </a:lvl4pPr>
              <a:lvl5pPr marL="2057400" indent="-228600" eaLnBrk="0" hangingPunct="0">
                <a:defRPr sz="2400">
                  <a:solidFill>
                    <a:srgbClr val="000066"/>
                  </a:solidFill>
                  <a:latin typeface="Arial" pitchFamily="34" charset="0"/>
                </a:defRPr>
              </a:lvl5pPr>
              <a:lvl6pPr marL="2514600" indent="-228600" algn="ctr" eaLnBrk="0" fontAlgn="base" hangingPunct="0">
                <a:spcBef>
                  <a:spcPct val="0"/>
                </a:spcBef>
                <a:spcAft>
                  <a:spcPct val="0"/>
                </a:spcAft>
                <a:defRPr sz="2400">
                  <a:solidFill>
                    <a:srgbClr val="000066"/>
                  </a:solidFill>
                  <a:latin typeface="Arial" pitchFamily="34" charset="0"/>
                </a:defRPr>
              </a:lvl6pPr>
              <a:lvl7pPr marL="2971800" indent="-228600" algn="ctr" eaLnBrk="0" fontAlgn="base" hangingPunct="0">
                <a:spcBef>
                  <a:spcPct val="0"/>
                </a:spcBef>
                <a:spcAft>
                  <a:spcPct val="0"/>
                </a:spcAft>
                <a:defRPr sz="2400">
                  <a:solidFill>
                    <a:srgbClr val="000066"/>
                  </a:solidFill>
                  <a:latin typeface="Arial" pitchFamily="34" charset="0"/>
                </a:defRPr>
              </a:lvl7pPr>
              <a:lvl8pPr marL="3429000" indent="-228600" algn="ctr" eaLnBrk="0" fontAlgn="base" hangingPunct="0">
                <a:spcBef>
                  <a:spcPct val="0"/>
                </a:spcBef>
                <a:spcAft>
                  <a:spcPct val="0"/>
                </a:spcAft>
                <a:defRPr sz="2400">
                  <a:solidFill>
                    <a:srgbClr val="000066"/>
                  </a:solidFill>
                  <a:latin typeface="Arial" pitchFamily="34" charset="0"/>
                </a:defRPr>
              </a:lvl8pPr>
              <a:lvl9pPr marL="3886200" indent="-228600" algn="ctr" eaLnBrk="0" fontAlgn="base" hangingPunct="0">
                <a:spcBef>
                  <a:spcPct val="0"/>
                </a:spcBef>
                <a:spcAft>
                  <a:spcPct val="0"/>
                </a:spcAft>
                <a:defRPr sz="2400">
                  <a:solidFill>
                    <a:srgbClr val="000066"/>
                  </a:solidFill>
                  <a:latin typeface="Arial" pitchFamily="34" charset="0"/>
                </a:defRPr>
              </a:lvl9pPr>
            </a:lstStyle>
            <a:p>
              <a:pPr algn="ctr" defTabSz="914400">
                <a:defRPr/>
              </a:pPr>
              <a:r>
                <a:rPr lang="it-IT" altLang="it-IT" sz="1600" dirty="0" smtClean="0">
                  <a:latin typeface="Calibri"/>
                  <a:ea typeface="MS PGothic" pitchFamily="34" charset="-128"/>
                </a:rPr>
                <a:t>DAMAGED CELLS</a:t>
              </a:r>
            </a:p>
            <a:p>
              <a:pPr algn="ctr" defTabSz="914400">
                <a:defRPr/>
              </a:pPr>
              <a:r>
                <a:rPr lang="it-IT" altLang="it-IT" sz="1400" dirty="0" err="1">
                  <a:latin typeface="Calibri"/>
                  <a:ea typeface="MS PGothic" pitchFamily="34" charset="-128"/>
                </a:rPr>
                <a:t>D</a:t>
              </a:r>
              <a:r>
                <a:rPr lang="it-IT" altLang="it-IT" sz="1400" dirty="0" err="1" smtClean="0">
                  <a:latin typeface="Calibri"/>
                  <a:ea typeface="MS PGothic" pitchFamily="34" charset="-128"/>
                </a:rPr>
                <a:t>AMPs</a:t>
              </a:r>
              <a:endParaRPr lang="it-IT" altLang="it-IT" sz="1400" dirty="0" smtClean="0">
                <a:latin typeface="Calibri"/>
                <a:ea typeface="MS PGothic" pitchFamily="34" charset="-128"/>
              </a:endParaRPr>
            </a:p>
          </p:txBody>
        </p:sp>
      </p:grpSp>
      <p:cxnSp>
        <p:nvCxnSpPr>
          <p:cNvPr id="42" name="Connettore 1 41"/>
          <p:cNvCxnSpPr/>
          <p:nvPr/>
        </p:nvCxnSpPr>
        <p:spPr>
          <a:xfrm>
            <a:off x="1068215" y="1238408"/>
            <a:ext cx="0" cy="2949575"/>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
        <p:nvSpPr>
          <p:cNvPr id="31" name="ZoneTexte 3"/>
          <p:cNvSpPr txBox="1">
            <a:spLocks noChangeArrowheads="1"/>
          </p:cNvSpPr>
          <p:nvPr/>
        </p:nvSpPr>
        <p:spPr bwMode="auto">
          <a:xfrm>
            <a:off x="280815" y="2549683"/>
            <a:ext cx="1517650" cy="581025"/>
          </a:xfrm>
          <a:prstGeom prst="rect">
            <a:avLst/>
          </a:prstGeom>
          <a:solidFill>
            <a:schemeClr val="bg1"/>
          </a:solidFill>
          <a:ln w="9525">
            <a:noFill/>
            <a:miter lim="800000"/>
            <a:headEnd/>
            <a:tailEnd/>
          </a:ln>
        </p:spPr>
        <p:txBody>
          <a:bodyPr wrap="none">
            <a:spAutoFit/>
          </a:bodyPr>
          <a:lstStyle/>
          <a:p>
            <a:pPr algn="ctr" defTabSz="914400"/>
            <a:r>
              <a:rPr lang="fr-FR" altLang="it-IT" sz="1600" dirty="0" err="1">
                <a:solidFill>
                  <a:srgbClr val="000066"/>
                </a:solidFill>
              </a:rPr>
              <a:t>Other</a:t>
            </a:r>
            <a:r>
              <a:rPr lang="fr-FR" altLang="it-IT" sz="1600" dirty="0">
                <a:solidFill>
                  <a:srgbClr val="000066"/>
                </a:solidFill>
              </a:rPr>
              <a:t> </a:t>
            </a:r>
            <a:r>
              <a:rPr lang="fr-FR" altLang="it-IT" sz="1600" dirty="0" err="1">
                <a:solidFill>
                  <a:srgbClr val="000066"/>
                </a:solidFill>
              </a:rPr>
              <a:t>potential</a:t>
            </a:r>
            <a:endParaRPr lang="fr-FR" altLang="it-IT" sz="1600" dirty="0">
              <a:solidFill>
                <a:srgbClr val="000066"/>
              </a:solidFill>
            </a:endParaRPr>
          </a:p>
          <a:p>
            <a:pPr algn="ctr" defTabSz="914400"/>
            <a:r>
              <a:rPr lang="fr-FR" altLang="it-IT" sz="1600" dirty="0" err="1" smtClean="0">
                <a:solidFill>
                  <a:srgbClr val="000066"/>
                </a:solidFill>
              </a:rPr>
              <a:t>mechanisms</a:t>
            </a:r>
            <a:endParaRPr lang="fr-FR" altLang="it-IT" sz="1600" dirty="0">
              <a:solidFill>
                <a:srgbClr val="000066"/>
              </a:solidFill>
            </a:endParaRPr>
          </a:p>
        </p:txBody>
      </p:sp>
      <p:sp>
        <p:nvSpPr>
          <p:cNvPr id="43" name="Rectangle 10"/>
          <p:cNvSpPr>
            <a:spLocks noChangeArrowheads="1"/>
          </p:cNvSpPr>
          <p:nvPr/>
        </p:nvSpPr>
        <p:spPr bwMode="auto">
          <a:xfrm>
            <a:off x="701675" y="6257925"/>
            <a:ext cx="7772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0488" tIns="44450" rIns="90488" bIns="44450" anchor="ctr"/>
          <a:lstStyle/>
          <a:p>
            <a:pPr algn="ctr">
              <a:defRPr/>
            </a:pPr>
            <a:r>
              <a:rPr lang="it-IT" sz="1600" i="1" dirty="0" err="1">
                <a:latin typeface="Calibri"/>
                <a:cs typeface="+mn-cs"/>
              </a:rPr>
              <a:t>Adapted</a:t>
            </a:r>
            <a:r>
              <a:rPr lang="it-IT" sz="1600" i="1" dirty="0">
                <a:latin typeface="Calibri"/>
                <a:cs typeface="+mn-cs"/>
              </a:rPr>
              <a:t> from M. Bernardi et al. </a:t>
            </a:r>
            <a:r>
              <a:rPr lang="it-IT" sz="1600" i="1" dirty="0" err="1">
                <a:latin typeface="Calibri"/>
                <a:cs typeface="+mn-cs"/>
              </a:rPr>
              <a:t>J</a:t>
            </a:r>
            <a:r>
              <a:rPr lang="it-IT" sz="1600" i="1" dirty="0">
                <a:latin typeface="Calibri"/>
                <a:cs typeface="+mn-cs"/>
              </a:rPr>
              <a:t>. Hepatol. 2015 ; </a:t>
            </a:r>
            <a:r>
              <a:rPr lang="it-IT" sz="1600" i="1" dirty="0">
                <a:latin typeface="Calibri"/>
              </a:rPr>
              <a:t>63 : 1272 - 1284</a:t>
            </a:r>
            <a:endParaRPr lang="it-IT" sz="1600" i="1" dirty="0">
              <a:latin typeface="Calibri"/>
              <a:cs typeface="+mn-cs"/>
            </a:endParaRPr>
          </a:p>
        </p:txBody>
      </p:sp>
    </p:spTree>
    <p:extLst>
      <p:ext uri="{BB962C8B-B14F-4D97-AF65-F5344CB8AC3E}">
        <p14:creationId xmlns:p14="http://schemas.microsoft.com/office/powerpoint/2010/main" val="42843858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146</Words>
  <Application>Microsoft Macintosh PowerPoint</Application>
  <PresentationFormat>Presentazione su schermo (4:3)</PresentationFormat>
  <Paragraphs>23</Paragraphs>
  <Slides>1</Slides>
  <Notes>1</Notes>
  <HiddenSlides>0</HiddenSlides>
  <MMClips>0</MMClips>
  <ScaleCrop>false</ScaleCrop>
  <HeadingPairs>
    <vt:vector size="4" baseType="variant">
      <vt:variant>
        <vt:lpstr>Tema</vt:lpstr>
      </vt:variant>
      <vt:variant>
        <vt:i4>1</vt:i4>
      </vt:variant>
      <vt:variant>
        <vt:lpstr>Titoli diapositive</vt:lpstr>
      </vt:variant>
      <vt:variant>
        <vt:i4>1</vt:i4>
      </vt:variant>
    </vt:vector>
  </HeadingPairs>
  <TitlesOfParts>
    <vt:vector size="2" baseType="lpstr">
      <vt:lpstr>Tema di Office</vt:lpstr>
      <vt:lpstr>Presentazione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Mauro Bernardi</dc:creator>
  <cp:lastModifiedBy>angeli</cp:lastModifiedBy>
  <cp:revision>5</cp:revision>
  <dcterms:created xsi:type="dcterms:W3CDTF">2017-10-31T08:57:25Z</dcterms:created>
  <dcterms:modified xsi:type="dcterms:W3CDTF">2017-10-31T16:06:50Z</dcterms:modified>
</cp:coreProperties>
</file>