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"/>
  </p:notesMasterIdLst>
  <p:sldIdLst>
    <p:sldId id="287" r:id="rId2"/>
  </p:sldIdLst>
  <p:sldSz cx="9144000" cy="6858000" type="screen4x3"/>
  <p:notesSz cx="6797675" cy="9926638"/>
  <p:defaultTextStyle>
    <a:defPPr>
      <a:defRPr lang="es-ES_tradnl"/>
    </a:defPPr>
    <a:lvl1pPr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2FF"/>
    <a:srgbClr val="BDDEFF"/>
    <a:srgbClr val="5F5F5F"/>
    <a:srgbClr val="FFFFCC"/>
    <a:srgbClr val="777777"/>
    <a:srgbClr val="C0C0C0"/>
    <a:srgbClr val="3399FF"/>
    <a:srgbClr val="6699FF"/>
    <a:srgbClr val="CC3300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016" y="-8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70" y="-96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_tradnl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s-ES_tradnl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_tradnl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E4647A8-7699-4998-9B74-5C09BF515E8A}" type="slidenum">
              <a:rPr lang="es-ES_tradnl"/>
              <a:pPr/>
              <a:t>‹n.›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206759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Subtíto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a-ES" smtClean="0"/>
              <a:t>Feu clic aquí per editar l'estil de subtítols del patró.</a:t>
            </a:r>
            <a:endParaRPr lang="ca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2720EE-94BC-43FD-BFBB-1B6EC6DFDD2E}" type="slidenum">
              <a:rPr lang="es-ES_tradnl"/>
              <a:pPr/>
              <a:t>‹n.›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22289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ol i tex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24B331-24FD-42DD-B598-44974A3892FF}" type="slidenum">
              <a:rPr lang="es-ES_tradnl"/>
              <a:pPr/>
              <a:t>‹n.›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74479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ol vertical 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vertica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2018A0-5F22-4365-B698-2F09DE258795}" type="slidenum">
              <a:rPr lang="es-ES_tradnl"/>
              <a:pPr/>
              <a:t>‹n.›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1961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ol i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F9641-E934-4E27-8FC3-4E4850899A45}" type="slidenum">
              <a:rPr lang="es-ES_tradnl"/>
              <a:pPr/>
              <a:t>‹n.›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27071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pçalera de la sec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F98C5B-C1E0-4E88-91AA-CE24B137B386}" type="slidenum">
              <a:rPr lang="es-ES_tradnl"/>
              <a:pPr/>
              <a:t>‹n.›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14102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666DF-A166-4F83-B48B-74DF498DDE43}" type="slidenum">
              <a:rPr lang="es-ES_tradnl"/>
              <a:pPr/>
              <a:t>‹n.›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3264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5" name="Contenidor de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6" name="Contenidor de conting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7" name="Contenidor de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8" name="Contenidor de peu de pà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9" name="Conteni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A8BEC-5D5B-4D55-8656-7C7D2CDE0D32}" type="slidenum">
              <a:rPr lang="es-ES_tradnl"/>
              <a:pPr/>
              <a:t>‹n.›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48085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omés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4" name="Contenidor de peu de pà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5" name="Conteni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2AC63B-26A6-424F-B45A-B15E1A986B01}" type="slidenum">
              <a:rPr lang="es-ES_tradnl"/>
              <a:pPr/>
              <a:t>‹n.›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08400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3" name="Contenidor de peu de pà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DE0287-58AC-401C-878A-8C9DBA3BDD3A}" type="slidenum">
              <a:rPr lang="es-ES_tradnl"/>
              <a:pPr/>
              <a:t>‹n.›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795260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ingut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4C4DE9-7FA6-4D1E-92F6-4E881F470F4E}" type="slidenum">
              <a:rPr lang="es-ES_tradnl"/>
              <a:pPr/>
              <a:t>‹n.›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87640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tge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'imatg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a-ES"/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ED800-F17F-406E-84C5-1B58BA8ABF35}" type="slidenum">
              <a:rPr lang="es-ES_tradnl"/>
              <a:pPr/>
              <a:t>‹n.›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7178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modificar el estilo de título del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</a:defRPr>
            </a:lvl1pPr>
          </a:lstStyle>
          <a:p>
            <a:endParaRPr lang="es-ES_trad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</a:defRPr>
            </a:lvl1pPr>
          </a:lstStyle>
          <a:p>
            <a:endParaRPr lang="es-ES_trad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</a:defRPr>
            </a:lvl1pPr>
          </a:lstStyle>
          <a:p>
            <a:fld id="{1120FF23-2120-4385-866A-BEADC85E1F0C}" type="slidenum">
              <a:rPr lang="es-ES_tradnl"/>
              <a:pPr/>
              <a:t>‹n.›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1241425" y="6524"/>
            <a:ext cx="5994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800" u="sng" smtClean="0"/>
              <a:t>Acute gastrointestinal bleeding + Portal hypertension</a:t>
            </a:r>
            <a:endParaRPr lang="en-US" sz="1800" u="sng"/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2432700" y="1557571"/>
            <a:ext cx="3267241" cy="969496"/>
          </a:xfrm>
          <a:prstGeom prst="rect">
            <a:avLst/>
          </a:prstGeom>
          <a:solidFill>
            <a:srgbClr val="FFFFCC"/>
          </a:solidFill>
          <a:ln w="28575">
            <a:solidFill>
              <a:schemeClr val="tx1"/>
            </a:solidFill>
          </a:ln>
          <a:effectLst/>
        </p:spPr>
        <p:txBody>
          <a:bodyPr wrap="none" anchor="ctr">
            <a:spAutoFit/>
          </a:bodyPr>
          <a:lstStyle/>
          <a:p>
            <a:r>
              <a:rPr lang="en-US" sz="1600" dirty="0" smtClean="0"/>
              <a:t>Immediate start of drug therapy</a:t>
            </a:r>
          </a:p>
          <a:p>
            <a:r>
              <a:rPr lang="en-US" sz="1100" dirty="0" smtClean="0"/>
              <a:t>	 (</a:t>
            </a:r>
            <a:r>
              <a:rPr lang="en-US" sz="1100" i="1" dirty="0" err="1" smtClean="0">
                <a:solidFill>
                  <a:srgbClr val="777777"/>
                </a:solidFill>
              </a:rPr>
              <a:t>Somatostatin</a:t>
            </a:r>
            <a:r>
              <a:rPr lang="en-US" sz="1100" i="1" dirty="0" smtClean="0">
                <a:solidFill>
                  <a:srgbClr val="777777"/>
                </a:solidFill>
              </a:rPr>
              <a:t> / </a:t>
            </a:r>
            <a:r>
              <a:rPr lang="en-US" sz="1100" i="1" dirty="0" err="1" smtClean="0">
                <a:solidFill>
                  <a:srgbClr val="777777"/>
                </a:solidFill>
              </a:rPr>
              <a:t>Terlipressin</a:t>
            </a:r>
            <a:r>
              <a:rPr lang="en-US" sz="1100" dirty="0" smtClean="0"/>
              <a:t>)</a:t>
            </a:r>
            <a:endParaRPr lang="en-US" sz="1400" dirty="0" smtClean="0"/>
          </a:p>
          <a:p>
            <a:pPr lvl="0"/>
            <a:r>
              <a:rPr lang="en-US" sz="1600" dirty="0" smtClean="0"/>
              <a:t>Antibiotic prophylaxis</a:t>
            </a:r>
            <a:endParaRPr lang="en-US" sz="1600" dirty="0" smtClean="0">
              <a:solidFill>
                <a:srgbClr val="000000"/>
              </a:solidFill>
            </a:endParaRPr>
          </a:p>
          <a:p>
            <a:pPr lvl="0"/>
            <a:r>
              <a:rPr lang="en-US" sz="1100" dirty="0" smtClean="0">
                <a:solidFill>
                  <a:srgbClr val="000000"/>
                </a:solidFill>
              </a:rPr>
              <a:t>	 (</a:t>
            </a:r>
            <a:r>
              <a:rPr lang="en-US" sz="1100" i="1" dirty="0" err="1" smtClean="0">
                <a:solidFill>
                  <a:srgbClr val="777777"/>
                </a:solidFill>
              </a:rPr>
              <a:t>Ceftriaxone</a:t>
            </a:r>
            <a:r>
              <a:rPr lang="en-US" sz="1100" i="1" dirty="0" smtClean="0">
                <a:solidFill>
                  <a:srgbClr val="777777"/>
                </a:solidFill>
              </a:rPr>
              <a:t> or </a:t>
            </a:r>
            <a:r>
              <a:rPr lang="en-US" sz="1100" i="1" dirty="0" err="1" smtClean="0">
                <a:solidFill>
                  <a:srgbClr val="777777"/>
                </a:solidFill>
              </a:rPr>
              <a:t>norfloxacine</a:t>
            </a:r>
            <a:r>
              <a:rPr lang="en-US" sz="1100" dirty="0" smtClean="0"/>
              <a:t>)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sp>
        <p:nvSpPr>
          <p:cNvPr id="80908" name="Rectangle 12"/>
          <p:cNvSpPr>
            <a:spLocks noChangeArrowheads="1"/>
          </p:cNvSpPr>
          <p:nvPr/>
        </p:nvSpPr>
        <p:spPr bwMode="auto">
          <a:xfrm>
            <a:off x="1145884" y="5462588"/>
            <a:ext cx="134043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800" dirty="0" smtClean="0"/>
              <a:t>Control</a:t>
            </a:r>
          </a:p>
          <a:p>
            <a:pPr algn="ctr"/>
            <a:r>
              <a:rPr lang="en-US" sz="1200" dirty="0" smtClean="0">
                <a:solidFill>
                  <a:srgbClr val="969696"/>
                </a:solidFill>
              </a:rPr>
              <a:t>(~85% of cases)</a:t>
            </a:r>
            <a:endParaRPr lang="en-US" sz="1200" dirty="0">
              <a:solidFill>
                <a:srgbClr val="969696"/>
              </a:solidFill>
            </a:endParaRPr>
          </a:p>
        </p:txBody>
      </p:sp>
      <p:sp>
        <p:nvSpPr>
          <p:cNvPr id="80909" name="Rectangle 13"/>
          <p:cNvSpPr>
            <a:spLocks noChangeArrowheads="1"/>
          </p:cNvSpPr>
          <p:nvPr/>
        </p:nvSpPr>
        <p:spPr bwMode="auto">
          <a:xfrm>
            <a:off x="5820237" y="5475288"/>
            <a:ext cx="1803699" cy="754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Further bleeding</a:t>
            </a:r>
          </a:p>
          <a:p>
            <a:pPr algn="ctr"/>
            <a:r>
              <a:rPr lang="en-US" sz="1100" dirty="0" smtClean="0">
                <a:solidFill>
                  <a:srgbClr val="969696"/>
                </a:solidFill>
              </a:rPr>
              <a:t>(~15% of cases)</a:t>
            </a:r>
          </a:p>
          <a:p>
            <a:pPr algn="ctr"/>
            <a:endParaRPr lang="en-US" sz="1600" dirty="0">
              <a:solidFill>
                <a:srgbClr val="969696"/>
              </a:solidFill>
            </a:endParaRPr>
          </a:p>
        </p:txBody>
      </p:sp>
      <p:sp>
        <p:nvSpPr>
          <p:cNvPr id="80910" name="Rectangle 14"/>
          <p:cNvSpPr>
            <a:spLocks noChangeArrowheads="1"/>
          </p:cNvSpPr>
          <p:nvPr/>
        </p:nvSpPr>
        <p:spPr bwMode="auto">
          <a:xfrm>
            <a:off x="5774163" y="6261100"/>
            <a:ext cx="189507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dirty="0" smtClean="0"/>
              <a:t>Rescue with TIPS</a:t>
            </a:r>
            <a:endParaRPr lang="en-US" sz="1600" dirty="0"/>
          </a:p>
        </p:txBody>
      </p:sp>
      <p:sp>
        <p:nvSpPr>
          <p:cNvPr id="80911" name="Rectangle 15"/>
          <p:cNvSpPr>
            <a:spLocks noChangeArrowheads="1"/>
          </p:cNvSpPr>
          <p:nvPr/>
        </p:nvSpPr>
        <p:spPr bwMode="auto">
          <a:xfrm>
            <a:off x="869950" y="6303963"/>
            <a:ext cx="18774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solidFill>
                  <a:srgbClr val="808080"/>
                </a:solidFill>
              </a:rPr>
              <a:t>Consider early TIPS</a:t>
            </a:r>
          </a:p>
          <a:p>
            <a:pPr algn="ctr"/>
            <a:r>
              <a:rPr lang="en-US" sz="1400" dirty="0" smtClean="0">
                <a:solidFill>
                  <a:srgbClr val="808080"/>
                </a:solidFill>
              </a:rPr>
              <a:t>in high-risk</a:t>
            </a:r>
          </a:p>
        </p:txBody>
      </p:sp>
      <p:sp>
        <p:nvSpPr>
          <p:cNvPr id="80912" name="AutoShape 16"/>
          <p:cNvSpPr>
            <a:spLocks noChangeArrowheads="1"/>
          </p:cNvSpPr>
          <p:nvPr/>
        </p:nvSpPr>
        <p:spPr bwMode="auto">
          <a:xfrm>
            <a:off x="3995738" y="1187450"/>
            <a:ext cx="125412" cy="328613"/>
          </a:xfrm>
          <a:prstGeom prst="downArrow">
            <a:avLst>
              <a:gd name="adj1" fmla="val 50000"/>
              <a:gd name="adj2" fmla="val 65507"/>
            </a:avLst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7" name="36 Grupo"/>
          <p:cNvGrpSpPr/>
          <p:nvPr/>
        </p:nvGrpSpPr>
        <p:grpSpPr>
          <a:xfrm>
            <a:off x="1476375" y="4419606"/>
            <a:ext cx="5473700" cy="571504"/>
            <a:chOff x="1476375" y="4337056"/>
            <a:chExt cx="5473700" cy="571504"/>
          </a:xfrm>
        </p:grpSpPr>
        <p:sp>
          <p:nvSpPr>
            <p:cNvPr id="35" name="34 Rectángulo"/>
            <p:cNvSpPr/>
            <p:nvPr/>
          </p:nvSpPr>
          <p:spPr bwMode="auto">
            <a:xfrm>
              <a:off x="1819256" y="4337056"/>
              <a:ext cx="4857784" cy="571504"/>
            </a:xfrm>
            <a:prstGeom prst="rect">
              <a:avLst/>
            </a:prstGeom>
            <a:solidFill>
              <a:srgbClr val="E5F2FF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0905" name="Rectangle 9"/>
            <p:cNvSpPr>
              <a:spLocks noChangeArrowheads="1"/>
            </p:cNvSpPr>
            <p:nvPr/>
          </p:nvSpPr>
          <p:spPr bwMode="auto">
            <a:xfrm>
              <a:off x="1476375" y="4343400"/>
              <a:ext cx="54737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1400" dirty="0" smtClean="0"/>
                <a:t>+ maintain </a:t>
              </a:r>
              <a:r>
                <a:rPr lang="en-US" sz="1400" dirty="0" err="1" smtClean="0"/>
                <a:t>vasoactive</a:t>
              </a:r>
              <a:r>
                <a:rPr lang="en-US" sz="1400" dirty="0" smtClean="0"/>
                <a:t> drug therapy 3-5 days</a:t>
              </a:r>
            </a:p>
            <a:p>
              <a:pPr algn="ctr"/>
              <a:r>
                <a:rPr lang="en-US" sz="1400" dirty="0" smtClean="0"/>
                <a:t>&amp; Antibiotic prophylaxis (</a:t>
              </a:r>
              <a:r>
                <a:rPr lang="en-US" sz="1100" dirty="0" err="1" smtClean="0">
                  <a:solidFill>
                    <a:srgbClr val="777777"/>
                  </a:solidFill>
                </a:rPr>
                <a:t>ceftriaxone</a:t>
              </a:r>
              <a:r>
                <a:rPr lang="en-US" sz="1100" dirty="0" smtClean="0">
                  <a:solidFill>
                    <a:srgbClr val="777777"/>
                  </a:solidFill>
                </a:rPr>
                <a:t> or </a:t>
              </a:r>
              <a:r>
                <a:rPr lang="en-US" sz="1100" dirty="0" err="1" smtClean="0">
                  <a:solidFill>
                    <a:srgbClr val="777777"/>
                  </a:solidFill>
                </a:rPr>
                <a:t>norfloxacine</a:t>
              </a:r>
              <a:r>
                <a:rPr lang="en-US" sz="1400" dirty="0" smtClean="0"/>
                <a:t>)</a:t>
              </a:r>
              <a:endParaRPr lang="en-US" sz="1400" dirty="0"/>
            </a:p>
          </p:txBody>
        </p:sp>
      </p:grpSp>
      <p:sp>
        <p:nvSpPr>
          <p:cNvPr id="80921" name="Line 25"/>
          <p:cNvSpPr>
            <a:spLocks noChangeShapeType="1"/>
          </p:cNvSpPr>
          <p:nvPr/>
        </p:nvSpPr>
        <p:spPr bwMode="auto">
          <a:xfrm>
            <a:off x="1792288" y="5153025"/>
            <a:ext cx="49688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grpSp>
        <p:nvGrpSpPr>
          <p:cNvPr id="42" name="41 Grupo"/>
          <p:cNvGrpSpPr/>
          <p:nvPr/>
        </p:nvGrpSpPr>
        <p:grpSpPr>
          <a:xfrm>
            <a:off x="476250" y="825500"/>
            <a:ext cx="681038" cy="4681538"/>
            <a:chOff x="146050" y="1060450"/>
            <a:chExt cx="681038" cy="4681538"/>
          </a:xfrm>
        </p:grpSpPr>
        <p:sp>
          <p:nvSpPr>
            <p:cNvPr id="80929" name="Text Box 33"/>
            <p:cNvSpPr txBox="1">
              <a:spLocks noChangeArrowheads="1"/>
            </p:cNvSpPr>
            <p:nvPr/>
          </p:nvSpPr>
          <p:spPr bwMode="auto">
            <a:xfrm rot="16200000" flipH="1">
              <a:off x="-1782762" y="3263900"/>
              <a:ext cx="4406900" cy="549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1600" i="1" u="sng" smtClean="0"/>
                <a:t>Balloon tamponade or esophageal stenting</a:t>
              </a:r>
              <a:r>
                <a:rPr lang="en-US" sz="1600" i="1" smtClean="0"/>
                <a:t> </a:t>
              </a:r>
              <a:endParaRPr lang="en-US" sz="1400" i="1" smtClean="0"/>
            </a:p>
            <a:p>
              <a:pPr algn="ctr"/>
              <a:r>
                <a:rPr lang="en-US" sz="1400" smtClean="0"/>
                <a:t> </a:t>
              </a:r>
              <a:r>
                <a:rPr lang="en-US" sz="1400" smtClean="0">
                  <a:solidFill>
                    <a:srgbClr val="777777"/>
                  </a:solidFill>
                </a:rPr>
                <a:t>if masive bleeding</a:t>
              </a:r>
              <a:endParaRPr lang="en-US">
                <a:solidFill>
                  <a:srgbClr val="777777"/>
                </a:solidFill>
              </a:endParaRPr>
            </a:p>
          </p:txBody>
        </p:sp>
        <p:sp>
          <p:nvSpPr>
            <p:cNvPr id="80931" name="Line 35"/>
            <p:cNvSpPr>
              <a:spLocks noChangeShapeType="1"/>
            </p:cNvSpPr>
            <p:nvPr/>
          </p:nvSpPr>
          <p:spPr bwMode="auto">
            <a:xfrm>
              <a:off x="827088" y="1060450"/>
              <a:ext cx="0" cy="4681538"/>
            </a:xfrm>
            <a:prstGeom prst="line">
              <a:avLst/>
            </a:prstGeom>
            <a:noFill/>
            <a:ln w="28575">
              <a:solidFill>
                <a:srgbClr val="777777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0933" name="AutoShape 37"/>
          <p:cNvSpPr>
            <a:spLocks noChangeArrowheads="1"/>
          </p:cNvSpPr>
          <p:nvPr/>
        </p:nvSpPr>
        <p:spPr bwMode="auto">
          <a:xfrm>
            <a:off x="6653213" y="5991225"/>
            <a:ext cx="125412" cy="328613"/>
          </a:xfrm>
          <a:prstGeom prst="downArrow">
            <a:avLst>
              <a:gd name="adj1" fmla="val 50000"/>
              <a:gd name="adj2" fmla="val 65507"/>
            </a:avLst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0934" name="AutoShape 38"/>
          <p:cNvSpPr>
            <a:spLocks noChangeArrowheads="1"/>
          </p:cNvSpPr>
          <p:nvPr/>
        </p:nvSpPr>
        <p:spPr bwMode="auto">
          <a:xfrm>
            <a:off x="1746250" y="5994400"/>
            <a:ext cx="125413" cy="328613"/>
          </a:xfrm>
          <a:prstGeom prst="downArrow">
            <a:avLst>
              <a:gd name="adj1" fmla="val 50000"/>
              <a:gd name="adj2" fmla="val 65506"/>
            </a:avLst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" name="37 Grupo"/>
          <p:cNvGrpSpPr/>
          <p:nvPr/>
        </p:nvGrpSpPr>
        <p:grpSpPr>
          <a:xfrm>
            <a:off x="1401740" y="2838216"/>
            <a:ext cx="5691419" cy="1502472"/>
            <a:chOff x="1401740" y="2850916"/>
            <a:chExt cx="5691419" cy="1502472"/>
          </a:xfrm>
        </p:grpSpPr>
        <p:sp>
          <p:nvSpPr>
            <p:cNvPr id="34" name="33 Rectángulo"/>
            <p:cNvSpPr/>
            <p:nvPr/>
          </p:nvSpPr>
          <p:spPr bwMode="auto">
            <a:xfrm>
              <a:off x="1819256" y="2954334"/>
              <a:ext cx="4857784" cy="1285884"/>
            </a:xfrm>
            <a:prstGeom prst="rect">
              <a:avLst/>
            </a:prstGeom>
            <a:solidFill>
              <a:srgbClr val="E5F2FF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0902" name="Rectangle 6"/>
            <p:cNvSpPr>
              <a:spLocks noChangeArrowheads="1"/>
            </p:cNvSpPr>
            <p:nvPr/>
          </p:nvSpPr>
          <p:spPr bwMode="auto">
            <a:xfrm>
              <a:off x="2478691" y="2943225"/>
              <a:ext cx="3188693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 dirty="0" smtClean="0"/>
                <a:t>Early diagnostic endoscopy (&lt;12 h)</a:t>
              </a:r>
              <a:endParaRPr lang="en-US" sz="1400" dirty="0"/>
            </a:p>
          </p:txBody>
        </p:sp>
        <p:sp>
          <p:nvSpPr>
            <p:cNvPr id="80903" name="Rectangle 7"/>
            <p:cNvSpPr>
              <a:spLocks noChangeArrowheads="1"/>
            </p:cNvSpPr>
            <p:nvPr/>
          </p:nvSpPr>
          <p:spPr bwMode="auto">
            <a:xfrm>
              <a:off x="3019414" y="3443288"/>
              <a:ext cx="207576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200" smtClean="0"/>
                <a:t>Confirm Variceal bleeding</a:t>
              </a:r>
              <a:endParaRPr lang="en-US" sz="1200"/>
            </a:p>
          </p:txBody>
        </p:sp>
        <p:sp>
          <p:nvSpPr>
            <p:cNvPr id="80907" name="Rectangle 11"/>
            <p:cNvSpPr>
              <a:spLocks noChangeArrowheads="1"/>
            </p:cNvSpPr>
            <p:nvPr/>
          </p:nvSpPr>
          <p:spPr bwMode="auto">
            <a:xfrm>
              <a:off x="2620963" y="3946525"/>
              <a:ext cx="2940228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 dirty="0" smtClean="0"/>
                <a:t>Endoscopic therapy </a:t>
              </a:r>
              <a:r>
                <a:rPr lang="en-US" sz="1200" dirty="0" smtClean="0"/>
                <a:t>(</a:t>
              </a:r>
              <a:r>
                <a:rPr lang="en-US" sz="1050" i="1" dirty="0" smtClean="0">
                  <a:solidFill>
                    <a:srgbClr val="777777"/>
                  </a:solidFill>
                </a:rPr>
                <a:t>Band Ligation</a:t>
              </a:r>
              <a:r>
                <a:rPr lang="en-US" sz="1200" dirty="0" smtClean="0"/>
                <a:t>)</a:t>
              </a:r>
              <a:endParaRPr lang="en-US" sz="1200" dirty="0"/>
            </a:p>
          </p:txBody>
        </p:sp>
        <p:sp>
          <p:nvSpPr>
            <p:cNvPr id="80918" name="Text Box 22"/>
            <p:cNvSpPr txBox="1">
              <a:spLocks noChangeArrowheads="1"/>
            </p:cNvSpPr>
            <p:nvPr/>
          </p:nvSpPr>
          <p:spPr bwMode="auto">
            <a:xfrm rot="5400000">
              <a:off x="6177524" y="3427997"/>
              <a:ext cx="149271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 i="1" dirty="0" smtClean="0">
                  <a:solidFill>
                    <a:srgbClr val="96969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ENDOSCOPY</a:t>
              </a:r>
              <a:endParaRPr lang="en-US" sz="1600" i="1" dirty="0">
                <a:solidFill>
                  <a:srgbClr val="969696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0919" name="Text Box 23"/>
            <p:cNvSpPr txBox="1">
              <a:spLocks noChangeArrowheads="1"/>
            </p:cNvSpPr>
            <p:nvPr/>
          </p:nvSpPr>
          <p:spPr bwMode="auto">
            <a:xfrm rot="5400000" flipH="1" flipV="1">
              <a:off x="824659" y="3437753"/>
              <a:ext cx="149271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 i="1" dirty="0" smtClean="0">
                  <a:solidFill>
                    <a:srgbClr val="96969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ENDOSCOPY</a:t>
              </a:r>
              <a:endParaRPr lang="en-US" sz="1600" i="1" dirty="0">
                <a:solidFill>
                  <a:srgbClr val="969696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0935" name="Line 39"/>
            <p:cNvSpPr>
              <a:spLocks noChangeShapeType="1"/>
            </p:cNvSpPr>
            <p:nvPr/>
          </p:nvSpPr>
          <p:spPr bwMode="auto">
            <a:xfrm>
              <a:off x="4067175" y="3214688"/>
              <a:ext cx="0" cy="215900"/>
            </a:xfrm>
            <a:prstGeom prst="line">
              <a:avLst/>
            </a:prstGeom>
            <a:noFill/>
            <a:ln w="28575">
              <a:solidFill>
                <a:srgbClr val="777777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800"/>
            </a:p>
          </p:txBody>
        </p:sp>
        <p:sp>
          <p:nvSpPr>
            <p:cNvPr id="80936" name="Line 40"/>
            <p:cNvSpPr>
              <a:spLocks noChangeShapeType="1"/>
            </p:cNvSpPr>
            <p:nvPr/>
          </p:nvSpPr>
          <p:spPr bwMode="auto">
            <a:xfrm>
              <a:off x="4067175" y="3716338"/>
              <a:ext cx="0" cy="215900"/>
            </a:xfrm>
            <a:prstGeom prst="line">
              <a:avLst/>
            </a:prstGeom>
            <a:noFill/>
            <a:ln w="28575">
              <a:solidFill>
                <a:srgbClr val="777777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800"/>
            </a:p>
          </p:txBody>
        </p:sp>
      </p:grp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772850" y="635219"/>
            <a:ext cx="462819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600" smtClean="0"/>
              <a:t>Initial assesment </a:t>
            </a:r>
            <a:r>
              <a:rPr lang="en-US" sz="1100" smtClean="0"/>
              <a:t>(history, physical exam bloods, cultures)</a:t>
            </a:r>
          </a:p>
          <a:p>
            <a:pPr algn="ctr"/>
            <a:r>
              <a:rPr lang="en-US" sz="1600" smtClean="0"/>
              <a:t> &amp; Resuscitation</a:t>
            </a:r>
            <a:endParaRPr lang="en-US" sz="1600"/>
          </a:p>
        </p:txBody>
      </p:sp>
      <p:sp>
        <p:nvSpPr>
          <p:cNvPr id="32" name="AutoShape 37"/>
          <p:cNvSpPr>
            <a:spLocks noChangeArrowheads="1"/>
          </p:cNvSpPr>
          <p:nvPr/>
        </p:nvSpPr>
        <p:spPr bwMode="auto">
          <a:xfrm>
            <a:off x="6659786" y="5165576"/>
            <a:ext cx="125412" cy="328613"/>
          </a:xfrm>
          <a:prstGeom prst="downArrow">
            <a:avLst>
              <a:gd name="adj1" fmla="val 50000"/>
              <a:gd name="adj2" fmla="val 65507"/>
            </a:avLst>
          </a:prstGeom>
          <a:solidFill>
            <a:srgbClr val="EAEAEA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AutoShape 38"/>
          <p:cNvSpPr>
            <a:spLocks noChangeArrowheads="1"/>
          </p:cNvSpPr>
          <p:nvPr/>
        </p:nvSpPr>
        <p:spPr bwMode="auto">
          <a:xfrm>
            <a:off x="1760538" y="5159102"/>
            <a:ext cx="125413" cy="328613"/>
          </a:xfrm>
          <a:prstGeom prst="downArrow">
            <a:avLst>
              <a:gd name="adj1" fmla="val 50000"/>
              <a:gd name="adj2" fmla="val 65506"/>
            </a:avLst>
          </a:prstGeom>
          <a:solidFill>
            <a:srgbClr val="EAEAEA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Agrupa 3"/>
          <p:cNvGrpSpPr/>
          <p:nvPr/>
        </p:nvGrpSpPr>
        <p:grpSpPr>
          <a:xfrm>
            <a:off x="6384900" y="960329"/>
            <a:ext cx="2289409" cy="1491253"/>
            <a:chOff x="6359500" y="801579"/>
            <a:chExt cx="2289409" cy="1491253"/>
          </a:xfrm>
        </p:grpSpPr>
        <p:sp>
          <p:nvSpPr>
            <p:cNvPr id="2" name="QuadreDeText 1"/>
            <p:cNvSpPr txBox="1"/>
            <p:nvPr/>
          </p:nvSpPr>
          <p:spPr>
            <a:xfrm>
              <a:off x="6359500" y="815504"/>
              <a:ext cx="2289409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smtClean="0"/>
                <a:t>A</a:t>
              </a:r>
              <a:r>
                <a:rPr lang="en-US" sz="1200" b="0" i="1" smtClean="0"/>
                <a:t>irway</a:t>
              </a:r>
            </a:p>
            <a:p>
              <a:r>
                <a:rPr lang="en-US" sz="1200" i="1" smtClean="0"/>
                <a:t>B</a:t>
              </a:r>
              <a:r>
                <a:rPr lang="en-US" sz="1200" b="0" i="1" smtClean="0"/>
                <a:t>reathing</a:t>
              </a:r>
            </a:p>
            <a:p>
              <a:r>
                <a:rPr lang="en-US" sz="1200" i="1" smtClean="0"/>
                <a:t>C</a:t>
              </a:r>
              <a:r>
                <a:rPr lang="en-US" sz="1200" b="0" i="1" smtClean="0"/>
                <a:t>irculation</a:t>
              </a:r>
            </a:p>
            <a:p>
              <a:r>
                <a:rPr lang="en-US" sz="1050" b="0" i="1" smtClean="0"/>
                <a:t>   - Volume replacement </a:t>
              </a:r>
              <a:r>
                <a:rPr lang="en-US" sz="1050" b="0" smtClean="0"/>
                <a:t> </a:t>
              </a:r>
            </a:p>
            <a:p>
              <a:r>
                <a:rPr lang="en-US" sz="1050" b="0" smtClean="0"/>
                <a:t>     with crystalloids (or colloids)</a:t>
              </a:r>
            </a:p>
            <a:p>
              <a:r>
                <a:rPr lang="en-US" sz="1050" b="0" smtClean="0"/>
                <a:t>   - Restrictive transfusion </a:t>
              </a:r>
            </a:p>
            <a:p>
              <a:r>
                <a:rPr lang="en-US" sz="1050" b="0" smtClean="0"/>
                <a:t>     </a:t>
              </a:r>
              <a:r>
                <a:rPr lang="en-US" sz="800" b="0" smtClean="0"/>
                <a:t>Hb threshold of 7g/dl &amp; target of 7- 9 g/dl  </a:t>
              </a:r>
              <a:endParaRPr lang="en-US" sz="1100" b="0" smtClean="0"/>
            </a:p>
            <a:p>
              <a:endParaRPr lang="en-US" sz="1200" b="0"/>
            </a:p>
          </p:txBody>
        </p:sp>
        <p:sp>
          <p:nvSpPr>
            <p:cNvPr id="3" name="Rectangle 2"/>
            <p:cNvSpPr/>
            <p:nvPr/>
          </p:nvSpPr>
          <p:spPr bwMode="auto">
            <a:xfrm>
              <a:off x="6372200" y="801579"/>
              <a:ext cx="2271766" cy="1336776"/>
            </a:xfrm>
            <a:prstGeom prst="rect">
              <a:avLst/>
            </a:prstGeom>
            <a:noFill/>
            <a:ln w="19050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cxnSp>
        <p:nvCxnSpPr>
          <p:cNvPr id="6" name="Connector de fletxa recta 5"/>
          <p:cNvCxnSpPr/>
          <p:nvPr/>
        </p:nvCxnSpPr>
        <p:spPr bwMode="auto">
          <a:xfrm>
            <a:off x="4932040" y="1075978"/>
            <a:ext cx="1427460" cy="0"/>
          </a:xfrm>
          <a:prstGeom prst="straightConnector1">
            <a:avLst/>
          </a:prstGeom>
          <a:solidFill>
            <a:srgbClr val="FF3300"/>
          </a:solidFill>
          <a:ln w="19050" cap="flat" cmpd="sng" algn="ctr">
            <a:solidFill>
              <a:srgbClr val="5F5F5F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9" name="AutoShape 16"/>
          <p:cNvSpPr>
            <a:spLocks noChangeArrowheads="1"/>
          </p:cNvSpPr>
          <p:nvPr/>
        </p:nvSpPr>
        <p:spPr bwMode="auto">
          <a:xfrm>
            <a:off x="4004350" y="2564457"/>
            <a:ext cx="125412" cy="328613"/>
          </a:xfrm>
          <a:prstGeom prst="downArrow">
            <a:avLst>
              <a:gd name="adj1" fmla="val 50000"/>
              <a:gd name="adj2" fmla="val 65507"/>
            </a:avLst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AutoShape 16"/>
          <p:cNvSpPr>
            <a:spLocks noChangeArrowheads="1"/>
          </p:cNvSpPr>
          <p:nvPr/>
        </p:nvSpPr>
        <p:spPr bwMode="auto">
          <a:xfrm>
            <a:off x="4000128" y="389806"/>
            <a:ext cx="125412" cy="328613"/>
          </a:xfrm>
          <a:prstGeom prst="downArrow">
            <a:avLst>
              <a:gd name="adj1" fmla="val 50000"/>
              <a:gd name="adj2" fmla="val 65507"/>
            </a:avLst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40 CuadroTexto"/>
          <p:cNvSpPr txBox="1"/>
          <p:nvPr/>
        </p:nvSpPr>
        <p:spPr>
          <a:xfrm>
            <a:off x="3905244" y="4119568"/>
            <a:ext cx="333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+</a:t>
            </a:r>
            <a:endParaRPr lang="es-E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3300"/>
        </a:solidFill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3300"/>
        </a:solidFill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l'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21796</TotalTime>
  <Words>132</Words>
  <Application>Microsoft Macintosh PowerPoint</Application>
  <PresentationFormat>Presentazione su schermo (4:3)</PresentationFormat>
  <Paragraphs>31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Diseño predeterminado</vt:lpstr>
      <vt:lpstr>Presentazione di PowerPoint</vt:lpstr>
    </vt:vector>
  </TitlesOfParts>
  <Company>SANT PAU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 título de diapositiva</dc:title>
  <dc:creator>HSP</dc:creator>
  <cp:lastModifiedBy>angeli</cp:lastModifiedBy>
  <cp:revision>179</cp:revision>
  <cp:lastPrinted>2006-02-13T12:18:04Z</cp:lastPrinted>
  <dcterms:created xsi:type="dcterms:W3CDTF">2004-05-24T11:31:08Z</dcterms:created>
  <dcterms:modified xsi:type="dcterms:W3CDTF">2017-11-05T19:53:35Z</dcterms:modified>
</cp:coreProperties>
</file>