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561" r:id="rId2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mcs" initials="d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82A6"/>
    <a:srgbClr val="7289A6"/>
    <a:srgbClr val="EAA7CE"/>
    <a:srgbClr val="E37795"/>
    <a:srgbClr val="1C4D0F"/>
    <a:srgbClr val="0B06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Stile chiaro 2 - Color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Stile medio 3 - Colore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ile medio 1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Stile medio 1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>
    <p:restoredLeft sz="34558" autoAdjust="0"/>
    <p:restoredTop sz="85676" autoAdjust="0"/>
  </p:normalViewPr>
  <p:slideViewPr>
    <p:cSldViewPr snapToGrid="0" snapToObjects="1" showGuides="1">
      <p:cViewPr>
        <p:scale>
          <a:sx n="100" d="100"/>
          <a:sy n="100" d="100"/>
        </p:scale>
        <p:origin x="-1712" y="-80"/>
      </p:cViewPr>
      <p:guideLst>
        <p:guide orient="horz" pos="2180"/>
        <p:guide pos="28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commentAuthors" Target="commentAuthors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ABB9D8-535E-0647-85CD-FCA3C0B86BC6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79EAA0-A5B4-5D44-9D24-EFA2DF1DC17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2694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705D-E50D-044B-9E85-9B99506631A8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08B0-4E5F-8244-9553-140DDF6399E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0609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705D-E50D-044B-9E85-9B99506631A8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08B0-4E5F-8244-9553-140DDF6399E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7090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705D-E50D-044B-9E85-9B99506631A8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08B0-4E5F-8244-9553-140DDF6399E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9589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705D-E50D-044B-9E85-9B99506631A8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08B0-4E5F-8244-9553-140DDF6399E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6578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705D-E50D-044B-9E85-9B99506631A8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08B0-4E5F-8244-9553-140DDF6399E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3586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705D-E50D-044B-9E85-9B99506631A8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08B0-4E5F-8244-9553-140DDF6399E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7254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705D-E50D-044B-9E85-9B99506631A8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08B0-4E5F-8244-9553-140DDF6399E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5860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705D-E50D-044B-9E85-9B99506631A8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08B0-4E5F-8244-9553-140DDF6399E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5838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705D-E50D-044B-9E85-9B99506631A8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08B0-4E5F-8244-9553-140DDF6399E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2648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4" y="273051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705D-E50D-044B-9E85-9B99506631A8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08B0-4E5F-8244-9553-140DDF6399E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8773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705D-E50D-044B-9E85-9B99506631A8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08B0-4E5F-8244-9553-140DDF6399E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3514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/>
              </a:defRPr>
            </a:lvl1pPr>
          </a:lstStyle>
          <a:p>
            <a:fld id="{E76D705D-E50D-044B-9E85-9B99506631A8}" type="datetimeFigureOut">
              <a:rPr lang="it-IT" smtClean="0"/>
              <a:pPr/>
              <a:t>02/11/17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/>
              </a:defRPr>
            </a:lvl1pPr>
          </a:lstStyle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/>
              </a:defRPr>
            </a:lvl1pPr>
          </a:lstStyle>
          <a:p>
            <a:fld id="{AEAC08B0-4E5F-8244-9553-140DDF6399EF}" type="slidenum">
              <a:rPr lang="it-IT" smtClean="0"/>
              <a:pPr/>
              <a:t>‹n.›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56873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Calibri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Calibri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Calibri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Calibri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Calibri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Calibri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ChangeArrowheads="1"/>
          </p:cNvSpPr>
          <p:nvPr/>
        </p:nvSpPr>
        <p:spPr bwMode="auto">
          <a:xfrm>
            <a:off x="243040" y="469595"/>
            <a:ext cx="8667750" cy="82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endParaRPr lang="ca-ES" sz="2800" b="1" u="sng" dirty="0">
              <a:solidFill>
                <a:srgbClr val="0B0603"/>
              </a:solidFill>
              <a:latin typeface="Calibri"/>
            </a:endParaRPr>
          </a:p>
          <a:p>
            <a:pPr algn="ctr">
              <a:defRPr/>
            </a:pPr>
            <a:r>
              <a:rPr lang="ca-ES" sz="2000" b="1" dirty="0" smtClean="0">
                <a:solidFill>
                  <a:srgbClr val="0B0603"/>
                </a:solidFill>
                <a:latin typeface="Calibri"/>
              </a:rPr>
              <a:t>Fig. 9: </a:t>
            </a:r>
            <a:r>
              <a:rPr lang="ca-ES" sz="2000" b="1" dirty="0" err="1" smtClean="0">
                <a:solidFill>
                  <a:srgbClr val="0B0603"/>
                </a:solidFill>
                <a:latin typeface="Calibri"/>
              </a:rPr>
              <a:t>Definition</a:t>
            </a:r>
            <a:r>
              <a:rPr lang="ca-ES" sz="2000" b="1" dirty="0" smtClean="0">
                <a:solidFill>
                  <a:srgbClr val="0B0603"/>
                </a:solidFill>
                <a:latin typeface="Calibri"/>
              </a:rPr>
              <a:t> </a:t>
            </a:r>
            <a:r>
              <a:rPr lang="ca-ES" sz="2000" b="1" dirty="0" err="1">
                <a:solidFill>
                  <a:srgbClr val="0B0603"/>
                </a:solidFill>
                <a:latin typeface="Calibri"/>
              </a:rPr>
              <a:t>and</a:t>
            </a:r>
            <a:r>
              <a:rPr lang="ca-ES" sz="2000" b="1" dirty="0">
                <a:solidFill>
                  <a:srgbClr val="0B0603"/>
                </a:solidFill>
                <a:latin typeface="Calibri"/>
              </a:rPr>
              <a:t> </a:t>
            </a:r>
            <a:r>
              <a:rPr lang="ca-ES" sz="2000" b="1" dirty="0" err="1">
                <a:solidFill>
                  <a:srgbClr val="0B0603"/>
                </a:solidFill>
                <a:latin typeface="Calibri"/>
              </a:rPr>
              <a:t>staging</a:t>
            </a:r>
            <a:r>
              <a:rPr lang="ca-ES" sz="2000" b="1" dirty="0">
                <a:solidFill>
                  <a:srgbClr val="0B0603"/>
                </a:solidFill>
                <a:latin typeface="Calibri"/>
              </a:rPr>
              <a:t> of </a:t>
            </a:r>
            <a:r>
              <a:rPr lang="ca-ES" sz="2000" b="1" dirty="0" err="1">
                <a:solidFill>
                  <a:srgbClr val="0B0603"/>
                </a:solidFill>
                <a:latin typeface="Calibri"/>
              </a:rPr>
              <a:t>Acute</a:t>
            </a:r>
            <a:r>
              <a:rPr lang="ca-ES" sz="2000" b="1" dirty="0">
                <a:solidFill>
                  <a:srgbClr val="0B0603"/>
                </a:solidFill>
                <a:latin typeface="Calibri"/>
              </a:rPr>
              <a:t> </a:t>
            </a:r>
            <a:r>
              <a:rPr lang="ca-ES" sz="2000" b="1" dirty="0" err="1">
                <a:solidFill>
                  <a:srgbClr val="0B0603"/>
                </a:solidFill>
                <a:latin typeface="Calibri"/>
              </a:rPr>
              <a:t>Kidney</a:t>
            </a:r>
            <a:r>
              <a:rPr lang="ca-ES" sz="2000" b="1" dirty="0">
                <a:solidFill>
                  <a:srgbClr val="0B0603"/>
                </a:solidFill>
                <a:latin typeface="Calibri"/>
              </a:rPr>
              <a:t> </a:t>
            </a:r>
            <a:r>
              <a:rPr lang="ca-ES" sz="2000" b="1" dirty="0" err="1">
                <a:solidFill>
                  <a:srgbClr val="0B0603"/>
                </a:solidFill>
                <a:latin typeface="Calibri"/>
              </a:rPr>
              <a:t>Injury</a:t>
            </a:r>
            <a:r>
              <a:rPr lang="ca-ES" sz="2000" b="1" dirty="0">
                <a:solidFill>
                  <a:srgbClr val="0B0603"/>
                </a:solidFill>
                <a:latin typeface="Calibri"/>
              </a:rPr>
              <a:t> (AKI)</a:t>
            </a:r>
          </a:p>
        </p:txBody>
      </p:sp>
      <p:sp>
        <p:nvSpPr>
          <p:cNvPr id="257027" name="Text Box 3"/>
          <p:cNvSpPr txBox="1">
            <a:spLocks noChangeArrowheads="1"/>
          </p:cNvSpPr>
          <p:nvPr/>
        </p:nvSpPr>
        <p:spPr bwMode="auto">
          <a:xfrm>
            <a:off x="1507242" y="5688850"/>
            <a:ext cx="60960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it-IT" sz="1600" b="0" i="1" dirty="0" err="1" smtClean="0">
                <a:solidFill>
                  <a:srgbClr val="0B0603"/>
                </a:solidFill>
                <a:latin typeface="Calibri"/>
              </a:rPr>
              <a:t>Adapted</a:t>
            </a:r>
            <a:r>
              <a:rPr lang="it-IT" sz="1600" b="0" i="1" dirty="0" smtClean="0">
                <a:solidFill>
                  <a:srgbClr val="0B0603"/>
                </a:solidFill>
                <a:latin typeface="Calibri"/>
              </a:rPr>
              <a:t> from KDIGO AKI Work Group </a:t>
            </a:r>
            <a:r>
              <a:rPr lang="it-IT" sz="1600" b="0" i="1" dirty="0" err="1" smtClean="0">
                <a:solidFill>
                  <a:srgbClr val="0B0603"/>
                </a:solidFill>
                <a:latin typeface="Calibri"/>
              </a:rPr>
              <a:t>Kidney</a:t>
            </a:r>
            <a:r>
              <a:rPr lang="it-IT" sz="1600" b="0" i="1" dirty="0" smtClean="0">
                <a:solidFill>
                  <a:srgbClr val="0B0603"/>
                </a:solidFill>
                <a:latin typeface="Calibri"/>
              </a:rPr>
              <a:t> </a:t>
            </a:r>
            <a:r>
              <a:rPr lang="it-IT" sz="1600" b="0" i="1" dirty="0" err="1" smtClean="0">
                <a:solidFill>
                  <a:srgbClr val="0B0603"/>
                </a:solidFill>
                <a:latin typeface="Calibri"/>
              </a:rPr>
              <a:t>Int</a:t>
            </a:r>
            <a:r>
              <a:rPr lang="it-IT" sz="1600" b="0" i="1" dirty="0" smtClean="0">
                <a:solidFill>
                  <a:srgbClr val="0B0603"/>
                </a:solidFill>
                <a:latin typeface="Calibri"/>
              </a:rPr>
              <a:t>. </a:t>
            </a:r>
            <a:r>
              <a:rPr lang="it-IT" sz="1600" b="0" i="1" dirty="0" err="1" smtClean="0">
                <a:solidFill>
                  <a:srgbClr val="0B0603"/>
                </a:solidFill>
                <a:latin typeface="Calibri"/>
              </a:rPr>
              <a:t>Suppl</a:t>
            </a:r>
            <a:r>
              <a:rPr lang="it-IT" sz="1600" b="0" i="1" dirty="0" smtClean="0">
                <a:solidFill>
                  <a:srgbClr val="0B0603"/>
                </a:solidFill>
                <a:latin typeface="Calibri"/>
              </a:rPr>
              <a:t>. 2012 ; 2 : 1-138 </a:t>
            </a:r>
          </a:p>
        </p:txBody>
      </p:sp>
      <p:sp>
        <p:nvSpPr>
          <p:cNvPr id="257028" name="Text Box 4"/>
          <p:cNvSpPr txBox="1">
            <a:spLocks noChangeArrowheads="1"/>
          </p:cNvSpPr>
          <p:nvPr/>
        </p:nvSpPr>
        <p:spPr bwMode="auto">
          <a:xfrm>
            <a:off x="693501" y="1488648"/>
            <a:ext cx="78486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sz="1600" dirty="0" smtClean="0">
                <a:solidFill>
                  <a:srgbClr val="0B0603"/>
                </a:solidFill>
                <a:latin typeface="Calibri"/>
              </a:rPr>
              <a:t>KDIGO urine output criteria = an urinary output &lt; 0.5  ml/kg B.W./</a:t>
            </a:r>
            <a:r>
              <a:rPr lang="en-US" sz="1600" dirty="0" err="1" smtClean="0">
                <a:solidFill>
                  <a:srgbClr val="0B0603"/>
                </a:solidFill>
                <a:latin typeface="Calibri"/>
              </a:rPr>
              <a:t>hr</a:t>
            </a:r>
            <a:r>
              <a:rPr lang="en-US" sz="1600" dirty="0" smtClean="0">
                <a:solidFill>
                  <a:srgbClr val="0B0603"/>
                </a:solidFill>
                <a:latin typeface="Calibri"/>
              </a:rPr>
              <a:t> x 6-12 hours</a:t>
            </a:r>
            <a:endParaRPr lang="el-GR" sz="1600" dirty="0" smtClean="0">
              <a:solidFill>
                <a:srgbClr val="0B0603"/>
              </a:solidFill>
              <a:latin typeface="Calibri"/>
              <a:cs typeface="Calibri"/>
              <a:sym typeface="Symbol" charset="0"/>
            </a:endParaRPr>
          </a:p>
        </p:txBody>
      </p:sp>
      <p:graphicFrame>
        <p:nvGraphicFramePr>
          <p:cNvPr id="31767" name="Group 2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675694293"/>
              </p:ext>
            </p:extLst>
          </p:nvPr>
        </p:nvGraphicFramePr>
        <p:xfrm>
          <a:off x="687388" y="2209433"/>
          <a:ext cx="7772400" cy="3091677"/>
        </p:xfrm>
        <a:graphic>
          <a:graphicData uri="http://schemas.openxmlformats.org/drawingml/2006/table">
            <a:tbl>
              <a:tblPr firstRow="1" firstCol="1" bandRow="1">
                <a:tableStyleId>{6E25E649-3F16-4E02-A733-19D2CDBF48F0}</a:tableStyleId>
              </a:tblPr>
              <a:tblGrid>
                <a:gridCol w="1149350"/>
                <a:gridCol w="6623050"/>
              </a:tblGrid>
              <a:tr h="55554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/>
                        </a:rPr>
                        <a:t>Stage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B0603"/>
                        </a:solidFill>
                        <a:effectLst/>
                        <a:latin typeface="Calibri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90000" marR="90000" marT="46793" marB="46793" anchor="ctr" horzOverflow="overflow">
                    <a:lnL w="381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/>
                        </a:rPr>
                        <a:t>Serum creatinine criteria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B0603"/>
                        </a:solidFill>
                        <a:effectLst/>
                        <a:latin typeface="Calibri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90000" marR="90000" marT="46793" marB="46793" anchor="ctr" horzOverflow="overflow">
                    <a:lnR w="381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84537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/>
                        </a:rPr>
                        <a:t>1°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B0603"/>
                        </a:solidFill>
                        <a:effectLst/>
                        <a:latin typeface="Calibri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90000" marR="90000" marT="46793" marB="46793" anchor="ctr" horzOverflow="overflow">
                    <a:lnL w="381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B0603"/>
                          </a:solidFill>
                          <a:latin typeface="Calibri"/>
                        </a:rPr>
                        <a:t>an urinary output &lt; 0.5  ml/kg B.W./</a:t>
                      </a:r>
                      <a:r>
                        <a:rPr lang="en-US" sz="1600" dirty="0" err="1" smtClean="0">
                          <a:solidFill>
                            <a:srgbClr val="0B0603"/>
                          </a:solidFill>
                          <a:latin typeface="Calibri"/>
                        </a:rPr>
                        <a:t>hr</a:t>
                      </a:r>
                      <a:r>
                        <a:rPr lang="en-US" sz="1600" dirty="0" smtClean="0">
                          <a:solidFill>
                            <a:srgbClr val="0B0603"/>
                          </a:solidFill>
                          <a:latin typeface="Calibri"/>
                        </a:rPr>
                        <a:t> x 6-12 hours</a:t>
                      </a:r>
                      <a:endParaRPr lang="el-GR" sz="1600" dirty="0" smtClean="0">
                        <a:solidFill>
                          <a:srgbClr val="0B0603"/>
                        </a:solidFill>
                        <a:latin typeface="Calibri"/>
                        <a:cs typeface="Calibri"/>
                        <a:sym typeface="Symbol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B0603"/>
                        </a:solidFill>
                        <a:effectLst/>
                        <a:latin typeface="Calibri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90000" marR="90000" marT="46793" marB="46793" anchor="ctr" horzOverflow="overflow">
                    <a:lnL w="952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537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/>
                        </a:rPr>
                        <a:t>2°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B0603"/>
                        </a:solidFill>
                        <a:effectLst/>
                        <a:latin typeface="Calibri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90000" marR="90000" marT="46793" marB="46793" anchor="ctr" horzOverflow="overflow">
                    <a:lnL w="381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B0603"/>
                          </a:solidFill>
                          <a:latin typeface="Calibri"/>
                        </a:rPr>
                        <a:t>an urinary output &lt; 0.5  ml/kg B.W./</a:t>
                      </a:r>
                      <a:r>
                        <a:rPr lang="en-US" sz="1600" dirty="0" err="1" smtClean="0">
                          <a:solidFill>
                            <a:srgbClr val="0B0603"/>
                          </a:solidFill>
                          <a:latin typeface="Calibri"/>
                        </a:rPr>
                        <a:t>hr</a:t>
                      </a:r>
                      <a:r>
                        <a:rPr lang="en-US" sz="1600" dirty="0" smtClean="0">
                          <a:solidFill>
                            <a:srgbClr val="0B0603"/>
                          </a:solidFill>
                          <a:latin typeface="Calibri"/>
                        </a:rPr>
                        <a:t> x 12 hours</a:t>
                      </a:r>
                      <a:endParaRPr lang="el-GR" sz="1600" dirty="0" smtClean="0">
                        <a:solidFill>
                          <a:srgbClr val="0B0603"/>
                        </a:solidFill>
                        <a:latin typeface="Calibri"/>
                        <a:cs typeface="Calibri"/>
                        <a:sym typeface="Symbol" charset="0"/>
                      </a:endParaRPr>
                    </a:p>
                    <a:p>
                      <a:endParaRPr lang="it-IT" sz="1600" dirty="0">
                        <a:latin typeface="Calibri"/>
                      </a:endParaRPr>
                    </a:p>
                  </a:txBody>
                  <a:tcPr marL="90000" marR="90000" marT="46793" marB="46793" anchor="ctr" horzOverflow="overflow">
                    <a:lnL w="952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537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/>
                        </a:rPr>
                        <a:t>3°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B0603"/>
                        </a:solidFill>
                        <a:effectLst/>
                        <a:latin typeface="Calibri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90000" marR="90000" marT="46793" marB="46793" anchor="ctr" horzOverflow="overflow">
                    <a:lnL w="381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B0603"/>
                          </a:solidFill>
                          <a:latin typeface="Calibri"/>
                        </a:rPr>
                        <a:t>an urinary output &lt; 0.5  ml/kg B.W./</a:t>
                      </a:r>
                      <a:r>
                        <a:rPr lang="en-US" sz="1600" dirty="0" err="1" smtClean="0">
                          <a:solidFill>
                            <a:srgbClr val="0B0603"/>
                          </a:solidFill>
                          <a:latin typeface="Calibri"/>
                        </a:rPr>
                        <a:t>hr</a:t>
                      </a:r>
                      <a:r>
                        <a:rPr lang="en-US" sz="1600" dirty="0" smtClean="0">
                          <a:solidFill>
                            <a:srgbClr val="0B0603"/>
                          </a:solidFill>
                          <a:latin typeface="Calibri"/>
                        </a:rPr>
                        <a:t> x 24 hours or anuria per 12 </a:t>
                      </a:r>
                      <a:r>
                        <a:rPr lang="en-US" sz="1600" dirty="0" err="1" smtClean="0">
                          <a:solidFill>
                            <a:srgbClr val="0B0603"/>
                          </a:solidFill>
                          <a:latin typeface="Calibri"/>
                        </a:rPr>
                        <a:t>hr</a:t>
                      </a:r>
                      <a:endParaRPr lang="el-GR" sz="1600" dirty="0" smtClean="0">
                        <a:solidFill>
                          <a:srgbClr val="0B0603"/>
                        </a:solidFill>
                        <a:latin typeface="Calibri"/>
                        <a:cs typeface="Calibri"/>
                        <a:sym typeface="Symbol" charset="0"/>
                      </a:endParaRPr>
                    </a:p>
                    <a:p>
                      <a:endParaRPr lang="it-IT" sz="1600" dirty="0">
                        <a:latin typeface="Calibri"/>
                      </a:endParaRPr>
                    </a:p>
                  </a:txBody>
                  <a:tcPr marL="90000" marR="90000" marT="46793" marB="46793" anchor="ctr" horzOverflow="overflow">
                    <a:lnL w="952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17492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2700"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</TotalTime>
  <Words>116</Words>
  <Application>Microsoft Macintosh PowerPoint</Application>
  <PresentationFormat>Presentazione su schermo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Tema di Office</vt:lpstr>
      <vt:lpstr>Presentazione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angeli</dc:creator>
  <cp:lastModifiedBy>angeli</cp:lastModifiedBy>
  <cp:revision>427</cp:revision>
  <dcterms:created xsi:type="dcterms:W3CDTF">2015-10-10T13:30:29Z</dcterms:created>
  <dcterms:modified xsi:type="dcterms:W3CDTF">2017-11-02T18:35:13Z</dcterms:modified>
</cp:coreProperties>
</file>