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FE2"/>
          </a:solidFill>
        </a:fill>
      </a:tcStyle>
    </a:wholeTbl>
    <a:band2H>
      <a:tcTxStyle b="def" i="def"/>
      <a:tcStyle>
        <a:tcBdr/>
        <a:fill>
          <a:solidFill>
            <a:srgbClr val="ECF0F1"/>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 Id="rId3" Type="http://schemas.openxmlformats.org/officeDocument/2006/relationships/hyperlink" Target="https://www.siliconrepublic.com/innovation/jess-wade-physics-diversity" TargetMode="External"/></Relationships>

</file>

<file path=ppt/notesSlides/_rels/notesSlide5.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 Id="rId3" Type="http://schemas.openxmlformats.org/officeDocument/2006/relationships/hyperlink" Target="http://www.emilydrabinski.com/critical-art-librarianship-conference/" TargetMode="External"/></Relationships>

</file>

<file path=ppt/notesSlides/_rels/notesSlide6.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 Id="rId3" Type="http://schemas.openxmlformats.org/officeDocument/2006/relationships/hyperlink" Target="https://www.theguardian.com/lifeandstyle/2018/may/26/akala-grew-up-embarrassed-mother-whit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 name="Shape 41"/>
          <p:cNvSpPr/>
          <p:nvPr>
            <p:ph type="sldImg"/>
          </p:nvPr>
        </p:nvSpPr>
        <p:spPr>
          <a:prstGeom prst="rect">
            <a:avLst/>
          </a:prstGeom>
        </p:spPr>
        <p:txBody>
          <a:bodyPr/>
          <a:lstStyle/>
          <a:p>
            <a:pPr/>
          </a:p>
        </p:txBody>
      </p:sp>
      <p:sp>
        <p:nvSpPr>
          <p:cNvPr id="42" name="Shape 42"/>
          <p:cNvSpPr/>
          <p:nvPr>
            <p:ph type="body" sz="quarter" idx="1"/>
          </p:nvPr>
        </p:nvSpPr>
        <p:spPr>
          <a:prstGeom prst="rect">
            <a:avLst/>
          </a:prstGeom>
        </p:spPr>
        <p:txBody>
          <a:bodyPr/>
          <a:lstStyle/>
          <a:p>
            <a:pPr/>
            <a:r>
              <a:t>This is the final version of my slides; hopefully rather easier to follow than the draft version posted earlier.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 name="Shape 52"/>
          <p:cNvSpPr/>
          <p:nvPr>
            <p:ph type="sldImg"/>
          </p:nvPr>
        </p:nvSpPr>
        <p:spPr>
          <a:prstGeom prst="rect">
            <a:avLst/>
          </a:prstGeom>
        </p:spPr>
        <p:txBody>
          <a:bodyPr/>
          <a:lstStyle/>
          <a:p>
            <a:pPr/>
          </a:p>
        </p:txBody>
      </p:sp>
      <p:sp>
        <p:nvSpPr>
          <p:cNvPr id="53" name="Shape 53"/>
          <p:cNvSpPr/>
          <p:nvPr>
            <p:ph type="body" sz="quarter" idx="1"/>
          </p:nvPr>
        </p:nvSpPr>
        <p:spPr>
          <a:prstGeom prst="rect">
            <a:avLst/>
          </a:prstGeom>
        </p:spPr>
        <p:txBody>
          <a:bodyPr/>
          <a:lstStyle/>
          <a:p>
            <a:pPr/>
            <a:r>
              <a:t>these are taken from UCL’s Connected Curriculum strategy but are only intended to be illustrative of an RBE strategy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 name="Shape 63"/>
          <p:cNvSpPr/>
          <p:nvPr>
            <p:ph type="sldImg"/>
          </p:nvPr>
        </p:nvSpPr>
        <p:spPr>
          <a:prstGeom prst="rect">
            <a:avLst/>
          </a:prstGeom>
        </p:spPr>
        <p:txBody>
          <a:bodyPr/>
          <a:lstStyle/>
          <a:p>
            <a:pPr/>
          </a:p>
        </p:txBody>
      </p:sp>
      <p:sp>
        <p:nvSpPr>
          <p:cNvPr id="64" name="Shape 64"/>
          <p:cNvSpPr/>
          <p:nvPr>
            <p:ph type="body" sz="quarter" idx="1"/>
          </p:nvPr>
        </p:nvSpPr>
        <p:spPr>
          <a:prstGeom prst="rect">
            <a:avLst/>
          </a:prstGeom>
        </p:spPr>
        <p:txBody>
          <a:bodyPr/>
          <a:lstStyle/>
          <a:p>
            <a:pPr/>
            <a:r>
              <a:t>There are various formulations but they usually share these characteristics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Shape 68"/>
          <p:cNvSpPr/>
          <p:nvPr>
            <p:ph type="sldImg"/>
          </p:nvPr>
        </p:nvSpPr>
        <p:spPr>
          <a:prstGeom prst="rect">
            <a:avLst/>
          </a:prstGeom>
        </p:spPr>
        <p:txBody>
          <a:bodyPr/>
          <a:lstStyle/>
          <a:p>
            <a:pPr/>
          </a:p>
        </p:txBody>
      </p:sp>
      <p:sp>
        <p:nvSpPr>
          <p:cNvPr id="69" name="Shape 69"/>
          <p:cNvSpPr/>
          <p:nvPr>
            <p:ph type="body" sz="quarter" idx="1"/>
          </p:nvPr>
        </p:nvSpPr>
        <p:spPr>
          <a:prstGeom prst="rect">
            <a:avLst/>
          </a:prstGeom>
        </p:spPr>
        <p:txBody>
          <a:bodyPr/>
          <a:lstStyle>
            <a:lvl1pPr>
              <a:defRPr u="sng">
                <a:solidFill>
                  <a:srgbClr val="A8C0D1"/>
                </a:solidFill>
                <a:uFill>
                  <a:solidFill>
                    <a:srgbClr val="A8C0D1"/>
                  </a:solidFill>
                </a:uFill>
                <a:hlinkClick r:id="rId3" invalidUrl="" action="" tgtFrame="" tooltip="" history="1" highlightClick="0" endSnd="0"/>
              </a:defRPr>
            </a:lvl1pPr>
          </a:lstStyle>
          <a:p>
            <a:pPr>
              <a:defRPr u="none">
                <a:solidFill>
                  <a:srgbClr val="000000"/>
                </a:solidFill>
                <a:uFillTx/>
              </a:defRPr>
            </a:pPr>
            <a:r>
              <a:rPr u="sng">
                <a:solidFill>
                  <a:srgbClr val="A8C0D1"/>
                </a:solidFill>
                <a:uFill>
                  <a:solidFill>
                    <a:srgbClr val="A8C0D1"/>
                  </a:solidFill>
                </a:uFill>
                <a:hlinkClick r:id="rId3" invalidUrl="" action="" tgtFrame="" tooltip="" history="1" highlightClick="0" endSnd="0"/>
              </a:rPr>
              <a:t>https://www.siliconrepublic.com/innovation/jess-wade-physics-diversity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 name="Shape 91"/>
          <p:cNvSpPr/>
          <p:nvPr>
            <p:ph type="sldImg"/>
          </p:nvPr>
        </p:nvSpPr>
        <p:spPr>
          <a:prstGeom prst="rect">
            <a:avLst/>
          </a:prstGeom>
        </p:spPr>
        <p:txBody>
          <a:bodyPr/>
          <a:lstStyle/>
          <a:p>
            <a:pPr/>
          </a:p>
        </p:txBody>
      </p:sp>
      <p:sp>
        <p:nvSpPr>
          <p:cNvPr id="92" name="Shape 92"/>
          <p:cNvSpPr/>
          <p:nvPr>
            <p:ph type="body" sz="quarter" idx="1"/>
          </p:nvPr>
        </p:nvSpPr>
        <p:spPr>
          <a:prstGeom prst="rect">
            <a:avLst/>
          </a:prstGeom>
        </p:spPr>
        <p:txBody>
          <a:bodyPr/>
          <a:lstStyle/>
          <a:p>
            <a:pPr/>
            <a:r>
              <a:rPr u="sng">
                <a:solidFill>
                  <a:srgbClr val="A8C0D1"/>
                </a:solidFill>
                <a:uFill>
                  <a:solidFill>
                    <a:srgbClr val="A8C0D1"/>
                  </a:solidFill>
                </a:uFill>
                <a:hlinkClick r:id="rId3" invalidUrl="" action="" tgtFrame="" tooltip="" history="1" highlightClick="0" endSnd="0"/>
              </a:rPr>
              <a:t>http://www.emilydrabinski.com/critical-art-librarianship-conference/</a:t>
            </a:r>
            <a: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Shape 96"/>
          <p:cNvSpPr/>
          <p:nvPr>
            <p:ph type="sldImg"/>
          </p:nvPr>
        </p:nvSpPr>
        <p:spPr>
          <a:prstGeom prst="rect">
            <a:avLst/>
          </a:prstGeom>
        </p:spPr>
        <p:txBody>
          <a:bodyPr/>
          <a:lstStyle/>
          <a:p>
            <a:pPr/>
          </a:p>
        </p:txBody>
      </p:sp>
      <p:sp>
        <p:nvSpPr>
          <p:cNvPr id="97" name="Shape 97"/>
          <p:cNvSpPr/>
          <p:nvPr>
            <p:ph type="body" sz="quarter" idx="1"/>
          </p:nvPr>
        </p:nvSpPr>
        <p:spPr>
          <a:prstGeom prst="rect">
            <a:avLst/>
          </a:prstGeom>
        </p:spPr>
        <p:txBody>
          <a:bodyPr/>
          <a:lstStyle>
            <a:lvl1pPr>
              <a:defRPr u="sng">
                <a:solidFill>
                  <a:srgbClr val="A8C0D1"/>
                </a:solidFill>
                <a:uFill>
                  <a:solidFill>
                    <a:srgbClr val="A8C0D1"/>
                  </a:solidFill>
                </a:uFill>
                <a:hlinkClick r:id="rId3" invalidUrl="" action="" tgtFrame="" tooltip="" history="1" highlightClick="0" endSnd="0"/>
              </a:defRPr>
            </a:lvl1pPr>
          </a:lstStyle>
          <a:p>
            <a:pPr>
              <a:defRPr u="none">
                <a:solidFill>
                  <a:srgbClr val="000000"/>
                </a:solidFill>
                <a:uFillTx/>
              </a:defRPr>
            </a:pPr>
            <a:r>
              <a:rPr u="sng">
                <a:solidFill>
                  <a:srgbClr val="A8C0D1"/>
                </a:solidFill>
                <a:uFill>
                  <a:solidFill>
                    <a:srgbClr val="A8C0D1"/>
                  </a:solidFill>
                </a:uFill>
                <a:hlinkClick r:id="rId3" invalidUrl="" action="" tgtFrame="" tooltip="" history="1" highlightClick="0" endSnd="0"/>
              </a:rPr>
              <a:t>https://www.theguardian.com/lifeandstyle/2018/may/26/akala-grew-up-embarrassed-mother-white</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Default">
    <p:spTree>
      <p:nvGrpSpPr>
        <p:cNvPr id="1" name=""/>
        <p:cNvGrpSpPr/>
        <p:nvPr/>
      </p:nvGrpSpPr>
      <p:grpSpPr>
        <a:xfrm>
          <a:off x="0" y="0"/>
          <a:ext cx="0" cy="0"/>
          <a:chOff x="0" y="0"/>
          <a:chExt cx="0" cy="0"/>
        </a:xfrm>
      </p:grpSpPr>
      <p:sp>
        <p:nvSpPr>
          <p:cNvPr id="12" name="Title Text"/>
          <p:cNvSpPr txBox="1"/>
          <p:nvPr>
            <p:ph type="title"/>
          </p:nvPr>
        </p:nvSpPr>
        <p:spPr>
          <a:xfrm>
            <a:off x="323850" y="1484312"/>
            <a:ext cx="8496300" cy="1368426"/>
          </a:xfrm>
          <a:prstGeom prst="rect">
            <a:avLst/>
          </a:prstGeom>
        </p:spPr>
        <p:txBody>
          <a:bodyPr/>
          <a:lstStyle/>
          <a:p>
            <a:pPr/>
            <a:r>
              <a:t>Title Text</a:t>
            </a:r>
          </a:p>
        </p:txBody>
      </p:sp>
      <p:sp>
        <p:nvSpPr>
          <p:cNvPr id="13" name="Body Level One…"/>
          <p:cNvSpPr txBox="1"/>
          <p:nvPr>
            <p:ph type="body" idx="1"/>
          </p:nvPr>
        </p:nvSpPr>
        <p:spPr>
          <a:xfrm>
            <a:off x="323850" y="3068637"/>
            <a:ext cx="8496300" cy="3097213"/>
          </a:xfrm>
          <a:prstGeom prst="rect">
            <a:avLst/>
          </a:prstGeom>
        </p:spPr>
        <p:txBody>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pPr/>
            <a:r>
              <a:t>Body Level One</a:t>
            </a:r>
          </a:p>
          <a:p>
            <a:pPr lvl="1"/>
            <a:r>
              <a:t>Body Level Two</a:t>
            </a:r>
          </a:p>
          <a:p>
            <a:pPr lvl="2"/>
            <a:r>
              <a:t>Body Level Three</a:t>
            </a:r>
          </a:p>
          <a:p>
            <a:pPr lvl="3"/>
            <a:r>
              <a:t>Body Level Four</a:t>
            </a:r>
          </a:p>
          <a:p>
            <a:pPr lvl="4"/>
            <a:r>
              <a:t>Body Level Five</a:t>
            </a:r>
          </a:p>
        </p:txBody>
      </p:sp>
      <p:pic>
        <p:nvPicPr>
          <p:cNvPr id="14" name="Black1024.png" descr="Black1024.png"/>
          <p:cNvPicPr>
            <a:picLocks noChangeAspect="1"/>
          </p:cNvPicPr>
          <p:nvPr/>
        </p:nvPicPr>
        <p:blipFill>
          <a:blip r:embed="rId2">
            <a:extLst/>
          </a:blip>
          <a:stretch>
            <a:fillRect/>
          </a:stretch>
        </p:blipFill>
        <p:spPr>
          <a:xfrm>
            <a:off x="0" y="0"/>
            <a:ext cx="9144000" cy="1295400"/>
          </a:xfrm>
          <a:prstGeom prst="rect">
            <a:avLst/>
          </a:prstGeom>
          <a:ln w="12700">
            <a:miter lim="400000"/>
          </a:ln>
        </p:spPr>
      </p:pic>
      <p:sp>
        <p:nvSpPr>
          <p:cNvPr id="15" name="Slide Number"/>
          <p:cNvSpPr txBox="1"/>
          <p:nvPr>
            <p:ph type="sldNum" sz="quarter" idx="2"/>
          </p:nvPr>
        </p:nvSpPr>
        <p:spPr>
          <a:xfrm>
            <a:off x="4419600" y="6356350"/>
            <a:ext cx="2133600" cy="3683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2" name="Title Text"/>
          <p:cNvSpPr txBox="1"/>
          <p:nvPr>
            <p:ph type="title"/>
          </p:nvPr>
        </p:nvSpPr>
        <p:spPr>
          <a:prstGeom prst="rect">
            <a:avLst/>
          </a:prstGeom>
        </p:spPr>
        <p:txBody>
          <a:bodyPr/>
          <a:lstStyle/>
          <a:p>
            <a:pPr/>
            <a:r>
              <a:t>Title Text</a:t>
            </a:r>
          </a:p>
        </p:txBody>
      </p:sp>
      <p:sp>
        <p:nvSpPr>
          <p:cNvPr id="2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Black1024.png" descr="Black1024.png"/>
          <p:cNvPicPr>
            <a:picLocks noChangeAspect="1"/>
          </p:cNvPicPr>
          <p:nvPr/>
        </p:nvPicPr>
        <p:blipFill>
          <a:blip r:embed="rId2">
            <a:extLst/>
          </a:blip>
          <a:stretch>
            <a:fillRect/>
          </a:stretch>
        </p:blipFill>
        <p:spPr>
          <a:xfrm>
            <a:off x="0" y="0"/>
            <a:ext cx="9144000" cy="514350"/>
          </a:xfrm>
          <a:prstGeom prst="rect">
            <a:avLst/>
          </a:prstGeom>
          <a:ln w="12700">
            <a:miter lim="400000"/>
          </a:ln>
        </p:spPr>
      </p:pic>
      <p:sp>
        <p:nvSpPr>
          <p:cNvPr id="3" name="Title Text"/>
          <p:cNvSpPr txBox="1"/>
          <p:nvPr>
            <p:ph type="title"/>
          </p:nvPr>
        </p:nvSpPr>
        <p:spPr>
          <a:xfrm>
            <a:off x="330200" y="908050"/>
            <a:ext cx="8489950" cy="129698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Title Text</a:t>
            </a:r>
          </a:p>
        </p:txBody>
      </p:sp>
      <p:sp>
        <p:nvSpPr>
          <p:cNvPr id="4" name="Body Level One…"/>
          <p:cNvSpPr txBox="1"/>
          <p:nvPr>
            <p:ph type="body" idx="1"/>
          </p:nvPr>
        </p:nvSpPr>
        <p:spPr>
          <a:xfrm>
            <a:off x="330200" y="2120015"/>
            <a:ext cx="8489950" cy="4553835"/>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8518242" y="6337300"/>
            <a:ext cx="301909" cy="288824"/>
          </a:xfrm>
          <a:prstGeom prst="rect">
            <a:avLst/>
          </a:prstGeom>
          <a:ln w="12700">
            <a:miter lim="400000"/>
          </a:ln>
        </p:spPr>
        <p:txBody>
          <a:bodyPr wrap="none" lIns="45719" rIns="45719">
            <a:spAutoFit/>
          </a:bodyPr>
          <a:lstStyle>
            <a:lvl1pPr algn="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5pPr>
      <a:lvl6pPr marL="0" marR="0" indent="45720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b="1" baseline="0" cap="none" i="0" spc="0" strike="noStrike" sz="3000" u="none">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1pPr>
      <a:lvl2pPr marL="790575" marR="0" indent="-333375"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2pPr>
      <a:lvl3pPr marL="1234439" marR="0" indent="-320039"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3pPr>
      <a:lvl4pPr marL="17272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4pPr>
      <a:lvl5pPr marL="21844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5pPr>
      <a:lvl6pPr marL="26416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6pPr>
      <a:lvl7pPr marL="30988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7pPr>
      <a:lvl8pPr marL="35560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8pPr>
      <a:lvl9pPr marL="4013200" marR="0" indent="-355600" algn="l" defTabSz="914400" rtl="0" latinLnBrk="0">
        <a:lnSpc>
          <a:spcPct val="100000"/>
        </a:lnSpc>
        <a:spcBef>
          <a:spcPts val="600"/>
        </a:spcBef>
        <a:spcAft>
          <a:spcPts val="0"/>
        </a:spcAft>
        <a:buClrTx/>
        <a:buSzPct val="100000"/>
        <a:buFontTx/>
        <a:buChar char=""/>
        <a:tabLst/>
        <a:defRPr b="0" baseline="0" cap="none" i="0" spc="0" strike="noStrike" sz="28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hyperlink" Target="https://imgs.xkcd.com/comics/friendly_questions.png"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iliconrepublic.com"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 name="Cartoon. Two people meet and say 'hi'. &#10;Then one looks at a post-it that says 'Normal Human Conversation: 1 ask them about themselves.&#10;Then that one says 'How many...apples...have you eaten?'&#10;Reply: 'like, in my life?'&#10;First one again &quot;Yes...I should go'" descr="Cartoon. Two people meet and say 'hi'. Then one looks at a post-it that says 'Normal Human Conversation: 1 ask them about themselves.Then that one says 'How many...apples...have you eaten?'Reply: 'like, in my life?'First one again &quot;Yes...I should go'"/>
          <p:cNvPicPr>
            <a:picLocks noChangeAspect="1"/>
          </p:cNvPicPr>
          <p:nvPr/>
        </p:nvPicPr>
        <p:blipFill>
          <a:blip r:embed="rId2">
            <a:extLst/>
          </a:blip>
          <a:stretch>
            <a:fillRect/>
          </a:stretch>
        </p:blipFill>
        <p:spPr>
          <a:xfrm>
            <a:off x="349250" y="1245027"/>
            <a:ext cx="8445500" cy="3581401"/>
          </a:xfrm>
          <a:prstGeom prst="rect">
            <a:avLst/>
          </a:prstGeom>
          <a:ln w="12700">
            <a:miter lim="400000"/>
          </a:ln>
        </p:spPr>
      </p:pic>
      <p:sp>
        <p:nvSpPr>
          <p:cNvPr id="34" name="https://imgs.xkcd.com/comics/friendly_questions.png"/>
          <p:cNvSpPr txBox="1"/>
          <p:nvPr/>
        </p:nvSpPr>
        <p:spPr>
          <a:xfrm>
            <a:off x="374440" y="6087337"/>
            <a:ext cx="5427686" cy="35066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u="sng">
                <a:solidFill>
                  <a:srgbClr val="A8C0D1"/>
                </a:solidFill>
                <a:uFill>
                  <a:solidFill>
                    <a:srgbClr val="A8C0D1"/>
                  </a:solidFill>
                </a:uFill>
                <a:hlinkClick r:id="rId3" invalidUrl="" action="" tgtFrame="" tooltip="" history="1" highlightClick="0" endSnd="0"/>
              </a:defRPr>
            </a:lvl1pPr>
          </a:lstStyle>
          <a:p>
            <a:pPr>
              <a:defRPr u="none">
                <a:solidFill>
                  <a:srgbClr val="000000"/>
                </a:solidFill>
                <a:uFillTx/>
              </a:defRPr>
            </a:pPr>
            <a:r>
              <a:rPr u="sng">
                <a:solidFill>
                  <a:srgbClr val="A8C0D1"/>
                </a:solidFill>
                <a:uFill>
                  <a:solidFill>
                    <a:srgbClr val="A8C0D1"/>
                  </a:solidFill>
                </a:uFill>
                <a:hlinkClick r:id="rId3" invalidUrl="" action="" tgtFrame="" tooltip="" history="1" highlightClick="0" endSnd="0"/>
              </a:rPr>
              <a:t>https://imgs.xkcd.com/comics/friendly_questions.png</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Title"/>
          <p:cNvSpPr txBox="1"/>
          <p:nvPr>
            <p:ph type="title"/>
          </p:nvPr>
        </p:nvSpPr>
        <p:spPr>
          <a:prstGeom prst="rect">
            <a:avLst/>
          </a:prstGeom>
        </p:spPr>
        <p:txBody>
          <a:bodyPr/>
          <a:lstStyle/>
          <a:p>
            <a:pPr/>
          </a:p>
        </p:txBody>
      </p:sp>
      <p:sp>
        <p:nvSpPr>
          <p:cNvPr id="67" name="You can’t expect to solve a problem if you have a bunch of people who all went to the same school, think the same way and have been working on the same problem for 15 years…"/>
          <p:cNvSpPr txBox="1"/>
          <p:nvPr>
            <p:ph type="body" idx="1"/>
          </p:nvPr>
        </p:nvSpPr>
        <p:spPr>
          <a:prstGeom prst="rect">
            <a:avLst/>
          </a:prstGeom>
        </p:spPr>
        <p:txBody>
          <a:bodyPr/>
          <a:lstStyle/>
          <a:p>
            <a:pPr/>
            <a:r>
              <a:t>You can’t expect to solve a problem if you have a bunch of people who all went to the same school, think the same way and have been working on the same problem for 15 years</a:t>
            </a:r>
          </a:p>
          <a:p>
            <a:pPr marL="0" indent="0">
              <a:buSzTx/>
              <a:buNone/>
            </a:pPr>
            <a:r>
              <a:t>- Dr Jess Wade (via </a:t>
            </a:r>
            <a:r>
              <a:rPr u="sng">
                <a:solidFill>
                  <a:srgbClr val="A8C0D1"/>
                </a:solidFill>
                <a:uFill>
                  <a:solidFill>
                    <a:srgbClr val="A8C0D1"/>
                  </a:solidFill>
                </a:uFill>
                <a:hlinkClick r:id="rId3" invalidUrl="" action="" tgtFrame="" tooltip="" history="1" highlightClick="0" endSnd="0"/>
              </a:rPr>
              <a:t>siliconrepublic.com</a:t>
            </a:r>
            <a:r>
              <a: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3.1 ‘Doing’ intersectionality: why is it so hard to act on?"/>
          <p:cNvSpPr txBox="1"/>
          <p:nvPr>
            <p:ph type="title"/>
          </p:nvPr>
        </p:nvSpPr>
        <p:spPr>
          <a:prstGeom prst="rect">
            <a:avLst/>
          </a:prstGeom>
        </p:spPr>
        <p:txBody>
          <a:bodyPr/>
          <a:lstStyle>
            <a:lvl1pPr defTabSz="850391">
              <a:defRPr sz="2790"/>
            </a:lvl1pPr>
          </a:lstStyle>
          <a:p>
            <a:pPr/>
            <a:r>
              <a:t>3.1 ‘Doing’ intersectionality: why is it so hard to act on?</a:t>
            </a:r>
          </a:p>
        </p:txBody>
      </p:sp>
      <p:sp>
        <p:nvSpPr>
          <p:cNvPr id="72" name="Homeblindedness: getting far enough away from one’s own unreflected-upon ways of knowing to see them, and remaining critical also of the new perspective (Rortian Irony)…"/>
          <p:cNvSpPr txBox="1"/>
          <p:nvPr>
            <p:ph type="body" idx="1"/>
          </p:nvPr>
        </p:nvSpPr>
        <p:spPr>
          <a:xfrm>
            <a:off x="327025" y="2120015"/>
            <a:ext cx="8489950" cy="4553835"/>
          </a:xfrm>
          <a:prstGeom prst="rect">
            <a:avLst/>
          </a:prstGeom>
        </p:spPr>
        <p:txBody>
          <a:bodyPr/>
          <a:lstStyle/>
          <a:p>
            <a:pPr/>
            <a:r>
              <a:rPr b="1"/>
              <a:t>Homeblindedness</a:t>
            </a:r>
            <a:r>
              <a:t>: getting far enough away from one’s own unreflected-upon ways of knowing to see them, and remaining critical also of the new perspective (Rortian Irony)</a:t>
            </a:r>
          </a:p>
          <a:p>
            <a:pPr>
              <a:defRPr b="1"/>
            </a:pPr>
            <a:r>
              <a:t>Implications </a:t>
            </a:r>
            <a:r>
              <a:rPr b="0"/>
              <a:t>and responses are many</a:t>
            </a:r>
          </a:p>
          <a:p>
            <a:pPr/>
            <a:r>
              <a:rPr b="1"/>
              <a:t>Racism and other prejudices marginalising demarginalisation</a:t>
            </a:r>
            <a:r>
              <a:t> (eg Tommy Robinson in the UK)</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 name="3.2 Group assessment as melting pots"/>
          <p:cNvSpPr txBox="1"/>
          <p:nvPr>
            <p:ph type="title"/>
          </p:nvPr>
        </p:nvSpPr>
        <p:spPr>
          <a:prstGeom prst="rect">
            <a:avLst/>
          </a:prstGeom>
        </p:spPr>
        <p:txBody>
          <a:bodyPr/>
          <a:lstStyle/>
          <a:p>
            <a:pPr/>
            <a:r>
              <a:t>3.2 Group assessment as melting pots</a:t>
            </a:r>
          </a:p>
        </p:txBody>
      </p:sp>
      <p:sp>
        <p:nvSpPr>
          <p:cNvPr id="75" name="One possibility is to create research-based assessments drawing on teamwork and explicitly making opportunities to draw on each unique perspective and privilege.…"/>
          <p:cNvSpPr txBox="1"/>
          <p:nvPr>
            <p:ph type="body" idx="1"/>
          </p:nvPr>
        </p:nvSpPr>
        <p:spPr>
          <a:prstGeom prst="rect">
            <a:avLst/>
          </a:prstGeom>
        </p:spPr>
        <p:txBody>
          <a:bodyPr/>
          <a:lstStyle/>
          <a:p>
            <a:pPr/>
            <a:r>
              <a:t>One possibility is to create research-based assessments drawing on teamwork and explicitly making opportunities to draw on each unique perspective and privilege. </a:t>
            </a:r>
          </a:p>
          <a:p>
            <a:pPr lvl="1" marL="800100" indent="-342900">
              <a:buChar char="»"/>
            </a:pPr>
            <a:r>
              <a:t>#UCLChemAirPoll</a:t>
            </a:r>
          </a:p>
          <a:p>
            <a:pPr lvl="1" marL="800100" indent="-342900">
              <a:buChar char="»"/>
            </a:pPr>
            <a:r>
              <a:t>Engineering ‘scenarios’</a:t>
            </a:r>
          </a:p>
          <a:p>
            <a:pPr lvl="1" marL="800100" indent="-342900">
              <a:buChar char="»"/>
            </a:pPr>
            <a:r>
              <a:t>UCL Public International Law Pro Bono Project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3.3 Pitfalls, limitations and possibilities"/>
          <p:cNvSpPr txBox="1"/>
          <p:nvPr>
            <p:ph type="title"/>
          </p:nvPr>
        </p:nvSpPr>
        <p:spPr>
          <a:prstGeom prst="rect">
            <a:avLst/>
          </a:prstGeom>
        </p:spPr>
        <p:txBody>
          <a:bodyPr/>
          <a:lstStyle/>
          <a:p>
            <a:pPr/>
            <a:r>
              <a:t>3.3 Pitfalls, limitations and possibilities</a:t>
            </a:r>
          </a:p>
        </p:txBody>
      </p:sp>
      <p:sp>
        <p:nvSpPr>
          <p:cNvPr id="78" name="possible re-enactment of marginalisation in groups…"/>
          <p:cNvSpPr txBox="1"/>
          <p:nvPr>
            <p:ph type="body" idx="1"/>
          </p:nvPr>
        </p:nvSpPr>
        <p:spPr>
          <a:prstGeom prst="rect">
            <a:avLst/>
          </a:prstGeom>
        </p:spPr>
        <p:txBody>
          <a:bodyPr/>
          <a:lstStyle/>
          <a:p>
            <a:pPr/>
            <a:r>
              <a:t>possible re-enactment of marginalisation in groups </a:t>
            </a:r>
          </a:p>
          <a:p>
            <a:pPr/>
            <a:r>
              <a:t>competitiveness can distract</a:t>
            </a:r>
          </a:p>
          <a:p>
            <a:pPr/>
            <a:r>
              <a:t>the right space needs to be set up to create opportunities for valuable input to emerge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Activity (time allowing)"/>
          <p:cNvSpPr txBox="1"/>
          <p:nvPr>
            <p:ph type="title"/>
          </p:nvPr>
        </p:nvSpPr>
        <p:spPr>
          <a:prstGeom prst="rect">
            <a:avLst/>
          </a:prstGeom>
        </p:spPr>
        <p:txBody>
          <a:bodyPr/>
          <a:lstStyle/>
          <a:p>
            <a:pPr/>
            <a:r>
              <a:t>Activity (time allowing)</a:t>
            </a:r>
          </a:p>
        </p:txBody>
      </p:sp>
      <p:sp>
        <p:nvSpPr>
          <p:cNvPr id="81" name="If you are comfortable doing so, turn to your neighbour and tell them something that powerfully informs your work and has done for some time…"/>
          <p:cNvSpPr txBox="1"/>
          <p:nvPr>
            <p:ph type="body" idx="1"/>
          </p:nvPr>
        </p:nvSpPr>
        <p:spPr>
          <a:prstGeom prst="rect">
            <a:avLst/>
          </a:prstGeom>
        </p:spPr>
        <p:txBody>
          <a:bodyPr/>
          <a:lstStyle/>
          <a:p>
            <a:pPr marL="339470" indent="-339470" defTabSz="905255">
              <a:defRPr sz="2772"/>
            </a:pPr>
            <a:r>
              <a:t>If you are comfortable doing so, turn to your neighbour and tell them something that powerfully informs your work and has done for some time</a:t>
            </a:r>
          </a:p>
          <a:p>
            <a:pPr marL="339470" indent="-339470" defTabSz="905255">
              <a:defRPr sz="2772"/>
            </a:pPr>
            <a:r>
              <a:t>Offer an example of how this gave you a distinctive perspective </a:t>
            </a:r>
          </a:p>
          <a:p>
            <a:pPr marL="339470" indent="-339470" defTabSz="905255">
              <a:defRPr sz="2772"/>
            </a:pPr>
          </a:p>
          <a:p>
            <a:pPr lvl="1" marL="792098" indent="-339470" defTabSz="905255">
              <a:buChar char="»"/>
              <a:defRPr sz="2772"/>
            </a:pPr>
            <a:r>
              <a:t>eg being temporarily disabled and what you value now</a:t>
            </a:r>
          </a:p>
          <a:p>
            <a:pPr lvl="1" marL="792098" indent="-339470" defTabSz="905255">
              <a:buChar char="»"/>
              <a:defRPr sz="2772"/>
            </a:pPr>
            <a:r>
              <a:t>growing up poor</a:t>
            </a:r>
          </a:p>
          <a:p>
            <a:pPr lvl="1" marL="792098" indent="-339470" defTabSz="905255">
              <a:buChar char="»"/>
              <a:defRPr sz="2772"/>
            </a:pPr>
            <a:r>
              <a:t>seeing your privilege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Discussion material"/>
          <p:cNvSpPr txBox="1"/>
          <p:nvPr>
            <p:ph type="title"/>
          </p:nvPr>
        </p:nvSpPr>
        <p:spPr>
          <a:prstGeom prst="rect">
            <a:avLst/>
          </a:prstGeom>
        </p:spPr>
        <p:txBody>
          <a:bodyPr/>
          <a:lstStyle/>
          <a:p>
            <a:pPr/>
            <a:r>
              <a:t>Discussion material</a:t>
            </a:r>
          </a:p>
        </p:txBody>
      </p:sp>
      <p:sp>
        <p:nvSpPr>
          <p:cNvPr id="84" name="Body"/>
          <p:cNvSpPr txBox="1"/>
          <p:nvPr>
            <p:ph type="body"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Epilogues: the Threshold Concepts ‘checklist’"/>
          <p:cNvSpPr txBox="1"/>
          <p:nvPr>
            <p:ph type="title"/>
          </p:nvPr>
        </p:nvSpPr>
        <p:spPr>
          <a:prstGeom prst="rect">
            <a:avLst/>
          </a:prstGeom>
        </p:spPr>
        <p:txBody>
          <a:bodyPr/>
          <a:lstStyle/>
          <a:p>
            <a:pPr/>
            <a:r>
              <a:t>Epilogues: the Threshold Concepts ‘checklist’</a:t>
            </a:r>
          </a:p>
        </p:txBody>
      </p:sp>
      <p:sp>
        <p:nvSpPr>
          <p:cNvPr id="87" name="Transformative…"/>
          <p:cNvSpPr txBox="1"/>
          <p:nvPr>
            <p:ph type="body" idx="1"/>
          </p:nvPr>
        </p:nvSpPr>
        <p:spPr>
          <a:prstGeom prst="rect">
            <a:avLst/>
          </a:prstGeom>
        </p:spPr>
        <p:txBody>
          <a:bodyPr/>
          <a:lstStyle/>
          <a:p>
            <a:pPr/>
            <a:r>
              <a:t>Transformative</a:t>
            </a:r>
          </a:p>
          <a:p>
            <a:pPr/>
            <a:r>
              <a:t>Troublesome</a:t>
            </a:r>
          </a:p>
          <a:p>
            <a:pPr/>
            <a:r>
              <a:t>Irreversible</a:t>
            </a:r>
          </a:p>
          <a:p>
            <a:pPr/>
            <a:r>
              <a:t>Integrative</a:t>
            </a:r>
          </a:p>
          <a:p>
            <a:pPr/>
            <a:r>
              <a:t>Bounded</a:t>
            </a:r>
          </a:p>
          <a:p>
            <a:pPr/>
            <a:r>
              <a:t>Discursive</a:t>
            </a:r>
          </a:p>
          <a:p>
            <a:pPr/>
            <a:r>
              <a:t>Reconstitutive (shift in learner subjectivity)</a:t>
            </a:r>
          </a:p>
          <a:p>
            <a:pPr/>
            <a:r>
              <a:t>Liminal</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9" name="Epilogues: open-endedness"/>
          <p:cNvSpPr txBox="1"/>
          <p:nvPr>
            <p:ph type="title"/>
          </p:nvPr>
        </p:nvSpPr>
        <p:spPr>
          <a:prstGeom prst="rect">
            <a:avLst/>
          </a:prstGeom>
        </p:spPr>
        <p:txBody>
          <a:bodyPr/>
          <a:lstStyle/>
          <a:p>
            <a:pPr/>
            <a:r>
              <a:t>Epilogues: open-endedness</a:t>
            </a:r>
          </a:p>
        </p:txBody>
      </p:sp>
      <p:sp>
        <p:nvSpPr>
          <p:cNvPr id="90" name="You’ll notice that missing from my list is a set of outcomes that we ought to be working towards. This is not because I don’t have an idea of the kinds of changes I want to see in our libraries, but because I think a critical perspective is a matter of heuristics, or developing frames through which we view the work we do. Developing a habit of mind that consistently interrogates what otherwise feels natural means that we can respond nimbly to problems as they emerge in our libraries and in our world. (Drabinski 2018)"/>
          <p:cNvSpPr txBox="1"/>
          <p:nvPr>
            <p:ph type="body" idx="1"/>
          </p:nvPr>
        </p:nvSpPr>
        <p:spPr>
          <a:prstGeom prst="rect">
            <a:avLst/>
          </a:prstGeom>
        </p:spPr>
        <p:txBody>
          <a:bodyPr/>
          <a:lstStyle/>
          <a:p>
            <a:pPr lvl="1" marL="0" indent="305180" defTabSz="519937">
              <a:lnSpc>
                <a:spcPct val="90000"/>
              </a:lnSpc>
              <a:spcBef>
                <a:spcPts val="800"/>
              </a:spcBef>
              <a:buSzTx/>
              <a:buNone/>
              <a:defRPr sz="2848">
                <a:latin typeface="Helvetica Light"/>
                <a:ea typeface="Helvetica Light"/>
                <a:cs typeface="Helvetica Light"/>
                <a:sym typeface="Helvetica Light"/>
              </a:defRPr>
            </a:pPr>
            <a:r>
              <a:t>You’ll notice that missing from my list is a set of outcomes that we ought to be working towards. This is not because I don’t have an idea of the kinds of changes I want to see in our libraries, but because I think a critical perspective is a matter of heuristics, or developing frames through which we view the work we do. Developing a habit of mind that consistently interrogates what otherwise feels natural means that we can respond nimbly to problems as they emerge in our libraries and in our world. (Drabinski 2018)</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Epilogues: Akala and whiteness"/>
          <p:cNvSpPr txBox="1"/>
          <p:nvPr>
            <p:ph type="title"/>
          </p:nvPr>
        </p:nvSpPr>
        <p:spPr>
          <a:prstGeom prst="rect">
            <a:avLst/>
          </a:prstGeom>
        </p:spPr>
        <p:txBody>
          <a:bodyPr/>
          <a:lstStyle/>
          <a:p>
            <a:pPr/>
            <a:r>
              <a:t>Epilogues: Akala and whiteness</a:t>
            </a:r>
          </a:p>
        </p:txBody>
      </p:sp>
      <p:sp>
        <p:nvSpPr>
          <p:cNvPr id="95" name="a strange thing occurred. I said, “Mum, the white boy… ” and trailed off before I could complete the sentence. A profound realisation hit me. With a hint of terror and accusation, I said, “But you’re white, aren’t you, Mummy?”...From that day, my relationship with my mother was not just that of mother and son, but of a white mother to a black son. Race had intervened and now marked our actions and attitudes, coloured our conversations and heightened the usual conflicts, mapping on to them the loss and suffering of the black world at the hands of “whitey” – and the strange mix of guilt, fear and superiority that a great many white people feel as a result, but rarely talk about."/>
          <p:cNvSpPr txBox="1"/>
          <p:nvPr>
            <p:ph type="body" idx="1"/>
          </p:nvPr>
        </p:nvSpPr>
        <p:spPr>
          <a:prstGeom prst="rect">
            <a:avLst/>
          </a:prstGeom>
        </p:spPr>
        <p:txBody>
          <a:bodyPr/>
          <a:lstStyle>
            <a:lvl1pPr marL="294894" indent="-294894" defTabSz="786384">
              <a:spcBef>
                <a:spcPts val="500"/>
              </a:spcBef>
              <a:defRPr sz="2408"/>
            </a:lvl1pPr>
          </a:lstStyle>
          <a:p>
            <a:pPr/>
            <a:r>
              <a:t>a strange thing occurred. I said, “Mum, the white boy… ” and trailed off before I could complete the sentence. A profound realisation hit me. With a hint of terror and accusation, I said, “But you’re white, aren’t you, Mummy?”...From that day, my relationship with my mother was not just that of mother and son, but of a white mother to a black son. Race had intervened and now marked our actions and attitudes, coloured our conversations and heightened the usual conflicts, mapping on to them the loss and suffering of the black world at the hands of “whitey” – and the strange mix of guilt, fear and superiority that a great many white people feel as a result, but rarely talk about.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 name="Title"/>
          <p:cNvSpPr txBox="1"/>
          <p:nvPr>
            <p:ph type="title"/>
          </p:nvPr>
        </p:nvSpPr>
        <p:spPr>
          <a:prstGeom prst="rect">
            <a:avLst/>
          </a:prstGeom>
        </p:spPr>
        <p:txBody>
          <a:bodyPr/>
          <a:lstStyle/>
          <a:p>
            <a:pPr/>
          </a:p>
        </p:txBody>
      </p:sp>
      <p:sp>
        <p:nvSpPr>
          <p:cNvPr id="37" name="(Chris Rock video excerpt in original)"/>
          <p:cNvSpPr txBox="1"/>
          <p:nvPr>
            <p:ph type="body" idx="1"/>
          </p:nvPr>
        </p:nvSpPr>
        <p:spPr>
          <a:xfrm>
            <a:off x="647700" y="2259715"/>
            <a:ext cx="8288546" cy="4270248"/>
          </a:xfrm>
          <a:prstGeom prst="rect">
            <a:avLst/>
          </a:prstGeom>
        </p:spPr>
        <p:txBody>
          <a:bodyPr/>
          <a:lstStyle/>
          <a:p>
            <a:pPr/>
            <a:r>
              <a:t>(Chris Rock video excerpt in original)</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 name="Intersectionality, Research-based Education, and Assessment: A Pan-Curricular Threshold Concept"/>
          <p:cNvSpPr txBox="1"/>
          <p:nvPr>
            <p:ph type="ctrTitle"/>
          </p:nvPr>
        </p:nvSpPr>
        <p:spPr>
          <a:prstGeom prst="rect">
            <a:avLst/>
          </a:prstGeom>
        </p:spPr>
        <p:txBody>
          <a:bodyPr/>
          <a:lstStyle/>
          <a:p>
            <a:pPr/>
            <a:r>
              <a:t>Intersectionality, Research-based Education, and Assessment: A Pan-Curricular Threshold Concept</a:t>
            </a:r>
          </a:p>
        </p:txBody>
      </p:sp>
      <p:sp>
        <p:nvSpPr>
          <p:cNvPr id="40" name="Threshold Concepts Biennial Conference June 2018…"/>
          <p:cNvSpPr txBox="1"/>
          <p:nvPr>
            <p:ph type="subTitle" idx="1"/>
          </p:nvPr>
        </p:nvSpPr>
        <p:spPr>
          <a:prstGeom prst="rect">
            <a:avLst/>
          </a:prstGeom>
        </p:spPr>
        <p:txBody>
          <a:bodyPr/>
          <a:lstStyle/>
          <a:p>
            <a:pPr>
              <a:defRPr i="1"/>
            </a:pPr>
            <a:r>
              <a:t>Threshold Concepts Biennial Conference June 2018</a:t>
            </a:r>
          </a:p>
          <a:p>
            <a:pPr>
              <a:defRPr i="1"/>
            </a:pPr>
            <a:r>
              <a:t>Miami University, Ohio</a:t>
            </a:r>
          </a:p>
          <a:p>
            <a:pPr>
              <a:defRPr i="1"/>
            </a:pPr>
          </a:p>
          <a:p>
            <a:pPr>
              <a:defRPr i="1"/>
            </a:pPr>
          </a:p>
          <a:p>
            <a:pPr>
              <a:defRPr i="1"/>
            </a:pPr>
          </a:p>
          <a:p>
            <a:pPr>
              <a:defRPr i="1"/>
            </a:pPr>
            <a:r>
              <a:t>Jason Davies, UCL (University College London)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 name="1. Hasty overview, heuristics"/>
          <p:cNvSpPr txBox="1"/>
          <p:nvPr>
            <p:ph type="title"/>
          </p:nvPr>
        </p:nvSpPr>
        <p:spPr>
          <a:prstGeom prst="rect">
            <a:avLst/>
          </a:prstGeom>
        </p:spPr>
        <p:txBody>
          <a:bodyPr/>
          <a:lstStyle/>
          <a:p>
            <a:pPr/>
            <a:r>
              <a:t>1. Hasty overview, heuristics</a:t>
            </a:r>
          </a:p>
        </p:txBody>
      </p:sp>
      <p:sp>
        <p:nvSpPr>
          <p:cNvPr id="45" name="Body"/>
          <p:cNvSpPr txBox="1"/>
          <p:nvPr>
            <p:ph type="body"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 name="1.1 Intersectionality"/>
          <p:cNvSpPr txBox="1"/>
          <p:nvPr>
            <p:ph type="title"/>
          </p:nvPr>
        </p:nvSpPr>
        <p:spPr>
          <a:xfrm>
            <a:off x="330200" y="908050"/>
            <a:ext cx="8489950" cy="1296988"/>
          </a:xfrm>
          <a:prstGeom prst="rect">
            <a:avLst/>
          </a:prstGeom>
        </p:spPr>
        <p:txBody>
          <a:bodyPr/>
          <a:lstStyle/>
          <a:p>
            <a:pPr/>
            <a:r>
              <a:t>1.1 Intersectionality</a:t>
            </a:r>
          </a:p>
        </p:txBody>
      </p:sp>
      <p:sp>
        <p:nvSpPr>
          <p:cNvPr id="48" name="the recognition that identity and possibility is constituted by dynamic overlapping, interlocking, multiple threads…"/>
          <p:cNvSpPr txBox="1"/>
          <p:nvPr>
            <p:ph type="body" idx="1"/>
          </p:nvPr>
        </p:nvSpPr>
        <p:spPr>
          <a:prstGeom prst="rect">
            <a:avLst/>
          </a:prstGeom>
        </p:spPr>
        <p:txBody>
          <a:bodyPr/>
          <a:lstStyle/>
          <a:p>
            <a:pPr>
              <a:buChar char="•"/>
            </a:pPr>
            <a:r>
              <a:t>the recognition that identity and possibility is constituted by dynamic overlapping, interlocking, multiple threads </a:t>
            </a:r>
          </a:p>
          <a:p>
            <a:pPr>
              <a:buChar char="•"/>
            </a:pPr>
            <a:r>
              <a:t>has a persistent interest in social justice</a:t>
            </a:r>
          </a:p>
          <a:p>
            <a:pPr>
              <a:buChar char="•"/>
            </a:pPr>
            <a:r>
              <a:rPr i="1"/>
              <a:t>must </a:t>
            </a:r>
            <a:r>
              <a:t>be considered in a global and inclusive environment or we are wasting everyone’s time (or worse)</a:t>
            </a:r>
          </a:p>
          <a:p>
            <a:pPr>
              <a:buChar char="•"/>
            </a:pPr>
            <a:r>
              <a:t>requires far greater self-awareness and suppleness in teaching and learning than has been traditional</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 name="1.2 Research-based Education (RBE):…"/>
          <p:cNvSpPr txBox="1"/>
          <p:nvPr>
            <p:ph type="title"/>
          </p:nvPr>
        </p:nvSpPr>
        <p:spPr>
          <a:prstGeom prst="rect">
            <a:avLst/>
          </a:prstGeom>
        </p:spPr>
        <p:txBody>
          <a:bodyPr/>
          <a:lstStyle/>
          <a:p>
            <a:pPr/>
            <a:r>
              <a:t>1.2 Research-based Education (RBE): </a:t>
            </a:r>
          </a:p>
          <a:p>
            <a:pPr/>
            <a:r>
              <a:t>learning through research and enquiry</a:t>
            </a:r>
          </a:p>
        </p:txBody>
      </p:sp>
      <p:sp>
        <p:nvSpPr>
          <p:cNvPr id="51" name="For instance…"/>
          <p:cNvSpPr txBox="1"/>
          <p:nvPr>
            <p:ph type="body" idx="1"/>
          </p:nvPr>
        </p:nvSpPr>
        <p:spPr>
          <a:prstGeom prst="rect">
            <a:avLst/>
          </a:prstGeom>
        </p:spPr>
        <p:txBody>
          <a:bodyPr/>
          <a:lstStyle/>
          <a:p>
            <a:pPr marL="0" indent="0" defTabSz="758951">
              <a:spcBef>
                <a:spcPts val="500"/>
              </a:spcBef>
              <a:buSzTx/>
              <a:buNone/>
              <a:defRPr sz="2324"/>
            </a:pPr>
            <a:r>
              <a:t>For instance</a:t>
            </a:r>
          </a:p>
          <a:p>
            <a:pPr marL="284606" indent="-284606" defTabSz="758951">
              <a:spcBef>
                <a:spcPts val="500"/>
              </a:spcBef>
              <a:defRPr sz="2324"/>
            </a:pPr>
            <a:r>
              <a:t>Students connect with researchers and with the institution’s research</a:t>
            </a:r>
          </a:p>
          <a:p>
            <a:pPr marL="284606" indent="-284606" defTabSz="758951">
              <a:spcBef>
                <a:spcPts val="500"/>
              </a:spcBef>
              <a:defRPr sz="2324"/>
            </a:pPr>
            <a:r>
              <a:t>A throughline of research activity is built into each programme</a:t>
            </a:r>
          </a:p>
          <a:p>
            <a:pPr marL="284606" indent="-284606" defTabSz="758951">
              <a:spcBef>
                <a:spcPts val="500"/>
              </a:spcBef>
              <a:defRPr sz="2324"/>
            </a:pPr>
            <a:r>
              <a:t>Students make connections across subjects and out to the world</a:t>
            </a:r>
          </a:p>
          <a:p>
            <a:pPr marL="284606" indent="-284606" defTabSz="758951">
              <a:spcBef>
                <a:spcPts val="500"/>
              </a:spcBef>
              <a:defRPr sz="2324"/>
            </a:pPr>
            <a:r>
              <a:t>Students connect academic learning with workplace learning</a:t>
            </a:r>
          </a:p>
          <a:p>
            <a:pPr marL="284606" indent="-284606" defTabSz="758951">
              <a:spcBef>
                <a:spcPts val="500"/>
              </a:spcBef>
              <a:defRPr sz="2324"/>
            </a:pPr>
            <a:r>
              <a:t>Students learn to produce outputs – assessments directed at an audience</a:t>
            </a:r>
          </a:p>
          <a:p>
            <a:pPr marL="284606" indent="-284606" defTabSz="758951">
              <a:spcBef>
                <a:spcPts val="500"/>
              </a:spcBef>
              <a:defRPr sz="2324"/>
            </a:pPr>
            <a:r>
              <a:t>Students connect with each other across phases and with alumni.</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 name="1.3 Assessment and RBE"/>
          <p:cNvSpPr txBox="1"/>
          <p:nvPr>
            <p:ph type="title"/>
          </p:nvPr>
        </p:nvSpPr>
        <p:spPr>
          <a:prstGeom prst="rect">
            <a:avLst/>
          </a:prstGeom>
        </p:spPr>
        <p:txBody>
          <a:bodyPr/>
          <a:lstStyle/>
          <a:p>
            <a:pPr/>
            <a:r>
              <a:t>1.3 Assessment and RBE</a:t>
            </a:r>
          </a:p>
        </p:txBody>
      </p:sp>
      <p:sp>
        <p:nvSpPr>
          <p:cNvPr id="56" name="RBE implicitly supports assessments that:…"/>
          <p:cNvSpPr txBox="1"/>
          <p:nvPr>
            <p:ph type="body" idx="1"/>
          </p:nvPr>
        </p:nvSpPr>
        <p:spPr>
          <a:prstGeom prst="rect">
            <a:avLst/>
          </a:prstGeom>
        </p:spPr>
        <p:txBody>
          <a:bodyPr/>
          <a:lstStyle/>
          <a:p>
            <a:pPr/>
            <a:r>
              <a:t>RBE implicitly supports assessments that:</a:t>
            </a:r>
          </a:p>
          <a:p>
            <a:pPr lvl="1" marL="800100" indent="-342900">
              <a:buChar char="»"/>
            </a:pPr>
            <a:r>
              <a:t>permit a fuller engagement with the outside world than many traditional assessments</a:t>
            </a:r>
          </a:p>
          <a:p>
            <a:pPr lvl="1" marL="800100" indent="-342900">
              <a:buChar char="»"/>
            </a:pPr>
            <a:r>
              <a:t>permit more self-defined topics or projects</a:t>
            </a:r>
          </a:p>
          <a:p>
            <a:pPr lvl="1" marL="800100" indent="-342900">
              <a:buChar char="»"/>
            </a:pPr>
            <a:r>
              <a:t>permit specifying a particular audience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 name="2.1 Why ‘pan-curricular’/universal as a threshold concept?"/>
          <p:cNvSpPr txBox="1"/>
          <p:nvPr>
            <p:ph type="title"/>
          </p:nvPr>
        </p:nvSpPr>
        <p:spPr>
          <a:prstGeom prst="rect">
            <a:avLst/>
          </a:prstGeom>
        </p:spPr>
        <p:txBody>
          <a:bodyPr/>
          <a:lstStyle/>
          <a:p>
            <a:pPr/>
            <a:r>
              <a:t>2.1 Why ‘pan-curricular’/universal as a threshold concept?</a:t>
            </a:r>
          </a:p>
        </p:txBody>
      </p:sp>
      <p:sp>
        <p:nvSpPr>
          <p:cNvPr id="59" name="General shift in HE towards learner/learning…"/>
          <p:cNvSpPr txBox="1"/>
          <p:nvPr>
            <p:ph type="body" idx="1"/>
          </p:nvPr>
        </p:nvSpPr>
        <p:spPr>
          <a:prstGeom prst="rect">
            <a:avLst/>
          </a:prstGeom>
        </p:spPr>
        <p:txBody>
          <a:bodyPr/>
          <a:lstStyle/>
          <a:p>
            <a:pPr/>
            <a:r>
              <a:t>General shift in HE towards learner/learning</a:t>
            </a:r>
          </a:p>
          <a:p>
            <a:pPr/>
            <a:r>
              <a:t>Less of:</a:t>
            </a:r>
          </a:p>
          <a:p>
            <a:pPr lvl="1" marL="800100" indent="-342900">
              <a:buChar char="»"/>
            </a:pPr>
            <a:r>
              <a:t>taking fairly homogenous students</a:t>
            </a:r>
          </a:p>
          <a:p>
            <a:pPr lvl="1" marL="800100" indent="-342900">
              <a:buChar char="»"/>
            </a:pPr>
            <a:r>
              <a:t>making them more homogenous graduates for a discipline-framed role that is already understood</a:t>
            </a:r>
          </a:p>
          <a:p>
            <a:pPr lvl="1" marL="0" indent="228600">
              <a:buSzTx/>
              <a:buNone/>
            </a:pPr>
          </a:p>
          <a:p>
            <a:pPr lvl="1" marL="342900" indent="-342900">
              <a:buChar char="»"/>
            </a:pPr>
            <a:r>
              <a:t>More:</a:t>
            </a:r>
          </a:p>
          <a:p>
            <a:pPr lvl="2" marL="1257300" indent="-342900">
              <a:buChar char="»"/>
            </a:pPr>
            <a:r>
              <a:t>acknowledging distinctiveness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2.2 ‘Wicked Problems’ and Troublesome Knowledge — what graduates face"/>
          <p:cNvSpPr txBox="1"/>
          <p:nvPr>
            <p:ph type="title"/>
          </p:nvPr>
        </p:nvSpPr>
        <p:spPr>
          <a:prstGeom prst="rect">
            <a:avLst/>
          </a:prstGeom>
        </p:spPr>
        <p:txBody>
          <a:bodyPr/>
          <a:lstStyle/>
          <a:p>
            <a:pPr/>
            <a:r>
              <a:t>2.2 ‘Wicked Problems’ and Troublesome Knowledge — what graduates face</a:t>
            </a:r>
          </a:p>
        </p:txBody>
      </p:sp>
      <p:sp>
        <p:nvSpPr>
          <p:cNvPr id="62" name="1 The problem is not understood until after the formulation of a solution.…"/>
          <p:cNvSpPr txBox="1"/>
          <p:nvPr>
            <p:ph type="body" idx="1"/>
          </p:nvPr>
        </p:nvSpPr>
        <p:spPr>
          <a:prstGeom prst="rect">
            <a:avLst/>
          </a:prstGeom>
        </p:spPr>
        <p:txBody>
          <a:bodyPr/>
          <a:lstStyle/>
          <a:p>
            <a:pPr marL="0" indent="0" defTabSz="658368">
              <a:spcBef>
                <a:spcPts val="400"/>
              </a:spcBef>
              <a:buSzTx/>
              <a:buNone/>
              <a:defRPr sz="2016"/>
            </a:pPr>
            <a:r>
              <a:t>1 The problem is not understood until after the formulation of a solution.</a:t>
            </a:r>
          </a:p>
          <a:p>
            <a:pPr marL="0" indent="0" defTabSz="658368">
              <a:spcBef>
                <a:spcPts val="400"/>
              </a:spcBef>
              <a:buSzTx/>
              <a:buNone/>
              <a:defRPr sz="2016"/>
            </a:pPr>
          </a:p>
          <a:p>
            <a:pPr marL="0" indent="0" defTabSz="658368">
              <a:spcBef>
                <a:spcPts val="400"/>
              </a:spcBef>
              <a:buSzTx/>
              <a:buNone/>
              <a:defRPr sz="2016"/>
            </a:pPr>
            <a:r>
              <a:t>2 Wicked problems have no stopping rule</a:t>
            </a:r>
          </a:p>
          <a:p>
            <a:pPr marL="0" indent="0" defTabSz="658368">
              <a:spcBef>
                <a:spcPts val="400"/>
              </a:spcBef>
              <a:buSzTx/>
              <a:buNone/>
              <a:defRPr sz="2016"/>
            </a:pPr>
          </a:p>
          <a:p>
            <a:pPr marL="0" indent="0" defTabSz="658368">
              <a:spcBef>
                <a:spcPts val="400"/>
              </a:spcBef>
              <a:buSzTx/>
              <a:buNone/>
              <a:defRPr sz="2016"/>
            </a:pPr>
            <a:r>
              <a:t>3 Solutions to wicked problems are not right or wrong.</a:t>
            </a:r>
          </a:p>
          <a:p>
            <a:pPr marL="0" indent="0" defTabSz="658368">
              <a:spcBef>
                <a:spcPts val="400"/>
              </a:spcBef>
              <a:buSzTx/>
              <a:buNone/>
              <a:defRPr sz="2016"/>
            </a:pPr>
          </a:p>
          <a:p>
            <a:pPr marL="0" indent="0" defTabSz="658368">
              <a:spcBef>
                <a:spcPts val="400"/>
              </a:spcBef>
              <a:buSzTx/>
              <a:buNone/>
              <a:defRPr sz="2016"/>
            </a:pPr>
            <a:r>
              <a:t>4 Every wicked problem is essentially novel and unique.</a:t>
            </a:r>
          </a:p>
          <a:p>
            <a:pPr marL="0" indent="0" defTabSz="658368">
              <a:spcBef>
                <a:spcPts val="400"/>
              </a:spcBef>
              <a:buSzTx/>
              <a:buNone/>
              <a:defRPr sz="2016"/>
            </a:pPr>
          </a:p>
          <a:p>
            <a:pPr marL="0" indent="0" defTabSz="658368">
              <a:spcBef>
                <a:spcPts val="400"/>
              </a:spcBef>
              <a:buSzTx/>
              <a:buNone/>
              <a:defRPr sz="2016"/>
            </a:pPr>
            <a:r>
              <a:t>5 Every solution to a wicked problem is a ‘one shot operation.’</a:t>
            </a:r>
          </a:p>
          <a:p>
            <a:pPr marL="0" indent="0" defTabSz="658368">
              <a:spcBef>
                <a:spcPts val="400"/>
              </a:spcBef>
              <a:buSzTx/>
              <a:buNone/>
              <a:defRPr sz="2016"/>
            </a:pPr>
          </a:p>
          <a:p>
            <a:pPr marL="0" indent="0" defTabSz="658368">
              <a:spcBef>
                <a:spcPts val="400"/>
              </a:spcBef>
              <a:buSzTx/>
              <a:buNone/>
              <a:defRPr sz="2016"/>
            </a:pPr>
            <a:r>
              <a:t>6 Wicked problems have no given alternative solutions.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ustom Design">
  <a:themeElements>
    <a:clrScheme name="Custom Design">
      <a:dk1>
        <a:srgbClr val="000000"/>
      </a:dk1>
      <a:lt1>
        <a:srgbClr val="FFFFFF"/>
      </a:lt1>
      <a:dk2>
        <a:srgbClr val="A7A7A7"/>
      </a:dk2>
      <a:lt2>
        <a:srgbClr val="535353"/>
      </a:lt2>
      <a:accent1>
        <a:srgbClr val="7FA1AC"/>
      </a:accent1>
      <a:accent2>
        <a:srgbClr val="459CBD"/>
      </a:accent2>
      <a:accent3>
        <a:srgbClr val="9BBB59"/>
      </a:accent3>
      <a:accent4>
        <a:srgbClr val="8064A2"/>
      </a:accent4>
      <a:accent5>
        <a:srgbClr val="4BACC6"/>
      </a:accent5>
      <a:accent6>
        <a:srgbClr val="F79646"/>
      </a:accent6>
      <a:hlink>
        <a:srgbClr val="0000FF"/>
      </a:hlink>
      <a:folHlink>
        <a:srgbClr val="FF00FF"/>
      </a:folHlink>
    </a:clrScheme>
    <a:fontScheme name="Custom Design">
      <a:majorFont>
        <a:latin typeface="Helvetica"/>
        <a:ea typeface="Helvetica"/>
        <a:cs typeface="Helvetica"/>
      </a:majorFont>
      <a:minorFont>
        <a:latin typeface="Helvetica Neue"/>
        <a:ea typeface="Helvetica Neue"/>
        <a:cs typeface="Helvetica Neue"/>
      </a:minorFont>
    </a:fontScheme>
    <a:fmtScheme name="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ustom Design">
  <a:themeElements>
    <a:clrScheme name="Custom Design">
      <a:dk1>
        <a:srgbClr val="000000"/>
      </a:dk1>
      <a:lt1>
        <a:srgbClr val="FFFFFF"/>
      </a:lt1>
      <a:dk2>
        <a:srgbClr val="A7A7A7"/>
      </a:dk2>
      <a:lt2>
        <a:srgbClr val="535353"/>
      </a:lt2>
      <a:accent1>
        <a:srgbClr val="7FA1AC"/>
      </a:accent1>
      <a:accent2>
        <a:srgbClr val="459CBD"/>
      </a:accent2>
      <a:accent3>
        <a:srgbClr val="9BBB59"/>
      </a:accent3>
      <a:accent4>
        <a:srgbClr val="8064A2"/>
      </a:accent4>
      <a:accent5>
        <a:srgbClr val="4BACC6"/>
      </a:accent5>
      <a:accent6>
        <a:srgbClr val="F79646"/>
      </a:accent6>
      <a:hlink>
        <a:srgbClr val="0000FF"/>
      </a:hlink>
      <a:folHlink>
        <a:srgbClr val="FF00FF"/>
      </a:folHlink>
    </a:clrScheme>
    <a:fontScheme name="Custom Design">
      <a:majorFont>
        <a:latin typeface="Helvetica"/>
        <a:ea typeface="Helvetica"/>
        <a:cs typeface="Helvetica"/>
      </a:majorFont>
      <a:minorFont>
        <a:latin typeface="Helvetica Neue"/>
        <a:ea typeface="Helvetica Neue"/>
        <a:cs typeface="Helvetica Neue"/>
      </a:minorFont>
    </a:fontScheme>
    <a:fmtScheme name="Custom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