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432" r:id="rId3"/>
    <p:sldId id="402" r:id="rId4"/>
    <p:sldId id="444" r:id="rId5"/>
    <p:sldId id="440" r:id="rId6"/>
    <p:sldId id="388" r:id="rId7"/>
    <p:sldId id="389" r:id="rId8"/>
    <p:sldId id="420" r:id="rId9"/>
    <p:sldId id="446" r:id="rId10"/>
    <p:sldId id="434" r:id="rId11"/>
    <p:sldId id="449" r:id="rId12"/>
    <p:sldId id="404" r:id="rId13"/>
    <p:sldId id="445" r:id="rId14"/>
    <p:sldId id="437" r:id="rId15"/>
    <p:sldId id="443" r:id="rId16"/>
    <p:sldId id="441" r:id="rId17"/>
    <p:sldId id="452" r:id="rId18"/>
    <p:sldId id="453" r:id="rId19"/>
    <p:sldId id="455" r:id="rId20"/>
    <p:sldId id="423" r:id="rId21"/>
    <p:sldId id="425" r:id="rId22"/>
    <p:sldId id="424" r:id="rId23"/>
    <p:sldId id="429" r:id="rId24"/>
    <p:sldId id="391" r:id="rId25"/>
    <p:sldId id="410" r:id="rId26"/>
    <p:sldId id="411" r:id="rId2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96"/>
    <a:srgbClr val="99FFCC"/>
    <a:srgbClr val="0EB3C5"/>
    <a:srgbClr val="3AB9C6"/>
    <a:srgbClr val="FF5B19"/>
    <a:srgbClr val="F39E1E"/>
    <a:srgbClr val="F49934"/>
    <a:srgbClr val="FDEDDB"/>
    <a:srgbClr val="2DD3A8"/>
    <a:srgbClr val="3C0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82517" autoAdjust="0"/>
  </p:normalViewPr>
  <p:slideViewPr>
    <p:cSldViewPr>
      <p:cViewPr varScale="1">
        <p:scale>
          <a:sx n="76" d="100"/>
          <a:sy n="76" d="100"/>
        </p:scale>
        <p:origin x="15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333" y="-86"/>
      </p:cViewPr>
      <p:guideLst>
        <p:guide orient="horz" pos="2880"/>
        <p:guide pos="2160"/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CF7C5-925E-4D01-BC8F-5D71C60B5584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GB"/>
        </a:p>
      </dgm:t>
    </dgm:pt>
    <dgm:pt modelId="{B22D1008-7BB4-4FDF-8DBE-54675C96142F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2000" b="1" dirty="0" smtClean="0"/>
            <a:t>Lesson plans, resources &amp; reflective </a:t>
          </a:r>
          <a:r>
            <a:rPr lang="en-GB" sz="2000" b="1" dirty="0" smtClean="0">
              <a:solidFill>
                <a:schemeClr val="tx1"/>
              </a:solidFill>
            </a:rPr>
            <a:t>evaluations (105); pupil materials</a:t>
          </a:r>
          <a:endParaRPr lang="en-GB" sz="2000" b="1" dirty="0">
            <a:solidFill>
              <a:schemeClr val="tx1"/>
            </a:solidFill>
          </a:endParaRPr>
        </a:p>
      </dgm:t>
    </dgm:pt>
    <dgm:pt modelId="{BFE3EE7E-B9D7-4890-91EC-EB19204D6439}" type="parTrans" cxnId="{AD6A465E-39DD-4E2F-9628-F5E33B97437C}">
      <dgm:prSet/>
      <dgm:spPr/>
      <dgm:t>
        <a:bodyPr/>
        <a:lstStyle/>
        <a:p>
          <a:endParaRPr lang="en-GB" sz="2800" b="1"/>
        </a:p>
      </dgm:t>
    </dgm:pt>
    <dgm:pt modelId="{7FE26E86-B470-4F12-B6D8-25F8C5562170}" type="sibTrans" cxnId="{AD6A465E-39DD-4E2F-9628-F5E33B97437C}">
      <dgm:prSet custT="1"/>
      <dgm:spPr/>
      <dgm:t>
        <a:bodyPr/>
        <a:lstStyle/>
        <a:p>
          <a:endParaRPr lang="en-GB" sz="800" b="1"/>
        </a:p>
      </dgm:t>
    </dgm:pt>
    <dgm:pt modelId="{9AA73C21-3F23-431A-B944-BD2406269CDC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2000" b="1" dirty="0" smtClean="0"/>
            <a:t>Focus groups discussions (4)</a:t>
          </a:r>
          <a:endParaRPr lang="en-GB" sz="2000" b="1" dirty="0">
            <a:solidFill>
              <a:srgbClr val="FF0000"/>
            </a:solidFill>
          </a:endParaRPr>
        </a:p>
      </dgm:t>
    </dgm:pt>
    <dgm:pt modelId="{E24265ED-3F77-42E4-8EB8-406CA3E7EE86}" type="parTrans" cxnId="{64C6CA7D-B1BB-4FF4-91EE-A764F5B9F3F6}">
      <dgm:prSet/>
      <dgm:spPr/>
      <dgm:t>
        <a:bodyPr/>
        <a:lstStyle/>
        <a:p>
          <a:endParaRPr lang="en-GB" sz="2800" b="1"/>
        </a:p>
      </dgm:t>
    </dgm:pt>
    <dgm:pt modelId="{25CFA687-04E2-48CF-BBC6-C75CEC1760A7}" type="sibTrans" cxnId="{64C6CA7D-B1BB-4FF4-91EE-A764F5B9F3F6}">
      <dgm:prSet custT="1"/>
      <dgm:spPr/>
      <dgm:t>
        <a:bodyPr/>
        <a:lstStyle/>
        <a:p>
          <a:endParaRPr lang="en-GB"/>
        </a:p>
      </dgm:t>
    </dgm:pt>
    <dgm:pt modelId="{C2B64D36-1B18-4F43-A3C7-B1B501CCC254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2000" b="1" dirty="0" smtClean="0"/>
            <a:t>Reflective essays on aspects of </a:t>
          </a:r>
          <a:r>
            <a:rPr lang="en-GB" sz="2000" b="1" dirty="0" smtClean="0">
              <a:solidFill>
                <a:schemeClr val="tx1"/>
              </a:solidFill>
            </a:rPr>
            <a:t>SSIBL (A1/24 +A2/21)  </a:t>
          </a:r>
        </a:p>
      </dgm:t>
    </dgm:pt>
    <dgm:pt modelId="{0D1D8551-8D10-43B1-9313-11307E11C445}" type="parTrans" cxnId="{A056621F-2D14-446D-8078-FF5C1C35B467}">
      <dgm:prSet/>
      <dgm:spPr/>
      <dgm:t>
        <a:bodyPr/>
        <a:lstStyle/>
        <a:p>
          <a:endParaRPr lang="en-GB"/>
        </a:p>
      </dgm:t>
    </dgm:pt>
    <dgm:pt modelId="{6DF87BFB-F1C0-4933-BAA7-00D951012DE1}" type="sibTrans" cxnId="{A056621F-2D14-446D-8078-FF5C1C35B467}">
      <dgm:prSet/>
      <dgm:spPr/>
      <dgm:t>
        <a:bodyPr/>
        <a:lstStyle/>
        <a:p>
          <a:endParaRPr lang="en-GB"/>
        </a:p>
      </dgm:t>
    </dgm:pt>
    <dgm:pt modelId="{C3FE0EED-BC49-4515-B6CD-A8FEF1E38E12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2000" b="1" dirty="0" smtClean="0"/>
            <a:t>Individual </a:t>
          </a:r>
          <a:r>
            <a:rPr lang="en-GB" sz="2000" b="1" dirty="0" smtClean="0">
              <a:solidFill>
                <a:schemeClr val="tx1"/>
              </a:solidFill>
            </a:rPr>
            <a:t>interviews (7)</a:t>
          </a:r>
        </a:p>
      </dgm:t>
    </dgm:pt>
    <dgm:pt modelId="{200DDF66-AAFF-4B76-A14B-40F2C22EA74F}" type="parTrans" cxnId="{57A4DBC5-70E5-40DD-9FED-D2E899B2C7E3}">
      <dgm:prSet/>
      <dgm:spPr/>
      <dgm:t>
        <a:bodyPr/>
        <a:lstStyle/>
        <a:p>
          <a:endParaRPr lang="en-GB"/>
        </a:p>
      </dgm:t>
    </dgm:pt>
    <dgm:pt modelId="{855A6DE8-67C4-432A-8EFC-6E1857BE7B1C}" type="sibTrans" cxnId="{57A4DBC5-70E5-40DD-9FED-D2E899B2C7E3}">
      <dgm:prSet/>
      <dgm:spPr/>
      <dgm:t>
        <a:bodyPr/>
        <a:lstStyle/>
        <a:p>
          <a:endParaRPr lang="en-GB"/>
        </a:p>
      </dgm:t>
    </dgm:pt>
    <dgm:pt modelId="{F7E85F13-17F8-453A-BC54-4246B6068DE0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2000" b="1" dirty="0" smtClean="0"/>
            <a:t>Lesson </a:t>
          </a:r>
          <a:r>
            <a:rPr lang="en-GB" sz="2000" b="1" dirty="0" smtClean="0">
              <a:solidFill>
                <a:schemeClr val="tx1"/>
              </a:solidFill>
            </a:rPr>
            <a:t>observations (11)</a:t>
          </a:r>
        </a:p>
      </dgm:t>
    </dgm:pt>
    <dgm:pt modelId="{74995B62-1E3A-45CA-B891-228AAE20A820}" type="parTrans" cxnId="{43797F2A-6421-4656-8493-3DFAA2890AE0}">
      <dgm:prSet/>
      <dgm:spPr/>
      <dgm:t>
        <a:bodyPr/>
        <a:lstStyle/>
        <a:p>
          <a:endParaRPr lang="en-GB"/>
        </a:p>
      </dgm:t>
    </dgm:pt>
    <dgm:pt modelId="{1391261C-073D-4A64-A3E0-18436A0FB4BF}" type="sibTrans" cxnId="{43797F2A-6421-4656-8493-3DFAA2890AE0}">
      <dgm:prSet/>
      <dgm:spPr/>
      <dgm:t>
        <a:bodyPr/>
        <a:lstStyle/>
        <a:p>
          <a:endParaRPr lang="en-GB"/>
        </a:p>
      </dgm:t>
    </dgm:pt>
    <dgm:pt modelId="{B2DDCF41-B12F-4929-8734-4F9BE4B33965}" type="pres">
      <dgm:prSet presAssocID="{2DBCF7C5-925E-4D01-BC8F-5D71C60B55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E248569-5ADF-46DD-89BC-0641570AF69E}" type="pres">
      <dgm:prSet presAssocID="{B22D1008-7BB4-4FDF-8DBE-54675C96142F}" presName="parentLin" presStyleCnt="0"/>
      <dgm:spPr/>
    </dgm:pt>
    <dgm:pt modelId="{00568C9B-CFE2-4528-96D2-ABB740731FF5}" type="pres">
      <dgm:prSet presAssocID="{B22D1008-7BB4-4FDF-8DBE-54675C96142F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63359C0B-1C25-48F9-9B32-E810185D4A68}" type="pres">
      <dgm:prSet presAssocID="{B22D1008-7BB4-4FDF-8DBE-54675C96142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289966-D18C-4C30-B62D-B5691D07BAC8}" type="pres">
      <dgm:prSet presAssocID="{B22D1008-7BB4-4FDF-8DBE-54675C96142F}" presName="negativeSpace" presStyleCnt="0"/>
      <dgm:spPr/>
    </dgm:pt>
    <dgm:pt modelId="{1EB2B6BF-83A3-49A5-A363-94546CB788FD}" type="pres">
      <dgm:prSet presAssocID="{B22D1008-7BB4-4FDF-8DBE-54675C96142F}" presName="childText" presStyleLbl="conFgAcc1" presStyleIdx="0" presStyleCnt="5" custScaleX="73832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bg1"/>
          </a:solidFill>
        </a:ln>
      </dgm:spPr>
    </dgm:pt>
    <dgm:pt modelId="{8B242482-99CC-47F0-952F-55D202EB7576}" type="pres">
      <dgm:prSet presAssocID="{7FE26E86-B470-4F12-B6D8-25F8C5562170}" presName="spaceBetweenRectangles" presStyleCnt="0"/>
      <dgm:spPr/>
    </dgm:pt>
    <dgm:pt modelId="{DEC190FE-F1AB-43F1-928E-F5470726E883}" type="pres">
      <dgm:prSet presAssocID="{9AA73C21-3F23-431A-B944-BD2406269CDC}" presName="parentLin" presStyleCnt="0"/>
      <dgm:spPr/>
    </dgm:pt>
    <dgm:pt modelId="{BA0CE8BE-02C4-4696-993A-8AEE1E344759}" type="pres">
      <dgm:prSet presAssocID="{9AA73C21-3F23-431A-B944-BD2406269CDC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62803E14-44D1-49B7-A776-6831C4E024ED}" type="pres">
      <dgm:prSet presAssocID="{9AA73C21-3F23-431A-B944-BD2406269CD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80AACE-7BBC-4F3A-808A-2308597BA1D5}" type="pres">
      <dgm:prSet presAssocID="{9AA73C21-3F23-431A-B944-BD2406269CDC}" presName="negativeSpace" presStyleCnt="0"/>
      <dgm:spPr/>
    </dgm:pt>
    <dgm:pt modelId="{DDC81937-7A35-442A-9810-04FECEED790E}" type="pres">
      <dgm:prSet presAssocID="{9AA73C21-3F23-431A-B944-BD2406269CDC}" presName="childText" presStyleLbl="conFgAcc1" presStyleIdx="1" presStyleCnt="5" custScaleX="57009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bg1"/>
          </a:solidFill>
        </a:ln>
      </dgm:spPr>
    </dgm:pt>
    <dgm:pt modelId="{D38BC70D-45F3-4904-88C7-236F784E0409}" type="pres">
      <dgm:prSet presAssocID="{25CFA687-04E2-48CF-BBC6-C75CEC1760A7}" presName="spaceBetweenRectangles" presStyleCnt="0"/>
      <dgm:spPr/>
    </dgm:pt>
    <dgm:pt modelId="{8E2EB2F0-E413-40E8-8605-08FC319D0F3B}" type="pres">
      <dgm:prSet presAssocID="{C2B64D36-1B18-4F43-A3C7-B1B501CCC254}" presName="parentLin" presStyleCnt="0"/>
      <dgm:spPr/>
    </dgm:pt>
    <dgm:pt modelId="{C3C8EB06-C228-44C2-AE44-790BF506FF9C}" type="pres">
      <dgm:prSet presAssocID="{C2B64D36-1B18-4F43-A3C7-B1B501CCC254}" presName="parentLeftMargin" presStyleLbl="node1" presStyleIdx="1" presStyleCnt="5"/>
      <dgm:spPr/>
      <dgm:t>
        <a:bodyPr/>
        <a:lstStyle/>
        <a:p>
          <a:endParaRPr lang="en-GB"/>
        </a:p>
      </dgm:t>
    </dgm:pt>
    <dgm:pt modelId="{52F8646C-2551-4855-B604-B732AFF5C66C}" type="pres">
      <dgm:prSet presAssocID="{C2B64D36-1B18-4F43-A3C7-B1B501CCC25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F2EA98-C46F-4037-91DA-86F911FB8566}" type="pres">
      <dgm:prSet presAssocID="{C2B64D36-1B18-4F43-A3C7-B1B501CCC254}" presName="negativeSpace" presStyleCnt="0"/>
      <dgm:spPr/>
    </dgm:pt>
    <dgm:pt modelId="{9A42BD54-E9A3-4A39-AF22-51BD7A8EE0B7}" type="pres">
      <dgm:prSet presAssocID="{C2B64D36-1B18-4F43-A3C7-B1B501CCC254}" presName="childText" presStyleLbl="conFgAcc1" presStyleIdx="2" presStyleCnt="5" custScaleX="7009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bg1"/>
          </a:solidFill>
        </a:ln>
      </dgm:spPr>
    </dgm:pt>
    <dgm:pt modelId="{EBE33412-8488-4FF3-BC2A-2D5C51087631}" type="pres">
      <dgm:prSet presAssocID="{6DF87BFB-F1C0-4933-BAA7-00D951012DE1}" presName="spaceBetweenRectangles" presStyleCnt="0"/>
      <dgm:spPr/>
    </dgm:pt>
    <dgm:pt modelId="{1F6B25B9-10F3-4523-83C8-0B0D92A2A8A7}" type="pres">
      <dgm:prSet presAssocID="{C3FE0EED-BC49-4515-B6CD-A8FEF1E38E12}" presName="parentLin" presStyleCnt="0"/>
      <dgm:spPr/>
    </dgm:pt>
    <dgm:pt modelId="{0812B034-174A-4F86-8E99-9303300ADA15}" type="pres">
      <dgm:prSet presAssocID="{C3FE0EED-BC49-4515-B6CD-A8FEF1E38E12}" presName="parentLeftMargin" presStyleLbl="node1" presStyleIdx="2" presStyleCnt="5"/>
      <dgm:spPr/>
      <dgm:t>
        <a:bodyPr/>
        <a:lstStyle/>
        <a:p>
          <a:endParaRPr lang="en-GB"/>
        </a:p>
      </dgm:t>
    </dgm:pt>
    <dgm:pt modelId="{C92D531D-541B-491D-B100-FF93A6EFAAF4}" type="pres">
      <dgm:prSet presAssocID="{C3FE0EED-BC49-4515-B6CD-A8FEF1E38E12}" presName="parentText" presStyleLbl="node1" presStyleIdx="3" presStyleCnt="5" custLinFactNeighborX="-6542" custLinFactNeighborY="-304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9C45AA-46B5-4B68-8B37-309884B11172}" type="pres">
      <dgm:prSet presAssocID="{C3FE0EED-BC49-4515-B6CD-A8FEF1E38E12}" presName="negativeSpace" presStyleCnt="0"/>
      <dgm:spPr/>
    </dgm:pt>
    <dgm:pt modelId="{4C65F643-ECF1-4F9A-AF32-FB65D8AD1B2C}" type="pres">
      <dgm:prSet presAssocID="{C3FE0EED-BC49-4515-B6CD-A8FEF1E38E12}" presName="childText" presStyleLbl="conFgAcc1" presStyleIdx="3" presStyleCnt="5" custScaleX="66355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bg1"/>
          </a:solidFill>
        </a:ln>
      </dgm:spPr>
    </dgm:pt>
    <dgm:pt modelId="{11B4B394-F60B-4D61-8449-2643C1D10BCB}" type="pres">
      <dgm:prSet presAssocID="{855A6DE8-67C4-432A-8EFC-6E1857BE7B1C}" presName="spaceBetweenRectangles" presStyleCnt="0"/>
      <dgm:spPr/>
    </dgm:pt>
    <dgm:pt modelId="{3E0B4021-536D-4A47-9508-56CBCDCAEE3C}" type="pres">
      <dgm:prSet presAssocID="{F7E85F13-17F8-453A-BC54-4246B6068DE0}" presName="parentLin" presStyleCnt="0"/>
      <dgm:spPr/>
    </dgm:pt>
    <dgm:pt modelId="{1F85A5AE-D6E3-4CE1-867D-759C0FB92C26}" type="pres">
      <dgm:prSet presAssocID="{F7E85F13-17F8-453A-BC54-4246B6068DE0}" presName="parentLeftMargin" presStyleLbl="node1" presStyleIdx="3" presStyleCnt="5"/>
      <dgm:spPr/>
      <dgm:t>
        <a:bodyPr/>
        <a:lstStyle/>
        <a:p>
          <a:endParaRPr lang="en-GB"/>
        </a:p>
      </dgm:t>
    </dgm:pt>
    <dgm:pt modelId="{B5E642E9-B51D-4D9A-9AE3-06BC04413546}" type="pres">
      <dgm:prSet presAssocID="{F7E85F13-17F8-453A-BC54-4246B6068DE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384054-80DA-4ED1-B94D-FE59AD9FAD90}" type="pres">
      <dgm:prSet presAssocID="{F7E85F13-17F8-453A-BC54-4246B6068DE0}" presName="negativeSpace" presStyleCnt="0"/>
      <dgm:spPr/>
    </dgm:pt>
    <dgm:pt modelId="{98E25E20-702A-45A0-B413-66F2D1ABF9CA}" type="pres">
      <dgm:prSet presAssocID="{F7E85F13-17F8-453A-BC54-4246B6068DE0}" presName="childText" presStyleLbl="conFgAcc1" presStyleIdx="4" presStyleCnt="5" custScaleX="68224" custLinFactNeighborY="17004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bg1"/>
          </a:solidFill>
        </a:ln>
      </dgm:spPr>
    </dgm:pt>
  </dgm:ptLst>
  <dgm:cxnLst>
    <dgm:cxn modelId="{0006C967-27B5-48A1-88DF-9A42212BF548}" type="presOf" srcId="{9AA73C21-3F23-431A-B944-BD2406269CDC}" destId="{62803E14-44D1-49B7-A776-6831C4E024ED}" srcOrd="1" destOrd="0" presId="urn:microsoft.com/office/officeart/2005/8/layout/list1"/>
    <dgm:cxn modelId="{43797F2A-6421-4656-8493-3DFAA2890AE0}" srcId="{2DBCF7C5-925E-4D01-BC8F-5D71C60B5584}" destId="{F7E85F13-17F8-453A-BC54-4246B6068DE0}" srcOrd="4" destOrd="0" parTransId="{74995B62-1E3A-45CA-B891-228AAE20A820}" sibTransId="{1391261C-073D-4A64-A3E0-18436A0FB4BF}"/>
    <dgm:cxn modelId="{57A4DBC5-70E5-40DD-9FED-D2E899B2C7E3}" srcId="{2DBCF7C5-925E-4D01-BC8F-5D71C60B5584}" destId="{C3FE0EED-BC49-4515-B6CD-A8FEF1E38E12}" srcOrd="3" destOrd="0" parTransId="{200DDF66-AAFF-4B76-A14B-40F2C22EA74F}" sibTransId="{855A6DE8-67C4-432A-8EFC-6E1857BE7B1C}"/>
    <dgm:cxn modelId="{B24BFDFB-F932-42A5-B61A-C485BE85447B}" type="presOf" srcId="{C3FE0EED-BC49-4515-B6CD-A8FEF1E38E12}" destId="{C92D531D-541B-491D-B100-FF93A6EFAAF4}" srcOrd="1" destOrd="0" presId="urn:microsoft.com/office/officeart/2005/8/layout/list1"/>
    <dgm:cxn modelId="{64C6CA7D-B1BB-4FF4-91EE-A764F5B9F3F6}" srcId="{2DBCF7C5-925E-4D01-BC8F-5D71C60B5584}" destId="{9AA73C21-3F23-431A-B944-BD2406269CDC}" srcOrd="1" destOrd="0" parTransId="{E24265ED-3F77-42E4-8EB8-406CA3E7EE86}" sibTransId="{25CFA687-04E2-48CF-BBC6-C75CEC1760A7}"/>
    <dgm:cxn modelId="{201DD5B0-714E-4E9D-9F18-A820E311505F}" type="presOf" srcId="{C2B64D36-1B18-4F43-A3C7-B1B501CCC254}" destId="{52F8646C-2551-4855-B604-B732AFF5C66C}" srcOrd="1" destOrd="0" presId="urn:microsoft.com/office/officeart/2005/8/layout/list1"/>
    <dgm:cxn modelId="{4500432F-5C07-4DF3-B695-37850D3D0F33}" type="presOf" srcId="{B22D1008-7BB4-4FDF-8DBE-54675C96142F}" destId="{00568C9B-CFE2-4528-96D2-ABB740731FF5}" srcOrd="0" destOrd="0" presId="urn:microsoft.com/office/officeart/2005/8/layout/list1"/>
    <dgm:cxn modelId="{80F7C2E2-33BE-4F1C-A2C8-A1A0F00E9E5C}" type="presOf" srcId="{F7E85F13-17F8-453A-BC54-4246B6068DE0}" destId="{B5E642E9-B51D-4D9A-9AE3-06BC04413546}" srcOrd="1" destOrd="0" presId="urn:microsoft.com/office/officeart/2005/8/layout/list1"/>
    <dgm:cxn modelId="{6AC4E3A5-81D4-458A-BA98-E3BC0292839F}" type="presOf" srcId="{F7E85F13-17F8-453A-BC54-4246B6068DE0}" destId="{1F85A5AE-D6E3-4CE1-867D-759C0FB92C26}" srcOrd="0" destOrd="0" presId="urn:microsoft.com/office/officeart/2005/8/layout/list1"/>
    <dgm:cxn modelId="{B0B932B9-9C3F-4FD3-9864-8AE4B0F5D4C8}" type="presOf" srcId="{B22D1008-7BB4-4FDF-8DBE-54675C96142F}" destId="{63359C0B-1C25-48F9-9B32-E810185D4A68}" srcOrd="1" destOrd="0" presId="urn:microsoft.com/office/officeart/2005/8/layout/list1"/>
    <dgm:cxn modelId="{7A4CDD3C-E8E1-4BF5-8E85-890F7E3528D6}" type="presOf" srcId="{2DBCF7C5-925E-4D01-BC8F-5D71C60B5584}" destId="{B2DDCF41-B12F-4929-8734-4F9BE4B33965}" srcOrd="0" destOrd="0" presId="urn:microsoft.com/office/officeart/2005/8/layout/list1"/>
    <dgm:cxn modelId="{2BE2756A-3789-459A-AFFD-12C8F0E6F002}" type="presOf" srcId="{9AA73C21-3F23-431A-B944-BD2406269CDC}" destId="{BA0CE8BE-02C4-4696-993A-8AEE1E344759}" srcOrd="0" destOrd="0" presId="urn:microsoft.com/office/officeart/2005/8/layout/list1"/>
    <dgm:cxn modelId="{A056621F-2D14-446D-8078-FF5C1C35B467}" srcId="{2DBCF7C5-925E-4D01-BC8F-5D71C60B5584}" destId="{C2B64D36-1B18-4F43-A3C7-B1B501CCC254}" srcOrd="2" destOrd="0" parTransId="{0D1D8551-8D10-43B1-9313-11307E11C445}" sibTransId="{6DF87BFB-F1C0-4933-BAA7-00D951012DE1}"/>
    <dgm:cxn modelId="{AD6A465E-39DD-4E2F-9628-F5E33B97437C}" srcId="{2DBCF7C5-925E-4D01-BC8F-5D71C60B5584}" destId="{B22D1008-7BB4-4FDF-8DBE-54675C96142F}" srcOrd="0" destOrd="0" parTransId="{BFE3EE7E-B9D7-4890-91EC-EB19204D6439}" sibTransId="{7FE26E86-B470-4F12-B6D8-25F8C5562170}"/>
    <dgm:cxn modelId="{1672EB65-8EA6-48DD-8697-EE35EF1EE0E6}" type="presOf" srcId="{C2B64D36-1B18-4F43-A3C7-B1B501CCC254}" destId="{C3C8EB06-C228-44C2-AE44-790BF506FF9C}" srcOrd="0" destOrd="0" presId="urn:microsoft.com/office/officeart/2005/8/layout/list1"/>
    <dgm:cxn modelId="{295DCE85-2805-49D7-AA04-D563829DFE01}" type="presOf" srcId="{C3FE0EED-BC49-4515-B6CD-A8FEF1E38E12}" destId="{0812B034-174A-4F86-8E99-9303300ADA15}" srcOrd="0" destOrd="0" presId="urn:microsoft.com/office/officeart/2005/8/layout/list1"/>
    <dgm:cxn modelId="{D49FF124-4E3D-4454-9DDB-F54ECE59902E}" type="presParOf" srcId="{B2DDCF41-B12F-4929-8734-4F9BE4B33965}" destId="{1E248569-5ADF-46DD-89BC-0641570AF69E}" srcOrd="0" destOrd="0" presId="urn:microsoft.com/office/officeart/2005/8/layout/list1"/>
    <dgm:cxn modelId="{2DB3775C-2C9B-4C11-9DE3-94A0477543AD}" type="presParOf" srcId="{1E248569-5ADF-46DD-89BC-0641570AF69E}" destId="{00568C9B-CFE2-4528-96D2-ABB740731FF5}" srcOrd="0" destOrd="0" presId="urn:microsoft.com/office/officeart/2005/8/layout/list1"/>
    <dgm:cxn modelId="{7C69B6E9-E012-4C3B-BE82-0566455FB07B}" type="presParOf" srcId="{1E248569-5ADF-46DD-89BC-0641570AF69E}" destId="{63359C0B-1C25-48F9-9B32-E810185D4A68}" srcOrd="1" destOrd="0" presId="urn:microsoft.com/office/officeart/2005/8/layout/list1"/>
    <dgm:cxn modelId="{D521E67A-B66D-4B83-AB35-680431195284}" type="presParOf" srcId="{B2DDCF41-B12F-4929-8734-4F9BE4B33965}" destId="{EB289966-D18C-4C30-B62D-B5691D07BAC8}" srcOrd="1" destOrd="0" presId="urn:microsoft.com/office/officeart/2005/8/layout/list1"/>
    <dgm:cxn modelId="{BE93C072-D2C6-4FBB-812F-411F67139FC3}" type="presParOf" srcId="{B2DDCF41-B12F-4929-8734-4F9BE4B33965}" destId="{1EB2B6BF-83A3-49A5-A363-94546CB788FD}" srcOrd="2" destOrd="0" presId="urn:microsoft.com/office/officeart/2005/8/layout/list1"/>
    <dgm:cxn modelId="{0BB236AB-EF5C-454F-93F6-092719185D73}" type="presParOf" srcId="{B2DDCF41-B12F-4929-8734-4F9BE4B33965}" destId="{8B242482-99CC-47F0-952F-55D202EB7576}" srcOrd="3" destOrd="0" presId="urn:microsoft.com/office/officeart/2005/8/layout/list1"/>
    <dgm:cxn modelId="{23D70365-F033-4C14-A12B-C4103FF43A92}" type="presParOf" srcId="{B2DDCF41-B12F-4929-8734-4F9BE4B33965}" destId="{DEC190FE-F1AB-43F1-928E-F5470726E883}" srcOrd="4" destOrd="0" presId="urn:microsoft.com/office/officeart/2005/8/layout/list1"/>
    <dgm:cxn modelId="{FFFB6632-B333-4A09-8B88-CFCAE81D2D95}" type="presParOf" srcId="{DEC190FE-F1AB-43F1-928E-F5470726E883}" destId="{BA0CE8BE-02C4-4696-993A-8AEE1E344759}" srcOrd="0" destOrd="0" presId="urn:microsoft.com/office/officeart/2005/8/layout/list1"/>
    <dgm:cxn modelId="{193AA142-F3CB-4346-A032-BC9B0053380E}" type="presParOf" srcId="{DEC190FE-F1AB-43F1-928E-F5470726E883}" destId="{62803E14-44D1-49B7-A776-6831C4E024ED}" srcOrd="1" destOrd="0" presId="urn:microsoft.com/office/officeart/2005/8/layout/list1"/>
    <dgm:cxn modelId="{618CB143-5916-4E49-A187-C624EA68DED7}" type="presParOf" srcId="{B2DDCF41-B12F-4929-8734-4F9BE4B33965}" destId="{7B80AACE-7BBC-4F3A-808A-2308597BA1D5}" srcOrd="5" destOrd="0" presId="urn:microsoft.com/office/officeart/2005/8/layout/list1"/>
    <dgm:cxn modelId="{DAFFEF93-9C7D-455A-B2F8-C6F18D7D86D3}" type="presParOf" srcId="{B2DDCF41-B12F-4929-8734-4F9BE4B33965}" destId="{DDC81937-7A35-442A-9810-04FECEED790E}" srcOrd="6" destOrd="0" presId="urn:microsoft.com/office/officeart/2005/8/layout/list1"/>
    <dgm:cxn modelId="{37328E3C-3F40-465D-B8FC-C517E838F725}" type="presParOf" srcId="{B2DDCF41-B12F-4929-8734-4F9BE4B33965}" destId="{D38BC70D-45F3-4904-88C7-236F784E0409}" srcOrd="7" destOrd="0" presId="urn:microsoft.com/office/officeart/2005/8/layout/list1"/>
    <dgm:cxn modelId="{5669A2DF-1353-4FD0-A436-202400D0C8E7}" type="presParOf" srcId="{B2DDCF41-B12F-4929-8734-4F9BE4B33965}" destId="{8E2EB2F0-E413-40E8-8605-08FC319D0F3B}" srcOrd="8" destOrd="0" presId="urn:microsoft.com/office/officeart/2005/8/layout/list1"/>
    <dgm:cxn modelId="{6E4B6E04-16AD-4D19-A37E-E9AB9E33C7CE}" type="presParOf" srcId="{8E2EB2F0-E413-40E8-8605-08FC319D0F3B}" destId="{C3C8EB06-C228-44C2-AE44-790BF506FF9C}" srcOrd="0" destOrd="0" presId="urn:microsoft.com/office/officeart/2005/8/layout/list1"/>
    <dgm:cxn modelId="{DC94AE44-1C55-4AD8-9EFF-359101E421A8}" type="presParOf" srcId="{8E2EB2F0-E413-40E8-8605-08FC319D0F3B}" destId="{52F8646C-2551-4855-B604-B732AFF5C66C}" srcOrd="1" destOrd="0" presId="urn:microsoft.com/office/officeart/2005/8/layout/list1"/>
    <dgm:cxn modelId="{A194C180-6ED3-42C9-9CBB-5C49362E3697}" type="presParOf" srcId="{B2DDCF41-B12F-4929-8734-4F9BE4B33965}" destId="{62F2EA98-C46F-4037-91DA-86F911FB8566}" srcOrd="9" destOrd="0" presId="urn:microsoft.com/office/officeart/2005/8/layout/list1"/>
    <dgm:cxn modelId="{D335C780-E697-4A3D-B4B2-98DB17323799}" type="presParOf" srcId="{B2DDCF41-B12F-4929-8734-4F9BE4B33965}" destId="{9A42BD54-E9A3-4A39-AF22-51BD7A8EE0B7}" srcOrd="10" destOrd="0" presId="urn:microsoft.com/office/officeart/2005/8/layout/list1"/>
    <dgm:cxn modelId="{68D339BA-1537-4FEA-87A6-6A756D6D695F}" type="presParOf" srcId="{B2DDCF41-B12F-4929-8734-4F9BE4B33965}" destId="{EBE33412-8488-4FF3-BC2A-2D5C51087631}" srcOrd="11" destOrd="0" presId="urn:microsoft.com/office/officeart/2005/8/layout/list1"/>
    <dgm:cxn modelId="{14A8A57A-3332-4ACA-AE57-C533D5FA7D6D}" type="presParOf" srcId="{B2DDCF41-B12F-4929-8734-4F9BE4B33965}" destId="{1F6B25B9-10F3-4523-83C8-0B0D92A2A8A7}" srcOrd="12" destOrd="0" presId="urn:microsoft.com/office/officeart/2005/8/layout/list1"/>
    <dgm:cxn modelId="{DF6C7058-1A28-4A40-B762-64238EF9E3CD}" type="presParOf" srcId="{1F6B25B9-10F3-4523-83C8-0B0D92A2A8A7}" destId="{0812B034-174A-4F86-8E99-9303300ADA15}" srcOrd="0" destOrd="0" presId="urn:microsoft.com/office/officeart/2005/8/layout/list1"/>
    <dgm:cxn modelId="{7183D6F6-E86A-4F50-BD75-F6D0E6528AC7}" type="presParOf" srcId="{1F6B25B9-10F3-4523-83C8-0B0D92A2A8A7}" destId="{C92D531D-541B-491D-B100-FF93A6EFAAF4}" srcOrd="1" destOrd="0" presId="urn:microsoft.com/office/officeart/2005/8/layout/list1"/>
    <dgm:cxn modelId="{BB054862-908B-42DF-8B76-AE31B9E35F22}" type="presParOf" srcId="{B2DDCF41-B12F-4929-8734-4F9BE4B33965}" destId="{469C45AA-46B5-4B68-8B37-309884B11172}" srcOrd="13" destOrd="0" presId="urn:microsoft.com/office/officeart/2005/8/layout/list1"/>
    <dgm:cxn modelId="{BEB1BF55-2C41-403D-A4AE-8F4172511808}" type="presParOf" srcId="{B2DDCF41-B12F-4929-8734-4F9BE4B33965}" destId="{4C65F643-ECF1-4F9A-AF32-FB65D8AD1B2C}" srcOrd="14" destOrd="0" presId="urn:microsoft.com/office/officeart/2005/8/layout/list1"/>
    <dgm:cxn modelId="{EBE50A55-8779-48C5-B279-02684722453D}" type="presParOf" srcId="{B2DDCF41-B12F-4929-8734-4F9BE4B33965}" destId="{11B4B394-F60B-4D61-8449-2643C1D10BCB}" srcOrd="15" destOrd="0" presId="urn:microsoft.com/office/officeart/2005/8/layout/list1"/>
    <dgm:cxn modelId="{044B629C-87D6-4E19-BA84-D507C902D515}" type="presParOf" srcId="{B2DDCF41-B12F-4929-8734-4F9BE4B33965}" destId="{3E0B4021-536D-4A47-9508-56CBCDCAEE3C}" srcOrd="16" destOrd="0" presId="urn:microsoft.com/office/officeart/2005/8/layout/list1"/>
    <dgm:cxn modelId="{B07D4177-931E-468E-940B-57C38472F9A6}" type="presParOf" srcId="{3E0B4021-536D-4A47-9508-56CBCDCAEE3C}" destId="{1F85A5AE-D6E3-4CE1-867D-759C0FB92C26}" srcOrd="0" destOrd="0" presId="urn:microsoft.com/office/officeart/2005/8/layout/list1"/>
    <dgm:cxn modelId="{83DEE029-E94A-4EFF-BD91-87171F163E6A}" type="presParOf" srcId="{3E0B4021-536D-4A47-9508-56CBCDCAEE3C}" destId="{B5E642E9-B51D-4D9A-9AE3-06BC04413546}" srcOrd="1" destOrd="0" presId="urn:microsoft.com/office/officeart/2005/8/layout/list1"/>
    <dgm:cxn modelId="{D7CFE605-9C79-4CF6-B85B-639589DF3A0B}" type="presParOf" srcId="{B2DDCF41-B12F-4929-8734-4F9BE4B33965}" destId="{FB384054-80DA-4ED1-B94D-FE59AD9FAD90}" srcOrd="17" destOrd="0" presId="urn:microsoft.com/office/officeart/2005/8/layout/list1"/>
    <dgm:cxn modelId="{190C4403-DD66-4C4B-89E7-22BEE9267D83}" type="presParOf" srcId="{B2DDCF41-B12F-4929-8734-4F9BE4B33965}" destId="{98E25E20-702A-45A0-B413-66F2D1ABF9C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4C7AC4-ACAA-4709-A03F-99E2A513C85E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79760701-EFED-49B1-A0D6-6214ECCA3835}">
      <dgm:prSet phldrT="[Text]"/>
      <dgm:spPr/>
      <dgm:t>
        <a:bodyPr/>
        <a:lstStyle/>
        <a:p>
          <a:r>
            <a:rPr lang="en-GB" b="1" dirty="0" smtClean="0"/>
            <a:t>Resources (e.g. time, materials)</a:t>
          </a:r>
          <a:endParaRPr lang="en-GB" dirty="0"/>
        </a:p>
      </dgm:t>
    </dgm:pt>
    <dgm:pt modelId="{CFCCF9D7-ECF9-44B5-9AF1-1CA4FEF049E5}" type="parTrans" cxnId="{01283C51-E2FF-4061-B7BA-9EA01F3A8771}">
      <dgm:prSet/>
      <dgm:spPr/>
      <dgm:t>
        <a:bodyPr/>
        <a:lstStyle/>
        <a:p>
          <a:endParaRPr lang="en-GB"/>
        </a:p>
      </dgm:t>
    </dgm:pt>
    <dgm:pt modelId="{DADAC57F-A79C-4D6C-ABAE-44320F33D866}" type="sibTrans" cxnId="{01283C51-E2FF-4061-B7BA-9EA01F3A8771}">
      <dgm:prSet/>
      <dgm:spPr/>
      <dgm:t>
        <a:bodyPr/>
        <a:lstStyle/>
        <a:p>
          <a:endParaRPr lang="en-GB"/>
        </a:p>
      </dgm:t>
    </dgm:pt>
    <dgm:pt modelId="{1AC3E74F-0CE9-4852-9F36-0B738CA03C57}">
      <dgm:prSet phldrT="[Text]"/>
      <dgm:spPr/>
      <dgm:t>
        <a:bodyPr/>
        <a:lstStyle/>
        <a:p>
          <a:r>
            <a:rPr lang="en-GB" b="1" dirty="0" smtClean="0"/>
            <a:t>Alignment with National Curriculum </a:t>
          </a:r>
          <a:endParaRPr lang="en-GB" dirty="0"/>
        </a:p>
      </dgm:t>
    </dgm:pt>
    <dgm:pt modelId="{2708EC3B-DEC1-45AF-9DEC-15AF59C1C75A}" type="parTrans" cxnId="{9B556431-6E51-4888-A162-B88F7692126A}">
      <dgm:prSet/>
      <dgm:spPr/>
      <dgm:t>
        <a:bodyPr/>
        <a:lstStyle/>
        <a:p>
          <a:endParaRPr lang="en-GB"/>
        </a:p>
      </dgm:t>
    </dgm:pt>
    <dgm:pt modelId="{B2A6CA40-6F1E-4EBB-9DFC-345E286D6FD5}" type="sibTrans" cxnId="{9B556431-6E51-4888-A162-B88F7692126A}">
      <dgm:prSet/>
      <dgm:spPr/>
      <dgm:t>
        <a:bodyPr/>
        <a:lstStyle/>
        <a:p>
          <a:endParaRPr lang="en-GB"/>
        </a:p>
      </dgm:t>
    </dgm:pt>
    <dgm:pt modelId="{68D4C09B-5C5B-4257-8565-623A2E0C6C75}">
      <dgm:prSet phldrT="[Text]"/>
      <dgm:spPr/>
      <dgm:t>
        <a:bodyPr/>
        <a:lstStyle/>
        <a:p>
          <a:r>
            <a:rPr lang="en-GB" b="1" dirty="0" smtClean="0"/>
            <a:t>Understanding the SSIBL framework</a:t>
          </a:r>
          <a:endParaRPr lang="en-GB" dirty="0"/>
        </a:p>
      </dgm:t>
    </dgm:pt>
    <dgm:pt modelId="{10B4E815-592E-4DFC-B240-1BAFE0CC39E7}" type="parTrans" cxnId="{B10A638A-B8D0-4652-8DC4-76352D74E02F}">
      <dgm:prSet/>
      <dgm:spPr/>
      <dgm:t>
        <a:bodyPr/>
        <a:lstStyle/>
        <a:p>
          <a:endParaRPr lang="en-GB"/>
        </a:p>
      </dgm:t>
    </dgm:pt>
    <dgm:pt modelId="{1CE8BD8D-E026-4901-B7FD-DF184DA079B8}" type="sibTrans" cxnId="{B10A638A-B8D0-4652-8DC4-76352D74E02F}">
      <dgm:prSet/>
      <dgm:spPr/>
      <dgm:t>
        <a:bodyPr/>
        <a:lstStyle/>
        <a:p>
          <a:endParaRPr lang="en-GB"/>
        </a:p>
      </dgm:t>
    </dgm:pt>
    <dgm:pt modelId="{8EC0005A-9D0D-4F21-A3D9-B65A10B122B3}">
      <dgm:prSet phldrT="[Text]"/>
      <dgm:spPr/>
      <dgm:t>
        <a:bodyPr/>
        <a:lstStyle/>
        <a:p>
          <a:r>
            <a:rPr lang="en-GB" b="1" dirty="0" smtClean="0"/>
            <a:t>Support provided by experienced teachers/in-school</a:t>
          </a:r>
          <a:endParaRPr lang="en-GB" dirty="0"/>
        </a:p>
      </dgm:t>
    </dgm:pt>
    <dgm:pt modelId="{16EB7329-B1A3-4DAF-9D62-B499D8721FE0}" type="parTrans" cxnId="{31157850-3086-443B-B5F7-78D321D448D2}">
      <dgm:prSet/>
      <dgm:spPr/>
      <dgm:t>
        <a:bodyPr/>
        <a:lstStyle/>
        <a:p>
          <a:endParaRPr lang="en-GB"/>
        </a:p>
      </dgm:t>
    </dgm:pt>
    <dgm:pt modelId="{19AA4D0D-5B67-4276-9967-4DA2222AFCE8}" type="sibTrans" cxnId="{31157850-3086-443B-B5F7-78D321D448D2}">
      <dgm:prSet/>
      <dgm:spPr/>
      <dgm:t>
        <a:bodyPr/>
        <a:lstStyle/>
        <a:p>
          <a:endParaRPr lang="en-GB"/>
        </a:p>
      </dgm:t>
    </dgm:pt>
    <dgm:pt modelId="{1E777FD4-F7CD-43D8-9824-1CAD2DFBB141}">
      <dgm:prSet phldrT="[Text]"/>
      <dgm:spPr/>
      <dgm:t>
        <a:bodyPr/>
        <a:lstStyle/>
        <a:p>
          <a:r>
            <a:rPr lang="en-GB" b="1" dirty="0" smtClean="0"/>
            <a:t>Teaching skills (e.g. questioning, differentiation, setting up groupwork) </a:t>
          </a:r>
          <a:endParaRPr lang="en-GB" b="1" dirty="0"/>
        </a:p>
      </dgm:t>
    </dgm:pt>
    <dgm:pt modelId="{3C065E6D-FFEF-4197-BB21-194B7B0F48A8}" type="parTrans" cxnId="{C71B67F1-8605-4C42-8D62-8482AA7A9239}">
      <dgm:prSet/>
      <dgm:spPr/>
      <dgm:t>
        <a:bodyPr/>
        <a:lstStyle/>
        <a:p>
          <a:endParaRPr lang="en-GB"/>
        </a:p>
      </dgm:t>
    </dgm:pt>
    <dgm:pt modelId="{818321E8-E6D1-4D61-97C8-1273B4F4404F}" type="sibTrans" cxnId="{C71B67F1-8605-4C42-8D62-8482AA7A9239}">
      <dgm:prSet/>
      <dgm:spPr/>
      <dgm:t>
        <a:bodyPr/>
        <a:lstStyle/>
        <a:p>
          <a:endParaRPr lang="en-GB"/>
        </a:p>
      </dgm:t>
    </dgm:pt>
    <dgm:pt modelId="{F9213958-D777-4669-A684-BD2C54D84489}">
      <dgm:prSet phldrT="[Text]"/>
      <dgm:spPr/>
      <dgm:t>
        <a:bodyPr/>
        <a:lstStyle/>
        <a:p>
          <a:r>
            <a:rPr lang="en-GB" b="1" smtClean="0"/>
            <a:t>Pupil characteristics</a:t>
          </a:r>
          <a:endParaRPr lang="en-GB" b="1" dirty="0"/>
        </a:p>
      </dgm:t>
    </dgm:pt>
    <dgm:pt modelId="{0581538F-2FB2-4C49-8889-8323AEF0178D}" type="parTrans" cxnId="{D96AE1C7-0858-4A24-9B7C-24704D184E1D}">
      <dgm:prSet/>
      <dgm:spPr/>
      <dgm:t>
        <a:bodyPr/>
        <a:lstStyle/>
        <a:p>
          <a:endParaRPr lang="en-GB"/>
        </a:p>
      </dgm:t>
    </dgm:pt>
    <dgm:pt modelId="{017DFC90-C760-41AB-A63D-D14C0EE6FF8C}" type="sibTrans" cxnId="{D96AE1C7-0858-4A24-9B7C-24704D184E1D}">
      <dgm:prSet/>
      <dgm:spPr/>
      <dgm:t>
        <a:bodyPr/>
        <a:lstStyle/>
        <a:p>
          <a:endParaRPr lang="en-GB"/>
        </a:p>
      </dgm:t>
    </dgm:pt>
    <dgm:pt modelId="{FB7DAE61-5B38-458A-8BB7-9C4985BC5F8F}" type="pres">
      <dgm:prSet presAssocID="{5C4C7AC4-ACAA-4709-A03F-99E2A513C85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C6DD197-33C3-43A1-8530-0F8EAB25DECD}" type="pres">
      <dgm:prSet presAssocID="{79760701-EFED-49B1-A0D6-6214ECCA383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B20842-75DE-4A54-8DBE-0AE9C7FE9BEA}" type="pres">
      <dgm:prSet presAssocID="{DADAC57F-A79C-4D6C-ABAE-44320F33D866}" presName="sibTrans" presStyleCnt="0"/>
      <dgm:spPr/>
    </dgm:pt>
    <dgm:pt modelId="{44E736E8-3BC0-490B-BEA5-C07924BA752B}" type="pres">
      <dgm:prSet presAssocID="{1AC3E74F-0CE9-4852-9F36-0B738CA03C5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75A3B3-CE99-40B0-B821-E6267C984EF2}" type="pres">
      <dgm:prSet presAssocID="{B2A6CA40-6F1E-4EBB-9DFC-345E286D6FD5}" presName="sibTrans" presStyleCnt="0"/>
      <dgm:spPr/>
    </dgm:pt>
    <dgm:pt modelId="{FF77B5C7-CD4A-4A7C-BDA6-37DB7AB9A661}" type="pres">
      <dgm:prSet presAssocID="{68D4C09B-5C5B-4257-8565-623A2E0C6C7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980A82-ECAD-4E56-A161-16C4070D8C0C}" type="pres">
      <dgm:prSet presAssocID="{1CE8BD8D-E026-4901-B7FD-DF184DA079B8}" presName="sibTrans" presStyleCnt="0"/>
      <dgm:spPr/>
    </dgm:pt>
    <dgm:pt modelId="{17C0DC8F-5272-41BD-AEF3-1B70AFC210BC}" type="pres">
      <dgm:prSet presAssocID="{8EC0005A-9D0D-4F21-A3D9-B65A10B122B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519B22-BAF4-4185-9F03-C4EE2182E68A}" type="pres">
      <dgm:prSet presAssocID="{19AA4D0D-5B67-4276-9967-4DA2222AFCE8}" presName="sibTrans" presStyleCnt="0"/>
      <dgm:spPr/>
    </dgm:pt>
    <dgm:pt modelId="{3D7B1AE9-DF3B-44AE-B630-9E23314ABA5B}" type="pres">
      <dgm:prSet presAssocID="{1E777FD4-F7CD-43D8-9824-1CAD2DFBB14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05EE69-CFFC-42C0-9E07-808E6D4B6F77}" type="pres">
      <dgm:prSet presAssocID="{818321E8-E6D1-4D61-97C8-1273B4F4404F}" presName="sibTrans" presStyleCnt="0"/>
      <dgm:spPr/>
    </dgm:pt>
    <dgm:pt modelId="{88125B33-9C9C-4C68-A280-FD1ECEF6365A}" type="pres">
      <dgm:prSet presAssocID="{F9213958-D777-4669-A684-BD2C54D8448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F30306E-803B-493B-98CA-9D027304F00B}" type="presOf" srcId="{5C4C7AC4-ACAA-4709-A03F-99E2A513C85E}" destId="{FB7DAE61-5B38-458A-8BB7-9C4985BC5F8F}" srcOrd="0" destOrd="0" presId="urn:microsoft.com/office/officeart/2005/8/layout/default"/>
    <dgm:cxn modelId="{31157850-3086-443B-B5F7-78D321D448D2}" srcId="{5C4C7AC4-ACAA-4709-A03F-99E2A513C85E}" destId="{8EC0005A-9D0D-4F21-A3D9-B65A10B122B3}" srcOrd="3" destOrd="0" parTransId="{16EB7329-B1A3-4DAF-9D62-B499D8721FE0}" sibTransId="{19AA4D0D-5B67-4276-9967-4DA2222AFCE8}"/>
    <dgm:cxn modelId="{C71B67F1-8605-4C42-8D62-8482AA7A9239}" srcId="{5C4C7AC4-ACAA-4709-A03F-99E2A513C85E}" destId="{1E777FD4-F7CD-43D8-9824-1CAD2DFBB141}" srcOrd="4" destOrd="0" parTransId="{3C065E6D-FFEF-4197-BB21-194B7B0F48A8}" sibTransId="{818321E8-E6D1-4D61-97C8-1273B4F4404F}"/>
    <dgm:cxn modelId="{7BB54F35-C8D5-490E-A004-A06008E6B59F}" type="presOf" srcId="{F9213958-D777-4669-A684-BD2C54D84489}" destId="{88125B33-9C9C-4C68-A280-FD1ECEF6365A}" srcOrd="0" destOrd="0" presId="urn:microsoft.com/office/officeart/2005/8/layout/default"/>
    <dgm:cxn modelId="{C95DBB29-B9E8-4803-B3C4-C818BC9686EF}" type="presOf" srcId="{68D4C09B-5C5B-4257-8565-623A2E0C6C75}" destId="{FF77B5C7-CD4A-4A7C-BDA6-37DB7AB9A661}" srcOrd="0" destOrd="0" presId="urn:microsoft.com/office/officeart/2005/8/layout/default"/>
    <dgm:cxn modelId="{84B73039-51C4-4DB2-8FFE-68C9406D9742}" type="presOf" srcId="{1E777FD4-F7CD-43D8-9824-1CAD2DFBB141}" destId="{3D7B1AE9-DF3B-44AE-B630-9E23314ABA5B}" srcOrd="0" destOrd="0" presId="urn:microsoft.com/office/officeart/2005/8/layout/default"/>
    <dgm:cxn modelId="{9B556431-6E51-4888-A162-B88F7692126A}" srcId="{5C4C7AC4-ACAA-4709-A03F-99E2A513C85E}" destId="{1AC3E74F-0CE9-4852-9F36-0B738CA03C57}" srcOrd="1" destOrd="0" parTransId="{2708EC3B-DEC1-45AF-9DEC-15AF59C1C75A}" sibTransId="{B2A6CA40-6F1E-4EBB-9DFC-345E286D6FD5}"/>
    <dgm:cxn modelId="{B10A638A-B8D0-4652-8DC4-76352D74E02F}" srcId="{5C4C7AC4-ACAA-4709-A03F-99E2A513C85E}" destId="{68D4C09B-5C5B-4257-8565-623A2E0C6C75}" srcOrd="2" destOrd="0" parTransId="{10B4E815-592E-4DFC-B240-1BAFE0CC39E7}" sibTransId="{1CE8BD8D-E026-4901-B7FD-DF184DA079B8}"/>
    <dgm:cxn modelId="{ACEFBDDE-96CB-467F-AE9D-FB134D5D961F}" type="presOf" srcId="{79760701-EFED-49B1-A0D6-6214ECCA3835}" destId="{EC6DD197-33C3-43A1-8530-0F8EAB25DECD}" srcOrd="0" destOrd="0" presId="urn:microsoft.com/office/officeart/2005/8/layout/default"/>
    <dgm:cxn modelId="{01283C51-E2FF-4061-B7BA-9EA01F3A8771}" srcId="{5C4C7AC4-ACAA-4709-A03F-99E2A513C85E}" destId="{79760701-EFED-49B1-A0D6-6214ECCA3835}" srcOrd="0" destOrd="0" parTransId="{CFCCF9D7-ECF9-44B5-9AF1-1CA4FEF049E5}" sibTransId="{DADAC57F-A79C-4D6C-ABAE-44320F33D866}"/>
    <dgm:cxn modelId="{D96AE1C7-0858-4A24-9B7C-24704D184E1D}" srcId="{5C4C7AC4-ACAA-4709-A03F-99E2A513C85E}" destId="{F9213958-D777-4669-A684-BD2C54D84489}" srcOrd="5" destOrd="0" parTransId="{0581538F-2FB2-4C49-8889-8323AEF0178D}" sibTransId="{017DFC90-C760-41AB-A63D-D14C0EE6FF8C}"/>
    <dgm:cxn modelId="{F9B8E011-8738-4041-8643-DF21AF6F5837}" type="presOf" srcId="{8EC0005A-9D0D-4F21-A3D9-B65A10B122B3}" destId="{17C0DC8F-5272-41BD-AEF3-1B70AFC210BC}" srcOrd="0" destOrd="0" presId="urn:microsoft.com/office/officeart/2005/8/layout/default"/>
    <dgm:cxn modelId="{B269FCD5-E3A5-4D5C-B166-03AB8AD7D283}" type="presOf" srcId="{1AC3E74F-0CE9-4852-9F36-0B738CA03C57}" destId="{44E736E8-3BC0-490B-BEA5-C07924BA752B}" srcOrd="0" destOrd="0" presId="urn:microsoft.com/office/officeart/2005/8/layout/default"/>
    <dgm:cxn modelId="{821A5D16-6E51-47DB-A44A-5B7C9EE170E4}" type="presParOf" srcId="{FB7DAE61-5B38-458A-8BB7-9C4985BC5F8F}" destId="{EC6DD197-33C3-43A1-8530-0F8EAB25DECD}" srcOrd="0" destOrd="0" presId="urn:microsoft.com/office/officeart/2005/8/layout/default"/>
    <dgm:cxn modelId="{55B3915F-EC35-4E88-99B1-A920F7216B68}" type="presParOf" srcId="{FB7DAE61-5B38-458A-8BB7-9C4985BC5F8F}" destId="{89B20842-75DE-4A54-8DBE-0AE9C7FE9BEA}" srcOrd="1" destOrd="0" presId="urn:microsoft.com/office/officeart/2005/8/layout/default"/>
    <dgm:cxn modelId="{67B61BCB-EF3F-4DE3-A584-E40BA8FF7DDD}" type="presParOf" srcId="{FB7DAE61-5B38-458A-8BB7-9C4985BC5F8F}" destId="{44E736E8-3BC0-490B-BEA5-C07924BA752B}" srcOrd="2" destOrd="0" presId="urn:microsoft.com/office/officeart/2005/8/layout/default"/>
    <dgm:cxn modelId="{3E089BF2-A508-426E-BA66-96DF15534AD1}" type="presParOf" srcId="{FB7DAE61-5B38-458A-8BB7-9C4985BC5F8F}" destId="{DB75A3B3-CE99-40B0-B821-E6267C984EF2}" srcOrd="3" destOrd="0" presId="urn:microsoft.com/office/officeart/2005/8/layout/default"/>
    <dgm:cxn modelId="{70CEFA83-A909-4144-949C-387860641D8D}" type="presParOf" srcId="{FB7DAE61-5B38-458A-8BB7-9C4985BC5F8F}" destId="{FF77B5C7-CD4A-4A7C-BDA6-37DB7AB9A661}" srcOrd="4" destOrd="0" presId="urn:microsoft.com/office/officeart/2005/8/layout/default"/>
    <dgm:cxn modelId="{6CD84F6A-EB1D-4468-AF09-1F879AA1C1A1}" type="presParOf" srcId="{FB7DAE61-5B38-458A-8BB7-9C4985BC5F8F}" destId="{00980A82-ECAD-4E56-A161-16C4070D8C0C}" srcOrd="5" destOrd="0" presId="urn:microsoft.com/office/officeart/2005/8/layout/default"/>
    <dgm:cxn modelId="{4F34DE9D-B8A1-4096-804D-BA7FC52381F5}" type="presParOf" srcId="{FB7DAE61-5B38-458A-8BB7-9C4985BC5F8F}" destId="{17C0DC8F-5272-41BD-AEF3-1B70AFC210BC}" srcOrd="6" destOrd="0" presId="urn:microsoft.com/office/officeart/2005/8/layout/default"/>
    <dgm:cxn modelId="{084E7572-F942-41F4-9215-F00A0FF68B4B}" type="presParOf" srcId="{FB7DAE61-5B38-458A-8BB7-9C4985BC5F8F}" destId="{EB519B22-BAF4-4185-9F03-C4EE2182E68A}" srcOrd="7" destOrd="0" presId="urn:microsoft.com/office/officeart/2005/8/layout/default"/>
    <dgm:cxn modelId="{895F4409-ECCC-4FDB-9B64-5AF0955BC63F}" type="presParOf" srcId="{FB7DAE61-5B38-458A-8BB7-9C4985BC5F8F}" destId="{3D7B1AE9-DF3B-44AE-B630-9E23314ABA5B}" srcOrd="8" destOrd="0" presId="urn:microsoft.com/office/officeart/2005/8/layout/default"/>
    <dgm:cxn modelId="{ED3417CA-1B22-4CBA-BD42-ECCDA94A0FB7}" type="presParOf" srcId="{FB7DAE61-5B38-458A-8BB7-9C4985BC5F8F}" destId="{9A05EE69-CFFC-42C0-9E07-808E6D4B6F77}" srcOrd="9" destOrd="0" presId="urn:microsoft.com/office/officeart/2005/8/layout/default"/>
    <dgm:cxn modelId="{37BB72EA-6B32-4643-9162-941F495802AF}" type="presParOf" srcId="{FB7DAE61-5B38-458A-8BB7-9C4985BC5F8F}" destId="{88125B33-9C9C-4C68-A280-FD1ECEF6365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2B6BF-83A3-49A5-A363-94546CB788FD}">
      <dsp:nvSpPr>
        <dsp:cNvPr id="0" name=""/>
        <dsp:cNvSpPr/>
      </dsp:nvSpPr>
      <dsp:spPr>
        <a:xfrm>
          <a:off x="0" y="373808"/>
          <a:ext cx="5688649" cy="6300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359C0B-1C25-48F9-9B32-E810185D4A68}">
      <dsp:nvSpPr>
        <dsp:cNvPr id="0" name=""/>
        <dsp:cNvSpPr/>
      </dsp:nvSpPr>
      <dsp:spPr>
        <a:xfrm>
          <a:off x="385242" y="4808"/>
          <a:ext cx="5393399" cy="73800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Lesson plans, resources &amp; reflective </a:t>
          </a:r>
          <a:r>
            <a:rPr lang="en-GB" sz="2000" b="1" kern="1200" dirty="0" smtClean="0">
              <a:solidFill>
                <a:schemeClr val="tx1"/>
              </a:solidFill>
            </a:rPr>
            <a:t>evaluations (105); pupil materials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421268" y="40834"/>
        <a:ext cx="5321347" cy="665948"/>
      </dsp:txXfrm>
    </dsp:sp>
    <dsp:sp modelId="{DDC81937-7A35-442A-9810-04FECEED790E}">
      <dsp:nvSpPr>
        <dsp:cNvPr id="0" name=""/>
        <dsp:cNvSpPr/>
      </dsp:nvSpPr>
      <dsp:spPr>
        <a:xfrm>
          <a:off x="0" y="1507808"/>
          <a:ext cx="4392461" cy="6300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03E14-44D1-49B7-A776-6831C4E024ED}">
      <dsp:nvSpPr>
        <dsp:cNvPr id="0" name=""/>
        <dsp:cNvSpPr/>
      </dsp:nvSpPr>
      <dsp:spPr>
        <a:xfrm>
          <a:off x="385242" y="1138808"/>
          <a:ext cx="5393399" cy="73800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Focus groups discussions (4)</a:t>
          </a:r>
          <a:endParaRPr lang="en-GB" sz="2000" b="1" kern="1200" dirty="0">
            <a:solidFill>
              <a:srgbClr val="FF0000"/>
            </a:solidFill>
          </a:endParaRPr>
        </a:p>
      </dsp:txBody>
      <dsp:txXfrm>
        <a:off x="421268" y="1174834"/>
        <a:ext cx="5321347" cy="665948"/>
      </dsp:txXfrm>
    </dsp:sp>
    <dsp:sp modelId="{9A42BD54-E9A3-4A39-AF22-51BD7A8EE0B7}">
      <dsp:nvSpPr>
        <dsp:cNvPr id="0" name=""/>
        <dsp:cNvSpPr/>
      </dsp:nvSpPr>
      <dsp:spPr>
        <a:xfrm>
          <a:off x="0" y="2641808"/>
          <a:ext cx="5400564" cy="6300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F8646C-2551-4855-B604-B732AFF5C66C}">
      <dsp:nvSpPr>
        <dsp:cNvPr id="0" name=""/>
        <dsp:cNvSpPr/>
      </dsp:nvSpPr>
      <dsp:spPr>
        <a:xfrm>
          <a:off x="385242" y="2272808"/>
          <a:ext cx="5393399" cy="73800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Reflective essays on aspects of </a:t>
          </a:r>
          <a:r>
            <a:rPr lang="en-GB" sz="2000" b="1" kern="1200" dirty="0" smtClean="0">
              <a:solidFill>
                <a:schemeClr val="tx1"/>
              </a:solidFill>
            </a:rPr>
            <a:t>SSIBL (A1/24 +A2/21)  </a:t>
          </a:r>
        </a:p>
      </dsp:txBody>
      <dsp:txXfrm>
        <a:off x="421268" y="2308834"/>
        <a:ext cx="5321347" cy="665948"/>
      </dsp:txXfrm>
    </dsp:sp>
    <dsp:sp modelId="{4C65F643-ECF1-4F9A-AF32-FB65D8AD1B2C}">
      <dsp:nvSpPr>
        <dsp:cNvPr id="0" name=""/>
        <dsp:cNvSpPr/>
      </dsp:nvSpPr>
      <dsp:spPr>
        <a:xfrm>
          <a:off x="0" y="3775808"/>
          <a:ext cx="5112557" cy="6300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D531D-541B-491D-B100-FF93A6EFAAF4}">
      <dsp:nvSpPr>
        <dsp:cNvPr id="0" name=""/>
        <dsp:cNvSpPr/>
      </dsp:nvSpPr>
      <dsp:spPr>
        <a:xfrm>
          <a:off x="360040" y="3384372"/>
          <a:ext cx="5393399" cy="73800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Individual </a:t>
          </a:r>
          <a:r>
            <a:rPr lang="en-GB" sz="2000" b="1" kern="1200" dirty="0" smtClean="0">
              <a:solidFill>
                <a:schemeClr val="tx1"/>
              </a:solidFill>
            </a:rPr>
            <a:t>interviews (7)</a:t>
          </a:r>
        </a:p>
      </dsp:txBody>
      <dsp:txXfrm>
        <a:off x="396066" y="3420398"/>
        <a:ext cx="5321347" cy="665948"/>
      </dsp:txXfrm>
    </dsp:sp>
    <dsp:sp modelId="{98E25E20-702A-45A0-B413-66F2D1ABF9CA}">
      <dsp:nvSpPr>
        <dsp:cNvPr id="0" name=""/>
        <dsp:cNvSpPr/>
      </dsp:nvSpPr>
      <dsp:spPr>
        <a:xfrm>
          <a:off x="0" y="4914616"/>
          <a:ext cx="5256560" cy="6300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642E9-B51D-4D9A-9AE3-06BC04413546}">
      <dsp:nvSpPr>
        <dsp:cNvPr id="0" name=""/>
        <dsp:cNvSpPr/>
      </dsp:nvSpPr>
      <dsp:spPr>
        <a:xfrm>
          <a:off x="385242" y="4540808"/>
          <a:ext cx="5393399" cy="73800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Lesson </a:t>
          </a:r>
          <a:r>
            <a:rPr lang="en-GB" sz="2000" b="1" kern="1200" dirty="0" smtClean="0">
              <a:solidFill>
                <a:schemeClr val="tx1"/>
              </a:solidFill>
            </a:rPr>
            <a:t>observations (11)</a:t>
          </a:r>
        </a:p>
      </dsp:txBody>
      <dsp:txXfrm>
        <a:off x="421268" y="4576834"/>
        <a:ext cx="5321347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DD197-33C3-43A1-8530-0F8EAB25DECD}">
      <dsp:nvSpPr>
        <dsp:cNvPr id="0" name=""/>
        <dsp:cNvSpPr/>
      </dsp:nvSpPr>
      <dsp:spPr>
        <a:xfrm>
          <a:off x="848701" y="1114"/>
          <a:ext cx="2174901" cy="1304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Resources (e.g. time, materials)</a:t>
          </a:r>
          <a:endParaRPr lang="en-GB" sz="1700" kern="1200" dirty="0"/>
        </a:p>
      </dsp:txBody>
      <dsp:txXfrm>
        <a:off x="848701" y="1114"/>
        <a:ext cx="2174901" cy="1304941"/>
      </dsp:txXfrm>
    </dsp:sp>
    <dsp:sp modelId="{44E736E8-3BC0-490B-BEA5-C07924BA752B}">
      <dsp:nvSpPr>
        <dsp:cNvPr id="0" name=""/>
        <dsp:cNvSpPr/>
      </dsp:nvSpPr>
      <dsp:spPr>
        <a:xfrm>
          <a:off x="3241093" y="1114"/>
          <a:ext cx="2174901" cy="1304941"/>
        </a:xfrm>
        <a:prstGeom prst="rec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Alignment with National Curriculum </a:t>
          </a:r>
          <a:endParaRPr lang="en-GB" sz="1700" kern="1200" dirty="0"/>
        </a:p>
      </dsp:txBody>
      <dsp:txXfrm>
        <a:off x="3241093" y="1114"/>
        <a:ext cx="2174901" cy="1304941"/>
      </dsp:txXfrm>
    </dsp:sp>
    <dsp:sp modelId="{FF77B5C7-CD4A-4A7C-BDA6-37DB7AB9A661}">
      <dsp:nvSpPr>
        <dsp:cNvPr id="0" name=""/>
        <dsp:cNvSpPr/>
      </dsp:nvSpPr>
      <dsp:spPr>
        <a:xfrm>
          <a:off x="848701" y="1523545"/>
          <a:ext cx="2174901" cy="1304941"/>
        </a:xfrm>
        <a:prstGeom prst="rec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Understanding the SSIBL framework</a:t>
          </a:r>
          <a:endParaRPr lang="en-GB" sz="1700" kern="1200" dirty="0"/>
        </a:p>
      </dsp:txBody>
      <dsp:txXfrm>
        <a:off x="848701" y="1523545"/>
        <a:ext cx="2174901" cy="1304941"/>
      </dsp:txXfrm>
    </dsp:sp>
    <dsp:sp modelId="{17C0DC8F-5272-41BD-AEF3-1B70AFC210BC}">
      <dsp:nvSpPr>
        <dsp:cNvPr id="0" name=""/>
        <dsp:cNvSpPr/>
      </dsp:nvSpPr>
      <dsp:spPr>
        <a:xfrm>
          <a:off x="3241093" y="1523545"/>
          <a:ext cx="2174901" cy="1304941"/>
        </a:xfrm>
        <a:prstGeom prst="rect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Support provided by experienced teachers/in-school</a:t>
          </a:r>
          <a:endParaRPr lang="en-GB" sz="1700" kern="1200" dirty="0"/>
        </a:p>
      </dsp:txBody>
      <dsp:txXfrm>
        <a:off x="3241093" y="1523545"/>
        <a:ext cx="2174901" cy="1304941"/>
      </dsp:txXfrm>
    </dsp:sp>
    <dsp:sp modelId="{3D7B1AE9-DF3B-44AE-B630-9E23314ABA5B}">
      <dsp:nvSpPr>
        <dsp:cNvPr id="0" name=""/>
        <dsp:cNvSpPr/>
      </dsp:nvSpPr>
      <dsp:spPr>
        <a:xfrm>
          <a:off x="848701" y="3045976"/>
          <a:ext cx="2174901" cy="1304941"/>
        </a:xfrm>
        <a:prstGeom prst="rect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Teaching skills (e.g. questioning, differentiation, setting up groupwork) </a:t>
          </a:r>
          <a:endParaRPr lang="en-GB" sz="1700" b="1" kern="1200" dirty="0"/>
        </a:p>
      </dsp:txBody>
      <dsp:txXfrm>
        <a:off x="848701" y="3045976"/>
        <a:ext cx="2174901" cy="1304941"/>
      </dsp:txXfrm>
    </dsp:sp>
    <dsp:sp modelId="{88125B33-9C9C-4C68-A280-FD1ECEF6365A}">
      <dsp:nvSpPr>
        <dsp:cNvPr id="0" name=""/>
        <dsp:cNvSpPr/>
      </dsp:nvSpPr>
      <dsp:spPr>
        <a:xfrm>
          <a:off x="3241093" y="3045976"/>
          <a:ext cx="2174901" cy="1304941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smtClean="0"/>
            <a:t>Pupil characteristics</a:t>
          </a:r>
          <a:endParaRPr lang="en-GB" sz="1700" b="1" kern="1200" dirty="0"/>
        </a:p>
      </dsp:txBody>
      <dsp:txXfrm>
        <a:off x="3241093" y="3045976"/>
        <a:ext cx="2174901" cy="1304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63EB735B-787D-4D4E-99F3-A991B7BD24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33052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8B61B450-56A2-4AE7-8649-090CEE86E2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9698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6921" indent="-236921"/>
            <a:endParaRPr lang="el-GR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1B450-56A2-4AE7-8649-090CEE86E26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03/03/2016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78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Avraamidou, L. (Ed.). (2016). 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Studying science teacher identity: Theoretical, methodological and empirical explorations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Springer.</a:t>
            </a:r>
          </a:p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Eick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C. J., &amp; Reed, C. J. (2002). What makes an inquiry‐oriented science teacher? The influence of learning histories on student teacher role identity and practice. 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Science Education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86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(3), 401-416.</a:t>
            </a:r>
          </a:p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Vesterinen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V. M.,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Tolppanen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S., &amp;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Aksela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M. (2016). Toward citizenship science education: what students do to make the world a better place?. 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 Journal of Science Education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38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(1), 30-50.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61B450-56A2-4AE7-8649-090CEE86E26D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91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61B450-56A2-4AE7-8649-090CEE86E26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77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fld id="{00279773-D6AA-42E2-A7E7-5194788D1AE5}" type="slidenum">
              <a:rPr lang="en-GB" altLang="en-US" smtClean="0">
                <a:latin typeface="Arial" panose="020B0604020202020204" pitchFamily="34" charset="0"/>
              </a:rPr>
              <a:pPr/>
              <a:t>4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24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Focused on case studies of students that chose Biology</a:t>
            </a:r>
            <a:r>
              <a:rPr lang="en-GB" baseline="0" dirty="0" smtClean="0"/>
              <a:t> as the context of their SSIBL investigations</a:t>
            </a:r>
          </a:p>
          <a:p>
            <a:r>
              <a:rPr lang="en-GB" baseline="0" dirty="0" smtClean="0"/>
              <a:t>And have analysed lesson plans and resources on biology concepts.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Perspectives analysed both in terms of beliefs but also in terms of how they designed and implemented SSIBL lessons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61B450-56A2-4AE7-8649-090CEE86E26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10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61B450-56A2-4AE7-8649-090CEE86E26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329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 how do we help teachers develop their PCK</a:t>
            </a:r>
            <a:r>
              <a:rPr lang="en-GB" baseline="0" dirty="0" smtClean="0"/>
              <a:t> of using strategies like debates, mapping controversies, and taking action?</a:t>
            </a:r>
          </a:p>
          <a:p>
            <a:endParaRPr lang="en-GB" baseline="0" dirty="0" smtClean="0"/>
          </a:p>
          <a:p>
            <a:r>
              <a:rPr lang="en-GB" baseline="0" dirty="0" smtClean="0"/>
              <a:t>What are some important points to raise from this summary about PSTs perspectives on SSIBL?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Helps them develop creative and engaging lessons for their pupils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They are restricted by the perception that it works better with younger students, and in Biology topics (because of the personal relevance link)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Their understanding of the dimensions of the SSIBL framework is developing but takes different forms in the classroom 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61B450-56A2-4AE7-8649-090CEE86E26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840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 how do we help teachers develop their PCK</a:t>
            </a:r>
            <a:r>
              <a:rPr lang="en-GB" baseline="0" dirty="0" smtClean="0"/>
              <a:t> of using strategies like debates, mapping controversies, and taking action?</a:t>
            </a:r>
          </a:p>
          <a:p>
            <a:endParaRPr lang="en-GB" baseline="0" dirty="0" smtClean="0"/>
          </a:p>
          <a:p>
            <a:r>
              <a:rPr lang="en-GB" baseline="0" dirty="0" smtClean="0"/>
              <a:t>What are some important points to raise from this summary about PSTs perspectives on SSIBL?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Helps them develop creative and engaging lessons for their pupils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They are restricted by the perception that it works better with younger students, and in Biology topics (because of the personal relevance link)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Their understanding of the dimensions of the SSIBL framework is developing but takes different forms in the classroom 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61B450-56A2-4AE7-8649-090CEE86E26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492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citizenship science education should take the variety of students’ actions into consideration, and give students the possibility to take individual and participatory action (</a:t>
            </a:r>
            <a:r>
              <a:rPr lang="en-GB" b="1" dirty="0" err="1" smtClean="0"/>
              <a:t>Vesterinen</a:t>
            </a:r>
            <a:r>
              <a:rPr lang="en-GB" b="1" dirty="0" smtClean="0"/>
              <a:t> et al., 2016)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61B450-56A2-4AE7-8649-090CEE86E26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591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03/03/2016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61B450-56A2-4AE7-8649-090CEE86E26D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31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33800"/>
            <a:ext cx="6705600" cy="1371600"/>
          </a:xfrm>
        </p:spPr>
        <p:txBody>
          <a:bodyPr>
            <a:normAutofit/>
          </a:bodyPr>
          <a:lstStyle>
            <a:lvl1pPr marL="0" indent="0" algn="l">
              <a:buNone/>
              <a:defRPr sz="2600" u="none" baseline="0">
                <a:solidFill>
                  <a:srgbClr val="00859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5" name="Picture 4" descr="Color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3400" y="457199"/>
            <a:ext cx="3064343" cy="1143001"/>
          </a:xfrm>
          <a:prstGeom prst="rect">
            <a:avLst/>
          </a:prstGeom>
        </p:spPr>
      </p:pic>
      <p:pic>
        <p:nvPicPr>
          <p:cNvPr id="7" name="Picture 6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096000"/>
            <a:ext cx="990600" cy="655767"/>
          </a:xfrm>
          <a:prstGeom prst="rect">
            <a:avLst/>
          </a:prstGeom>
        </p:spPr>
      </p:pic>
      <p:sp>
        <p:nvSpPr>
          <p:cNvPr id="23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457200" y="5181600"/>
            <a:ext cx="6705600" cy="609600"/>
          </a:xfrm>
        </p:spPr>
        <p:txBody>
          <a:bodyPr>
            <a:normAutofit/>
          </a:bodyPr>
          <a:lstStyle>
            <a:lvl1pPr>
              <a:buNone/>
              <a:defRPr sz="18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31C634A-6D2B-4AE3-A00A-DB9145ABE71B}" type="datetime1">
              <a:rPr lang="en-GB" smtClean="0"/>
              <a:pPr/>
              <a:t>01/09/2017</a:t>
            </a:fld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9" name="Title 28"/>
          <p:cNvSpPr>
            <a:spLocks noGrp="1"/>
          </p:cNvSpPr>
          <p:nvPr>
            <p:ph type="title" hasCustomPrompt="1"/>
          </p:nvPr>
        </p:nvSpPr>
        <p:spPr>
          <a:xfrm>
            <a:off x="457200" y="2514600"/>
            <a:ext cx="8001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2627784" y="6551766"/>
            <a:ext cx="50405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b="0" dirty="0" smtClean="0">
                <a:solidFill>
                  <a:srgbClr val="F39E1E"/>
                </a:solidFill>
              </a:rPr>
              <a:t>PARRISE</a:t>
            </a:r>
            <a:r>
              <a:rPr lang="en-US" sz="1100" dirty="0" smtClean="0">
                <a:solidFill>
                  <a:srgbClr val="F39E1E"/>
                </a:solidFill>
              </a:rPr>
              <a:t> (grant agreement 612438) is funded by the European Commission.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001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1BB3-8ED1-495F-B78E-9F2F507AAC23}" type="datetime1">
              <a:rPr lang="en-GB" smtClean="0"/>
              <a:pPr/>
              <a:t>01/09/2017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1" name="Picture 10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A883-2A3E-4384-9E23-9F8036003D4B}" type="datetime1">
              <a:rPr lang="en-GB" smtClean="0"/>
              <a:pPr/>
              <a:t>01/09/2017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0" name="Picture 9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C657-5E68-464B-A859-353DA4D0200F}" type="datetime1">
              <a:rPr lang="en-GB" smtClean="0"/>
              <a:pPr/>
              <a:t>01/09/2017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2" name="Picture 11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3" name="Picture 12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609600"/>
            <a:ext cx="6477000" cy="4114800"/>
          </a:xfrm>
          <a:ln w="38100">
            <a:solidFill>
              <a:srgbClr val="F39E1E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519738"/>
            <a:ext cx="5486400" cy="576262"/>
          </a:xfrm>
        </p:spPr>
        <p:txBody>
          <a:bodyPr/>
          <a:lstStyle>
            <a:lvl1pPr marL="0" indent="0">
              <a:buNone/>
              <a:defRPr sz="1400">
                <a:solidFill>
                  <a:srgbClr val="0085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2" name="Picture 11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95800" y="609600"/>
            <a:ext cx="3657600" cy="6858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4305299" y="1714500"/>
            <a:ext cx="4038600" cy="3657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571E-BEE9-4075-A4B3-F7D570F8D549}" type="datetime1">
              <a:rPr lang="en-GB" smtClean="0"/>
              <a:pPr/>
              <a:t>01/09/2017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533400" y="609600"/>
            <a:ext cx="3657600" cy="4953000"/>
          </a:xfrm>
          <a:ln w="38100">
            <a:solidFill>
              <a:srgbClr val="F39E1E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5638800"/>
            <a:ext cx="3733800" cy="533400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F39E1E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pic>
        <p:nvPicPr>
          <p:cNvPr id="13" name="Picture 12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4" name="Picture 13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2AFF7-BCF8-49E5-85CB-85F0384A13B8}" type="datetime1">
              <a:rPr lang="en-GB" smtClean="0"/>
              <a:pPr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2" name="Picture 11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101975"/>
            <a:ext cx="7772400" cy="11652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600" u="none">
                <a:solidFill>
                  <a:srgbClr val="00859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EB3C5"/>
                </a:solidFill>
              </a:defRPr>
            </a:lvl1pPr>
          </a:lstStyle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5" name="Picture 14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6" name="Picture 15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1835696" y="6551766"/>
            <a:ext cx="50405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b="0" dirty="0" smtClean="0">
                <a:solidFill>
                  <a:srgbClr val="F39E1E"/>
                </a:solidFill>
              </a:rPr>
              <a:t>PARRISE</a:t>
            </a:r>
            <a:r>
              <a:rPr lang="en-US" sz="1100" dirty="0" smtClean="0">
                <a:solidFill>
                  <a:srgbClr val="F39E1E"/>
                </a:solidFill>
              </a:rPr>
              <a:t> (grant agreement 612438) is funded by the European Commission.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57200" y="4340696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600" u="none">
                <a:solidFill>
                  <a:srgbClr val="00859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15" name="Title 13"/>
          <p:cNvSpPr>
            <a:spLocks noGrp="1"/>
          </p:cNvSpPr>
          <p:nvPr>
            <p:ph type="title" hasCustomPrompt="1"/>
          </p:nvPr>
        </p:nvSpPr>
        <p:spPr>
          <a:xfrm>
            <a:off x="457200" y="3116560"/>
            <a:ext cx="8001000" cy="1143000"/>
          </a:xfrm>
        </p:spPr>
        <p:txBody>
          <a:bodyPr/>
          <a:lstStyle>
            <a:lvl1pPr>
              <a:defRPr strike="noStrik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492875"/>
            <a:ext cx="1828800" cy="365125"/>
          </a:xfrm>
        </p:spPr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4" name="Picture 13" descr="Logo-C-traspare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9" name="Picture 18" descr="flag_white_high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1835696" y="6551766"/>
            <a:ext cx="50405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b="0" dirty="0" smtClean="0">
                <a:solidFill>
                  <a:srgbClr val="F39E1E"/>
                </a:solidFill>
              </a:rPr>
              <a:t>PARRISE</a:t>
            </a:r>
            <a:r>
              <a:rPr lang="en-US" sz="1100" dirty="0" smtClean="0">
                <a:solidFill>
                  <a:srgbClr val="F39E1E"/>
                </a:solidFill>
              </a:rPr>
              <a:t> (grant agreement 612438) is funded by the European Commission.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7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600" u="none">
                <a:solidFill>
                  <a:srgbClr val="0085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FD1-362D-4F02-9C71-B032BF897C67}" type="datetime1">
              <a:rPr lang="en-GB" smtClean="0"/>
              <a:pPr/>
              <a:t>01/09/2017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1835696" y="6551766"/>
            <a:ext cx="50405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b="0" dirty="0" smtClean="0">
                <a:solidFill>
                  <a:srgbClr val="F39E1E"/>
                </a:solidFill>
              </a:rPr>
              <a:t>PARRISE</a:t>
            </a:r>
            <a:r>
              <a:rPr lang="en-US" sz="1100" dirty="0" smtClean="0">
                <a:solidFill>
                  <a:srgbClr val="F39E1E"/>
                </a:solidFill>
              </a:rPr>
              <a:t> (grant agreement 612438) is funded by the European Commission.</a:t>
            </a:r>
          </a:p>
        </p:txBody>
      </p:sp>
      <p:pic>
        <p:nvPicPr>
          <p:cNvPr id="13" name="Picture 12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4" name="Picture 13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001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03232" cy="4344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D4B2-6882-47A4-A054-BC8410B24EC1}" type="datetime1">
              <a:rPr lang="en-GB" smtClean="0"/>
              <a:pPr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EB3C5"/>
                </a:solidFill>
              </a:defRPr>
            </a:lvl1pPr>
          </a:lstStyle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2" name="Picture 11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733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D4B2-6882-47A4-A054-BC8410B24EC1}" type="datetime1">
              <a:rPr lang="en-GB" smtClean="0"/>
              <a:pPr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343400" y="16764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13" name="Picture 12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4" name="Picture 13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84784"/>
            <a:ext cx="7239000" cy="4248472"/>
          </a:xfrm>
          <a:ln w="38100">
            <a:solidFill>
              <a:srgbClr val="F39E1E"/>
            </a:solidFill>
          </a:ln>
        </p:spPr>
        <p:txBody>
          <a:bodyPr>
            <a:normAutofit/>
          </a:bodyPr>
          <a:lstStyle>
            <a:lvl1pPr>
              <a:defRPr sz="260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EB3C5"/>
                </a:solidFill>
              </a:defRPr>
            </a:lvl1pPr>
          </a:lstStyle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455612" y="5733256"/>
            <a:ext cx="4040188" cy="504056"/>
          </a:xfrm>
        </p:spPr>
        <p:txBody>
          <a:bodyPr anchor="b">
            <a:noAutofit/>
          </a:bodyPr>
          <a:lstStyle>
            <a:lvl1pPr marL="0" indent="0">
              <a:lnSpc>
                <a:spcPct val="150000"/>
              </a:lnSpc>
              <a:buNone/>
              <a:defRPr sz="1800" b="0">
                <a:solidFill>
                  <a:srgbClr val="F39E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4" name="Picture 13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84784"/>
            <a:ext cx="3505200" cy="4248472"/>
          </a:xfrm>
          <a:ln w="38100">
            <a:solidFill>
              <a:srgbClr val="F39E1E"/>
            </a:solidFill>
          </a:ln>
        </p:spPr>
        <p:txBody>
          <a:bodyPr>
            <a:normAutofit/>
          </a:bodyPr>
          <a:lstStyle>
            <a:lvl1pPr>
              <a:defRPr sz="260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733256"/>
            <a:ext cx="3733800" cy="457200"/>
          </a:xfrm>
        </p:spPr>
        <p:txBody>
          <a:bodyPr anchor="b">
            <a:noAutofit/>
          </a:bodyPr>
          <a:lstStyle>
            <a:lvl1pPr marL="0" indent="0">
              <a:lnSpc>
                <a:spcPct val="150000"/>
              </a:lnSpc>
              <a:buNone/>
              <a:defRPr sz="1800" b="0">
                <a:solidFill>
                  <a:srgbClr val="F39E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4495800" y="1484784"/>
            <a:ext cx="3505200" cy="4248472"/>
          </a:xfrm>
          <a:ln w="38100">
            <a:solidFill>
              <a:srgbClr val="F39E1E"/>
            </a:solidFill>
          </a:ln>
        </p:spPr>
        <p:txBody>
          <a:bodyPr>
            <a:normAutofit/>
          </a:bodyPr>
          <a:lstStyle>
            <a:lvl1pPr>
              <a:defRPr sz="260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5"/>
          </p:nvPr>
        </p:nvSpPr>
        <p:spPr>
          <a:xfrm>
            <a:off x="4419600" y="5733256"/>
            <a:ext cx="3733800" cy="457200"/>
          </a:xfrm>
        </p:spPr>
        <p:txBody>
          <a:bodyPr anchor="b">
            <a:noAutofit/>
          </a:bodyPr>
          <a:lstStyle>
            <a:lvl1pPr marL="0" indent="0">
              <a:lnSpc>
                <a:spcPct val="150000"/>
              </a:lnSpc>
              <a:buNone/>
              <a:defRPr sz="1800" b="0">
                <a:solidFill>
                  <a:srgbClr val="F39E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5" name="Picture 14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6" name="Picture 15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115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199"/>
            <a:ext cx="38115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A66A8-B7F4-44F4-B9D5-328B0046C0A8}" type="datetime1">
              <a:rPr lang="en-GB" smtClean="0"/>
              <a:pPr/>
              <a:t>01/09/2017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535114"/>
            <a:ext cx="38115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2362200"/>
            <a:ext cx="38115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16" name="Picture 15" descr="Logo-C-tra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9632" y="6237312"/>
            <a:ext cx="488367" cy="539120"/>
          </a:xfrm>
          <a:prstGeom prst="rect">
            <a:avLst/>
          </a:prstGeom>
        </p:spPr>
      </p:pic>
      <p:pic>
        <p:nvPicPr>
          <p:cNvPr id="17" name="Picture 16" descr="flag_white_high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6381471"/>
            <a:ext cx="533400" cy="35310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Untitled-2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C634A-6D2B-4AE3-A00A-DB9145ABE71B}" type="datetime1">
              <a:rPr lang="en-GB" smtClean="0"/>
              <a:pPr/>
              <a:t>01/09/2017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5200" y="6492875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EB3C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C68953D-DFB0-4E8F-93C2-2DA73BD6FE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49" r:id="rId2"/>
    <p:sldLayoutId id="2147483666" r:id="rId3"/>
    <p:sldLayoutId id="2147483651" r:id="rId4"/>
    <p:sldLayoutId id="2147483650" r:id="rId5"/>
    <p:sldLayoutId id="2147483661" r:id="rId6"/>
    <p:sldLayoutId id="2147483652" r:id="rId7"/>
    <p:sldLayoutId id="214748366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700" b="1" u="none" strike="noStrike" kern="1200" cap="none" spc="0">
          <a:ln w="19050">
            <a:solidFill>
              <a:srgbClr val="008596"/>
            </a:solidFill>
            <a:prstDash val="solid"/>
          </a:ln>
          <a:solidFill>
            <a:srgbClr val="0EB3C5"/>
          </a:solidFill>
          <a:effectLst>
            <a:reflection blurRad="6350" stA="55000" endA="300" endPos="45500" dir="5400000" sy="-100000" algn="bl" rotWithShape="0"/>
          </a:effectLst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08596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rgbClr val="008596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008596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008596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rgbClr val="008596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Ruth.Amos@ucl.ac.uk" TargetMode="External"/><Relationship Id="rId2" Type="http://schemas.openxmlformats.org/officeDocument/2006/relationships/hyperlink" Target="mailto:A.Christodoulou@soton.ac.uk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277917"/>
            <a:ext cx="8424936" cy="1470025"/>
          </a:xfrm>
        </p:spPr>
        <p:txBody>
          <a:bodyPr>
            <a:normAutofit/>
          </a:bodyPr>
          <a:lstStyle/>
          <a:p>
            <a:r>
              <a:rPr lang="en-GB" dirty="0" smtClean="0">
                <a:effectLst/>
              </a:rPr>
              <a:t>Teaching science using socio-scientific inquiry-based learning: UK pre-service teachers’ perspectives</a:t>
            </a:r>
            <a:endParaRPr lang="en-GB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</a:t>
            </a:fld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03"/>
          <a:stretch/>
        </p:blipFill>
        <p:spPr bwMode="auto">
          <a:xfrm>
            <a:off x="5076056" y="502568"/>
            <a:ext cx="2164853" cy="78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88" r="58701"/>
          <a:stretch/>
        </p:blipFill>
        <p:spPr bwMode="auto">
          <a:xfrm>
            <a:off x="7372352" y="571027"/>
            <a:ext cx="1497153" cy="64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003233" cy="1371600"/>
          </a:xfrm>
        </p:spPr>
        <p:txBody>
          <a:bodyPr/>
          <a:lstStyle/>
          <a:p>
            <a:r>
              <a:rPr lang="en-GB" dirty="0" smtClean="0"/>
              <a:t>Andri Christodoulou, Ruth Amos, Marcus Grace </a:t>
            </a:r>
          </a:p>
          <a:p>
            <a:r>
              <a:rPr lang="en-GB" dirty="0" smtClean="0"/>
              <a:t>&amp; Ralph Levinson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0"/>
    </mc:Choice>
    <mc:Fallback xmlns="">
      <p:transition spd="slow" advTm="162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3232" cy="1143000"/>
          </a:xfrm>
        </p:spPr>
        <p:txBody>
          <a:bodyPr/>
          <a:lstStyle/>
          <a:p>
            <a:r>
              <a:rPr lang="en-GB" dirty="0" smtClean="0"/>
              <a:t>PSTs’ enactment of SSIBL – lesson materials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43312" cy="43448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SSIBL </a:t>
            </a:r>
            <a:r>
              <a:rPr lang="en-GB" dirty="0"/>
              <a:t>materials </a:t>
            </a:r>
            <a:r>
              <a:rPr lang="en-GB" dirty="0" smtClean="0"/>
              <a:t>more </a:t>
            </a:r>
            <a:r>
              <a:rPr lang="en-GB" dirty="0"/>
              <a:t>frequently designed for younger age groups </a:t>
            </a:r>
            <a:r>
              <a:rPr lang="en-GB" dirty="0" smtClean="0"/>
              <a:t>(Year 8; 12-13 year olds)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Majority focus </a:t>
            </a:r>
            <a:r>
              <a:rPr lang="en-GB" dirty="0"/>
              <a:t>on Biology </a:t>
            </a:r>
            <a:r>
              <a:rPr lang="en-GB" dirty="0" smtClean="0"/>
              <a:t>topics (~50%)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64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3232" cy="1143000"/>
          </a:xfrm>
        </p:spPr>
        <p:txBody>
          <a:bodyPr/>
          <a:lstStyle/>
          <a:p>
            <a:r>
              <a:rPr lang="en-GB" dirty="0" smtClean="0"/>
              <a:t>PSTs’ enactment of SSIBL – lesson materials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3877"/>
            <a:ext cx="8243312" cy="493899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600" b="1" smtClean="0"/>
              <a:t>Tension </a:t>
            </a:r>
            <a:r>
              <a:rPr lang="en-GB" sz="2600" b="1" dirty="0" smtClean="0"/>
              <a:t>between designing and implementing student-centred learning environments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b="1" dirty="0" smtClean="0"/>
              <a:t>Authentic questions placed students in the centre of the learning process </a:t>
            </a:r>
            <a:r>
              <a:rPr lang="en-GB" dirty="0" smtClean="0"/>
              <a:t>(e.g. how can our school can do better looking after the environment? How can the school reduce the amount of waste plastic bottles? Why do only 3 out of 1300 students cycle to our school?)</a:t>
            </a:r>
            <a:endParaRPr lang="en-GB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b="1" dirty="0"/>
              <a:t>G</a:t>
            </a:r>
            <a:r>
              <a:rPr lang="en-GB" b="1" dirty="0" smtClean="0"/>
              <a:t>uided </a:t>
            </a:r>
            <a:r>
              <a:rPr lang="en-GB" b="1" dirty="0"/>
              <a:t>inquiry approach </a:t>
            </a:r>
            <a:r>
              <a:rPr lang="en-GB" b="1" dirty="0" smtClean="0"/>
              <a:t>preferred </a:t>
            </a:r>
            <a:r>
              <a:rPr lang="en-GB" dirty="0" smtClean="0"/>
              <a:t>(Vs. structured or open; teachers give students the question to investigate)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b="1" dirty="0"/>
              <a:t>Role-play, debate and group work activities included </a:t>
            </a:r>
            <a:r>
              <a:rPr lang="en-GB" dirty="0"/>
              <a:t>– where debates are used PSTs note that this is a new experience for them as they have not had the opportunity to use it before in their teaching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b="1" dirty="0" smtClean="0"/>
              <a:t>Operationalising RRI through ‘Taking action’ varied in form and level of ownership assigned to students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90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35" y="699493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3 levels of ‘taking action’ represented in PSTs’ planning and implementation of SSIBL</a:t>
            </a:r>
            <a:br>
              <a:rPr lang="en-GB" sz="28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35" y="2060848"/>
            <a:ext cx="8296129" cy="3952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b="1" dirty="0" smtClean="0"/>
              <a:t>Level 1: </a:t>
            </a:r>
            <a:r>
              <a:rPr lang="en-GB" sz="2400" dirty="0" smtClean="0"/>
              <a:t>Raising awareness about an issue (</a:t>
            </a:r>
            <a:r>
              <a:rPr lang="en-GB" sz="2000" dirty="0" smtClean="0"/>
              <a:t>e.g. ‘make a poster to detail your findings’</a:t>
            </a:r>
            <a:r>
              <a:rPr lang="en-GB" sz="2400" dirty="0" smtClean="0"/>
              <a:t>)</a:t>
            </a:r>
          </a:p>
          <a:p>
            <a:pPr marL="0" indent="0">
              <a:buNone/>
            </a:pPr>
            <a:endParaRPr lang="en-GB" sz="9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1" dirty="0" smtClean="0"/>
              <a:t>Level 2</a:t>
            </a:r>
            <a:r>
              <a:rPr lang="en-GB" sz="2400" dirty="0" smtClean="0"/>
              <a:t>: Intention to Act on the issue (</a:t>
            </a:r>
            <a:r>
              <a:rPr lang="en-GB" sz="2000" dirty="0" smtClean="0"/>
              <a:t>e.g. debate about what should be done about a new wind farm constructed; making a decision on a given scenario – what would you do as doctor/patient/family member)</a:t>
            </a:r>
          </a:p>
          <a:p>
            <a:pPr marL="0" indent="0">
              <a:buNone/>
            </a:pPr>
            <a:endParaRPr lang="en-GB" sz="5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1" dirty="0" smtClean="0"/>
              <a:t>Level 3</a:t>
            </a:r>
            <a:r>
              <a:rPr lang="en-GB" sz="2400" dirty="0" smtClean="0"/>
              <a:t>: Taking Action (</a:t>
            </a:r>
            <a:r>
              <a:rPr lang="en-GB" sz="2000" dirty="0" smtClean="0"/>
              <a:t>e.g. making a presentation to older students to convince them to not drink sugary drinks; creating a survey to investigate a topic - e.g. smoking; </a:t>
            </a:r>
            <a:r>
              <a:rPr lang="en-GB" sz="2000" dirty="0"/>
              <a:t>Write down pledge and name of someone to be accountable for </a:t>
            </a:r>
            <a:r>
              <a:rPr lang="en-GB" sz="2000" dirty="0" smtClean="0"/>
              <a:t>that)</a:t>
            </a:r>
            <a:endParaRPr lang="en-GB" sz="20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1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8001000" cy="1143000"/>
          </a:xfrm>
        </p:spPr>
        <p:txBody>
          <a:bodyPr/>
          <a:lstStyle/>
          <a:p>
            <a:r>
              <a:rPr lang="en-GB" dirty="0" smtClean="0"/>
              <a:t>B) PSTs’ perceptions of SSIBL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98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395536" y="274719"/>
            <a:ext cx="8001000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PSTs’ views on the value of SSIBL </a:t>
            </a:r>
            <a:endParaRPr lang="en-GB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47798" y="1628800"/>
            <a:ext cx="8631385" cy="41044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600" b="1" dirty="0"/>
              <a:t>Beliefs about teaching &amp; </a:t>
            </a:r>
            <a:r>
              <a:rPr lang="en-GB" sz="2600" b="1" dirty="0" smtClean="0"/>
              <a:t>learning</a:t>
            </a: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b="1" dirty="0" smtClean="0"/>
              <a:t>They </a:t>
            </a:r>
            <a:r>
              <a:rPr lang="en-GB" sz="2400" b="1" smtClean="0"/>
              <a:t>[students] </a:t>
            </a:r>
            <a:r>
              <a:rPr lang="en-GB" sz="2400" b="1" dirty="0"/>
              <a:t>don't get any time to link </a:t>
            </a:r>
            <a:r>
              <a:rPr lang="en-GB" sz="2400" b="1" dirty="0" smtClean="0"/>
              <a:t>it [science content] </a:t>
            </a:r>
            <a:r>
              <a:rPr lang="en-GB" sz="2400" b="1" dirty="0"/>
              <a:t>to the real world </a:t>
            </a:r>
            <a:r>
              <a:rPr lang="en-GB" sz="2400" dirty="0"/>
              <a:t>so maybe if you took the time to put the creative effort  on it and made it all more real for them then </a:t>
            </a:r>
            <a:r>
              <a:rPr lang="en-GB" sz="2400" b="1" dirty="0"/>
              <a:t>they would actually enjoy science more</a:t>
            </a:r>
            <a:r>
              <a:rPr lang="en-GB" sz="2400" dirty="0"/>
              <a:t> and then maybe they would get a better grade because they retain more of it </a:t>
            </a:r>
            <a:endParaRPr lang="en-GB" sz="2400" dirty="0" smtClean="0"/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en-GB" sz="2400" dirty="0" smtClean="0"/>
              <a:t>(</a:t>
            </a:r>
            <a:r>
              <a:rPr lang="en-GB" sz="2400" dirty="0"/>
              <a:t>PST8, focus group Nov15</a:t>
            </a:r>
            <a:r>
              <a:rPr lang="en-GB" sz="2400" dirty="0" smtClean="0"/>
              <a:t>)</a:t>
            </a:r>
          </a:p>
          <a:p>
            <a:pPr marL="0" indent="0">
              <a:lnSpc>
                <a:spcPct val="115000"/>
              </a:lnSpc>
              <a:buNone/>
            </a:pPr>
            <a:endParaRPr lang="en-GB" sz="3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76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395536" y="274719"/>
            <a:ext cx="8001000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PSTs’ views on the value of SSIBL </a:t>
            </a:r>
            <a:endParaRPr lang="en-GB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772816"/>
            <a:ext cx="8631385" cy="439248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600" b="1" dirty="0"/>
              <a:t>Beliefs about teaching &amp; </a:t>
            </a:r>
            <a:r>
              <a:rPr lang="en-GB" sz="2600" b="1" dirty="0" smtClean="0"/>
              <a:t>learning</a:t>
            </a:r>
            <a:endParaRPr lang="en-GB" sz="24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050" dirty="0" smtClean="0"/>
          </a:p>
          <a:p>
            <a:pPr marL="0" indent="0">
              <a:buNone/>
            </a:pPr>
            <a:r>
              <a:rPr lang="en-GB" sz="2400" dirty="0" smtClean="0"/>
              <a:t>So </a:t>
            </a:r>
            <a:r>
              <a:rPr lang="en-GB" sz="2400" dirty="0"/>
              <a:t>I thought it was quite interesting and </a:t>
            </a:r>
            <a:r>
              <a:rPr lang="en-GB" sz="2400" b="1" dirty="0"/>
              <a:t>I think kids are more engaged with it</a:t>
            </a:r>
            <a:r>
              <a:rPr lang="en-GB" sz="2400" dirty="0"/>
              <a:t>, they don't think oh science is boring, I need to do an experiment and write it up and then it's done' but why is that science important to you? So I think that's why I chose it [SSIBL] because </a:t>
            </a:r>
            <a:r>
              <a:rPr lang="en-GB" sz="2400" b="1" dirty="0"/>
              <a:t>I think it can make science lessons a lot more engaging </a:t>
            </a:r>
            <a:r>
              <a:rPr lang="en-GB" sz="2400" dirty="0"/>
              <a:t>and then hopefully have kids and a generation a little bit more, </a:t>
            </a:r>
            <a:r>
              <a:rPr lang="en-GB" sz="2400" b="1" dirty="0"/>
              <a:t>engaged with the science and more willing to see how it links to them </a:t>
            </a:r>
            <a:endParaRPr lang="en-GB" sz="2400" b="1" dirty="0" smtClean="0"/>
          </a:p>
          <a:p>
            <a:pPr marL="0" indent="0" algn="r">
              <a:buNone/>
            </a:pPr>
            <a:endParaRPr lang="en-GB" sz="2400" dirty="0" smtClean="0"/>
          </a:p>
          <a:p>
            <a:pPr marL="0" indent="0" algn="r">
              <a:buNone/>
            </a:pPr>
            <a:r>
              <a:rPr lang="en-GB" sz="1800" dirty="0" smtClean="0"/>
              <a:t>(</a:t>
            </a:r>
            <a:r>
              <a:rPr lang="en-GB" sz="1800" dirty="0"/>
              <a:t>PST9, interview Mar16/SOTON). </a:t>
            </a:r>
            <a:endParaRPr lang="en-GB" sz="16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55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64" y="1484784"/>
            <a:ext cx="8003232" cy="434488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b="1" dirty="0"/>
              <a:t>Prior experiences as learners of </a:t>
            </a:r>
            <a:r>
              <a:rPr lang="en-GB" sz="2800" b="1" dirty="0" smtClean="0"/>
              <a:t>science</a:t>
            </a:r>
          </a:p>
          <a:p>
            <a:pPr marL="0" indent="0">
              <a:buNone/>
            </a:pPr>
            <a:r>
              <a:rPr lang="en-GB" sz="2800" dirty="0"/>
              <a:t>it’s [SSIBL] the only way to go forward really, I'm really quite passionate about science </a:t>
            </a:r>
            <a:r>
              <a:rPr lang="en-GB" sz="2800" b="1" dirty="0"/>
              <a:t>but I found it really boring </a:t>
            </a:r>
            <a:r>
              <a:rPr lang="en-GB" sz="2800" dirty="0"/>
              <a:t>at school’ (</a:t>
            </a:r>
            <a:r>
              <a:rPr lang="en-GB" sz="2800" dirty="0" smtClean="0"/>
              <a:t>PST/SOTON, </a:t>
            </a:r>
            <a:r>
              <a:rPr lang="en-GB" sz="2800" dirty="0"/>
              <a:t>focus group Nov15</a:t>
            </a:r>
            <a:r>
              <a:rPr lang="en-GB" sz="2800" dirty="0" smtClean="0"/>
              <a:t>)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We did a lot of the traditional experiments that you would do.  We </a:t>
            </a:r>
            <a:r>
              <a:rPr lang="en-GB" sz="2800" dirty="0" smtClean="0"/>
              <a:t>did, </a:t>
            </a:r>
            <a:r>
              <a:rPr lang="en-GB" sz="2800" dirty="0"/>
              <a:t>a lot of people would write things on the board, we would copy it into our books.  We’d do practice calculations.  There wasn’t a lot of explicit, “Investigate this and find out”. </a:t>
            </a:r>
            <a:r>
              <a:rPr lang="en-GB" sz="2800" b="1" dirty="0" smtClean="0"/>
              <a:t>[…] It </a:t>
            </a:r>
            <a:r>
              <a:rPr lang="en-GB" sz="2800" b="1" dirty="0"/>
              <a:t>was a fairly traditional style of </a:t>
            </a:r>
            <a:r>
              <a:rPr lang="en-GB" sz="2800" b="1" dirty="0" smtClean="0"/>
              <a:t>learning</a:t>
            </a:r>
            <a:r>
              <a:rPr lang="en-GB" sz="2800" dirty="0" smtClean="0"/>
              <a:t> (PST22, interview May17)</a:t>
            </a: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b="1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PSTs’ views on the value of SSIBL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28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64" y="1484783"/>
            <a:ext cx="8587208" cy="50080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b="1" dirty="0" smtClean="0"/>
              <a:t>Experiences </a:t>
            </a:r>
            <a:r>
              <a:rPr lang="en-GB" sz="2800" b="1" dirty="0"/>
              <a:t>as teachers of </a:t>
            </a:r>
            <a:r>
              <a:rPr lang="en-GB" sz="2800" b="1" dirty="0" smtClean="0"/>
              <a:t>science</a:t>
            </a:r>
          </a:p>
          <a:p>
            <a:pPr marL="0" indent="0">
              <a:buNone/>
            </a:pPr>
            <a:endParaRPr lang="en-GB" sz="2800" b="1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/>
              <a:t>‘students </a:t>
            </a:r>
            <a:r>
              <a:rPr lang="en-GB" sz="2800" b="1" dirty="0"/>
              <a:t>were very engaged and excited </a:t>
            </a:r>
            <a:r>
              <a:rPr lang="en-GB" sz="2800" dirty="0"/>
              <a:t>about the results they were getting (student-created survey about why teenagers smoke). </a:t>
            </a:r>
            <a:r>
              <a:rPr lang="en-GB" sz="2800" b="1" dirty="0"/>
              <a:t>They could see how they were going to use scientific information in their lives </a:t>
            </a:r>
            <a:r>
              <a:rPr lang="en-GB" sz="2800" dirty="0"/>
              <a:t>in something that really interested them’ (</a:t>
            </a:r>
            <a:r>
              <a:rPr lang="en-GB" sz="2800" dirty="0" smtClean="0"/>
              <a:t>PST/UCL, </a:t>
            </a:r>
            <a:r>
              <a:rPr lang="en-GB" sz="2800" dirty="0"/>
              <a:t>lesson evaluation, Apri14</a:t>
            </a:r>
            <a:r>
              <a:rPr lang="en-GB" sz="2800" dirty="0" smtClean="0"/>
              <a:t>)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b="1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PSTs’ views on the value of SSIBL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41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64" y="1484783"/>
            <a:ext cx="8587208" cy="50080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b="1" dirty="0" smtClean="0"/>
              <a:t>Experiences </a:t>
            </a:r>
            <a:r>
              <a:rPr lang="en-GB" sz="2800" b="1" dirty="0"/>
              <a:t>as teachers of </a:t>
            </a:r>
            <a:r>
              <a:rPr lang="en-GB" sz="2800" b="1" dirty="0" smtClean="0"/>
              <a:t>science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800" b="1" dirty="0" smtClean="0"/>
          </a:p>
          <a:p>
            <a:pPr marL="0" indent="0">
              <a:buNone/>
            </a:pPr>
            <a:r>
              <a:rPr lang="en-GB" sz="2800" dirty="0" smtClean="0"/>
              <a:t>It </a:t>
            </a:r>
            <a:r>
              <a:rPr lang="en-GB" sz="2800" dirty="0"/>
              <a:t>[SSIBL lesson] was quite interesting because they were quite low-ability classes</a:t>
            </a:r>
            <a:r>
              <a:rPr lang="en-GB" sz="2800" dirty="0" smtClean="0"/>
              <a:t>. </a:t>
            </a:r>
            <a:r>
              <a:rPr lang="en-GB" sz="2800" dirty="0"/>
              <a:t>Even the high ability, I would say, is quite a low-ability class.  And they love the lessons.  I saw them the following week, and they all said, ‘Oh sir, can we do that again?’ […] I think </a:t>
            </a:r>
            <a:r>
              <a:rPr lang="en-GB" sz="2800" b="1" dirty="0"/>
              <a:t>as it got them all engaged, they all had to be thinking</a:t>
            </a:r>
            <a:r>
              <a:rPr lang="en-GB" sz="2800" dirty="0"/>
              <a:t>, they couldn’t switch off because I randomly chose people to get involved in the answering of the questions (PST24, interview Apr17)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b="1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PSTs’ views on the value of SSIBL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6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64" y="1484783"/>
            <a:ext cx="8587208" cy="500809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b="1" dirty="0" smtClean="0"/>
              <a:t>Pupil characteristics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800" b="1" dirty="0" smtClean="0"/>
          </a:p>
          <a:p>
            <a:pPr marL="0" indent="0">
              <a:buNone/>
            </a:pPr>
            <a:r>
              <a:rPr lang="en-GB" sz="2800" dirty="0"/>
              <a:t>The discussion was almost completely student-led, and the students’ carried this out in a mature manner. This was unpredicted by the </a:t>
            </a:r>
            <a:r>
              <a:rPr lang="en-GB" sz="2800" b="1" dirty="0"/>
              <a:t>low ability class who often were immature and would not accept differing opinions </a:t>
            </a:r>
            <a:r>
              <a:rPr lang="en-GB" sz="2800" dirty="0"/>
              <a:t>in lessons prior to this (PST24, writing task, May17</a:t>
            </a:r>
            <a:r>
              <a:rPr lang="en-GB" sz="2800" dirty="0" smtClean="0"/>
              <a:t>)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[I] would </a:t>
            </a:r>
            <a:r>
              <a:rPr lang="en-GB" sz="2800" dirty="0"/>
              <a:t>have to have time to train children into how you wanted them to carry out a particular </a:t>
            </a:r>
            <a:r>
              <a:rPr lang="en-GB" sz="2800" dirty="0" smtClean="0"/>
              <a:t>task’ (PST9,survey)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[it’s a challenge] ensuring that </a:t>
            </a:r>
            <a:r>
              <a:rPr lang="en-GB" sz="2800" b="1" dirty="0" smtClean="0"/>
              <a:t>all students are engaged at all levels</a:t>
            </a:r>
            <a:r>
              <a:rPr lang="en-GB" sz="2800" dirty="0" smtClean="0"/>
              <a:t>’ (PST20,survey)</a:t>
            </a:r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b="1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PSTs’ views on the value of SSIBL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19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1112539"/>
            <a:ext cx="8003232" cy="4344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/>
              <a:t>PARRISE</a:t>
            </a:r>
            <a:r>
              <a:rPr lang="en-GB" sz="3200" dirty="0" smtClean="0"/>
              <a:t>: </a:t>
            </a:r>
            <a:r>
              <a:rPr lang="en-GB" sz="2800" b="1" dirty="0" smtClean="0"/>
              <a:t>P</a:t>
            </a:r>
            <a:r>
              <a:rPr lang="en-GB" sz="2800" dirty="0" smtClean="0"/>
              <a:t>romoting </a:t>
            </a:r>
            <a:r>
              <a:rPr lang="en-GB" sz="2800" b="1" dirty="0"/>
              <a:t>A</a:t>
            </a:r>
            <a:r>
              <a:rPr lang="en-GB" sz="2800" dirty="0"/>
              <a:t>ttainment of </a:t>
            </a:r>
            <a:r>
              <a:rPr lang="en-GB" sz="2800" b="1" dirty="0"/>
              <a:t>R</a:t>
            </a:r>
            <a:r>
              <a:rPr lang="en-GB" sz="2800" dirty="0"/>
              <a:t>esponsible </a:t>
            </a:r>
            <a:r>
              <a:rPr lang="en-GB" sz="2800" b="1" dirty="0"/>
              <a:t>R</a:t>
            </a:r>
            <a:r>
              <a:rPr lang="en-GB" sz="2800" dirty="0"/>
              <a:t>esearch and </a:t>
            </a:r>
            <a:r>
              <a:rPr lang="en-GB" sz="2800" b="1" dirty="0"/>
              <a:t>I</a:t>
            </a:r>
            <a:r>
              <a:rPr lang="en-GB" sz="2800" dirty="0"/>
              <a:t>nnovation in </a:t>
            </a:r>
            <a:r>
              <a:rPr lang="en-GB" sz="2800" b="1" dirty="0"/>
              <a:t>S</a:t>
            </a:r>
            <a:r>
              <a:rPr lang="en-GB" sz="2800" dirty="0"/>
              <a:t>cience </a:t>
            </a:r>
            <a:r>
              <a:rPr lang="en-GB" sz="2800" b="1" dirty="0"/>
              <a:t>E</a:t>
            </a:r>
            <a:r>
              <a:rPr lang="en-GB" sz="2800" dirty="0"/>
              <a:t>ducation </a:t>
            </a:r>
            <a:endParaRPr lang="en-GB" sz="28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3200" b="1" dirty="0" smtClean="0"/>
              <a:t>     SSIs, IBSE, CE                  </a:t>
            </a:r>
          </a:p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r>
              <a:rPr lang="en-GB" sz="3200" b="1" dirty="0" smtClean="0"/>
              <a:t>	Responsible Research &amp; Innovation (RRI)</a:t>
            </a:r>
            <a:endParaRPr lang="en-GB" sz="3200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Curved Right Arrow 2"/>
          <p:cNvSpPr/>
          <p:nvPr/>
        </p:nvSpPr>
        <p:spPr>
          <a:xfrm rot="20204682">
            <a:off x="586336" y="2973658"/>
            <a:ext cx="543723" cy="1443134"/>
          </a:xfrm>
          <a:prstGeom prst="curv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8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15" y="1174070"/>
            <a:ext cx="8003232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1200" b="1" dirty="0" smtClean="0"/>
          </a:p>
          <a:p>
            <a:pPr marL="627063" indent="-361950">
              <a:buFont typeface="Wingdings" panose="05000000000000000000" pitchFamily="2" charset="2"/>
              <a:buChar char="Ø"/>
            </a:pPr>
            <a:r>
              <a:rPr lang="en-US" dirty="0" smtClean="0"/>
              <a:t>SSIBL </a:t>
            </a:r>
            <a:r>
              <a:rPr lang="en-US" dirty="0"/>
              <a:t>in the classroom: does a student’s personal social experience effect engagement and progress</a:t>
            </a:r>
            <a:r>
              <a:rPr lang="en-US" dirty="0" smtClean="0"/>
              <a:t>?</a:t>
            </a:r>
          </a:p>
          <a:p>
            <a:pPr marL="627063" indent="-361950">
              <a:buFont typeface="Wingdings" panose="05000000000000000000" pitchFamily="2" charset="2"/>
              <a:buChar char="Ø"/>
            </a:pPr>
            <a:r>
              <a:rPr lang="en-US" dirty="0"/>
              <a:t>How effective is SSIBL in improving engagement of challenging pupils</a:t>
            </a:r>
            <a:r>
              <a:rPr lang="en-US" dirty="0" smtClean="0"/>
              <a:t>?</a:t>
            </a:r>
          </a:p>
          <a:p>
            <a:pPr marL="627063" indent="-361950">
              <a:buFont typeface="Wingdings" panose="05000000000000000000" pitchFamily="2" charset="2"/>
              <a:buChar char="Ø"/>
            </a:pPr>
            <a:r>
              <a:rPr lang="en-US" dirty="0"/>
              <a:t>Can a SSIBL approach to science teaching increase engagement and learning of the subject</a:t>
            </a:r>
            <a:r>
              <a:rPr lang="en-US" dirty="0" smtClean="0"/>
              <a:t>?</a:t>
            </a:r>
          </a:p>
          <a:p>
            <a:pPr marL="627063" indent="-361950">
              <a:buFont typeface="Wingdings" panose="05000000000000000000" pitchFamily="2" charset="2"/>
              <a:buChar char="Ø"/>
            </a:pPr>
            <a:r>
              <a:rPr lang="en-US" dirty="0"/>
              <a:t>Does using inquiry-based learning in science increase both attainment and engagement</a:t>
            </a:r>
            <a:r>
              <a:rPr lang="en-US" dirty="0" smtClean="0"/>
              <a:t>?</a:t>
            </a:r>
          </a:p>
          <a:p>
            <a:pPr marL="627063" indent="-361950">
              <a:buFont typeface="Wingdings" panose="05000000000000000000" pitchFamily="2" charset="2"/>
              <a:buChar char="Ø"/>
            </a:pPr>
            <a:r>
              <a:rPr lang="en-US" dirty="0"/>
              <a:t>Does the adoption of an IBL approach increase student engagement and interest, in my Year 9 top set class, compared to using a more traditional non-investigative based teaching approach</a:t>
            </a:r>
            <a:r>
              <a:rPr lang="en-US" dirty="0" smtClean="0"/>
              <a:t>?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95536" y="332341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Pupil engagement and interest a strong focus in the action-research projects undertaken </a:t>
            </a:r>
          </a:p>
        </p:txBody>
      </p:sp>
    </p:spTree>
    <p:extLst>
      <p:ext uri="{BB962C8B-B14F-4D97-AF65-F5344CB8AC3E}">
        <p14:creationId xmlns:p14="http://schemas.microsoft.com/office/powerpoint/2010/main" val="106989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79296" cy="1143000"/>
          </a:xfrm>
        </p:spPr>
        <p:txBody>
          <a:bodyPr/>
          <a:lstStyle/>
          <a:p>
            <a:r>
              <a:rPr lang="en-GB" dirty="0" smtClean="0">
                <a:effectLst/>
              </a:rPr>
              <a:t>Perceived challenges in developing SSIBL competencies </a:t>
            </a:r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21</a:t>
            </a:fld>
            <a:endParaRPr lang="en-GB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57987637"/>
              </p:ext>
            </p:extLst>
          </p:nvPr>
        </p:nvGraphicFramePr>
        <p:xfrm>
          <a:off x="1475656" y="1484784"/>
          <a:ext cx="6264696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554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3232" cy="4344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accent5">
                    <a:lumMod val="50000"/>
                  </a:schemeClr>
                </a:solidFill>
              </a:rPr>
              <a:t>I have witnessed for myself how the interest of the students increases. I also believe giving students the opportunity to explore the range of thinking and skills associated with science is more important than just teaching them facts to regurgitate. However, I have also experienced how hard it is to always incorporate this into your teaching, especially when battling with meeting the high demands of the curriculum (PST9S, written task 1, Jan16)</a:t>
            </a:r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school support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When I discussed inquiry-based learning with experienced teachers at my placement school, most admitted to not really being clear on what it entails. After discussing what it involves, most agreed that an inquiry-based lesson would engage their students. However, the consensus was that the time constraints under which they worked would make it difficult to plan and prepare for such lessons (Round 1 </a:t>
            </a:r>
            <a:r>
              <a:rPr lang="en-GB" sz="2800" dirty="0" smtClean="0"/>
              <a:t>TPD/UCL).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72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68" y="1556792"/>
            <a:ext cx="8003232" cy="434488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‘SSIBL </a:t>
            </a:r>
            <a:r>
              <a:rPr lang="en-GB" dirty="0"/>
              <a:t>in action’ </a:t>
            </a:r>
            <a:r>
              <a:rPr lang="en-GB" dirty="0" smtClean="0"/>
              <a:t>made a positive difference </a:t>
            </a:r>
            <a:r>
              <a:rPr lang="en-GB" dirty="0"/>
              <a:t>to PSTs’ perceptions and attitudes towards </a:t>
            </a:r>
            <a:r>
              <a:rPr lang="en-GB" dirty="0" smtClean="0"/>
              <a:t>SSIBL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/>
              <a:t>Pupil engagement and interest in SSIBL lessons taught was noticeably different by </a:t>
            </a:r>
            <a:r>
              <a:rPr lang="en-GB" smtClean="0"/>
              <a:t>PSTs</a:t>
            </a: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M</a:t>
            </a:r>
            <a:r>
              <a:rPr lang="en-GB" dirty="0" smtClean="0"/>
              <a:t>ore </a:t>
            </a:r>
            <a:r>
              <a:rPr lang="en-GB" dirty="0"/>
              <a:t>chemistry and physics SSIBLs emerged in 2nd Year of project when </a:t>
            </a:r>
            <a:r>
              <a:rPr lang="en-GB" dirty="0" smtClean="0"/>
              <a:t>encouraged, although Biology was still the most common context used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PSTs’ views on </a:t>
            </a:r>
            <a:r>
              <a:rPr lang="en-GB" b="1" dirty="0" smtClean="0"/>
              <a:t>Engagement </a:t>
            </a:r>
            <a:r>
              <a:rPr lang="en-GB" dirty="0" smtClean="0"/>
              <a:t>and</a:t>
            </a:r>
            <a:r>
              <a:rPr lang="en-GB" b="1" dirty="0" smtClean="0"/>
              <a:t> Relevance </a:t>
            </a:r>
            <a:r>
              <a:rPr lang="en-GB" dirty="0" smtClean="0"/>
              <a:t>guide PSTs’ motivation and sense of agency in using SSIBL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PSTs’ perspectives on good science teaching and learning were consistent with the SSIBL approach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14039"/>
            <a:ext cx="8001000" cy="1143000"/>
          </a:xfrm>
        </p:spPr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15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&amp;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28587" cy="4752528"/>
          </a:xfrm>
        </p:spPr>
        <p:txBody>
          <a:bodyPr>
            <a:normAutofit/>
          </a:bodyPr>
          <a:lstStyle/>
          <a:p>
            <a:r>
              <a:rPr lang="en-GB" dirty="0" smtClean="0"/>
              <a:t>PST </a:t>
            </a:r>
            <a:r>
              <a:rPr lang="en-GB" dirty="0"/>
              <a:t>need to have opportunities in early years of career to develop SSIBL pedagogy for sustainability </a:t>
            </a:r>
            <a:br>
              <a:rPr lang="en-GB" dirty="0"/>
            </a:br>
            <a:endParaRPr lang="en-GB" dirty="0" smtClean="0"/>
          </a:p>
          <a:p>
            <a:r>
              <a:rPr lang="en-GB" dirty="0"/>
              <a:t>T</a:t>
            </a:r>
            <a:r>
              <a:rPr lang="en-GB" dirty="0" smtClean="0"/>
              <a:t>eacher education about SSIBL needs to be considered in combination to science teacher identities consistent with such an approach (</a:t>
            </a:r>
            <a:r>
              <a:rPr lang="en-GB" dirty="0" err="1" smtClean="0"/>
              <a:t>Eick</a:t>
            </a:r>
            <a:r>
              <a:rPr lang="en-GB" dirty="0" smtClean="0"/>
              <a:t> </a:t>
            </a:r>
            <a:r>
              <a:rPr lang="en-GB" dirty="0"/>
              <a:t>&amp; Reed, 2002; Avraamidou, 2016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Work more closely with PSTs on identifying critical moments in their training or experiences that help them form teaching practices consistent with the use of SSIBL in science education – Biology topics seemed to be a good starting point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28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Thank you for listening!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A</a:t>
            </a:r>
            <a:r>
              <a:rPr lang="en-GB" dirty="0" smtClean="0">
                <a:hlinkClick r:id="rId2"/>
              </a:rPr>
              <a:t>.Christodoulou@soton.ac.uk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Ruth.Amos@ucl.ac.uk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89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839" y="452103"/>
            <a:ext cx="8353181" cy="1143000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What do we know about how pre-service teachers use SSIs, and IBL in their teaching?</a:t>
            </a:r>
            <a:br>
              <a:rPr lang="en-GB" sz="24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770" y="1295400"/>
            <a:ext cx="8170677" cy="46538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600" dirty="0"/>
          </a:p>
          <a:p>
            <a:r>
              <a:rPr lang="en-GB" sz="2400" dirty="0" smtClean="0"/>
              <a:t>PSTs’ reasoning and argumentation varies when learning about SSIs (</a:t>
            </a:r>
            <a:r>
              <a:rPr lang="en-GB" sz="2400" dirty="0" err="1" smtClean="0"/>
              <a:t>Topcu</a:t>
            </a:r>
            <a:r>
              <a:rPr lang="en-GB" sz="2400" dirty="0" smtClean="0"/>
              <a:t> et al., 2010) </a:t>
            </a:r>
          </a:p>
          <a:p>
            <a:r>
              <a:rPr lang="en-GB" sz="2400" dirty="0"/>
              <a:t>disconnect between the relatively mature </a:t>
            </a:r>
            <a:r>
              <a:rPr lang="en-GB" sz="2400" dirty="0" smtClean="0"/>
              <a:t>conceptualizations of </a:t>
            </a:r>
            <a:r>
              <a:rPr lang="en-GB" sz="2400" dirty="0"/>
              <a:t>effective SSI instruction </a:t>
            </a:r>
            <a:r>
              <a:rPr lang="en-GB" sz="2400" dirty="0" smtClean="0"/>
              <a:t>and </a:t>
            </a:r>
            <a:r>
              <a:rPr lang="en-GB" sz="2400" dirty="0"/>
              <a:t>classroom </a:t>
            </a:r>
            <a:r>
              <a:rPr lang="en-GB" sz="2400" dirty="0" smtClean="0"/>
              <a:t>practice on the topic of genetically modified crops (Gardner &amp; Jones, 2011)</a:t>
            </a:r>
          </a:p>
          <a:p>
            <a:r>
              <a:rPr lang="en-GB" sz="2400" dirty="0" smtClean="0"/>
              <a:t>PSTs’ personal beliefs about teaching and about science can affect their engagement with inquiry-based learning practices (Crawford, 2007) </a:t>
            </a:r>
          </a:p>
          <a:p>
            <a:r>
              <a:rPr lang="en-GB" sz="2400" dirty="0" smtClean="0"/>
              <a:t>Beginning teachers change beliefs about teaching &amp; learning more than teaching practices when taking part in CPD about inquiry-based learning (</a:t>
            </a:r>
            <a:r>
              <a:rPr lang="en-GB" sz="2400" dirty="0" err="1" smtClean="0"/>
              <a:t>Luft</a:t>
            </a:r>
            <a:r>
              <a:rPr lang="en-GB" sz="2400" dirty="0" smtClean="0"/>
              <a:t>, 2001)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291454" y="260648"/>
            <a:ext cx="8745042" cy="1008137"/>
          </a:xfrm>
        </p:spPr>
        <p:txBody>
          <a:bodyPr>
            <a:normAutofit/>
          </a:bodyPr>
          <a:lstStyle/>
          <a:p>
            <a:r>
              <a:rPr lang="en-GB" altLang="en-US" sz="2800" b="1" dirty="0" smtClean="0"/>
              <a:t>Professional Development in Science Education (van </a:t>
            </a:r>
            <a:r>
              <a:rPr lang="en-GB" altLang="en-US" sz="2800" b="1" dirty="0" err="1" smtClean="0"/>
              <a:t>Driel</a:t>
            </a:r>
            <a:r>
              <a:rPr lang="en-GB" altLang="en-US" sz="2800" b="1" dirty="0" smtClean="0"/>
              <a:t> et al., 2012)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98457" y="1412776"/>
            <a:ext cx="8496300" cy="4114800"/>
          </a:xfrm>
        </p:spPr>
        <p:txBody>
          <a:bodyPr>
            <a:noAutofit/>
          </a:bodyPr>
          <a:lstStyle/>
          <a:p>
            <a:r>
              <a:rPr lang="en-GB" altLang="en-US" sz="2400" i="1" dirty="0" smtClean="0"/>
              <a:t>focus</a:t>
            </a:r>
            <a:r>
              <a:rPr lang="en-GB" altLang="en-US" sz="2400" dirty="0" smtClean="0"/>
              <a:t> of PD intervention should be clear for the teachers; </a:t>
            </a:r>
          </a:p>
          <a:p>
            <a:r>
              <a:rPr lang="en-GB" altLang="en-US" sz="2400" dirty="0" smtClean="0"/>
              <a:t>teachers should engage in </a:t>
            </a:r>
            <a:r>
              <a:rPr lang="en-GB" altLang="en-US" sz="2400" i="1" dirty="0" smtClean="0"/>
              <a:t>active and inquiry-based learning</a:t>
            </a:r>
            <a:r>
              <a:rPr lang="en-GB" altLang="en-US" sz="2400" dirty="0" smtClean="0"/>
              <a:t> being active participants in the process </a:t>
            </a:r>
          </a:p>
          <a:p>
            <a:r>
              <a:rPr lang="en-GB" altLang="en-US" sz="2400" i="1" dirty="0" smtClean="0"/>
              <a:t>collaborative learning</a:t>
            </a:r>
            <a:r>
              <a:rPr lang="en-GB" altLang="en-US" sz="2400" dirty="0" smtClean="0"/>
              <a:t> elements should be included, with teachers learning with and from each other; </a:t>
            </a:r>
          </a:p>
          <a:p>
            <a:r>
              <a:rPr lang="en-GB" altLang="en-US" sz="2400" i="1" dirty="0" smtClean="0"/>
              <a:t>duration and sustainability</a:t>
            </a:r>
            <a:r>
              <a:rPr lang="en-GB" altLang="en-US" sz="2400" dirty="0" smtClean="0"/>
              <a:t> where teachers are being supported over a period of time to ensure the effectiveness of the intervention; </a:t>
            </a:r>
          </a:p>
          <a:p>
            <a:r>
              <a:rPr lang="en-GB" altLang="en-US" sz="2400" dirty="0" smtClean="0"/>
              <a:t>coherence with curriculum reforms and policies needs to be clear for the teachers, and finally, </a:t>
            </a:r>
          </a:p>
          <a:p>
            <a:r>
              <a:rPr lang="en-GB" altLang="en-US" sz="2400" dirty="0" smtClean="0"/>
              <a:t>school organisational conditions need to be accounted and dealt with</a:t>
            </a:r>
            <a:r>
              <a:rPr lang="en-GB" altLang="en-US" sz="24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714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31424" y="6708899"/>
            <a:ext cx="1828800" cy="365125"/>
          </a:xfrm>
        </p:spPr>
        <p:txBody>
          <a:bodyPr/>
          <a:lstStyle/>
          <a:p>
            <a:fld id="{0C68953D-DFB0-4E8F-93C2-2DA73BD6FEE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3563888" y="476672"/>
            <a:ext cx="208823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b="1" dirty="0"/>
              <a:t>Teacher as </a:t>
            </a:r>
            <a:r>
              <a:rPr lang="en-GB" b="1" dirty="0" smtClean="0"/>
              <a:t>learner of SSIBL	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563888" y="1628800"/>
            <a:ext cx="208823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b="1" dirty="0"/>
              <a:t>Teacher as </a:t>
            </a:r>
            <a:r>
              <a:rPr lang="en-GB" b="1" dirty="0" smtClean="0"/>
              <a:t>designer of SSIBL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2195736" y="2780928"/>
            <a:ext cx="208823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b="1" dirty="0"/>
              <a:t>Teacher as </a:t>
            </a:r>
            <a:r>
              <a:rPr lang="en-GB" b="1" dirty="0" smtClean="0"/>
              <a:t>user of SSIBL</a:t>
            </a:r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4608003" y="2780928"/>
            <a:ext cx="208823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b="1" dirty="0"/>
              <a:t>Teacher as </a:t>
            </a:r>
            <a:r>
              <a:rPr lang="en-GB" b="1" dirty="0" smtClean="0"/>
              <a:t>researcher of SSIBL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3434439" y="3979053"/>
            <a:ext cx="2347129" cy="942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b="1" dirty="0"/>
              <a:t>Teacher as </a:t>
            </a:r>
            <a:r>
              <a:rPr lang="en-GB" b="1" dirty="0" smtClean="0"/>
              <a:t>reflective practitioner on SSIBL</a:t>
            </a:r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2951820" y="5229200"/>
            <a:ext cx="33123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b="1" dirty="0"/>
              <a:t>Teacher as </a:t>
            </a:r>
            <a:r>
              <a:rPr lang="en-GB" b="1" dirty="0" smtClean="0"/>
              <a:t>learner, designer, user of SSIBL	</a:t>
            </a:r>
            <a:endParaRPr lang="en-GB" dirty="0"/>
          </a:p>
        </p:txBody>
      </p:sp>
      <p:sp>
        <p:nvSpPr>
          <p:cNvPr id="17" name="Down Arrow 16"/>
          <p:cNvSpPr/>
          <p:nvPr/>
        </p:nvSpPr>
        <p:spPr>
          <a:xfrm>
            <a:off x="899592" y="908720"/>
            <a:ext cx="504056" cy="4896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33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7488832" cy="1152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/>
              <a:t>Research </a:t>
            </a:r>
            <a:r>
              <a:rPr lang="en-GB" sz="2800" b="1" dirty="0" smtClean="0"/>
              <a:t>Question</a:t>
            </a:r>
          </a:p>
          <a:p>
            <a:pPr marL="0" indent="0">
              <a:buNone/>
            </a:pPr>
            <a:endParaRPr lang="en-GB" sz="2800" b="1" dirty="0"/>
          </a:p>
          <a:p>
            <a:pPr marL="0" indent="0">
              <a:buNone/>
            </a:pPr>
            <a:r>
              <a:rPr lang="en-GB" sz="2800" dirty="0" smtClean="0"/>
              <a:t>What </a:t>
            </a:r>
            <a:r>
              <a:rPr lang="en-GB" sz="2800" dirty="0"/>
              <a:t>are UK pre-service teachers’ perspectives on SSIBL and on its enactment as they learn to teach science?</a:t>
            </a:r>
          </a:p>
          <a:p>
            <a:pPr marL="0" indent="0">
              <a:buNone/>
            </a:pPr>
            <a:endParaRPr lang="en-GB" sz="2800" b="1" dirty="0"/>
          </a:p>
          <a:p>
            <a:pPr marL="0" indent="0">
              <a:buNone/>
            </a:pP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7567" y="4149080"/>
            <a:ext cx="806489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08596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200" kern="1200">
                <a:solidFill>
                  <a:srgbClr val="008596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200" kern="1200">
                <a:solidFill>
                  <a:srgbClr val="008596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rgbClr val="008596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rgbClr val="008596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GB" sz="2800" b="1" dirty="0" smtClean="0"/>
          </a:p>
          <a:p>
            <a:pPr marL="0" indent="0">
              <a:buFont typeface="Arial" pitchFamily="34" charset="0"/>
              <a:buNone/>
            </a:pP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20415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2242592" cy="1143000"/>
          </a:xfrm>
        </p:spPr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91280454"/>
              </p:ext>
            </p:extLst>
          </p:nvPr>
        </p:nvGraphicFramePr>
        <p:xfrm>
          <a:off x="2195736" y="476672"/>
          <a:ext cx="770485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55679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Across 3 academic years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3529" y="263691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404 PSTs across two institutions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3717032"/>
            <a:ext cx="18722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Biology, chemistry and physics specialists that teach all subjects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1998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607"/>
            <a:ext cx="8001000" cy="1143000"/>
          </a:xfrm>
        </p:spPr>
        <p:txBody>
          <a:bodyPr/>
          <a:lstStyle/>
          <a:p>
            <a:r>
              <a:rPr lang="en-GB" dirty="0" smtClean="0">
                <a:effectLst/>
              </a:rPr>
              <a:t>A) Analysis of teacher resources </a:t>
            </a:r>
            <a:endParaRPr lang="en-GB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smtClean="0"/>
              <a:t>How were topics contextualised </a:t>
            </a:r>
            <a:r>
              <a:rPr lang="en-GB" dirty="0"/>
              <a:t>into authentic scientific questions and </a:t>
            </a:r>
            <a:r>
              <a:rPr lang="en-GB" dirty="0" smtClean="0"/>
              <a:t>inquires, 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/>
            </a:pPr>
            <a:r>
              <a:rPr lang="en-GB" dirty="0" smtClean="0"/>
              <a:t>How SSIBL was enacted using </a:t>
            </a:r>
            <a:r>
              <a:rPr lang="en-GB" dirty="0"/>
              <a:t>strategies such as mapping controversies of SSIs, deliberation and discussion, scaffolding inquiry and considering the nature of </a:t>
            </a:r>
            <a:r>
              <a:rPr lang="en-GB" dirty="0" smtClean="0"/>
              <a:t>science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/>
            </a:pPr>
            <a:r>
              <a:rPr lang="en-GB" dirty="0" smtClean="0"/>
              <a:t> How ‘taking action’ was represented in teachers’ and students’ work  </a:t>
            </a:r>
            <a:r>
              <a:rPr lang="en-GB" dirty="0"/>
              <a:t>as this emerges from students’ inquiry.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72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PST18 Cycling to school; Health, Muscular systems</a:t>
            </a:r>
            <a:endParaRPr lang="en-GB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7358" y="1476846"/>
            <a:ext cx="3529335" cy="4544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Stimulus question:</a:t>
            </a:r>
            <a:endParaRPr lang="en-GB" dirty="0"/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Why do only 3 out of 1300 students cycle to school?</a:t>
            </a:r>
          </a:p>
          <a:p>
            <a:pPr indent="0">
              <a:spcBef>
                <a:spcPts val="0"/>
              </a:spcBef>
              <a:buNone/>
            </a:pPr>
            <a:endParaRPr lang="en-GB" sz="2000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Guided inquiry (2 lessons)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953D-DFB0-4E8F-93C2-2DA73BD6FEE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14"/>
          </p:nvPr>
        </p:nvSpPr>
        <p:spPr>
          <a:xfrm>
            <a:off x="4457700" y="1476846"/>
            <a:ext cx="3748608" cy="453650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Groups of students designed a questionnaire to explore possible solutions for increasing cyclists</a:t>
            </a:r>
          </a:p>
          <a:p>
            <a:r>
              <a:rPr lang="en-GB" sz="2400" dirty="0" smtClean="0"/>
              <a:t>Explore road outside school for dangerous areas; link to other cities/countries</a:t>
            </a:r>
          </a:p>
          <a:p>
            <a:r>
              <a:rPr lang="en-GB" sz="2400" dirty="0" smtClean="0"/>
              <a:t>Analyse findings, draw conclusions </a:t>
            </a:r>
          </a:p>
          <a:p>
            <a:r>
              <a:rPr lang="en-GB" sz="2400" dirty="0" smtClean="0"/>
              <a:t>Action taken: Present findings about solutions to classmates – write a report and give to school’s student council for them to feed to teachers and local council </a:t>
            </a:r>
            <a:endParaRPr lang="en-GB" sz="2400" dirty="0"/>
          </a:p>
        </p:txBody>
      </p:sp>
      <p:sp>
        <p:nvSpPr>
          <p:cNvPr id="9" name="AutoShape 2" descr="Image result for cycling to school"/>
          <p:cNvSpPr>
            <a:spLocks noChangeAspect="1" noChangeArrowheads="1"/>
          </p:cNvSpPr>
          <p:nvPr/>
        </p:nvSpPr>
        <p:spPr bwMode="auto">
          <a:xfrm>
            <a:off x="304800" y="-1524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4" descr="Image result for cycling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53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RISE Template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PARRISE Template_v2</Template>
  <TotalTime>7197</TotalTime>
  <Words>2146</Words>
  <Application>Microsoft Office PowerPoint</Application>
  <PresentationFormat>On-screen Show (4:3)</PresentationFormat>
  <Paragraphs>222</Paragraphs>
  <Slides>26</Slides>
  <Notes>10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ＭＳ Ｐゴシック</vt:lpstr>
      <vt:lpstr>SimSun</vt:lpstr>
      <vt:lpstr>Arial</vt:lpstr>
      <vt:lpstr>Calibri</vt:lpstr>
      <vt:lpstr>Courier New</vt:lpstr>
      <vt:lpstr>Verdana</vt:lpstr>
      <vt:lpstr>Wingdings</vt:lpstr>
      <vt:lpstr>PARRISE Template_v2</vt:lpstr>
      <vt:lpstr>Teaching science using socio-scientific inquiry-based learning: UK pre-service teachers’ perspectives</vt:lpstr>
      <vt:lpstr>PowerPoint Presentation</vt:lpstr>
      <vt:lpstr>What do we know about how pre-service teachers use SSIs, and IBL in their teaching? </vt:lpstr>
      <vt:lpstr>Professional Development in Science Education (van Driel et al., 2012) </vt:lpstr>
      <vt:lpstr>PowerPoint Presentation</vt:lpstr>
      <vt:lpstr>PowerPoint Presentation</vt:lpstr>
      <vt:lpstr>Methods</vt:lpstr>
      <vt:lpstr>A) Analysis of teacher resources </vt:lpstr>
      <vt:lpstr>PST18 Cycling to school; Health, Muscular systems</vt:lpstr>
      <vt:lpstr>PSTs’ enactment of SSIBL – lesson materials </vt:lpstr>
      <vt:lpstr>PSTs’ enactment of SSIBL – lesson materials </vt:lpstr>
      <vt:lpstr>3 levels of ‘taking action’ represented in PSTs’ planning and implementation of SSIBL </vt:lpstr>
      <vt:lpstr>B) PSTs’ perceptions of SSIBL</vt:lpstr>
      <vt:lpstr>PSTs’ views on the value of SSIBL </vt:lpstr>
      <vt:lpstr>PSTs’ views on the value of SSIBL </vt:lpstr>
      <vt:lpstr>PSTs’ views on the value of SSIBL </vt:lpstr>
      <vt:lpstr>PSTs’ views on the value of SSIBL </vt:lpstr>
      <vt:lpstr>PSTs’ views on the value of SSIBL </vt:lpstr>
      <vt:lpstr>PSTs’ views on the value of SSIBL </vt:lpstr>
      <vt:lpstr>PowerPoint Presentation</vt:lpstr>
      <vt:lpstr>Perceived challenges in developing SSIBL competencies </vt:lpstr>
      <vt:lpstr>Challenges </vt:lpstr>
      <vt:lpstr>In school support </vt:lpstr>
      <vt:lpstr>Discussion</vt:lpstr>
      <vt:lpstr>Conclusions &amp; Implications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Eleni Kyza</dc:creator>
  <cp:lastModifiedBy>Ruth Amos</cp:lastModifiedBy>
  <cp:revision>365</cp:revision>
  <cp:lastPrinted>2016-03-02T17:07:39Z</cp:lastPrinted>
  <dcterms:created xsi:type="dcterms:W3CDTF">2014-05-13T09:31:39Z</dcterms:created>
  <dcterms:modified xsi:type="dcterms:W3CDTF">2017-09-01T13:31:49Z</dcterms:modified>
</cp:coreProperties>
</file>