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 id="2147483982" r:id="rId5"/>
    <p:sldMasterId id="2147483998" r:id="rId6"/>
    <p:sldMasterId id="2147484014" r:id="rId7"/>
    <p:sldMasterId id="2147484030" r:id="rId8"/>
    <p:sldMasterId id="2147484046" r:id="rId9"/>
    <p:sldMasterId id="2147484062" r:id="rId10"/>
    <p:sldMasterId id="2147484078" r:id="rId11"/>
    <p:sldMasterId id="2147484094" r:id="rId12"/>
    <p:sldMasterId id="2147484110" r:id="rId13"/>
  </p:sldMasterIdLst>
  <p:notesMasterIdLst>
    <p:notesMasterId r:id="rId36"/>
  </p:notesMasterIdLst>
  <p:handoutMasterIdLst>
    <p:handoutMasterId r:id="rId37"/>
  </p:handoutMasterIdLst>
  <p:sldIdLst>
    <p:sldId id="280" r:id="rId14"/>
    <p:sldId id="298" r:id="rId15"/>
    <p:sldId id="318" r:id="rId16"/>
    <p:sldId id="316" r:id="rId17"/>
    <p:sldId id="319" r:id="rId18"/>
    <p:sldId id="317" r:id="rId19"/>
    <p:sldId id="320" r:id="rId20"/>
    <p:sldId id="321" r:id="rId21"/>
    <p:sldId id="322" r:id="rId22"/>
    <p:sldId id="327" r:id="rId23"/>
    <p:sldId id="332" r:id="rId24"/>
    <p:sldId id="323" r:id="rId25"/>
    <p:sldId id="328" r:id="rId26"/>
    <p:sldId id="331" r:id="rId27"/>
    <p:sldId id="324" r:id="rId28"/>
    <p:sldId id="325" r:id="rId29"/>
    <p:sldId id="314" r:id="rId30"/>
    <p:sldId id="326" r:id="rId31"/>
    <p:sldId id="333" r:id="rId32"/>
    <p:sldId id="330" r:id="rId33"/>
    <p:sldId id="315" r:id="rId34"/>
    <p:sldId id="309" r:id="rId35"/>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B384C"/>
    <a:srgbClr val="003D4C"/>
    <a:srgbClr val="0033A0"/>
    <a:srgbClr val="9BB8D3"/>
    <a:srgbClr val="B5BD00"/>
    <a:srgbClr val="AFC828"/>
    <a:srgbClr val="051B35"/>
    <a:srgbClr val="EFA720"/>
    <a:srgbClr val="008C99"/>
    <a:srgbClr val="CD00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662"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1B7BAF74-D048-4B0A-87D8-486DFA6AE158}" type="datetimeFigureOut">
              <a:rPr lang="en-GB" altLang="en-US"/>
              <a:pPr/>
              <a:t>04/07/2018</a:t>
            </a:fld>
            <a:endParaRPr lang="en-GB"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CA7B983-FBE7-485F-A6A6-AF601449145A}" type="slidenum">
              <a:rPr lang="en-GB" altLang="en-US"/>
              <a:pPr/>
              <a:t>‹#›</a:t>
            </a:fld>
            <a:endParaRPr lang="en-GB" altLang="en-US"/>
          </a:p>
        </p:txBody>
      </p:sp>
    </p:spTree>
    <p:extLst>
      <p:ext uri="{BB962C8B-B14F-4D97-AF65-F5344CB8AC3E}">
        <p14:creationId xmlns:p14="http://schemas.microsoft.com/office/powerpoint/2010/main" xmlns="" val="248612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077E3-2224-5B45-A106-6BEB1A528669}" type="datetimeFigureOut">
              <a:rPr lang="en-US" smtClean="0"/>
              <a:pPr/>
              <a:t>7/4/2018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ED02E-0189-CF43-8DAF-6EDCF45BAB0C}" type="slidenum">
              <a:rPr lang="en-US" smtClean="0"/>
              <a:pPr/>
              <a:t>‹#›</a:t>
            </a:fld>
            <a:endParaRPr lang="en-US"/>
          </a:p>
        </p:txBody>
      </p:sp>
    </p:spTree>
    <p:extLst>
      <p:ext uri="{BB962C8B-B14F-4D97-AF65-F5344CB8AC3E}">
        <p14:creationId xmlns:p14="http://schemas.microsoft.com/office/powerpoint/2010/main" xmlns="" val="6556390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Re-focusing</a:t>
            </a:r>
            <a:r>
              <a:rPr lang="en-US" baseline="0" dirty="0" smtClean="0"/>
              <a:t> on development of the individual - resilience</a:t>
            </a:r>
          </a:p>
        </p:txBody>
      </p:sp>
      <p:sp>
        <p:nvSpPr>
          <p:cNvPr id="4" name="Slide Number Placeholder 3"/>
          <p:cNvSpPr>
            <a:spLocks noGrp="1"/>
          </p:cNvSpPr>
          <p:nvPr>
            <p:ph type="sldNum" sz="quarter" idx="10"/>
          </p:nvPr>
        </p:nvSpPr>
        <p:spPr/>
        <p:txBody>
          <a:bodyPr/>
          <a:lstStyle/>
          <a:p>
            <a:fld id="{F99ED02E-0189-CF43-8DAF-6EDCF45BAB0C}" type="slidenum">
              <a:rPr lang="en-US" smtClean="0"/>
              <a:pPr/>
              <a:t>2</a:t>
            </a:fld>
            <a:endParaRPr lang="en-US"/>
          </a:p>
        </p:txBody>
      </p:sp>
    </p:spTree>
    <p:extLst>
      <p:ext uri="{BB962C8B-B14F-4D97-AF65-F5344CB8AC3E}">
        <p14:creationId xmlns:p14="http://schemas.microsoft.com/office/powerpoint/2010/main" xmlns="" val="333847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a:t>
            </a:r>
            <a:r>
              <a:rPr lang="en-GB" baseline="0" dirty="0" smtClean="0"/>
              <a:t> are 47 Wildlife Trusts across the UK, Isle of Man and Alderney looking after 2,300 nature reserves</a:t>
            </a:r>
            <a:endParaRPr lang="en-GB" dirty="0"/>
          </a:p>
        </p:txBody>
      </p:sp>
      <p:sp>
        <p:nvSpPr>
          <p:cNvPr id="4" name="Slide Number Placeholder 3"/>
          <p:cNvSpPr>
            <a:spLocks noGrp="1"/>
          </p:cNvSpPr>
          <p:nvPr>
            <p:ph type="sldNum" sz="quarter" idx="10"/>
          </p:nvPr>
        </p:nvSpPr>
        <p:spPr/>
        <p:txBody>
          <a:bodyPr/>
          <a:lstStyle/>
          <a:p>
            <a:fld id="{F99ED02E-0189-CF43-8DAF-6EDCF45BAB0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9ED02E-0189-CF43-8DAF-6EDCF45BAB0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9ED02E-0189-CF43-8DAF-6EDCF45BAB0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9ED02E-0189-CF43-8DAF-6EDCF45BAB0C}" type="slidenum">
              <a:rPr lang="en-US" smtClean="0"/>
              <a:pPr/>
              <a:t>17</a:t>
            </a:fld>
            <a:endParaRPr lang="en-US"/>
          </a:p>
        </p:txBody>
      </p:sp>
    </p:spTree>
    <p:extLst>
      <p:ext uri="{BB962C8B-B14F-4D97-AF65-F5344CB8AC3E}">
        <p14:creationId xmlns:p14="http://schemas.microsoft.com/office/powerpoint/2010/main" xmlns="" val="77624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139948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3110133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42656522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1821517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041042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BAB7739-5376-4DB6-86E1-8798B759D3A4}"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121C68-73E0-473E-B5E7-C65C6E021DCF}" type="slidenum">
              <a:rPr lang="en-GB" altLang="en-US"/>
              <a:pPr/>
              <a:t>‹#›</a:t>
            </a:fld>
            <a:endParaRPr lang="en-GB" altLang="en-US"/>
          </a:p>
        </p:txBody>
      </p:sp>
    </p:spTree>
    <p:extLst>
      <p:ext uri="{BB962C8B-B14F-4D97-AF65-F5344CB8AC3E}">
        <p14:creationId xmlns:p14="http://schemas.microsoft.com/office/powerpoint/2010/main" xmlns="" val="334807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0AF4E9B-CFD2-4C40-B3CB-34B9F765AD74}"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F58CB45-5B6F-4745-8BFD-0D85FC8976A3}" type="slidenum">
              <a:rPr lang="en-GB" altLang="en-US"/>
              <a:pPr/>
              <a:t>‹#›</a:t>
            </a:fld>
            <a:endParaRPr lang="en-GB" altLang="en-US"/>
          </a:p>
        </p:txBody>
      </p:sp>
    </p:spTree>
    <p:extLst>
      <p:ext uri="{BB962C8B-B14F-4D97-AF65-F5344CB8AC3E}">
        <p14:creationId xmlns:p14="http://schemas.microsoft.com/office/powerpoint/2010/main" xmlns="" val="13590202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FB29C9-81E2-4DE2-AEAC-99F64F4DD53D}"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8887A0B-5AFC-491D-A1F6-F2649E482D99}" type="slidenum">
              <a:rPr lang="en-GB" altLang="en-US"/>
              <a:pPr/>
              <a:t>‹#›</a:t>
            </a:fld>
            <a:endParaRPr lang="en-GB" altLang="en-US"/>
          </a:p>
        </p:txBody>
      </p:sp>
    </p:spTree>
    <p:extLst>
      <p:ext uri="{BB962C8B-B14F-4D97-AF65-F5344CB8AC3E}">
        <p14:creationId xmlns:p14="http://schemas.microsoft.com/office/powerpoint/2010/main" xmlns="" val="4900229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79768D-CC49-45E6-A78A-A3B435078306}"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F18900A-1737-4D5D-AB1B-B7941AEA2696}" type="slidenum">
              <a:rPr lang="en-GB" altLang="en-US"/>
              <a:pPr/>
              <a:t>‹#›</a:t>
            </a:fld>
            <a:endParaRPr lang="en-GB" altLang="en-US"/>
          </a:p>
        </p:txBody>
      </p:sp>
    </p:spTree>
    <p:extLst>
      <p:ext uri="{BB962C8B-B14F-4D97-AF65-F5344CB8AC3E}">
        <p14:creationId xmlns:p14="http://schemas.microsoft.com/office/powerpoint/2010/main" xmlns="" val="34193327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467561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818338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95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3559818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9685667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83463C6-A328-48E8-A8D4-2C1BFEAE5687}"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4620A545-63A9-44A4-8D2C-99FE3AC9E349}" type="slidenum">
              <a:rPr lang="en-GB" altLang="en-US"/>
              <a:pPr/>
              <a:t>‹#›</a:t>
            </a:fld>
            <a:endParaRPr lang="en-GB" altLang="en-US"/>
          </a:p>
        </p:txBody>
      </p:sp>
    </p:spTree>
    <p:extLst>
      <p:ext uri="{BB962C8B-B14F-4D97-AF65-F5344CB8AC3E}">
        <p14:creationId xmlns:p14="http://schemas.microsoft.com/office/powerpoint/2010/main" xmlns="" val="2718246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34115787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38471077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08837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87B460-9C8B-40A8-9D57-679B24FA7E7D}"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29A40A-DAB4-4A4F-9154-DA004EF3801F}" type="slidenum">
              <a:rPr lang="en-GB" altLang="en-US"/>
              <a:pPr/>
              <a:t>‹#›</a:t>
            </a:fld>
            <a:endParaRPr lang="en-GB" altLang="en-US"/>
          </a:p>
        </p:txBody>
      </p:sp>
    </p:spTree>
    <p:extLst>
      <p:ext uri="{BB962C8B-B14F-4D97-AF65-F5344CB8AC3E}">
        <p14:creationId xmlns:p14="http://schemas.microsoft.com/office/powerpoint/2010/main" xmlns="" val="2231501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738B775-6CC0-494A-A6B8-4345187946AD}"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FE95B96-A59E-4CD2-AF9C-A5988D359B48}" type="slidenum">
              <a:rPr lang="en-GB" altLang="en-US"/>
              <a:pPr/>
              <a:t>‹#›</a:t>
            </a:fld>
            <a:endParaRPr lang="en-GB" altLang="en-US"/>
          </a:p>
        </p:txBody>
      </p:sp>
    </p:spTree>
    <p:extLst>
      <p:ext uri="{BB962C8B-B14F-4D97-AF65-F5344CB8AC3E}">
        <p14:creationId xmlns:p14="http://schemas.microsoft.com/office/powerpoint/2010/main" xmlns="" val="632830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715D3CB-A39E-45E3-8BD1-61DFBDBE839D}"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73F081-3EF7-4973-9F85-E218746D3D6A}" type="slidenum">
              <a:rPr lang="en-GB" altLang="en-US"/>
              <a:pPr/>
              <a:t>‹#›</a:t>
            </a:fld>
            <a:endParaRPr lang="en-GB" altLang="en-US"/>
          </a:p>
        </p:txBody>
      </p:sp>
    </p:spTree>
    <p:extLst>
      <p:ext uri="{BB962C8B-B14F-4D97-AF65-F5344CB8AC3E}">
        <p14:creationId xmlns:p14="http://schemas.microsoft.com/office/powerpoint/2010/main" xmlns="" val="42654523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F956CF7-7295-458B-84BA-3BC3D22FF186}"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D924B99-BB23-4A58-AC9B-62047ECBC847}" type="slidenum">
              <a:rPr lang="en-GB" altLang="en-US"/>
              <a:pPr/>
              <a:t>‹#›</a:t>
            </a:fld>
            <a:endParaRPr lang="en-GB" altLang="en-US"/>
          </a:p>
        </p:txBody>
      </p:sp>
    </p:spTree>
    <p:extLst>
      <p:ext uri="{BB962C8B-B14F-4D97-AF65-F5344CB8AC3E}">
        <p14:creationId xmlns:p14="http://schemas.microsoft.com/office/powerpoint/2010/main" xmlns="" val="12217767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93972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36136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8983344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925002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204863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C5624D4-6B62-4FCE-9EF8-C2E41AA2AE3D}"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87C620F3-EA95-4CB9-AB01-C800E6276DF0}" type="slidenum">
              <a:rPr lang="en-GB" altLang="en-US"/>
              <a:pPr/>
              <a:t>‹#›</a:t>
            </a:fld>
            <a:endParaRPr lang="en-GB" altLang="en-US"/>
          </a:p>
        </p:txBody>
      </p:sp>
    </p:spTree>
    <p:extLst>
      <p:ext uri="{BB962C8B-B14F-4D97-AF65-F5344CB8AC3E}">
        <p14:creationId xmlns:p14="http://schemas.microsoft.com/office/powerpoint/2010/main" xmlns="" val="303053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200905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1502491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9192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DDA15D7-DC88-4E6E-9C8A-3D8A6CCD6121}"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D914D9F-79D5-43FE-B9FF-A0C80689A896}" type="slidenum">
              <a:rPr lang="en-GB" altLang="en-US"/>
              <a:pPr/>
              <a:t>‹#›</a:t>
            </a:fld>
            <a:endParaRPr lang="en-GB" altLang="en-US"/>
          </a:p>
        </p:txBody>
      </p:sp>
    </p:spTree>
    <p:extLst>
      <p:ext uri="{BB962C8B-B14F-4D97-AF65-F5344CB8AC3E}">
        <p14:creationId xmlns:p14="http://schemas.microsoft.com/office/powerpoint/2010/main" xmlns="" val="336817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2EFA3A-84A3-49A6-A1AA-016A44DA76D6}"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C198BAC-C1F6-4C0F-AEFB-A1FEA8F71A0A}" type="slidenum">
              <a:rPr lang="en-GB" altLang="en-US"/>
              <a:pPr/>
              <a:t>‹#›</a:t>
            </a:fld>
            <a:endParaRPr lang="en-GB" altLang="en-US"/>
          </a:p>
        </p:txBody>
      </p:sp>
    </p:spTree>
    <p:extLst>
      <p:ext uri="{BB962C8B-B14F-4D97-AF65-F5344CB8AC3E}">
        <p14:creationId xmlns:p14="http://schemas.microsoft.com/office/powerpoint/2010/main" xmlns="" val="117445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86A1E96-6A59-4D5C-89D1-E95C50485DCF}"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02760364-C079-409A-B646-82450B86ADF0}" type="slidenum">
              <a:rPr lang="en-GB" altLang="en-US"/>
              <a:pPr/>
              <a:t>‹#›</a:t>
            </a:fld>
            <a:endParaRPr lang="en-GB" altLang="en-US"/>
          </a:p>
        </p:txBody>
      </p:sp>
    </p:spTree>
    <p:extLst>
      <p:ext uri="{BB962C8B-B14F-4D97-AF65-F5344CB8AC3E}">
        <p14:creationId xmlns:p14="http://schemas.microsoft.com/office/powerpoint/2010/main" xmlns="" val="170278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B0E4D0-83E9-4AA3-8E89-ABE0A5ED7F74}"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610FE61-E2DD-40E5-9A0C-A86572643E99}" type="slidenum">
              <a:rPr lang="en-GB" altLang="en-US"/>
              <a:pPr/>
              <a:t>‹#›</a:t>
            </a:fld>
            <a:endParaRPr lang="en-GB" altLang="en-US"/>
          </a:p>
        </p:txBody>
      </p:sp>
    </p:spTree>
    <p:extLst>
      <p:ext uri="{BB962C8B-B14F-4D97-AF65-F5344CB8AC3E}">
        <p14:creationId xmlns:p14="http://schemas.microsoft.com/office/powerpoint/2010/main" xmlns="" val="296362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0123EC-1E1D-4DF4-8E5D-A5E6649A087D}"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7826B5A-BFF8-4774-B35A-9E0C3A057839}" type="slidenum">
              <a:rPr lang="en-GB" altLang="en-US"/>
              <a:pPr/>
              <a:t>‹#›</a:t>
            </a:fld>
            <a:endParaRPr lang="en-GB" altLang="en-US"/>
          </a:p>
        </p:txBody>
      </p:sp>
    </p:spTree>
    <p:extLst>
      <p:ext uri="{BB962C8B-B14F-4D97-AF65-F5344CB8AC3E}">
        <p14:creationId xmlns:p14="http://schemas.microsoft.com/office/powerpoint/2010/main" xmlns="" val="438437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170101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101171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250928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81027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1713193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57B912D-B650-4AAB-B795-34A642C34812}"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FC3CC5AA-8EB7-4D32-817F-E5EABD4723D2}" type="slidenum">
              <a:rPr lang="en-GB" altLang="en-US"/>
              <a:pPr/>
              <a:t>‹#›</a:t>
            </a:fld>
            <a:endParaRPr lang="en-GB" altLang="en-US"/>
          </a:p>
        </p:txBody>
      </p:sp>
    </p:spTree>
    <p:extLst>
      <p:ext uri="{BB962C8B-B14F-4D97-AF65-F5344CB8AC3E}">
        <p14:creationId xmlns:p14="http://schemas.microsoft.com/office/powerpoint/2010/main" xmlns="" val="285747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3097198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336170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2479510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B093DC6-D322-40F1-A67E-1D0A1C52A20D}"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6C1F177-9147-4E65-9779-F9A0C400108D}" type="slidenum">
              <a:rPr lang="en-GB" altLang="en-US"/>
              <a:pPr/>
              <a:t>‹#›</a:t>
            </a:fld>
            <a:endParaRPr lang="en-GB" altLang="en-US"/>
          </a:p>
        </p:txBody>
      </p:sp>
    </p:spTree>
    <p:extLst>
      <p:ext uri="{BB962C8B-B14F-4D97-AF65-F5344CB8AC3E}">
        <p14:creationId xmlns:p14="http://schemas.microsoft.com/office/powerpoint/2010/main" xmlns="" val="822240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FF239A7-FB3A-4273-81D6-1459B3EB66AD}"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DCCBDC-2AC2-4D66-BE64-1462BA5BF509}" type="slidenum">
              <a:rPr lang="en-GB" altLang="en-US"/>
              <a:pPr/>
              <a:t>‹#›</a:t>
            </a:fld>
            <a:endParaRPr lang="en-GB" altLang="en-US"/>
          </a:p>
        </p:txBody>
      </p:sp>
    </p:spTree>
    <p:extLst>
      <p:ext uri="{BB962C8B-B14F-4D97-AF65-F5344CB8AC3E}">
        <p14:creationId xmlns:p14="http://schemas.microsoft.com/office/powerpoint/2010/main" xmlns="" val="4277527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9B47D49-014B-463D-B93F-73C762837616}"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4CD9753-6BEA-4814-9638-5D04BE10DEAB}" type="slidenum">
              <a:rPr lang="en-GB" altLang="en-US"/>
              <a:pPr/>
              <a:t>‹#›</a:t>
            </a:fld>
            <a:endParaRPr lang="en-GB" altLang="en-US"/>
          </a:p>
        </p:txBody>
      </p:sp>
    </p:spTree>
    <p:extLst>
      <p:ext uri="{BB962C8B-B14F-4D97-AF65-F5344CB8AC3E}">
        <p14:creationId xmlns:p14="http://schemas.microsoft.com/office/powerpoint/2010/main" xmlns="" val="2317096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A7BDA10-314E-4CF1-AEF0-C15030925DB9}"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A54E2D-4259-4E5B-A2CE-4B60CBB47EC2}" type="slidenum">
              <a:rPr lang="en-GB" altLang="en-US"/>
              <a:pPr/>
              <a:t>‹#›</a:t>
            </a:fld>
            <a:endParaRPr lang="en-GB" altLang="en-US"/>
          </a:p>
        </p:txBody>
      </p:sp>
    </p:spTree>
    <p:extLst>
      <p:ext uri="{BB962C8B-B14F-4D97-AF65-F5344CB8AC3E}">
        <p14:creationId xmlns:p14="http://schemas.microsoft.com/office/powerpoint/2010/main" xmlns="" val="1497372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4094937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040070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609874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83260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3535649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3E3023A-C8DF-4513-BEF0-C5C3EF779AE0}"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9D2F72F8-0EB6-4DB9-AD91-0B5C57E262AB}" type="slidenum">
              <a:rPr lang="en-GB" altLang="en-US"/>
              <a:pPr/>
              <a:t>‹#›</a:t>
            </a:fld>
            <a:endParaRPr lang="en-GB" altLang="en-US"/>
          </a:p>
        </p:txBody>
      </p:sp>
    </p:spTree>
    <p:extLst>
      <p:ext uri="{BB962C8B-B14F-4D97-AF65-F5344CB8AC3E}">
        <p14:creationId xmlns:p14="http://schemas.microsoft.com/office/powerpoint/2010/main" xmlns="" val="111870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1902252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2507215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820323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14BDEDC-33ED-49F8-9F88-5DC9D898387C}"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A9DC678-6AF9-4332-9171-06CE865B48C5}" type="slidenum">
              <a:rPr lang="en-GB" altLang="en-US"/>
              <a:pPr/>
              <a:t>‹#›</a:t>
            </a:fld>
            <a:endParaRPr lang="en-GB" altLang="en-US"/>
          </a:p>
        </p:txBody>
      </p:sp>
    </p:spTree>
    <p:extLst>
      <p:ext uri="{BB962C8B-B14F-4D97-AF65-F5344CB8AC3E}">
        <p14:creationId xmlns:p14="http://schemas.microsoft.com/office/powerpoint/2010/main" xmlns="" val="2651654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3EB489C-DE25-45EC-AF36-9AEE516831C7}"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5B0780-680E-4B20-9C75-42D78105AF85}" type="slidenum">
              <a:rPr lang="en-GB" altLang="en-US"/>
              <a:pPr/>
              <a:t>‹#›</a:t>
            </a:fld>
            <a:endParaRPr lang="en-GB" altLang="en-US"/>
          </a:p>
        </p:txBody>
      </p:sp>
    </p:spTree>
    <p:extLst>
      <p:ext uri="{BB962C8B-B14F-4D97-AF65-F5344CB8AC3E}">
        <p14:creationId xmlns:p14="http://schemas.microsoft.com/office/powerpoint/2010/main" xmlns="" val="3603340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E69A408-A023-4D47-B091-2E50EE81345B}"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4B319E-ED0B-4BDB-84D8-D2E4A9EFB7B6}" type="slidenum">
              <a:rPr lang="en-GB" altLang="en-US"/>
              <a:pPr/>
              <a:t>‹#›</a:t>
            </a:fld>
            <a:endParaRPr lang="en-GB" altLang="en-US"/>
          </a:p>
        </p:txBody>
      </p:sp>
    </p:spTree>
    <p:extLst>
      <p:ext uri="{BB962C8B-B14F-4D97-AF65-F5344CB8AC3E}">
        <p14:creationId xmlns:p14="http://schemas.microsoft.com/office/powerpoint/2010/main" xmlns="" val="1743098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2BBA97A-9060-4720-83C1-D5BAF8E8D61C}"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749B868-A8D8-478C-A7CF-B9D4F83568E2}" type="slidenum">
              <a:rPr lang="en-GB" altLang="en-US"/>
              <a:pPr/>
              <a:t>‹#›</a:t>
            </a:fld>
            <a:endParaRPr lang="en-GB" altLang="en-US"/>
          </a:p>
        </p:txBody>
      </p:sp>
    </p:spTree>
    <p:extLst>
      <p:ext uri="{BB962C8B-B14F-4D97-AF65-F5344CB8AC3E}">
        <p14:creationId xmlns:p14="http://schemas.microsoft.com/office/powerpoint/2010/main" xmlns="" val="667375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456606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642933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993278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942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6922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3324686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DDB8D6C-24FB-43A6-B806-B1C0C666387E}"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F0BE5482-BF14-47E2-9D14-EC883FFEB08C}" type="slidenum">
              <a:rPr lang="en-GB" altLang="en-US"/>
              <a:pPr/>
              <a:t>‹#›</a:t>
            </a:fld>
            <a:endParaRPr lang="en-GB" altLang="en-US"/>
          </a:p>
        </p:txBody>
      </p:sp>
    </p:spTree>
    <p:extLst>
      <p:ext uri="{BB962C8B-B14F-4D97-AF65-F5344CB8AC3E}">
        <p14:creationId xmlns:p14="http://schemas.microsoft.com/office/powerpoint/2010/main" xmlns="" val="3836829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3422993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1547756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9126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DB0F4F7-5F07-4F2C-B4A5-67B783221161}"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67E1A7-B81E-4727-8C04-92285B9AB318}" type="slidenum">
              <a:rPr lang="en-GB" altLang="en-US"/>
              <a:pPr/>
              <a:t>‹#›</a:t>
            </a:fld>
            <a:endParaRPr lang="en-GB" altLang="en-US"/>
          </a:p>
        </p:txBody>
      </p:sp>
    </p:spTree>
    <p:extLst>
      <p:ext uri="{BB962C8B-B14F-4D97-AF65-F5344CB8AC3E}">
        <p14:creationId xmlns:p14="http://schemas.microsoft.com/office/powerpoint/2010/main" xmlns="" val="2024474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8E35032-2F77-4E24-8000-FB20F737B598}"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67D635B-9868-4EC2-9D96-764E89F7C891}" type="slidenum">
              <a:rPr lang="en-GB" altLang="en-US"/>
              <a:pPr/>
              <a:t>‹#›</a:t>
            </a:fld>
            <a:endParaRPr lang="en-GB" altLang="en-US"/>
          </a:p>
        </p:txBody>
      </p:sp>
    </p:spTree>
    <p:extLst>
      <p:ext uri="{BB962C8B-B14F-4D97-AF65-F5344CB8AC3E}">
        <p14:creationId xmlns:p14="http://schemas.microsoft.com/office/powerpoint/2010/main" xmlns="" val="2734793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718CCF-47C0-4E9B-A37C-6350736C11FC}"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A21B928-7978-46DB-9804-E0A5DE2ED018}" type="slidenum">
              <a:rPr lang="en-GB" altLang="en-US"/>
              <a:pPr/>
              <a:t>‹#›</a:t>
            </a:fld>
            <a:endParaRPr lang="en-GB" altLang="en-US"/>
          </a:p>
        </p:txBody>
      </p:sp>
    </p:spTree>
    <p:extLst>
      <p:ext uri="{BB962C8B-B14F-4D97-AF65-F5344CB8AC3E}">
        <p14:creationId xmlns:p14="http://schemas.microsoft.com/office/powerpoint/2010/main" xmlns="" val="1488624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661706A-3C85-4D6B-A490-EB1FB98E3EE5}"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4DAA27B-E927-499E-9F83-E1D5AA7C5E14}" type="slidenum">
              <a:rPr lang="en-GB" altLang="en-US"/>
              <a:pPr/>
              <a:t>‹#›</a:t>
            </a:fld>
            <a:endParaRPr lang="en-GB" altLang="en-US"/>
          </a:p>
        </p:txBody>
      </p:sp>
    </p:spTree>
    <p:extLst>
      <p:ext uri="{BB962C8B-B14F-4D97-AF65-F5344CB8AC3E}">
        <p14:creationId xmlns:p14="http://schemas.microsoft.com/office/powerpoint/2010/main" xmlns="" val="313461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26021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8221305-12B3-45E6-96CB-E08A4B1A255A}"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AF8976-65C4-4F03-90F7-8B39A9C27A30}" type="slidenum">
              <a:rPr lang="en-GB" altLang="en-US"/>
              <a:pPr/>
              <a:t>‹#›</a:t>
            </a:fld>
            <a:endParaRPr lang="en-GB" altLang="en-US"/>
          </a:p>
        </p:txBody>
      </p:sp>
    </p:spTree>
    <p:extLst>
      <p:ext uri="{BB962C8B-B14F-4D97-AF65-F5344CB8AC3E}">
        <p14:creationId xmlns:p14="http://schemas.microsoft.com/office/powerpoint/2010/main" xmlns="" val="434788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49836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3712215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3451670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78AEEA6-E2EA-420B-A81C-61EF270F35C5}"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79676034-C9CE-4065-BFDF-5429104DBE59}" type="slidenum">
              <a:rPr lang="en-GB" altLang="en-US"/>
              <a:pPr/>
              <a:t>‹#›</a:t>
            </a:fld>
            <a:endParaRPr lang="en-GB" altLang="en-US"/>
          </a:p>
        </p:txBody>
      </p:sp>
    </p:spTree>
    <p:extLst>
      <p:ext uri="{BB962C8B-B14F-4D97-AF65-F5344CB8AC3E}">
        <p14:creationId xmlns:p14="http://schemas.microsoft.com/office/powerpoint/2010/main" xmlns="" val="2301696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166228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1985010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0680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2D30BDF-B3A1-4314-B9B4-33DC13EBDA8B}"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63F5411-55B5-4B22-B858-983035CC24FF}" type="slidenum">
              <a:rPr lang="en-GB" altLang="en-US"/>
              <a:pPr/>
              <a:t>‹#›</a:t>
            </a:fld>
            <a:endParaRPr lang="en-GB" altLang="en-US"/>
          </a:p>
        </p:txBody>
      </p:sp>
    </p:spTree>
    <p:extLst>
      <p:ext uri="{BB962C8B-B14F-4D97-AF65-F5344CB8AC3E}">
        <p14:creationId xmlns:p14="http://schemas.microsoft.com/office/powerpoint/2010/main" xmlns="" val="2155107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B9A524-7120-4DA8-B95D-B88B6B16B5C2}"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5A140C7-A9F5-4F1F-93F0-5820C623BD2A}" type="slidenum">
              <a:rPr lang="en-GB" altLang="en-US"/>
              <a:pPr/>
              <a:t>‹#›</a:t>
            </a:fld>
            <a:endParaRPr lang="en-GB" altLang="en-US"/>
          </a:p>
        </p:txBody>
      </p:sp>
    </p:spTree>
    <p:extLst>
      <p:ext uri="{BB962C8B-B14F-4D97-AF65-F5344CB8AC3E}">
        <p14:creationId xmlns:p14="http://schemas.microsoft.com/office/powerpoint/2010/main" xmlns="" val="34133309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4CA15C-7CD3-44FF-9E45-E61354FA1A50}"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4D50400-9494-4E17-B5C0-CEC8B1FB2A80}" type="slidenum">
              <a:rPr lang="en-GB" altLang="en-US"/>
              <a:pPr/>
              <a:t>‹#›</a:t>
            </a:fld>
            <a:endParaRPr lang="en-GB" altLang="en-US"/>
          </a:p>
        </p:txBody>
      </p:sp>
    </p:spTree>
    <p:extLst>
      <p:ext uri="{BB962C8B-B14F-4D97-AF65-F5344CB8AC3E}">
        <p14:creationId xmlns:p14="http://schemas.microsoft.com/office/powerpoint/2010/main" xmlns="" val="274635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7464C25-4F9F-4FC6-9C7F-EF84C9D63001}"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E453F09-3547-464E-9304-EF781F8689D3}" type="slidenum">
              <a:rPr lang="en-GB" altLang="en-US"/>
              <a:pPr/>
              <a:t>‹#›</a:t>
            </a:fld>
            <a:endParaRPr lang="en-GB" altLang="en-US"/>
          </a:p>
        </p:txBody>
      </p:sp>
    </p:spTree>
    <p:extLst>
      <p:ext uri="{BB962C8B-B14F-4D97-AF65-F5344CB8AC3E}">
        <p14:creationId xmlns:p14="http://schemas.microsoft.com/office/powerpoint/2010/main" xmlns="" val="2950346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9445E11-10FC-418C-97E4-9F33B946ADCF}"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0712130-C76D-4A04-AB4B-25EE2727057A}" type="slidenum">
              <a:rPr lang="en-GB" altLang="en-US"/>
              <a:pPr/>
              <a:t>‹#›</a:t>
            </a:fld>
            <a:endParaRPr lang="en-GB" altLang="en-US"/>
          </a:p>
        </p:txBody>
      </p:sp>
    </p:spTree>
    <p:extLst>
      <p:ext uri="{BB962C8B-B14F-4D97-AF65-F5344CB8AC3E}">
        <p14:creationId xmlns:p14="http://schemas.microsoft.com/office/powerpoint/2010/main" xmlns="" val="2156629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4185988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135478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205194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38014480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21E50B-DE7D-40D1-988E-7B7FE664AE81}"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26CDA1F9-056E-4F6F-B33A-7A88A4080151}" type="slidenum">
              <a:rPr lang="en-GB" altLang="en-US"/>
              <a:pPr/>
              <a:t>‹#›</a:t>
            </a:fld>
            <a:endParaRPr lang="en-GB" altLang="en-US"/>
          </a:p>
        </p:txBody>
      </p:sp>
    </p:spTree>
    <p:extLst>
      <p:ext uri="{BB962C8B-B14F-4D97-AF65-F5344CB8AC3E}">
        <p14:creationId xmlns:p14="http://schemas.microsoft.com/office/powerpoint/2010/main" xmlns="" val="1884595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1822648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2636369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5903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79740FF-E0AF-4E96-8AFE-B38DD69450C4}"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753372-764F-4773-954D-A4EBD3FD1541}" type="slidenum">
              <a:rPr lang="en-GB" altLang="en-US"/>
              <a:pPr/>
              <a:t>‹#›</a:t>
            </a:fld>
            <a:endParaRPr lang="en-GB" altLang="en-US"/>
          </a:p>
        </p:txBody>
      </p:sp>
    </p:spTree>
    <p:extLst>
      <p:ext uri="{BB962C8B-B14F-4D97-AF65-F5344CB8AC3E}">
        <p14:creationId xmlns:p14="http://schemas.microsoft.com/office/powerpoint/2010/main" xmlns="" val="91428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0E150A-8B88-4DCF-80C2-7E7518A12181}"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2212FC6-6735-4490-AF3C-0A40547E552D}" type="slidenum">
              <a:rPr lang="en-GB" altLang="en-US"/>
              <a:pPr/>
              <a:t>‹#›</a:t>
            </a:fld>
            <a:endParaRPr lang="en-GB" altLang="en-US"/>
          </a:p>
        </p:txBody>
      </p:sp>
    </p:spTree>
    <p:extLst>
      <p:ext uri="{BB962C8B-B14F-4D97-AF65-F5344CB8AC3E}">
        <p14:creationId xmlns:p14="http://schemas.microsoft.com/office/powerpoint/2010/main" xmlns="" val="24953037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E3B6BBD-4276-4AF5-A8F3-CA4038F60A90}"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E1B8A04-72AD-4F3C-B17A-D2DA6319DE33}" type="slidenum">
              <a:rPr lang="en-GB" altLang="en-US"/>
              <a:pPr/>
              <a:t>‹#›</a:t>
            </a:fld>
            <a:endParaRPr lang="en-GB" altLang="en-US"/>
          </a:p>
        </p:txBody>
      </p:sp>
    </p:spTree>
    <p:extLst>
      <p:ext uri="{BB962C8B-B14F-4D97-AF65-F5344CB8AC3E}">
        <p14:creationId xmlns:p14="http://schemas.microsoft.com/office/powerpoint/2010/main" xmlns="" val="2517518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D1C220E-3C5F-46E1-891F-D6C474AEADA5}"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5082EE8-5137-4C15-8323-3D7CC0E2B877}" type="slidenum">
              <a:rPr lang="en-GB" altLang="en-US"/>
              <a:pPr/>
              <a:t>‹#›</a:t>
            </a:fld>
            <a:endParaRPr lang="en-GB" altLang="en-US"/>
          </a:p>
        </p:txBody>
      </p:sp>
    </p:spTree>
    <p:extLst>
      <p:ext uri="{BB962C8B-B14F-4D97-AF65-F5344CB8AC3E}">
        <p14:creationId xmlns:p14="http://schemas.microsoft.com/office/powerpoint/2010/main" xmlns="" val="34715692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ADAD5FD-1503-4262-8C20-75A8D8D434FE}"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86E766-5928-40A3-A879-3FE235C6D867}" type="slidenum">
              <a:rPr lang="en-GB" altLang="en-US"/>
              <a:pPr/>
              <a:t>‹#›</a:t>
            </a:fld>
            <a:endParaRPr lang="en-GB" altLang="en-US"/>
          </a:p>
        </p:txBody>
      </p:sp>
    </p:spTree>
    <p:extLst>
      <p:ext uri="{BB962C8B-B14F-4D97-AF65-F5344CB8AC3E}">
        <p14:creationId xmlns:p14="http://schemas.microsoft.com/office/powerpoint/2010/main" xmlns="" val="1750701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982063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5741173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715506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1874326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D3E5F0-078D-4E61-8282-667690BD8819}"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5C19B0B4-A242-414C-9ED7-3F1AB44DF9BB}" type="slidenum">
              <a:rPr lang="en-GB" altLang="en-US"/>
              <a:pPr/>
              <a:t>‹#›</a:t>
            </a:fld>
            <a:endParaRPr lang="en-GB" altLang="en-US"/>
          </a:p>
        </p:txBody>
      </p:sp>
    </p:spTree>
    <p:extLst>
      <p:ext uri="{BB962C8B-B14F-4D97-AF65-F5344CB8AC3E}">
        <p14:creationId xmlns:p14="http://schemas.microsoft.com/office/powerpoint/2010/main" xmlns="" val="769959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7260983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xmlns="" val="358675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72A1E0-39D7-4C83-ABD0-9CDEE6CFDDD8}"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58C51CE-4600-4AF3-AC75-2E3996DA4A98}" type="slidenum">
              <a:rPr lang="en-GB" altLang="en-US"/>
              <a:pPr/>
              <a:t>‹#›</a:t>
            </a:fld>
            <a:endParaRPr lang="en-GB" altLang="en-US"/>
          </a:p>
        </p:txBody>
      </p:sp>
    </p:spTree>
    <p:extLst>
      <p:ext uri="{BB962C8B-B14F-4D97-AF65-F5344CB8AC3E}">
        <p14:creationId xmlns:p14="http://schemas.microsoft.com/office/powerpoint/2010/main" xmlns="" val="5344493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5782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6EC0455-FE95-48F4-A160-0369585E555D}"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F4A01F-2919-4710-B236-F6B2BF838F91}" type="slidenum">
              <a:rPr lang="en-GB" altLang="en-US"/>
              <a:pPr/>
              <a:t>‹#›</a:t>
            </a:fld>
            <a:endParaRPr lang="en-GB" altLang="en-US"/>
          </a:p>
        </p:txBody>
      </p:sp>
    </p:spTree>
    <p:extLst>
      <p:ext uri="{BB962C8B-B14F-4D97-AF65-F5344CB8AC3E}">
        <p14:creationId xmlns:p14="http://schemas.microsoft.com/office/powerpoint/2010/main" xmlns="" val="17036293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DE540AC-1EEA-4A0E-9EE0-0595C9AA136F}" type="datetimeFigureOut">
              <a:rPr lang="en-GB" altLang="en-US"/>
              <a:pPr/>
              <a:t>04/07/2018</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D976B6-9476-4856-BDF4-2E39BE79B053}" type="slidenum">
              <a:rPr lang="en-GB" altLang="en-US"/>
              <a:pPr/>
              <a:t>‹#›</a:t>
            </a:fld>
            <a:endParaRPr lang="en-GB" altLang="en-US"/>
          </a:p>
        </p:txBody>
      </p:sp>
    </p:spTree>
    <p:extLst>
      <p:ext uri="{BB962C8B-B14F-4D97-AF65-F5344CB8AC3E}">
        <p14:creationId xmlns:p14="http://schemas.microsoft.com/office/powerpoint/2010/main" xmlns="" val="1145223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99433DB-0EED-46FE-9275-118222AC0317}"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7D66FFD-C7B1-48AC-9A85-7720ABC33520}" type="slidenum">
              <a:rPr lang="en-GB" altLang="en-US"/>
              <a:pPr/>
              <a:t>‹#›</a:t>
            </a:fld>
            <a:endParaRPr lang="en-GB" altLang="en-US"/>
          </a:p>
        </p:txBody>
      </p:sp>
    </p:spTree>
    <p:extLst>
      <p:ext uri="{BB962C8B-B14F-4D97-AF65-F5344CB8AC3E}">
        <p14:creationId xmlns:p14="http://schemas.microsoft.com/office/powerpoint/2010/main" xmlns="" val="9242261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309E35C-D3F0-4E60-8CDA-F2F9E4E9022A}"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A94A3F-5749-41D8-A774-5D27D969B6A8}" type="slidenum">
              <a:rPr lang="en-GB" altLang="en-US"/>
              <a:pPr/>
              <a:t>‹#›</a:t>
            </a:fld>
            <a:endParaRPr lang="en-GB" altLang="en-US"/>
          </a:p>
        </p:txBody>
      </p:sp>
    </p:spTree>
    <p:extLst>
      <p:ext uri="{BB962C8B-B14F-4D97-AF65-F5344CB8AC3E}">
        <p14:creationId xmlns:p14="http://schemas.microsoft.com/office/powerpoint/2010/main" xmlns="" val="8474004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21505002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1226528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xmlns="" val="1891537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xmlns="" val="8608537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46E3DC5-BBEE-45EC-8265-621C008D4EFA}" type="datetimeFigureOut">
              <a:rPr lang="en-GB" altLang="en-US"/>
              <a:pPr/>
              <a:t>04/07/2018</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fld id="{DEE022BB-F856-4F18-917A-BD8491815C7A}" type="slidenum">
              <a:rPr lang="en-GB" altLang="en-US"/>
              <a:pPr/>
              <a:t>‹#›</a:t>
            </a:fld>
            <a:endParaRPr lang="en-GB" altLang="en-US"/>
          </a:p>
        </p:txBody>
      </p:sp>
    </p:spTree>
    <p:extLst>
      <p:ext uri="{BB962C8B-B14F-4D97-AF65-F5344CB8AC3E}">
        <p14:creationId xmlns:p14="http://schemas.microsoft.com/office/powerpoint/2010/main" xmlns="" val="151442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 id="2147484244" r:id="rId2"/>
    <p:sldLayoutId id="2147484174" r:id="rId3"/>
    <p:sldLayoutId id="2147484175" r:id="rId4"/>
    <p:sldLayoutId id="2147484176" r:id="rId5"/>
    <p:sldLayoutId id="2147484245" r:id="rId6"/>
    <p:sldLayoutId id="2147484246" r:id="rId7"/>
    <p:sldLayoutId id="2147484247" r:id="rId8"/>
    <p:sldLayoutId id="2147484248" r:id="rId9"/>
    <p:sldLayoutId id="2147484177" r:id="rId10"/>
    <p:sldLayoutId id="2147484178" r:id="rId11"/>
    <p:sldLayoutId id="2147484179"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10242"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7" r:id="rId1"/>
    <p:sldLayoutId id="2147484289" r:id="rId2"/>
    <p:sldLayoutId id="2147484238" r:id="rId3"/>
    <p:sldLayoutId id="2147484239" r:id="rId4"/>
    <p:sldLayoutId id="2147484240" r:id="rId5"/>
    <p:sldLayoutId id="2147484290" r:id="rId6"/>
    <p:sldLayoutId id="2147484291" r:id="rId7"/>
    <p:sldLayoutId id="2147484292" r:id="rId8"/>
    <p:sldLayoutId id="2147484293" r:id="rId9"/>
    <p:sldLayoutId id="2147484241" r:id="rId10"/>
    <p:sldLayoutId id="2147484242" r:id="rId11"/>
    <p:sldLayoutId id="2147484243"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2050" name="Picture 6" descr="IoE_286_landscape.png"/>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0" r:id="rId1"/>
    <p:sldLayoutId id="2147484249" r:id="rId2"/>
    <p:sldLayoutId id="2147484181" r:id="rId3"/>
    <p:sldLayoutId id="2147484182" r:id="rId4"/>
    <p:sldLayoutId id="2147484183" r:id="rId5"/>
    <p:sldLayoutId id="2147484250" r:id="rId6"/>
    <p:sldLayoutId id="2147484251" r:id="rId7"/>
    <p:sldLayoutId id="2147484252" r:id="rId8"/>
    <p:sldLayoutId id="2147484253" r:id="rId9"/>
    <p:sldLayoutId id="2147484184" r:id="rId10"/>
    <p:sldLayoutId id="2147484185" r:id="rId11"/>
    <p:sldLayoutId id="2147484186" r:id="rId12"/>
    <p:sldLayoutId id="2147484187" r:id="rId13"/>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3074"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8" r:id="rId1"/>
    <p:sldLayoutId id="2147484254" r:id="rId2"/>
    <p:sldLayoutId id="2147484189" r:id="rId3"/>
    <p:sldLayoutId id="2147484190" r:id="rId4"/>
    <p:sldLayoutId id="2147484255" r:id="rId5"/>
    <p:sldLayoutId id="2147484256" r:id="rId6"/>
    <p:sldLayoutId id="2147484257" r:id="rId7"/>
    <p:sldLayoutId id="2147484258" r:id="rId8"/>
    <p:sldLayoutId id="2147484191" r:id="rId9"/>
    <p:sldLayoutId id="2147484192" r:id="rId10"/>
    <p:sldLayoutId id="2147484193" r:id="rId11"/>
    <p:sldLayoutId id="2147484194"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4098"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5" r:id="rId1"/>
    <p:sldLayoutId id="2147484259" r:id="rId2"/>
    <p:sldLayoutId id="2147484196" r:id="rId3"/>
    <p:sldLayoutId id="2147484197" r:id="rId4"/>
    <p:sldLayoutId id="2147484260" r:id="rId5"/>
    <p:sldLayoutId id="2147484261" r:id="rId6"/>
    <p:sldLayoutId id="2147484262" r:id="rId7"/>
    <p:sldLayoutId id="2147484263" r:id="rId8"/>
    <p:sldLayoutId id="2147484198" r:id="rId9"/>
    <p:sldLayoutId id="2147484199" r:id="rId10"/>
    <p:sldLayoutId id="2147484200" r:id="rId11"/>
    <p:sldLayoutId id="2147484201"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5122"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2" r:id="rId1"/>
    <p:sldLayoutId id="2147484264" r:id="rId2"/>
    <p:sldLayoutId id="2147484203" r:id="rId3"/>
    <p:sldLayoutId id="2147484204" r:id="rId4"/>
    <p:sldLayoutId id="2147484205" r:id="rId5"/>
    <p:sldLayoutId id="2147484265" r:id="rId6"/>
    <p:sldLayoutId id="2147484266" r:id="rId7"/>
    <p:sldLayoutId id="2147484267" r:id="rId8"/>
    <p:sldLayoutId id="2147484268" r:id="rId9"/>
    <p:sldLayoutId id="2147484206" r:id="rId10"/>
    <p:sldLayoutId id="2147484207" r:id="rId11"/>
    <p:sldLayoutId id="2147484208"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6146"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9" r:id="rId1"/>
    <p:sldLayoutId id="2147484269" r:id="rId2"/>
    <p:sldLayoutId id="2147484210" r:id="rId3"/>
    <p:sldLayoutId id="2147484211" r:id="rId4"/>
    <p:sldLayoutId id="2147484212" r:id="rId5"/>
    <p:sldLayoutId id="2147484270" r:id="rId6"/>
    <p:sldLayoutId id="2147484271" r:id="rId7"/>
    <p:sldLayoutId id="2147484272" r:id="rId8"/>
    <p:sldLayoutId id="2147484273" r:id="rId9"/>
    <p:sldLayoutId id="2147484213" r:id="rId10"/>
    <p:sldLayoutId id="2147484214" r:id="rId11"/>
    <p:sldLayoutId id="2147484215"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6" r:id="rId1"/>
    <p:sldLayoutId id="2147484274" r:id="rId2"/>
    <p:sldLayoutId id="2147484217" r:id="rId3"/>
    <p:sldLayoutId id="2147484218" r:id="rId4"/>
    <p:sldLayoutId id="2147484219" r:id="rId5"/>
    <p:sldLayoutId id="2147484275" r:id="rId6"/>
    <p:sldLayoutId id="2147484276" r:id="rId7"/>
    <p:sldLayoutId id="2147484277" r:id="rId8"/>
    <p:sldLayoutId id="2147484278" r:id="rId9"/>
    <p:sldLayoutId id="2147484220" r:id="rId10"/>
    <p:sldLayoutId id="2147484221" r:id="rId11"/>
    <p:sldLayoutId id="2147484222"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8194"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3" r:id="rId1"/>
    <p:sldLayoutId id="2147484279" r:id="rId2"/>
    <p:sldLayoutId id="2147484224" r:id="rId3"/>
    <p:sldLayoutId id="2147484225" r:id="rId4"/>
    <p:sldLayoutId id="2147484226" r:id="rId5"/>
    <p:sldLayoutId id="2147484280" r:id="rId6"/>
    <p:sldLayoutId id="2147484281" r:id="rId7"/>
    <p:sldLayoutId id="2147484282" r:id="rId8"/>
    <p:sldLayoutId id="2147484283" r:id="rId9"/>
    <p:sldLayoutId id="2147484227" r:id="rId10"/>
    <p:sldLayoutId id="2147484228" r:id="rId11"/>
    <p:sldLayoutId id="2147484229"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9218" name="Picture 6" descr="IoE_286_landscape.pn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0" r:id="rId1"/>
    <p:sldLayoutId id="2147484284" r:id="rId2"/>
    <p:sldLayoutId id="2147484231" r:id="rId3"/>
    <p:sldLayoutId id="2147484232" r:id="rId4"/>
    <p:sldLayoutId id="2147484233" r:id="rId5"/>
    <p:sldLayoutId id="2147484285" r:id="rId6"/>
    <p:sldLayoutId id="2147484286" r:id="rId7"/>
    <p:sldLayoutId id="2147484287" r:id="rId8"/>
    <p:sldLayoutId id="2147484288" r:id="rId9"/>
    <p:sldLayoutId id="2147484234" r:id="rId10"/>
    <p:sldLayoutId id="2147484235" r:id="rId11"/>
    <p:sldLayoutId id="2147484236" r:id="rId12"/>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hyperlink" Target="mailto:ruth.amos@ucl.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srcRect l="8051" t="31046" r="6070" b="12073"/>
          <a:stretch/>
        </p:blipFill>
        <p:spPr bwMode="auto">
          <a:xfrm>
            <a:off x="0" y="13063"/>
            <a:ext cx="9144001" cy="6844937"/>
          </a:xfrm>
          <a:prstGeom prst="rect">
            <a:avLst/>
          </a:prstGeom>
          <a:noFill/>
          <a:ln w="9525">
            <a:noFill/>
            <a:miter lim="800000"/>
            <a:headEnd/>
            <a:tailEnd/>
          </a:ln>
          <a:effectLst/>
        </p:spPr>
      </p:pic>
      <p:pic>
        <p:nvPicPr>
          <p:cNvPr id="12290" name="Picture 6" descr="IoE_286_landscape.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5"/>
          <p:cNvSpPr>
            <a:spLocks noChangeArrowheads="1"/>
          </p:cNvSpPr>
          <p:nvPr/>
        </p:nvSpPr>
        <p:spPr bwMode="auto">
          <a:xfrm>
            <a:off x="0" y="4416425"/>
            <a:ext cx="9144000" cy="2441575"/>
          </a:xfrm>
          <a:prstGeom prst="rect">
            <a:avLst/>
          </a:prstGeom>
          <a:gradFill rotWithShape="1">
            <a:gsLst>
              <a:gs pos="0">
                <a:srgbClr val="000000">
                  <a:alpha val="0"/>
                </a:srgbClr>
              </a:gs>
              <a:gs pos="100000">
                <a:srgbClr val="000000">
                  <a:alpha val="56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p>
        </p:txBody>
      </p:sp>
      <p:sp>
        <p:nvSpPr>
          <p:cNvPr id="2" name="Rectangle 1"/>
          <p:cNvSpPr/>
          <p:nvPr/>
        </p:nvSpPr>
        <p:spPr>
          <a:xfrm>
            <a:off x="-76776" y="5181600"/>
            <a:ext cx="9144001" cy="3326674"/>
          </a:xfrm>
          <a:prstGeom prst="rect">
            <a:avLst/>
          </a:prstGeom>
          <a:solidFill>
            <a:srgbClr val="4B384C">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92" name="TextBox 3"/>
          <p:cNvSpPr txBox="1">
            <a:spLocks noChangeArrowheads="1"/>
          </p:cNvSpPr>
          <p:nvPr/>
        </p:nvSpPr>
        <p:spPr bwMode="auto">
          <a:xfrm>
            <a:off x="44539" y="3361386"/>
            <a:ext cx="9022686" cy="2523768"/>
          </a:xfrm>
          <a:prstGeom prst="rect">
            <a:avLst/>
          </a:prstGeom>
          <a:solidFill>
            <a:schemeClr val="tx2">
              <a:lumMod val="50000"/>
              <a:lumOff val="5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sz="3200" b="1" dirty="0" smtClean="0">
                <a:solidFill>
                  <a:schemeClr val="bg1"/>
                </a:solidFill>
              </a:rPr>
              <a:t>Learning in nature: primary school children develop through biological experiences which connect the curriculum</a:t>
            </a:r>
            <a:endParaRPr lang="en-GB" sz="3200" dirty="0" smtClean="0">
              <a:solidFill>
                <a:schemeClr val="bg1"/>
              </a:solidFill>
            </a:endParaRPr>
          </a:p>
          <a:p>
            <a:pPr eaLnBrk="1" hangingPunct="1"/>
            <a:endParaRPr lang="en-GB" sz="3200" dirty="0" smtClean="0"/>
          </a:p>
          <a:p>
            <a:pPr eaLnBrk="1" hangingPunct="1"/>
            <a:endParaRPr lang="en-GB" altLang="en-US" sz="3000" b="1" dirty="0">
              <a:solidFill>
                <a:schemeClr val="bg1"/>
              </a:solidFill>
              <a:latin typeface="Helvetica" panose="020B0604020202020204" pitchFamily="34" charset="0"/>
              <a:cs typeface="Helvetica" panose="020B0604020202020204" pitchFamily="34" charset="0"/>
            </a:endParaRPr>
          </a:p>
        </p:txBody>
      </p:sp>
      <p:sp>
        <p:nvSpPr>
          <p:cNvPr id="12293" name="TextBox 3"/>
          <p:cNvSpPr txBox="1">
            <a:spLocks noChangeArrowheads="1"/>
          </p:cNvSpPr>
          <p:nvPr/>
        </p:nvSpPr>
        <p:spPr bwMode="auto">
          <a:xfrm>
            <a:off x="0" y="4977213"/>
            <a:ext cx="9022686"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sz="2000" b="0" dirty="0" smtClean="0">
                <a:solidFill>
                  <a:schemeClr val="bg1"/>
                </a:solidFill>
                <a:latin typeface="Helvetica" panose="020B0604020202020204" pitchFamily="34" charset="0"/>
                <a:ea typeface="ＭＳ Ｐゴシック" charset="-128"/>
                <a:cs typeface="Helvetica" panose="020B0604020202020204" pitchFamily="34" charset="0"/>
              </a:rPr>
              <a:t>Ruth Amos and Prof Michael Reiss</a:t>
            </a:r>
          </a:p>
          <a:p>
            <a:pPr eaLnBrk="1" hangingPunct="1"/>
            <a:r>
              <a:rPr lang="en-GB" sz="2000" dirty="0" smtClean="0">
                <a:solidFill>
                  <a:schemeClr val="bg1"/>
                </a:solidFill>
                <a:latin typeface="Helvetica" panose="020B0604020202020204" pitchFamily="34" charset="0"/>
                <a:ea typeface="ＭＳ Ｐゴシック" charset="-128"/>
                <a:cs typeface="Helvetica" panose="020B0604020202020204" pitchFamily="34" charset="0"/>
              </a:rPr>
              <a:t>UCL Institute of Education, University College London</a:t>
            </a:r>
          </a:p>
          <a:p>
            <a:pPr eaLnBrk="1" hangingPunct="1"/>
            <a:r>
              <a:rPr lang="en-GB" sz="2000" dirty="0" smtClean="0">
                <a:solidFill>
                  <a:schemeClr val="bg1"/>
                </a:solidFill>
                <a:latin typeface="Helvetica" panose="020B0604020202020204" pitchFamily="34" charset="0"/>
                <a:ea typeface="ＭＳ Ｐゴシック" charset="-128"/>
                <a:cs typeface="Helvetica" panose="020B0604020202020204" pitchFamily="34" charset="0"/>
                <a:hlinkClick r:id="rId4"/>
              </a:rPr>
              <a:t>r</a:t>
            </a:r>
            <a:r>
              <a:rPr lang="en-GB" sz="2000" b="0" dirty="0" smtClean="0">
                <a:solidFill>
                  <a:schemeClr val="bg1"/>
                </a:solidFill>
                <a:latin typeface="Helvetica" panose="020B0604020202020204" pitchFamily="34" charset="0"/>
                <a:ea typeface="ＭＳ Ｐゴシック" charset="-128"/>
                <a:cs typeface="Helvetica" panose="020B0604020202020204" pitchFamily="34" charset="0"/>
                <a:hlinkClick r:id="rId4"/>
              </a:rPr>
              <a:t>uth.amos@ucl.ac.uk</a:t>
            </a:r>
            <a:r>
              <a:rPr lang="en-GB" sz="2000" b="0" dirty="0" smtClean="0">
                <a:solidFill>
                  <a:schemeClr val="bg1"/>
                </a:solidFill>
                <a:latin typeface="Helvetica" panose="020B0604020202020204" pitchFamily="34" charset="0"/>
                <a:ea typeface="ＭＳ Ｐゴシック" charset="-128"/>
                <a:cs typeface="Helvetica" panose="020B0604020202020204" pitchFamily="34" charset="0"/>
              </a:rPr>
              <a:t> </a:t>
            </a:r>
          </a:p>
          <a:p>
            <a:pPr eaLnBrk="1" hangingPunct="1"/>
            <a:r>
              <a:rPr lang="en-GB" sz="2000" dirty="0" smtClean="0">
                <a:solidFill>
                  <a:schemeClr val="bg1"/>
                </a:solidFill>
                <a:latin typeface="Helvetica" panose="020B0604020202020204" pitchFamily="34" charset="0"/>
                <a:ea typeface="ＭＳ Ｐゴシック" charset="-128"/>
                <a:cs typeface="Helvetica" panose="020B0604020202020204" pitchFamily="34" charset="0"/>
              </a:rPr>
              <a:t>							                </a:t>
            </a:r>
          </a:p>
          <a:p>
            <a:pPr algn="r" eaLnBrk="1" hangingPunct="1"/>
            <a:r>
              <a:rPr lang="en-GB" sz="2000" dirty="0" smtClean="0">
                <a:solidFill>
                  <a:schemeClr val="bg1"/>
                </a:solidFill>
                <a:latin typeface="Helvetica" panose="020B0604020202020204" pitchFamily="34" charset="0"/>
                <a:ea typeface="ＭＳ Ｐゴシック" charset="-128"/>
                <a:cs typeface="Helvetica" panose="020B0604020202020204" pitchFamily="34" charset="0"/>
              </a:rPr>
              <a:t>ERIDOB 2018, University of Zaragoza</a:t>
            </a:r>
            <a:endParaRPr lang="en-GB" sz="2000" b="0" dirty="0" smtClean="0">
              <a:solidFill>
                <a:schemeClr val="bg1"/>
              </a:solidFill>
              <a:latin typeface="Helvetica" panose="020B0604020202020204" pitchFamily="34" charset="0"/>
              <a:ea typeface="ＭＳ Ｐゴシック" charset="-128"/>
              <a:cs typeface="Helvetica" panose="020B0604020202020204" pitchFamily="34" charset="0"/>
            </a:endParaRPr>
          </a:p>
          <a:p>
            <a:pPr eaLnBrk="1" hangingPunct="1"/>
            <a:endParaRPr lang="en-GB" altLang="en-US" sz="3200" dirty="0">
              <a:solidFill>
                <a:srgbClr val="FFFFFF"/>
              </a:solidFill>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6524"/>
            <a:ext cx="8229600" cy="894717"/>
          </a:xfrm>
        </p:spPr>
        <p:txBody>
          <a:bodyPr/>
          <a:lstStyle/>
          <a:p>
            <a:r>
              <a:rPr lang="en-GB" b="1" dirty="0" smtClean="0"/>
              <a:t>Observing children in natural spaces – what do they do?</a:t>
            </a:r>
            <a:endParaRPr lang="en-GB" b="1" dirty="0"/>
          </a:p>
        </p:txBody>
      </p:sp>
      <p:sp>
        <p:nvSpPr>
          <p:cNvPr id="5" name="Content Placeholder 4"/>
          <p:cNvSpPr>
            <a:spLocks noGrp="1"/>
          </p:cNvSpPr>
          <p:nvPr>
            <p:ph idx="1"/>
          </p:nvPr>
        </p:nvSpPr>
        <p:spPr>
          <a:xfrm>
            <a:off x="457200" y="2990065"/>
            <a:ext cx="8229600" cy="3500887"/>
          </a:xfrm>
        </p:spPr>
        <p:txBody>
          <a:bodyPr/>
          <a:lstStyle/>
          <a:p>
            <a:pPr>
              <a:buNone/>
            </a:pPr>
            <a:endParaRPr lang="en-GB" dirty="0" smtClean="0"/>
          </a:p>
          <a:p>
            <a:pPr>
              <a:buFontTx/>
              <a:buChar char="-"/>
            </a:pPr>
            <a:r>
              <a:rPr lang="en-GB" dirty="0" smtClean="0"/>
              <a:t>instances of learning or applying ecological ideas and skills</a:t>
            </a:r>
          </a:p>
          <a:p>
            <a:pPr>
              <a:buFontTx/>
              <a:buChar char="-"/>
            </a:pPr>
            <a:r>
              <a:rPr lang="en-GB" dirty="0" smtClean="0"/>
              <a:t>instances of affective impacts: engagement; </a:t>
            </a:r>
            <a:r>
              <a:rPr lang="en-GB" dirty="0" smtClean="0"/>
              <a:t>enjoyment; confidence building; fear; worry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7" name="Content Placeholder 6" descr="Wrekinlandscape.JPG"/>
          <p:cNvPicPr>
            <a:picLocks noGrp="1" noChangeAspect="1"/>
          </p:cNvPicPr>
          <p:nvPr>
            <p:ph sz="half" idx="1"/>
          </p:nvPr>
        </p:nvPicPr>
        <p:blipFill>
          <a:blip r:embed="rId2"/>
          <a:stretch>
            <a:fillRect/>
          </a:stretch>
        </p:blipFill>
        <p:spPr>
          <a:xfrm>
            <a:off x="844153" y="2166938"/>
            <a:ext cx="3264694" cy="4352925"/>
          </a:xfrm>
        </p:spPr>
      </p:pic>
      <p:pic>
        <p:nvPicPr>
          <p:cNvPr id="11" name="Content Placeholder 10" descr="Birminghammeadow.JPG"/>
          <p:cNvPicPr>
            <a:picLocks noGrp="1" noChangeAspect="1"/>
          </p:cNvPicPr>
          <p:nvPr>
            <p:ph sz="half" idx="2"/>
          </p:nvPr>
        </p:nvPicPr>
        <p:blipFill>
          <a:blip r:embed="rId3"/>
          <a:stretch>
            <a:fillRect/>
          </a:stretch>
        </p:blipFill>
        <p:spPr>
          <a:xfrm>
            <a:off x="5035153" y="2166938"/>
            <a:ext cx="3264694" cy="43529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Results and findings (1)</a:t>
            </a:r>
            <a:endParaRPr lang="en-GB" b="1" dirty="0"/>
          </a:p>
        </p:txBody>
      </p:sp>
      <p:sp>
        <p:nvSpPr>
          <p:cNvPr id="3" name="Content Placeholder 2"/>
          <p:cNvSpPr>
            <a:spLocks noGrp="1"/>
          </p:cNvSpPr>
          <p:nvPr>
            <p:ph idx="1"/>
          </p:nvPr>
        </p:nvSpPr>
        <p:spPr/>
        <p:txBody>
          <a:bodyPr/>
          <a:lstStyle/>
          <a:p>
            <a:pPr lvl="0">
              <a:buNone/>
            </a:pPr>
            <a:r>
              <a:rPr lang="en-GB" dirty="0" smtClean="0"/>
              <a:t>Learning ecology and geology in </a:t>
            </a:r>
            <a:r>
              <a:rPr lang="en-GB" dirty="0" smtClean="0"/>
              <a:t>nature</a:t>
            </a:r>
          </a:p>
          <a:p>
            <a:pPr lvl="0">
              <a:buFontTx/>
              <a:buChar char="-"/>
            </a:pPr>
            <a:r>
              <a:rPr lang="en-GB" sz="2000" dirty="0" smtClean="0"/>
              <a:t>high frequency of instances of ecology knowledge or application in all field events </a:t>
            </a:r>
          </a:p>
          <a:p>
            <a:pPr lvl="0">
              <a:buFontTx/>
              <a:buChar char="-"/>
            </a:pPr>
            <a:r>
              <a:rPr lang="en-GB" sz="2000" dirty="0" smtClean="0"/>
              <a:t> high frequency of procedural skills (observation of phenomena) leading into building ideas and application</a:t>
            </a:r>
          </a:p>
          <a:p>
            <a:pPr lvl="0">
              <a:buFontTx/>
              <a:buChar char="-"/>
            </a:pPr>
            <a:r>
              <a:rPr lang="en-GB" sz="2000" dirty="0" smtClean="0"/>
              <a:t>i</a:t>
            </a:r>
            <a:r>
              <a:rPr lang="en-GB" sz="2000" dirty="0" smtClean="0"/>
              <a:t>nquiry and problem-solving challenges promote collaboration and communication</a:t>
            </a:r>
            <a:endParaRPr lang="en-GB" dirty="0" smtClean="0"/>
          </a:p>
          <a:p>
            <a:pPr lvl="0">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682"/>
            <a:ext cx="9144000" cy="894717"/>
          </a:xfrm>
        </p:spPr>
        <p:txBody>
          <a:bodyPr/>
          <a:lstStyle/>
          <a:p>
            <a:r>
              <a:rPr lang="en-GB" sz="3600" b="1" dirty="0" smtClean="0"/>
              <a:t>Inquiry learning in nature </a:t>
            </a:r>
            <a:r>
              <a:rPr lang="en-GB" sz="2400" b="1" dirty="0" smtClean="0"/>
              <a:t>(Year 5 9-10 year olds) </a:t>
            </a:r>
            <a:endParaRPr lang="en-GB" sz="2400" b="1" dirty="0"/>
          </a:p>
        </p:txBody>
      </p:sp>
      <p:sp>
        <p:nvSpPr>
          <p:cNvPr id="3" name="Content Placeholder 2"/>
          <p:cNvSpPr>
            <a:spLocks noGrp="1"/>
          </p:cNvSpPr>
          <p:nvPr>
            <p:ph idx="1"/>
          </p:nvPr>
        </p:nvSpPr>
        <p:spPr>
          <a:xfrm>
            <a:off x="457200" y="1882587"/>
            <a:ext cx="3415553" cy="4955203"/>
          </a:xfrm>
        </p:spPr>
        <p:style>
          <a:lnRef idx="2">
            <a:schemeClr val="accent2"/>
          </a:lnRef>
          <a:fillRef idx="1">
            <a:schemeClr val="lt1"/>
          </a:fillRef>
          <a:effectRef idx="0">
            <a:schemeClr val="accent2"/>
          </a:effectRef>
          <a:fontRef idx="minor">
            <a:schemeClr val="dk1"/>
          </a:fontRef>
        </p:style>
        <p:txBody>
          <a:bodyPr/>
          <a:lstStyle/>
          <a:p>
            <a:pPr>
              <a:buNone/>
            </a:pPr>
            <a:r>
              <a:rPr lang="en-GB" sz="2000" dirty="0" smtClean="0"/>
              <a:t>Tutor  challenge</a:t>
            </a:r>
            <a:r>
              <a:rPr lang="en-GB" sz="2000" i="1" dirty="0" smtClean="0"/>
              <a:t>: you are hedgehogs in autumn / winter; find food = tokens</a:t>
            </a:r>
          </a:p>
          <a:p>
            <a:pPr>
              <a:buNone/>
            </a:pPr>
            <a:endParaRPr lang="en-GB" sz="2000" i="1" dirty="0" smtClean="0"/>
          </a:p>
          <a:p>
            <a:pPr>
              <a:buNone/>
            </a:pPr>
            <a:r>
              <a:rPr lang="en-GB" sz="2000" dirty="0" smtClean="0"/>
              <a:t>Model hedgehog</a:t>
            </a:r>
            <a:r>
              <a:rPr lang="en-GB" sz="2000" i="1" dirty="0" smtClean="0"/>
              <a:t>: if you can keep your hedgehog warmer than mine, you will win brown fat tokens and survive the winter!</a:t>
            </a:r>
          </a:p>
          <a:p>
            <a:pPr>
              <a:buNone/>
            </a:pPr>
            <a:endParaRPr lang="en-GB" sz="2000" i="1" dirty="0" smtClean="0"/>
          </a:p>
          <a:p>
            <a:pPr>
              <a:buNone/>
            </a:pPr>
            <a:r>
              <a:rPr lang="en-GB" sz="2000" b="1" dirty="0" smtClean="0"/>
              <a:t>Collaborative problem-solving</a:t>
            </a:r>
          </a:p>
        </p:txBody>
      </p:sp>
      <p:sp>
        <p:nvSpPr>
          <p:cNvPr id="4" name="TextBox 3"/>
          <p:cNvSpPr txBox="1"/>
          <p:nvPr/>
        </p:nvSpPr>
        <p:spPr>
          <a:xfrm>
            <a:off x="3872753" y="1882588"/>
            <a:ext cx="5181740" cy="49552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smtClean="0"/>
              <a:t>Agree / disagree statements (T/F/NS):</a:t>
            </a:r>
          </a:p>
          <a:p>
            <a:endParaRPr lang="en-GB" sz="2000" i="1" dirty="0" smtClean="0"/>
          </a:p>
          <a:p>
            <a:r>
              <a:rPr lang="en-GB" sz="2000" i="1" dirty="0" smtClean="0"/>
              <a:t>Hedgehogs are mammals</a:t>
            </a:r>
          </a:p>
          <a:p>
            <a:r>
              <a:rPr lang="en-GB" sz="2000" i="1" dirty="0" smtClean="0"/>
              <a:t>Baby hedgehogs are born with prickles</a:t>
            </a:r>
          </a:p>
          <a:p>
            <a:r>
              <a:rPr lang="en-GB" sz="2000" i="1" dirty="0" smtClean="0"/>
              <a:t>Bread and milk are good for hedgehogs</a:t>
            </a:r>
          </a:p>
          <a:p>
            <a:r>
              <a:rPr lang="en-GB" sz="2000" i="1" dirty="0" smtClean="0"/>
              <a:t>Pet dogs can catch hedgehog fleas</a:t>
            </a:r>
          </a:p>
          <a:p>
            <a:r>
              <a:rPr lang="en-GB" sz="2000" i="1" dirty="0" smtClean="0"/>
              <a:t>One garden is enough space for a hedgehog</a:t>
            </a:r>
          </a:p>
          <a:p>
            <a:r>
              <a:rPr lang="en-GB" sz="2000" i="1" dirty="0" smtClean="0"/>
              <a:t>Hedgehogs are nocturnal </a:t>
            </a:r>
          </a:p>
          <a:p>
            <a:r>
              <a:rPr lang="en-GB" sz="2000" i="1" dirty="0" smtClean="0"/>
              <a:t>Hedgehogs run away if disturbed</a:t>
            </a:r>
          </a:p>
          <a:p>
            <a:endParaRPr lang="en-GB" sz="2000" i="1" dirty="0" smtClean="0"/>
          </a:p>
          <a:p>
            <a:r>
              <a:rPr lang="en-GB" sz="2000" b="1" dirty="0" smtClean="0"/>
              <a:t>Engagement and enjoyment visible and audible within different aspects and stages of the inquiry</a:t>
            </a:r>
          </a:p>
          <a:p>
            <a:endParaRPr lang="en-GB" i="1" dirty="0" smtClean="0"/>
          </a:p>
          <a:p>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 children do / enjoy?</a:t>
            </a:r>
            <a:endParaRPr lang="en-GB" b="1" dirty="0"/>
          </a:p>
        </p:txBody>
      </p:sp>
      <p:sp>
        <p:nvSpPr>
          <p:cNvPr id="3" name="Content Placeholder 2"/>
          <p:cNvSpPr>
            <a:spLocks noGrp="1"/>
          </p:cNvSpPr>
          <p:nvPr>
            <p:ph idx="1"/>
          </p:nvPr>
        </p:nvSpPr>
        <p:spPr/>
        <p:txBody>
          <a:bodyPr/>
          <a:lstStyle/>
          <a:p>
            <a:pPr>
              <a:buNone/>
            </a:pPr>
            <a:r>
              <a:rPr lang="en-GB" dirty="0" smtClean="0"/>
              <a:t>Favourites in Suffolk</a:t>
            </a:r>
          </a:p>
          <a:p>
            <a:pPr>
              <a:buNone/>
            </a:pPr>
            <a:endParaRPr lang="en-GB" dirty="0" smtClean="0"/>
          </a:p>
          <a:p>
            <a:pPr>
              <a:buFontTx/>
              <a:buChar char="-"/>
            </a:pPr>
            <a:r>
              <a:rPr lang="en-GB" sz="2400" dirty="0" smtClean="0"/>
              <a:t>we all liked our sticks and stick tag at lunchtime (25)</a:t>
            </a:r>
          </a:p>
          <a:p>
            <a:pPr>
              <a:buFontTx/>
              <a:buChar char="-"/>
            </a:pPr>
            <a:r>
              <a:rPr lang="en-GB" sz="2400" dirty="0" smtClean="0"/>
              <a:t>hedgehog house building (10)</a:t>
            </a:r>
          </a:p>
          <a:p>
            <a:pPr>
              <a:buFontTx/>
              <a:buChar char="-"/>
            </a:pPr>
            <a:r>
              <a:rPr lang="en-GB" sz="2400" dirty="0" smtClean="0"/>
              <a:t>exploring (3)</a:t>
            </a:r>
          </a:p>
          <a:p>
            <a:pPr>
              <a:buFontTx/>
              <a:buChar char="-"/>
            </a:pPr>
            <a:r>
              <a:rPr lang="en-GB" sz="2400" dirty="0" smtClean="0"/>
              <a:t>looking at skulls (1)</a:t>
            </a:r>
            <a:endParaRPr lang="en-GB"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Results and findings (2)</a:t>
            </a:r>
            <a:endParaRPr lang="en-GB" b="1" dirty="0"/>
          </a:p>
        </p:txBody>
      </p:sp>
      <p:sp>
        <p:nvSpPr>
          <p:cNvPr id="3" name="Content Placeholder 2"/>
          <p:cNvSpPr>
            <a:spLocks noGrp="1"/>
          </p:cNvSpPr>
          <p:nvPr>
            <p:ph idx="1"/>
          </p:nvPr>
        </p:nvSpPr>
        <p:spPr/>
        <p:txBody>
          <a:bodyPr/>
          <a:lstStyle/>
          <a:p>
            <a:pPr>
              <a:buNone/>
            </a:pPr>
            <a:r>
              <a:rPr lang="en-GB" sz="2800" dirty="0" smtClean="0"/>
              <a:t>Learning biology and connecting the curriculum</a:t>
            </a:r>
          </a:p>
          <a:p>
            <a:pPr>
              <a:buNone/>
            </a:pPr>
            <a:endParaRPr lang="en-GB" sz="2800" dirty="0" smtClean="0"/>
          </a:p>
          <a:p>
            <a:pPr>
              <a:buNone/>
            </a:pPr>
            <a:r>
              <a:rPr lang="en-GB" sz="2800" dirty="0" smtClean="0"/>
              <a:t>- </a:t>
            </a:r>
            <a:r>
              <a:rPr lang="en-GB" sz="2400" dirty="0" smtClean="0"/>
              <a:t>literacy</a:t>
            </a:r>
            <a:r>
              <a:rPr lang="en-GB" sz="2400" dirty="0" smtClean="0"/>
              <a:t>, mapping skills, numeracy, art, </a:t>
            </a:r>
            <a:r>
              <a:rPr lang="en-GB" sz="2400" dirty="0" smtClean="0"/>
              <a:t>technology: ecological </a:t>
            </a:r>
            <a:r>
              <a:rPr lang="en-GB" sz="2400" dirty="0" smtClean="0"/>
              <a:t>contexts support and promote other core skill development </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1283"/>
            <a:ext cx="9144000" cy="894717"/>
          </a:xfrm>
        </p:spPr>
        <p:txBody>
          <a:bodyPr/>
          <a:lstStyle/>
          <a:p>
            <a:r>
              <a:rPr lang="en-GB" sz="3600" b="1" dirty="0" smtClean="0"/>
              <a:t>Literacy contextualised through ecology </a:t>
            </a:r>
            <a:endParaRPr lang="en-GB" sz="3600" b="1" dirty="0"/>
          </a:p>
        </p:txBody>
      </p:sp>
      <p:sp>
        <p:nvSpPr>
          <p:cNvPr id="3" name="Content Placeholder 2"/>
          <p:cNvSpPr>
            <a:spLocks noGrp="1"/>
          </p:cNvSpPr>
          <p:nvPr>
            <p:ph idx="1"/>
          </p:nvPr>
        </p:nvSpPr>
        <p:spPr>
          <a:xfrm>
            <a:off x="457200" y="2625276"/>
            <a:ext cx="3415553" cy="3500887"/>
          </a:xfrm>
        </p:spPr>
        <p:style>
          <a:lnRef idx="2">
            <a:schemeClr val="accent2"/>
          </a:lnRef>
          <a:fillRef idx="1">
            <a:schemeClr val="lt1"/>
          </a:fillRef>
          <a:effectRef idx="0">
            <a:schemeClr val="accent2"/>
          </a:effectRef>
          <a:fontRef idx="minor">
            <a:schemeClr val="dk1"/>
          </a:fontRef>
        </p:style>
        <p:txBody>
          <a:bodyPr/>
          <a:lstStyle/>
          <a:p>
            <a:pPr>
              <a:buNone/>
            </a:pPr>
            <a:r>
              <a:rPr lang="en-GB" sz="2000" i="1" dirty="0" smtClean="0"/>
              <a:t>‘I can be big or small</a:t>
            </a:r>
            <a:endParaRPr lang="en-GB" sz="2000" dirty="0" smtClean="0"/>
          </a:p>
          <a:p>
            <a:pPr>
              <a:buNone/>
            </a:pPr>
            <a:r>
              <a:rPr lang="en-GB" sz="2000" i="1" dirty="0" smtClean="0"/>
              <a:t>I’m black and white</a:t>
            </a:r>
            <a:endParaRPr lang="en-GB" sz="2000" dirty="0" smtClean="0"/>
          </a:p>
          <a:p>
            <a:pPr>
              <a:buNone/>
            </a:pPr>
            <a:r>
              <a:rPr lang="en-GB" sz="2000" i="1" dirty="0" smtClean="0"/>
              <a:t>I have a trunk that looks a bit </a:t>
            </a:r>
            <a:r>
              <a:rPr lang="en-GB" sz="2000" i="1" dirty="0" err="1" smtClean="0"/>
              <a:t>bobbly</a:t>
            </a:r>
            <a:r>
              <a:rPr lang="en-GB" sz="2000" i="1" dirty="0" smtClean="0"/>
              <a:t> brown</a:t>
            </a:r>
            <a:endParaRPr lang="en-GB" sz="2000" dirty="0" smtClean="0"/>
          </a:p>
          <a:p>
            <a:pPr>
              <a:buNone/>
            </a:pPr>
            <a:r>
              <a:rPr lang="en-GB" sz="2000" i="1" dirty="0" smtClean="0"/>
              <a:t>What am I? </a:t>
            </a:r>
          </a:p>
          <a:p>
            <a:pPr>
              <a:buNone/>
            </a:pPr>
            <a:endParaRPr lang="en-GB" sz="2000" dirty="0" smtClean="0"/>
          </a:p>
          <a:p>
            <a:pPr>
              <a:buNone/>
            </a:pPr>
            <a:r>
              <a:rPr lang="en-GB" sz="2000" i="1" dirty="0" smtClean="0"/>
              <a:t>Answer: a silver birch’</a:t>
            </a:r>
            <a:endParaRPr lang="en-GB" sz="2000" dirty="0" smtClean="0"/>
          </a:p>
          <a:p>
            <a:pPr>
              <a:buNone/>
            </a:pPr>
            <a:endParaRPr lang="en-GB" sz="2000" dirty="0" smtClean="0"/>
          </a:p>
          <a:p>
            <a:pPr>
              <a:buNone/>
            </a:pPr>
            <a:r>
              <a:rPr lang="en-GB" sz="2000" dirty="0" smtClean="0"/>
              <a:t>Year 5 (9 year old) student</a:t>
            </a:r>
          </a:p>
        </p:txBody>
      </p:sp>
      <p:sp>
        <p:nvSpPr>
          <p:cNvPr id="4" name="TextBox 3"/>
          <p:cNvSpPr txBox="1"/>
          <p:nvPr/>
        </p:nvSpPr>
        <p:spPr>
          <a:xfrm>
            <a:off x="3872753" y="2286000"/>
            <a:ext cx="518174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i="1" dirty="0" smtClean="0"/>
              <a:t>Tutor: we’re using personification today.</a:t>
            </a:r>
          </a:p>
          <a:p>
            <a:r>
              <a:rPr lang="en-GB" i="1" dirty="0" smtClean="0"/>
              <a:t>A few of you haven’t done it at school yet. </a:t>
            </a:r>
          </a:p>
          <a:p>
            <a:r>
              <a:rPr lang="en-GB" i="1" dirty="0" smtClean="0"/>
              <a:t>What does it mean?</a:t>
            </a:r>
          </a:p>
          <a:p>
            <a:r>
              <a:rPr lang="en-GB" i="1" dirty="0" smtClean="0"/>
              <a:t>L: like a person ...branches, like long </a:t>
            </a:r>
          </a:p>
          <a:p>
            <a:r>
              <a:rPr lang="en-GB" i="1" dirty="0" smtClean="0"/>
              <a:t>sticky arms - human like</a:t>
            </a:r>
          </a:p>
          <a:p>
            <a:r>
              <a:rPr lang="en-GB" i="1" dirty="0" smtClean="0"/>
              <a:t>Trees stood straight like a soldier.</a:t>
            </a:r>
          </a:p>
          <a:p>
            <a:r>
              <a:rPr lang="en-GB" i="1" dirty="0" smtClean="0"/>
              <a:t>Crooked like a witch’s finger- a good one.</a:t>
            </a:r>
          </a:p>
          <a:p>
            <a:r>
              <a:rPr lang="en-GB" i="1" dirty="0" smtClean="0"/>
              <a:t>Teacher: Or emotions - branches could be </a:t>
            </a:r>
          </a:p>
          <a:p>
            <a:r>
              <a:rPr lang="en-GB" i="1" dirty="0" smtClean="0"/>
              <a:t>stretched out scarily or as a friendly warning! </a:t>
            </a:r>
          </a:p>
          <a:p>
            <a:r>
              <a:rPr lang="en-GB" i="1" dirty="0" smtClean="0"/>
              <a:t>Trees don’t have emotions but humans do </a:t>
            </a:r>
          </a:p>
          <a:p>
            <a:r>
              <a:rPr lang="en-GB" i="1" dirty="0" smtClean="0"/>
              <a:t>so good. </a:t>
            </a:r>
          </a:p>
          <a:p>
            <a:r>
              <a:rPr lang="en-GB" i="1" dirty="0" smtClean="0"/>
              <a:t>B- look up, it’s waving, dancing ... </a:t>
            </a:r>
          </a:p>
          <a:p>
            <a:r>
              <a:rPr lang="en-GB" i="1" dirty="0" smtClean="0"/>
              <a:t>B- some look lonely.... stretching like a big hand. </a:t>
            </a:r>
          </a:p>
          <a:p>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art and technology</a:t>
            </a:r>
            <a:endParaRPr lang="en-US" dirty="0"/>
          </a:p>
        </p:txBody>
      </p:sp>
      <p:pic>
        <p:nvPicPr>
          <p:cNvPr id="5" name="Picture 4" descr="Ladybird.JPG"/>
          <p:cNvPicPr>
            <a:picLocks noChangeAspect="1"/>
          </p:cNvPicPr>
          <p:nvPr/>
        </p:nvPicPr>
        <p:blipFill>
          <a:blip r:embed="rId3"/>
          <a:stretch>
            <a:fillRect/>
          </a:stretch>
        </p:blipFill>
        <p:spPr>
          <a:xfrm>
            <a:off x="208396" y="2725633"/>
            <a:ext cx="4712653" cy="3534490"/>
          </a:xfrm>
          <a:prstGeom prst="rect">
            <a:avLst/>
          </a:prstGeom>
        </p:spPr>
      </p:pic>
      <p:pic>
        <p:nvPicPr>
          <p:cNvPr id="9" name="Content Placeholder 7" descr="Hertsforestschool.JPG"/>
          <p:cNvPicPr>
            <a:picLocks noGrp="1" noChangeAspect="1"/>
          </p:cNvPicPr>
          <p:nvPr>
            <p:ph sz="half" idx="2"/>
          </p:nvPr>
        </p:nvPicPr>
        <p:blipFill>
          <a:blip r:embed="rId4"/>
          <a:stretch>
            <a:fillRect/>
          </a:stretch>
        </p:blipFill>
        <p:spPr>
          <a:xfrm>
            <a:off x="5035153" y="2166938"/>
            <a:ext cx="3264694" cy="4352925"/>
          </a:xfrm>
        </p:spPr>
      </p:pic>
    </p:spTree>
    <p:extLst>
      <p:ext uri="{BB962C8B-B14F-4D97-AF65-F5344CB8AC3E}">
        <p14:creationId xmlns:p14="http://schemas.microsoft.com/office/powerpoint/2010/main" xmlns="" val="224497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105"/>
            <a:ext cx="9144000" cy="894717"/>
          </a:xfrm>
        </p:spPr>
        <p:txBody>
          <a:bodyPr/>
          <a:lstStyle/>
          <a:p>
            <a:r>
              <a:rPr lang="en-GB" sz="3200" b="1" dirty="0" smtClean="0"/>
              <a:t>Specific well-being impacts on individuals</a:t>
            </a:r>
            <a:endParaRPr lang="en-GB" sz="3200" b="1" dirty="0"/>
          </a:p>
        </p:txBody>
      </p:sp>
      <p:sp>
        <p:nvSpPr>
          <p:cNvPr id="3" name="Content Placeholder 2"/>
          <p:cNvSpPr>
            <a:spLocks noGrp="1"/>
          </p:cNvSpPr>
          <p:nvPr>
            <p:ph idx="1"/>
          </p:nvPr>
        </p:nvSpPr>
        <p:spPr/>
        <p:txBody>
          <a:bodyPr/>
          <a:lstStyle/>
          <a:p>
            <a:pPr>
              <a:buNone/>
            </a:pPr>
            <a:r>
              <a:rPr lang="en-GB" sz="2400" i="1" dirty="0" smtClean="0"/>
              <a:t>My son .. came a couple of years ago ... He’s dyslexic and school isn’t the right place for him. Here he was in his element; the climbing and den building and all the fires ... he loved it. I’m worried about him going to secondary school next year ... the pressures. If he could learn like this he’d be a different child.’ </a:t>
            </a:r>
            <a:r>
              <a:rPr lang="en-GB" sz="2400" dirty="0" smtClean="0"/>
              <a:t>(parent)</a:t>
            </a:r>
          </a:p>
          <a:p>
            <a:pPr>
              <a:buNone/>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Affective: well-being impacts</a:t>
            </a:r>
            <a:endParaRPr lang="en-GB" b="1" dirty="0"/>
          </a:p>
        </p:txBody>
      </p:sp>
      <p:sp>
        <p:nvSpPr>
          <p:cNvPr id="3" name="Content Placeholder 2"/>
          <p:cNvSpPr>
            <a:spLocks noGrp="1"/>
          </p:cNvSpPr>
          <p:nvPr>
            <p:ph idx="1"/>
          </p:nvPr>
        </p:nvSpPr>
        <p:spPr/>
        <p:txBody>
          <a:bodyPr/>
          <a:lstStyle/>
          <a:p>
            <a:pPr>
              <a:buFontTx/>
              <a:buChar char="-"/>
            </a:pPr>
            <a:r>
              <a:rPr lang="en-GB" smtClean="0"/>
              <a:t>excitement (</a:t>
            </a:r>
            <a:r>
              <a:rPr lang="en-GB" smtClean="0">
                <a:sym typeface="Symbol"/>
              </a:rPr>
              <a:t> </a:t>
            </a:r>
            <a:r>
              <a:rPr lang="en-GB" smtClean="0"/>
              <a:t>happiness) </a:t>
            </a:r>
            <a:endParaRPr lang="en-GB" dirty="0" smtClean="0"/>
          </a:p>
          <a:p>
            <a:pPr>
              <a:buFontTx/>
              <a:buChar char="-"/>
            </a:pPr>
            <a:r>
              <a:rPr lang="en-GB" dirty="0" smtClean="0"/>
              <a:t>e</a:t>
            </a:r>
            <a:r>
              <a:rPr lang="en-GB" dirty="0" smtClean="0"/>
              <a:t>ngagement</a:t>
            </a:r>
          </a:p>
          <a:p>
            <a:pPr>
              <a:buFontTx/>
              <a:buChar char="-"/>
            </a:pPr>
            <a:r>
              <a:rPr lang="en-GB" dirty="0" smtClean="0"/>
              <a:t>c</a:t>
            </a:r>
            <a:r>
              <a:rPr lang="en-GB" dirty="0" smtClean="0"/>
              <a:t>onfidence building</a:t>
            </a:r>
          </a:p>
          <a:p>
            <a:pPr>
              <a:buFontTx/>
              <a:buChar char="-"/>
            </a:pPr>
            <a:r>
              <a:rPr lang="en-GB" dirty="0" smtClean="0"/>
              <a:t>c</a:t>
            </a:r>
            <a:r>
              <a:rPr lang="en-GB" dirty="0" smtClean="0"/>
              <a:t>uriosity</a:t>
            </a:r>
          </a:p>
          <a:p>
            <a:pPr>
              <a:buFontTx/>
              <a:buChar char="-"/>
            </a:pPr>
            <a:r>
              <a:rPr lang="en-GB" dirty="0" smtClean="0"/>
              <a:t>free play, roaming, relaxing</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84187" y="2499439"/>
            <a:ext cx="8119881" cy="36859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spcBef>
                <a:spcPts val="7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b="1" dirty="0">
              <a:solidFill>
                <a:srgbClr val="000000"/>
              </a:solidFill>
            </a:endParaRPr>
          </a:p>
        </p:txBody>
      </p:sp>
      <p:sp>
        <p:nvSpPr>
          <p:cNvPr id="3" name="Text Placeholder 2"/>
          <p:cNvSpPr txBox="1">
            <a:spLocks/>
          </p:cNvSpPr>
          <p:nvPr/>
        </p:nvSpPr>
        <p:spPr>
          <a:xfrm>
            <a:off x="484187" y="1484811"/>
            <a:ext cx="8119881" cy="12496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endParaRPr lang="en-US" sz="3500" dirty="0" smtClean="0">
              <a:solidFill>
                <a:srgbClr val="0033A0"/>
              </a:solidFill>
            </a:endParaRPr>
          </a:p>
        </p:txBody>
      </p:sp>
      <p:sp>
        <p:nvSpPr>
          <p:cNvPr id="4" name="Text Placeholder 2"/>
          <p:cNvSpPr txBox="1">
            <a:spLocks/>
          </p:cNvSpPr>
          <p:nvPr/>
        </p:nvSpPr>
        <p:spPr>
          <a:xfrm>
            <a:off x="484187" y="1387337"/>
            <a:ext cx="8119881" cy="8535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600" b="1" dirty="0" smtClean="0">
                <a:solidFill>
                  <a:srgbClr val="000000"/>
                </a:solidFill>
                <a:latin typeface="Arial" charset="0"/>
                <a:ea typeface="ＭＳ Ｐゴシック" charset="0"/>
                <a:cs typeface="ＭＳ Ｐゴシック" charset="0"/>
              </a:rPr>
              <a:t>Background - Learning in nature</a:t>
            </a:r>
            <a:endParaRPr lang="en-US" sz="3600" b="1" dirty="0">
              <a:solidFill>
                <a:srgbClr val="000000"/>
              </a:solidFill>
              <a:latin typeface="Arial" charset="0"/>
              <a:ea typeface="ＭＳ Ｐゴシック" charset="0"/>
              <a:cs typeface="ＭＳ Ｐゴシック" charset="0"/>
            </a:endParaRPr>
          </a:p>
        </p:txBody>
      </p:sp>
      <p:sp>
        <p:nvSpPr>
          <p:cNvPr id="6" name="Text Placeholder 2"/>
          <p:cNvSpPr txBox="1">
            <a:spLocks/>
          </p:cNvSpPr>
          <p:nvPr/>
        </p:nvSpPr>
        <p:spPr>
          <a:xfrm>
            <a:off x="484187" y="2736240"/>
            <a:ext cx="8119881" cy="4396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90000"/>
              </a:lnSpc>
              <a:buNone/>
            </a:pPr>
            <a:endParaRPr lang="en-US" sz="1600" dirty="0" smtClean="0">
              <a:latin typeface="Arial" charset="0"/>
              <a:ea typeface="ＭＳ Ｐゴシック" charset="0"/>
              <a:cs typeface="ＭＳ Ｐゴシック" charset="0"/>
            </a:endParaRPr>
          </a:p>
          <a:p>
            <a:pPr>
              <a:lnSpc>
                <a:spcPct val="90000"/>
              </a:lnSpc>
            </a:pPr>
            <a:endParaRPr lang="en-US" sz="2000" dirty="0">
              <a:latin typeface="Arial" charset="0"/>
              <a:ea typeface="ＭＳ Ｐゴシック" charset="0"/>
              <a:cs typeface="ＭＳ Ｐゴシック" charset="0"/>
            </a:endParaRPr>
          </a:p>
        </p:txBody>
      </p:sp>
      <p:sp>
        <p:nvSpPr>
          <p:cNvPr id="9" name="Content Placeholder 8"/>
          <p:cNvSpPr>
            <a:spLocks noGrp="1"/>
          </p:cNvSpPr>
          <p:nvPr>
            <p:ph sz="half" idx="2"/>
          </p:nvPr>
        </p:nvSpPr>
        <p:spPr>
          <a:xfrm>
            <a:off x="484187" y="2240925"/>
            <a:ext cx="8202613" cy="4121760"/>
          </a:xfrm>
        </p:spPr>
        <p:txBody>
          <a:bodyPr/>
          <a:lstStyle/>
          <a:p>
            <a:r>
              <a:rPr lang="en-GB" dirty="0" smtClean="0"/>
              <a:t>Research into benefits of learning ecology in natural settings typically focused on environmental knowledge, attitudes and behaviours (Stern et al., 2014)</a:t>
            </a:r>
          </a:p>
          <a:p>
            <a:endParaRPr lang="en-GB" dirty="0" smtClean="0"/>
          </a:p>
          <a:p>
            <a:r>
              <a:rPr lang="en-GB" dirty="0" smtClean="0"/>
              <a:t>Experience in nature has recently re-focused on impacts on health and well-being (Braun &amp; </a:t>
            </a:r>
            <a:r>
              <a:rPr lang="en-GB" dirty="0" err="1" smtClean="0"/>
              <a:t>Dierkes</a:t>
            </a:r>
            <a:r>
              <a:rPr lang="en-GB" dirty="0" smtClean="0"/>
              <a:t>, 2017)</a:t>
            </a:r>
            <a:endParaRPr lang="en-GB" dirty="0"/>
          </a:p>
        </p:txBody>
      </p:sp>
    </p:spTree>
    <p:extLst>
      <p:ext uri="{BB962C8B-B14F-4D97-AF65-F5344CB8AC3E}">
        <p14:creationId xmlns:p14="http://schemas.microsoft.com/office/powerpoint/2010/main" xmlns="" val="34586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098"/>
            <a:ext cx="8229600" cy="894717"/>
          </a:xfrm>
        </p:spPr>
        <p:txBody>
          <a:bodyPr/>
          <a:lstStyle/>
          <a:p>
            <a:r>
              <a:rPr lang="en-GB" b="1" dirty="0" smtClean="0"/>
              <a:t>Conclusions and implications</a:t>
            </a:r>
            <a:endParaRPr lang="en-GB" b="1" dirty="0"/>
          </a:p>
        </p:txBody>
      </p:sp>
      <p:sp>
        <p:nvSpPr>
          <p:cNvPr id="3" name="Content Placeholder 2"/>
          <p:cNvSpPr>
            <a:spLocks noGrp="1"/>
          </p:cNvSpPr>
          <p:nvPr>
            <p:ph idx="1"/>
          </p:nvPr>
        </p:nvSpPr>
        <p:spPr>
          <a:xfrm>
            <a:off x="457200" y="2039815"/>
            <a:ext cx="8229600" cy="3500887"/>
          </a:xfrm>
        </p:spPr>
        <p:txBody>
          <a:bodyPr/>
          <a:lstStyle/>
          <a:p>
            <a:r>
              <a:rPr lang="en-GB" dirty="0" smtClean="0"/>
              <a:t>Learning in nature happens through expert, well-structured activities which provide opportunities for ‘free’ roaming</a:t>
            </a:r>
          </a:p>
          <a:p>
            <a:r>
              <a:rPr lang="en-GB" dirty="0" smtClean="0"/>
              <a:t>More studies looking at measures of attainment, alongside health and well-being (</a:t>
            </a:r>
            <a:r>
              <a:rPr lang="en-GB" dirty="0" err="1" smtClean="0"/>
              <a:t>Quibell</a:t>
            </a:r>
            <a:r>
              <a:rPr lang="en-GB" dirty="0" smtClean="0"/>
              <a:t> et al., 2017) ....</a:t>
            </a:r>
          </a:p>
          <a:p>
            <a:r>
              <a:rPr lang="en-GB" dirty="0" smtClean="0"/>
              <a:t> .... to provide evidence-based practice supporting teacher beliefs and intentions for cross-curricular learning in nature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0913"/>
            <a:ext cx="8229600" cy="894717"/>
          </a:xfrm>
        </p:spPr>
        <p:txBody>
          <a:bodyPr/>
          <a:lstStyle/>
          <a:p>
            <a:r>
              <a:rPr lang="en-GB" b="1" dirty="0" smtClean="0"/>
              <a:t>References</a:t>
            </a:r>
            <a:endParaRPr lang="en-GB" b="1" dirty="0"/>
          </a:p>
        </p:txBody>
      </p:sp>
      <p:sp>
        <p:nvSpPr>
          <p:cNvPr id="6" name="Content Placeholder 5"/>
          <p:cNvSpPr>
            <a:spLocks noGrp="1"/>
          </p:cNvSpPr>
          <p:nvPr>
            <p:ph idx="1"/>
          </p:nvPr>
        </p:nvSpPr>
        <p:spPr>
          <a:xfrm>
            <a:off x="457200" y="1262130"/>
            <a:ext cx="8229600" cy="3962512"/>
          </a:xfrm>
        </p:spPr>
        <p:txBody>
          <a:bodyPr/>
          <a:lstStyle/>
          <a:p>
            <a:pPr>
              <a:buNone/>
            </a:pPr>
            <a:endParaRPr lang="en-GB" sz="1800" dirty="0" smtClean="0"/>
          </a:p>
          <a:p>
            <a:r>
              <a:rPr lang="en-GB" sz="1600" dirty="0" smtClean="0"/>
              <a:t>Braun, T. &amp; </a:t>
            </a:r>
            <a:r>
              <a:rPr lang="en-GB" sz="1600" dirty="0" err="1" smtClean="0"/>
              <a:t>Dierkes</a:t>
            </a:r>
            <a:r>
              <a:rPr lang="en-GB" sz="1600" dirty="0" smtClean="0"/>
              <a:t>, P. (2017). Connecting students to nature – how intensity of experience and student age influence the success of outdoor education programs</a:t>
            </a:r>
            <a:r>
              <a:rPr lang="en-GB" sz="1600" i="1" dirty="0" smtClean="0"/>
              <a:t>. Environmental Education Research,</a:t>
            </a:r>
            <a:r>
              <a:rPr lang="en-GB" sz="1600" dirty="0" smtClean="0"/>
              <a:t> 23(7), 937-949.</a:t>
            </a:r>
          </a:p>
          <a:p>
            <a:r>
              <a:rPr lang="en-GB" sz="1600" dirty="0" smtClean="0"/>
              <a:t>Creswell, J. (2009). </a:t>
            </a:r>
            <a:r>
              <a:rPr lang="en-GB" sz="1600" i="1" dirty="0" smtClean="0"/>
              <a:t>Research design: qualitative, quantitative and mixed methods approaches</a:t>
            </a:r>
            <a:r>
              <a:rPr lang="en-GB" sz="1600" dirty="0" smtClean="0"/>
              <a:t> (3rd Ed.). London: SAGE.</a:t>
            </a:r>
          </a:p>
          <a:p>
            <a:r>
              <a:rPr lang="en-GB" sz="1600" dirty="0" smtClean="0"/>
              <a:t>Hunt, A., Stewart, D., Burt, J. &amp; Dillon, J. (2016). </a:t>
            </a:r>
            <a:r>
              <a:rPr lang="en-GB" sz="1600" i="1" dirty="0" smtClean="0"/>
              <a:t>Monitor of Engagement with the Natural Environment: a pilot to develop an indicator of visits to the natural environment by children - Results from years 1 and 2 </a:t>
            </a:r>
            <a:r>
              <a:rPr lang="en-GB" sz="1600" dirty="0" smtClean="0"/>
              <a:t>(March 2013 to February 2015). Natural England Commissioned Reports, Number NECR208.</a:t>
            </a:r>
          </a:p>
          <a:p>
            <a:r>
              <a:rPr lang="en-GB" sz="1600" dirty="0" smtClean="0"/>
              <a:t>O’Brien, E. &amp; Murray, R. (2006). </a:t>
            </a:r>
            <a:r>
              <a:rPr lang="en-GB" sz="1600" i="1" dirty="0" smtClean="0"/>
              <a:t>A marvellous opportunity to learn: a participatory evaluation of Forest Schools in England and Wales</a:t>
            </a:r>
            <a:r>
              <a:rPr lang="en-GB" sz="1600" dirty="0" smtClean="0"/>
              <a:t>. Farnham: Forest Research.</a:t>
            </a:r>
          </a:p>
          <a:p>
            <a:r>
              <a:rPr lang="en-GB" sz="1600" dirty="0" err="1" smtClean="0"/>
              <a:t>Quibell</a:t>
            </a:r>
            <a:r>
              <a:rPr lang="en-GB" sz="1600" dirty="0" smtClean="0"/>
              <a:t>, T., Charlton, J. and Law, J. (2017). Wilderness Schooling: A controlled trial of the impact of an outdoor education programme on attainment in primary school children. </a:t>
            </a:r>
            <a:r>
              <a:rPr lang="en-GB" sz="1600" i="1" dirty="0" smtClean="0"/>
              <a:t>British Educational Research Journal, </a:t>
            </a:r>
            <a:r>
              <a:rPr lang="en-GB" sz="1600" dirty="0" smtClean="0"/>
              <a:t>43(3), 572-587. </a:t>
            </a:r>
          </a:p>
          <a:p>
            <a:r>
              <a:rPr lang="en-GB" sz="1600" dirty="0" smtClean="0"/>
              <a:t>Stern, M., Powell, R. &amp; Hill, D. (2014). Environmental education program evaluation in the new millennium: what do we measure and what have we learnt? </a:t>
            </a:r>
            <a:r>
              <a:rPr lang="en-GB" sz="1600" i="1" dirty="0" smtClean="0"/>
              <a:t>Environmental Education Research, </a:t>
            </a:r>
            <a:r>
              <a:rPr lang="en-GB" sz="1600" dirty="0" smtClean="0"/>
              <a:t>20(5), 581-611.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BB8D3"/>
        </a:solidFill>
        <a:effectLst/>
      </p:bgPr>
    </p:bg>
    <p:spTree>
      <p:nvGrpSpPr>
        <p:cNvPr id="1" name=""/>
        <p:cNvGrpSpPr/>
        <p:nvPr/>
      </p:nvGrpSpPr>
      <p:grpSpPr>
        <a:xfrm>
          <a:off x="0" y="0"/>
          <a:ext cx="0" cy="0"/>
          <a:chOff x="0" y="0"/>
          <a:chExt cx="0" cy="0"/>
        </a:xfrm>
      </p:grpSpPr>
      <p:pic>
        <p:nvPicPr>
          <p:cNvPr id="8" name="Picture 8" descr="Image"/>
          <p:cNvPicPr>
            <a:picLocks noChangeAspect="1" noChangeArrowheads="1"/>
          </p:cNvPicPr>
          <p:nvPr/>
        </p:nvPicPr>
        <p:blipFill rotWithShape="1">
          <a:blip r:embed="rId2"/>
          <a:srcRect r="273" b="33336"/>
          <a:stretch/>
        </p:blipFill>
        <p:spPr bwMode="auto">
          <a:xfrm>
            <a:off x="3579223" y="477520"/>
            <a:ext cx="5564777" cy="6393544"/>
          </a:xfrm>
          <a:prstGeom prst="rect">
            <a:avLst/>
          </a:prstGeom>
          <a:noFill/>
          <a:ln w="9525">
            <a:noFill/>
            <a:miter lim="800000"/>
            <a:headEnd/>
            <a:tailEnd/>
          </a:ln>
        </p:spPr>
      </p:pic>
      <p:pic>
        <p:nvPicPr>
          <p:cNvPr id="12290" name="Picture 6" descr="IoE_286_landscape.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5"/>
          <p:cNvSpPr>
            <a:spLocks noChangeArrowheads="1"/>
          </p:cNvSpPr>
          <p:nvPr/>
        </p:nvSpPr>
        <p:spPr bwMode="auto">
          <a:xfrm>
            <a:off x="0" y="4416425"/>
            <a:ext cx="9144000" cy="2441575"/>
          </a:xfrm>
          <a:prstGeom prst="rect">
            <a:avLst/>
          </a:prstGeom>
          <a:gradFill rotWithShape="1">
            <a:gsLst>
              <a:gs pos="0">
                <a:srgbClr val="000000">
                  <a:alpha val="0"/>
                </a:srgbClr>
              </a:gs>
              <a:gs pos="100000">
                <a:srgbClr val="000000">
                  <a:alpha val="56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p>
        </p:txBody>
      </p:sp>
      <p:sp>
        <p:nvSpPr>
          <p:cNvPr id="9" name="Text Placeholder 2"/>
          <p:cNvSpPr txBox="1">
            <a:spLocks/>
          </p:cNvSpPr>
          <p:nvPr/>
        </p:nvSpPr>
        <p:spPr>
          <a:xfrm>
            <a:off x="365761" y="1484811"/>
            <a:ext cx="8238308" cy="12496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3500" dirty="0" smtClean="0">
                <a:solidFill>
                  <a:srgbClr val="0033A0"/>
                </a:solidFill>
              </a:rPr>
              <a:t>Any questions?</a:t>
            </a:r>
          </a:p>
          <a:p>
            <a:pPr marL="0" indent="0" fontAlgn="auto">
              <a:spcAft>
                <a:spcPts val="0"/>
              </a:spcAft>
              <a:buNone/>
              <a:defRPr/>
            </a:pPr>
            <a:r>
              <a:rPr lang="en-US" sz="3500" dirty="0" smtClean="0">
                <a:solidFill>
                  <a:srgbClr val="0033A0"/>
                </a:solidFill>
              </a:rPr>
              <a:t>Thank you for</a:t>
            </a:r>
          </a:p>
          <a:p>
            <a:pPr marL="0" indent="0" fontAlgn="auto">
              <a:spcAft>
                <a:spcPts val="0"/>
              </a:spcAft>
              <a:buNone/>
              <a:defRPr/>
            </a:pPr>
            <a:r>
              <a:rPr lang="en-US" sz="3500" dirty="0" smtClean="0">
                <a:solidFill>
                  <a:srgbClr val="0033A0"/>
                </a:solidFill>
              </a:rPr>
              <a:t>listening</a:t>
            </a:r>
          </a:p>
          <a:p>
            <a:pPr marL="0" indent="0" fontAlgn="auto">
              <a:spcAft>
                <a:spcPts val="0"/>
              </a:spcAft>
              <a:buNone/>
              <a:defRPr/>
            </a:pPr>
            <a:endParaRPr lang="en-US" sz="3500" dirty="0" smtClean="0">
              <a:solidFill>
                <a:srgbClr val="0033A0"/>
              </a:solidFill>
            </a:endParaRPr>
          </a:p>
        </p:txBody>
      </p:sp>
      <p:sp>
        <p:nvSpPr>
          <p:cNvPr id="10" name="Rectangle 5"/>
          <p:cNvSpPr>
            <a:spLocks noChangeArrowheads="1"/>
          </p:cNvSpPr>
          <p:nvPr/>
        </p:nvSpPr>
        <p:spPr bwMode="auto">
          <a:xfrm>
            <a:off x="0" y="4659086"/>
            <a:ext cx="3579223" cy="2211978"/>
          </a:xfrm>
          <a:prstGeom prst="rect">
            <a:avLst/>
          </a:prstGeom>
          <a:solidFill>
            <a:srgbClr val="4B384C"/>
          </a:solidFill>
          <a:ln w="12700">
            <a:noFill/>
            <a:miter lim="800000"/>
            <a:headEnd/>
            <a:tailEnd/>
          </a:ln>
        </p:spPr>
        <p:txBody>
          <a:bodyPr wrap="none" lIns="180000" tIns="180000" rIns="180000" bIns="180000">
            <a:prstTxWarp prst="textNoShape">
              <a:avLst/>
            </a:prstTxWarp>
          </a:bodyPr>
          <a:lstStyle/>
          <a:p>
            <a:pPr>
              <a:lnSpc>
                <a:spcPct val="94000"/>
              </a:lnSpc>
            </a:pPr>
            <a:r>
              <a:rPr lang="en-GB" sz="1400" b="1" dirty="0" smtClean="0">
                <a:solidFill>
                  <a:schemeClr val="bg1"/>
                </a:solidFill>
              </a:rPr>
              <a:t>UCL Institute </a:t>
            </a:r>
            <a:r>
              <a:rPr lang="en-GB" sz="1400" b="1" dirty="0">
                <a:solidFill>
                  <a:schemeClr val="bg1"/>
                </a:solidFill>
              </a:rPr>
              <a:t>of Education</a:t>
            </a:r>
          </a:p>
          <a:p>
            <a:pPr>
              <a:lnSpc>
                <a:spcPct val="94000"/>
              </a:lnSpc>
            </a:pPr>
            <a:r>
              <a:rPr lang="en-GB" sz="1400" dirty="0" smtClean="0">
                <a:solidFill>
                  <a:schemeClr val="bg1"/>
                </a:solidFill>
              </a:rPr>
              <a:t>University College London</a:t>
            </a:r>
            <a:endParaRPr lang="en-GB" sz="1400" dirty="0">
              <a:solidFill>
                <a:schemeClr val="bg1"/>
              </a:solidFill>
            </a:endParaRPr>
          </a:p>
          <a:p>
            <a:pPr>
              <a:lnSpc>
                <a:spcPct val="94000"/>
              </a:lnSpc>
            </a:pPr>
            <a:r>
              <a:rPr lang="en-GB" sz="1400" dirty="0">
                <a:solidFill>
                  <a:schemeClr val="bg1"/>
                </a:solidFill>
              </a:rPr>
              <a:t>20 Bedford Way</a:t>
            </a:r>
          </a:p>
          <a:p>
            <a:pPr>
              <a:lnSpc>
                <a:spcPct val="94000"/>
              </a:lnSpc>
            </a:pPr>
            <a:r>
              <a:rPr lang="en-GB" sz="1400" dirty="0">
                <a:solidFill>
                  <a:schemeClr val="bg1"/>
                </a:solidFill>
              </a:rPr>
              <a:t>London WC1H 0AL</a:t>
            </a:r>
          </a:p>
          <a:p>
            <a:pPr>
              <a:lnSpc>
                <a:spcPct val="94000"/>
              </a:lnSpc>
            </a:pPr>
            <a:endParaRPr lang="en-GB" sz="1000" dirty="0">
              <a:solidFill>
                <a:schemeClr val="bg1"/>
              </a:solidFill>
            </a:endParaRPr>
          </a:p>
          <a:p>
            <a:pPr>
              <a:lnSpc>
                <a:spcPct val="94000"/>
              </a:lnSpc>
            </a:pPr>
            <a:r>
              <a:rPr lang="en-GB" sz="1400" dirty="0">
                <a:solidFill>
                  <a:schemeClr val="bg1"/>
                </a:solidFill>
              </a:rPr>
              <a:t>Tel +44 (0)20 7612 6000</a:t>
            </a:r>
          </a:p>
          <a:p>
            <a:pPr>
              <a:lnSpc>
                <a:spcPct val="94000"/>
              </a:lnSpc>
            </a:pPr>
            <a:r>
              <a:rPr lang="en-GB" sz="1400" dirty="0">
                <a:solidFill>
                  <a:schemeClr val="bg1"/>
                </a:solidFill>
              </a:rPr>
              <a:t>Fax +44 (0)20 7612 6126</a:t>
            </a:r>
          </a:p>
          <a:p>
            <a:pPr>
              <a:lnSpc>
                <a:spcPct val="94000"/>
              </a:lnSpc>
            </a:pPr>
            <a:r>
              <a:rPr lang="en-GB" sz="1400" dirty="0">
                <a:solidFill>
                  <a:schemeClr val="bg1"/>
                </a:solidFill>
              </a:rPr>
              <a:t>Email info@ioe.ac.uk</a:t>
            </a:r>
          </a:p>
          <a:p>
            <a:pPr>
              <a:lnSpc>
                <a:spcPct val="94000"/>
              </a:lnSpc>
            </a:pPr>
            <a:r>
              <a:rPr lang="en-GB" sz="1400" dirty="0">
                <a:solidFill>
                  <a:schemeClr val="bg1"/>
                </a:solidFill>
              </a:rPr>
              <a:t>Web </a:t>
            </a:r>
            <a:r>
              <a:rPr lang="en-GB" sz="1400" dirty="0" smtClean="0">
                <a:solidFill>
                  <a:schemeClr val="bg1"/>
                </a:solidFill>
              </a:rPr>
              <a:t>www.ucl.ac.uk/ioe</a:t>
            </a:r>
            <a:endParaRPr lang="en-GB" sz="1400" dirty="0">
              <a:solidFill>
                <a:schemeClr val="bg1"/>
              </a:solidFill>
            </a:endParaRPr>
          </a:p>
        </p:txBody>
      </p:sp>
    </p:spTree>
    <p:extLst>
      <p:ext uri="{BB962C8B-B14F-4D97-AF65-F5344CB8AC3E}">
        <p14:creationId xmlns:p14="http://schemas.microsoft.com/office/powerpoint/2010/main" xmlns="" val="352617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820" y="1142746"/>
            <a:ext cx="8454980" cy="894717"/>
          </a:xfrm>
        </p:spPr>
        <p:txBody>
          <a:bodyPr/>
          <a:lstStyle/>
          <a:p>
            <a:endParaRPr lang="en-GB" sz="3600" b="1" dirty="0"/>
          </a:p>
        </p:txBody>
      </p:sp>
      <p:sp>
        <p:nvSpPr>
          <p:cNvPr id="6" name="Content Placeholder 5"/>
          <p:cNvSpPr>
            <a:spLocks noGrp="1"/>
          </p:cNvSpPr>
          <p:nvPr>
            <p:ph idx="1"/>
          </p:nvPr>
        </p:nvSpPr>
        <p:spPr>
          <a:xfrm>
            <a:off x="457200" y="1142746"/>
            <a:ext cx="8229600" cy="1464011"/>
          </a:xfrm>
        </p:spPr>
        <p:txBody>
          <a:bodyPr/>
          <a:lstStyle/>
          <a:p>
            <a:pPr>
              <a:buNone/>
            </a:pPr>
            <a:r>
              <a:rPr lang="en-GB" dirty="0" smtClean="0"/>
              <a:t>‘There is no </a:t>
            </a:r>
            <a:r>
              <a:rPr lang="en-GB" dirty="0" err="1" smtClean="0"/>
              <a:t>Wi-fi</a:t>
            </a:r>
            <a:r>
              <a:rPr lang="en-GB" dirty="0" smtClean="0"/>
              <a:t> in these woods .... </a:t>
            </a:r>
          </a:p>
          <a:p>
            <a:pPr algn="ctr">
              <a:buNone/>
            </a:pPr>
            <a:r>
              <a:rPr lang="en-GB" dirty="0" smtClean="0"/>
              <a:t>there’s a better connection’</a:t>
            </a:r>
            <a:endParaRPr lang="en-GB" dirty="0"/>
          </a:p>
        </p:txBody>
      </p:sp>
      <p:pic>
        <p:nvPicPr>
          <p:cNvPr id="7" name="Picture 6" descr="Suffolkwood.JPG"/>
          <p:cNvPicPr>
            <a:picLocks noChangeAspect="1"/>
          </p:cNvPicPr>
          <p:nvPr/>
        </p:nvPicPr>
        <p:blipFill>
          <a:blip r:embed="rId2"/>
          <a:stretch>
            <a:fillRect/>
          </a:stretch>
        </p:blipFill>
        <p:spPr>
          <a:xfrm>
            <a:off x="1661375" y="2395470"/>
            <a:ext cx="5950039" cy="4462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304" y="1313645"/>
            <a:ext cx="8963696" cy="894717"/>
          </a:xfrm>
        </p:spPr>
        <p:txBody>
          <a:bodyPr/>
          <a:lstStyle/>
          <a:p>
            <a:r>
              <a:rPr lang="en-GB" sz="3200" b="1" dirty="0" smtClean="0"/>
              <a:t>The context: Contemporary pressures in school in England</a:t>
            </a:r>
            <a:endParaRPr lang="en-GB" sz="3200" b="1" dirty="0"/>
          </a:p>
        </p:txBody>
      </p:sp>
      <p:sp>
        <p:nvSpPr>
          <p:cNvPr id="6" name="Content Placeholder 5"/>
          <p:cNvSpPr>
            <a:spLocks noGrp="1"/>
          </p:cNvSpPr>
          <p:nvPr>
            <p:ph idx="1"/>
          </p:nvPr>
        </p:nvSpPr>
        <p:spPr>
          <a:xfrm>
            <a:off x="457200" y="2743200"/>
            <a:ext cx="8229600" cy="3500887"/>
          </a:xfrm>
        </p:spPr>
        <p:txBody>
          <a:bodyPr/>
          <a:lstStyle/>
          <a:p>
            <a:r>
              <a:rPr lang="en-GB" dirty="0" smtClean="0"/>
              <a:t>Primary curriculum: prioritising literacy and numeracy for 4-11 year olds, challenging opportunities for interactive learning in nature</a:t>
            </a:r>
          </a:p>
          <a:p>
            <a:pPr>
              <a:buNone/>
            </a:pPr>
            <a:endParaRPr lang="en-GB" dirty="0" smtClean="0"/>
          </a:p>
          <a:p>
            <a:r>
              <a:rPr lang="en-GB" dirty="0" smtClean="0"/>
              <a:t>Risk-averse school leaders</a:t>
            </a:r>
          </a:p>
          <a:p>
            <a:r>
              <a:rPr lang="en-GB" dirty="0" smtClean="0"/>
              <a:t>Costs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372"/>
            <a:ext cx="8229600" cy="894717"/>
          </a:xfrm>
        </p:spPr>
        <p:txBody>
          <a:bodyPr/>
          <a:lstStyle/>
          <a:p>
            <a:r>
              <a:rPr lang="en-GB" sz="2800" b="1" dirty="0" smtClean="0"/>
              <a:t>Research project and sample</a:t>
            </a:r>
            <a:endParaRPr lang="en-GB" sz="2800" b="1" dirty="0"/>
          </a:p>
        </p:txBody>
      </p:sp>
      <p:sp>
        <p:nvSpPr>
          <p:cNvPr id="3" name="Content Placeholder 2"/>
          <p:cNvSpPr>
            <a:spLocks noGrp="1"/>
          </p:cNvSpPr>
          <p:nvPr>
            <p:ph idx="1"/>
          </p:nvPr>
        </p:nvSpPr>
        <p:spPr>
          <a:xfrm>
            <a:off x="457200" y="1867437"/>
            <a:ext cx="8229600" cy="3500887"/>
          </a:xfrm>
        </p:spPr>
        <p:txBody>
          <a:bodyPr/>
          <a:lstStyle/>
          <a:p>
            <a:r>
              <a:rPr lang="en-GB" sz="2400" dirty="0" smtClean="0"/>
              <a:t>Qualitative observational visits to 6 Wildlife Trusts UK (TWT) nature events in 2017 (as part of a quantitative-qualitative study)</a:t>
            </a:r>
          </a:p>
          <a:p>
            <a:r>
              <a:rPr lang="en-GB" sz="2400" dirty="0" smtClean="0"/>
              <a:t>Field notes and informal interview conversations</a:t>
            </a:r>
          </a:p>
          <a:p>
            <a:pPr>
              <a:buNone/>
            </a:pPr>
            <a:endParaRPr lang="en-GB" sz="2400" dirty="0" smtClean="0"/>
          </a:p>
          <a:p>
            <a:r>
              <a:rPr lang="en-GB" sz="2400" dirty="0" smtClean="0"/>
              <a:t>172 students (7-11 years old) from 6 primary school</a:t>
            </a:r>
          </a:p>
          <a:p>
            <a:r>
              <a:rPr lang="en-GB" sz="2400" dirty="0" smtClean="0"/>
              <a:t>15 teachers, teaching assistants, parents</a:t>
            </a:r>
          </a:p>
          <a:p>
            <a:r>
              <a:rPr lang="en-GB" sz="2400" dirty="0" smtClean="0"/>
              <a:t>14 expert field tutors from The Wildlife Trusts </a:t>
            </a:r>
          </a:p>
          <a:p>
            <a:r>
              <a:rPr lang="en-GB" sz="2400" dirty="0" smtClean="0"/>
              <a:t>(Some) samples of students’ work back in school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44" y="1300766"/>
            <a:ext cx="8686800" cy="894717"/>
          </a:xfrm>
        </p:spPr>
        <p:txBody>
          <a:bodyPr/>
          <a:lstStyle/>
          <a:p>
            <a:r>
              <a:rPr lang="en-GB" sz="2800" b="1" dirty="0" smtClean="0"/>
              <a:t>Research Questions</a:t>
            </a:r>
            <a:endParaRPr lang="en-GB" sz="2800" b="1" dirty="0"/>
          </a:p>
        </p:txBody>
      </p:sp>
      <p:sp>
        <p:nvSpPr>
          <p:cNvPr id="3" name="Content Placeholder 2"/>
          <p:cNvSpPr>
            <a:spLocks noGrp="1"/>
          </p:cNvSpPr>
          <p:nvPr>
            <p:ph idx="1"/>
          </p:nvPr>
        </p:nvSpPr>
        <p:spPr>
          <a:xfrm>
            <a:off x="457200" y="2195483"/>
            <a:ext cx="8229600" cy="3500887"/>
          </a:xfrm>
        </p:spPr>
        <p:txBody>
          <a:bodyPr/>
          <a:lstStyle/>
          <a:p>
            <a:pPr marL="514350" indent="-514350">
              <a:buAutoNum type="arabicPeriod"/>
            </a:pPr>
            <a:r>
              <a:rPr lang="en-GB" sz="2800" dirty="0" smtClean="0"/>
              <a:t>In designing learning in nature events, what can expert providers in collaboration with teachers, do to support health and well-being alongside core curriculum goals?</a:t>
            </a:r>
          </a:p>
          <a:p>
            <a:pPr marL="514350" indent="-514350">
              <a:buNone/>
            </a:pPr>
            <a:endParaRPr lang="en-GB" sz="2800" dirty="0" smtClean="0"/>
          </a:p>
          <a:p>
            <a:pPr>
              <a:buNone/>
            </a:pPr>
            <a:r>
              <a:rPr lang="en-GB" sz="2800" dirty="0" smtClean="0"/>
              <a:t>2. What do 7-11 year olds do when learning in nature?</a:t>
            </a: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9086"/>
            <a:ext cx="9144000" cy="894717"/>
          </a:xfrm>
        </p:spPr>
        <p:txBody>
          <a:bodyPr/>
          <a:lstStyle/>
          <a:p>
            <a:r>
              <a:rPr lang="en-GB" sz="3600" b="1" dirty="0" smtClean="0"/>
              <a:t>The nature events – Type 1 shorter term</a:t>
            </a:r>
            <a:endParaRPr lang="en-GB" sz="3600" b="1" dirty="0"/>
          </a:p>
        </p:txBody>
      </p:sp>
      <p:graphicFrame>
        <p:nvGraphicFramePr>
          <p:cNvPr id="6" name="Content Placeholder 5"/>
          <p:cNvGraphicFramePr>
            <a:graphicFrameLocks noGrp="1"/>
          </p:cNvGraphicFramePr>
          <p:nvPr>
            <p:ph idx="1"/>
          </p:nvPr>
        </p:nvGraphicFramePr>
        <p:xfrm>
          <a:off x="457200" y="2253803"/>
          <a:ext cx="8229600" cy="38709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GB" dirty="0" smtClean="0"/>
                        <a:t>Event type</a:t>
                      </a:r>
                      <a:endParaRPr lang="en-GB" dirty="0"/>
                    </a:p>
                  </a:txBody>
                  <a:tcPr/>
                </a:tc>
                <a:tc>
                  <a:txBody>
                    <a:bodyPr/>
                    <a:lstStyle/>
                    <a:p>
                      <a:r>
                        <a:rPr lang="en-GB" dirty="0" smtClean="0"/>
                        <a:t>Location</a:t>
                      </a:r>
                      <a:endParaRPr lang="en-GB" dirty="0"/>
                    </a:p>
                  </a:txBody>
                  <a:tcPr/>
                </a:tc>
                <a:tc>
                  <a:txBody>
                    <a:bodyPr/>
                    <a:lstStyle/>
                    <a:p>
                      <a:r>
                        <a:rPr lang="en-GB" dirty="0" smtClean="0"/>
                        <a:t>Plant ecology</a:t>
                      </a:r>
                      <a:endParaRPr lang="en-GB" dirty="0"/>
                    </a:p>
                  </a:txBody>
                  <a:tcPr/>
                </a:tc>
                <a:tc>
                  <a:txBody>
                    <a:bodyPr/>
                    <a:lstStyle/>
                    <a:p>
                      <a:r>
                        <a:rPr lang="en-GB" dirty="0" smtClean="0"/>
                        <a:t>Animal</a:t>
                      </a:r>
                      <a:r>
                        <a:rPr lang="en-GB" baseline="0" dirty="0" smtClean="0"/>
                        <a:t> Ecology</a:t>
                      </a:r>
                      <a:endParaRPr lang="en-GB" dirty="0"/>
                    </a:p>
                  </a:txBody>
                  <a:tcPr/>
                </a:tc>
                <a:tc>
                  <a:txBody>
                    <a:bodyPr/>
                    <a:lstStyle/>
                    <a:p>
                      <a:r>
                        <a:rPr lang="en-GB" dirty="0" smtClean="0"/>
                        <a:t>Other impacts</a:t>
                      </a:r>
                      <a:endParaRPr lang="en-GB" dirty="0"/>
                    </a:p>
                  </a:txBody>
                  <a:tcPr/>
                </a:tc>
              </a:tr>
              <a:tr h="370840">
                <a:tc>
                  <a:txBody>
                    <a:bodyPr/>
                    <a:lstStyle/>
                    <a:p>
                      <a:pPr>
                        <a:spcAft>
                          <a:spcPts val="0"/>
                        </a:spcAft>
                      </a:pPr>
                      <a:r>
                        <a:rPr lang="en-GB" sz="1400" dirty="0">
                          <a:latin typeface="Calibri"/>
                          <a:ea typeface="Calibri"/>
                          <a:cs typeface="Times New Roman"/>
                        </a:rPr>
                        <a:t>Short – half </a:t>
                      </a:r>
                      <a:r>
                        <a:rPr lang="en-GB" sz="1400" dirty="0" smtClean="0">
                          <a:latin typeface="Calibri"/>
                          <a:ea typeface="Calibri"/>
                          <a:cs typeface="Times New Roman"/>
                        </a:rPr>
                        <a:t>day</a:t>
                      </a:r>
                      <a:endParaRPr lang="en-GB" sz="1400" dirty="0">
                        <a:latin typeface="Calibri"/>
                        <a:ea typeface="Calibri"/>
                        <a:cs typeface="Times New Roman"/>
                      </a:endParaRPr>
                    </a:p>
                  </a:txBody>
                  <a:tcPr marL="68580" marR="68580" marT="0" marB="0"/>
                </a:tc>
                <a:tc>
                  <a:txBody>
                    <a:bodyPr/>
                    <a:lstStyle/>
                    <a:p>
                      <a:pPr>
                        <a:spcAft>
                          <a:spcPts val="0"/>
                        </a:spcAft>
                      </a:pPr>
                      <a:r>
                        <a:rPr lang="en-GB" sz="1400" dirty="0">
                          <a:latin typeface="Calibri"/>
                          <a:ea typeface="Calibri"/>
                          <a:cs typeface="Times New Roman"/>
                        </a:rPr>
                        <a:t>Inner city site </a:t>
                      </a:r>
                      <a:r>
                        <a:rPr lang="en-GB" sz="1400" dirty="0" smtClean="0">
                          <a:latin typeface="Calibri"/>
                          <a:ea typeface="Calibri"/>
                          <a:cs typeface="Times New Roman"/>
                        </a:rPr>
                        <a:t>– nature</a:t>
                      </a:r>
                      <a:r>
                        <a:rPr lang="en-GB" sz="1400" baseline="0" dirty="0" smtClean="0">
                          <a:latin typeface="Calibri"/>
                          <a:ea typeface="Calibri"/>
                          <a:cs typeface="Times New Roman"/>
                        </a:rPr>
                        <a:t> reserve </a:t>
                      </a:r>
                      <a:r>
                        <a:rPr lang="en-GB" sz="1400" dirty="0" smtClean="0">
                          <a:latin typeface="Calibri"/>
                          <a:ea typeface="Calibri"/>
                          <a:cs typeface="Times New Roman"/>
                        </a:rPr>
                        <a:t>reclaimed land</a:t>
                      </a:r>
                      <a:r>
                        <a:rPr lang="en-GB" sz="1400" baseline="0" dirty="0" smtClean="0">
                          <a:latin typeface="Calibri"/>
                          <a:ea typeface="Calibri"/>
                          <a:cs typeface="Times New Roman"/>
                        </a:rPr>
                        <a:t> </a:t>
                      </a:r>
                      <a:r>
                        <a:rPr lang="en-GB" sz="1400" dirty="0" smtClean="0">
                          <a:latin typeface="Calibri"/>
                          <a:ea typeface="Calibri"/>
                          <a:cs typeface="Times New Roman"/>
                        </a:rPr>
                        <a:t>London </a:t>
                      </a:r>
                      <a:r>
                        <a:rPr lang="en-GB" sz="1400" dirty="0">
                          <a:latin typeface="Calibri"/>
                          <a:ea typeface="Calibri"/>
                          <a:cs typeface="Times New Roman"/>
                        </a:rPr>
                        <a:t>WT </a:t>
                      </a:r>
                    </a:p>
                  </a:txBody>
                  <a:tcPr marL="68580" marR="68580" marT="0" marB="0"/>
                </a:tc>
                <a:tc>
                  <a:txBody>
                    <a:bodyPr/>
                    <a:lstStyle/>
                    <a:p>
                      <a:pPr>
                        <a:spcAft>
                          <a:spcPts val="0"/>
                        </a:spcAft>
                      </a:pPr>
                      <a:r>
                        <a:rPr lang="en-GB" sz="1200" dirty="0">
                          <a:latin typeface="Calibri"/>
                          <a:ea typeface="Calibri"/>
                          <a:cs typeface="Times New Roman"/>
                        </a:rPr>
                        <a:t>Plant (flower) </a:t>
                      </a:r>
                      <a:r>
                        <a:rPr lang="en-GB" sz="1200" dirty="0" smtClean="0">
                          <a:latin typeface="Calibri"/>
                          <a:ea typeface="Calibri"/>
                          <a:cs typeface="Times New Roman"/>
                        </a:rPr>
                        <a:t>identification</a:t>
                      </a:r>
                      <a:endParaRPr lang="en-GB" sz="1200" dirty="0">
                        <a:latin typeface="Calibri"/>
                        <a:ea typeface="Calibri"/>
                        <a:cs typeface="Times New Roman"/>
                      </a:endParaRPr>
                    </a:p>
                    <a:p>
                      <a:pPr>
                        <a:spcAft>
                          <a:spcPts val="0"/>
                        </a:spcAft>
                      </a:pPr>
                      <a:r>
                        <a:rPr lang="en-GB" sz="1200" dirty="0">
                          <a:latin typeface="Calibri"/>
                          <a:ea typeface="Calibri"/>
                          <a:cs typeface="Times New Roman"/>
                        </a:rPr>
                        <a:t>Plants as sources of materials</a:t>
                      </a:r>
                    </a:p>
                  </a:txBody>
                  <a:tcPr marL="68580" marR="68580" marT="0" marB="0"/>
                </a:tc>
                <a:tc>
                  <a:txBody>
                    <a:bodyPr/>
                    <a:lstStyle/>
                    <a:p>
                      <a:pPr>
                        <a:spcAft>
                          <a:spcPts val="0"/>
                        </a:spcAft>
                      </a:pPr>
                      <a:r>
                        <a:rPr lang="en-GB" sz="1200" dirty="0">
                          <a:latin typeface="Calibri"/>
                          <a:ea typeface="Calibri"/>
                          <a:cs typeface="Times New Roman"/>
                        </a:rPr>
                        <a:t>Invertebrate (mini-beast) hunt</a:t>
                      </a:r>
                    </a:p>
                  </a:txBody>
                  <a:tcPr marL="68580" marR="68580" marT="0" marB="0"/>
                </a:tc>
                <a:tc>
                  <a:txBody>
                    <a:bodyPr/>
                    <a:lstStyle/>
                    <a:p>
                      <a:pPr>
                        <a:spcAft>
                          <a:spcPts val="0"/>
                        </a:spcAft>
                      </a:pPr>
                      <a:r>
                        <a:rPr lang="en-GB" sz="1200" dirty="0">
                          <a:latin typeface="Calibri"/>
                          <a:ea typeface="Calibri"/>
                          <a:cs typeface="Times New Roman"/>
                        </a:rPr>
                        <a:t>Collaborative partner </a:t>
                      </a:r>
                      <a:r>
                        <a:rPr lang="en-GB" sz="1200" dirty="0" smtClean="0">
                          <a:latin typeface="Calibri"/>
                          <a:ea typeface="Calibri"/>
                          <a:cs typeface="Times New Roman"/>
                        </a:rPr>
                        <a:t> work and </a:t>
                      </a:r>
                      <a:r>
                        <a:rPr lang="en-GB" sz="1200" dirty="0">
                          <a:latin typeface="Calibri"/>
                          <a:ea typeface="Calibri"/>
                          <a:cs typeface="Times New Roman"/>
                        </a:rPr>
                        <a:t>team building</a:t>
                      </a:r>
                    </a:p>
                  </a:txBody>
                  <a:tcPr marL="68580" marR="68580" marT="0" marB="0"/>
                </a:tc>
              </a:tr>
              <a:tr h="370840">
                <a:tc>
                  <a:txBody>
                    <a:bodyPr/>
                    <a:lstStyle/>
                    <a:p>
                      <a:pPr>
                        <a:spcAft>
                          <a:spcPts val="0"/>
                        </a:spcAft>
                      </a:pPr>
                      <a:r>
                        <a:rPr lang="en-GB" sz="1400" dirty="0">
                          <a:latin typeface="Calibri"/>
                          <a:ea typeface="Calibri"/>
                          <a:cs typeface="Times New Roman"/>
                        </a:rPr>
                        <a:t>Short – half </a:t>
                      </a:r>
                      <a:r>
                        <a:rPr lang="en-GB" sz="1400" dirty="0" smtClean="0">
                          <a:latin typeface="Calibri"/>
                          <a:ea typeface="Calibri"/>
                          <a:cs typeface="Times New Roman"/>
                        </a:rPr>
                        <a:t>day</a:t>
                      </a:r>
                    </a:p>
                  </a:txBody>
                  <a:tcPr marL="68580" marR="68580" marT="0" marB="0"/>
                </a:tc>
                <a:tc>
                  <a:txBody>
                    <a:bodyPr/>
                    <a:lstStyle/>
                    <a:p>
                      <a:pPr>
                        <a:spcAft>
                          <a:spcPts val="0"/>
                        </a:spcAft>
                      </a:pPr>
                      <a:r>
                        <a:rPr lang="en-GB" sz="1400" dirty="0">
                          <a:latin typeface="Calibri"/>
                          <a:ea typeface="Calibri"/>
                          <a:cs typeface="Times New Roman"/>
                        </a:rPr>
                        <a:t>City suburb site </a:t>
                      </a:r>
                      <a:r>
                        <a:rPr lang="en-GB" sz="1400" dirty="0" smtClean="0">
                          <a:latin typeface="Calibri"/>
                          <a:ea typeface="Calibri"/>
                          <a:cs typeface="Times New Roman"/>
                        </a:rPr>
                        <a:t>– nature reserve</a:t>
                      </a:r>
                      <a:r>
                        <a:rPr lang="en-GB" sz="1400" baseline="0" dirty="0" smtClean="0">
                          <a:latin typeface="Calibri"/>
                          <a:ea typeface="Calibri"/>
                          <a:cs typeface="Times New Roman"/>
                        </a:rPr>
                        <a:t> </a:t>
                      </a:r>
                      <a:r>
                        <a:rPr lang="en-GB" sz="1400" dirty="0" smtClean="0">
                          <a:latin typeface="Calibri"/>
                          <a:ea typeface="Calibri"/>
                          <a:cs typeface="Times New Roman"/>
                        </a:rPr>
                        <a:t>reclaimed </a:t>
                      </a:r>
                      <a:r>
                        <a:rPr lang="en-GB" sz="1400" dirty="0">
                          <a:latin typeface="Calibri"/>
                          <a:ea typeface="Calibri"/>
                          <a:cs typeface="Times New Roman"/>
                        </a:rPr>
                        <a:t>land</a:t>
                      </a:r>
                    </a:p>
                    <a:p>
                      <a:pPr>
                        <a:spcAft>
                          <a:spcPts val="0"/>
                        </a:spcAft>
                      </a:pPr>
                      <a:r>
                        <a:rPr lang="en-GB" sz="1400" dirty="0" err="1">
                          <a:latin typeface="Calibri"/>
                          <a:ea typeface="Calibri"/>
                          <a:cs typeface="Times New Roman"/>
                        </a:rPr>
                        <a:t>Birmingham&amp;BC</a:t>
                      </a:r>
                      <a:r>
                        <a:rPr lang="en-GB" sz="1400" dirty="0">
                          <a:latin typeface="Calibri"/>
                          <a:ea typeface="Calibri"/>
                          <a:cs typeface="Times New Roman"/>
                        </a:rPr>
                        <a:t> WT </a:t>
                      </a:r>
                    </a:p>
                  </a:txBody>
                  <a:tcPr marL="68580" marR="68580" marT="0" marB="0"/>
                </a:tc>
                <a:tc>
                  <a:txBody>
                    <a:bodyPr/>
                    <a:lstStyle/>
                    <a:p>
                      <a:pPr>
                        <a:spcAft>
                          <a:spcPts val="0"/>
                        </a:spcAft>
                      </a:pPr>
                      <a:r>
                        <a:rPr lang="en-GB" sz="1200">
                          <a:latin typeface="Calibri"/>
                          <a:ea typeface="Calibri"/>
                          <a:cs typeface="Times New Roman"/>
                        </a:rPr>
                        <a:t>Forest walk tree identification</a:t>
                      </a:r>
                    </a:p>
                  </a:txBody>
                  <a:tcPr marL="68580" marR="68580" marT="0" marB="0"/>
                </a:tc>
                <a:tc>
                  <a:txBody>
                    <a:bodyPr/>
                    <a:lstStyle/>
                    <a:p>
                      <a:pPr>
                        <a:spcAft>
                          <a:spcPts val="0"/>
                        </a:spcAft>
                      </a:pPr>
                      <a:r>
                        <a:rPr lang="en-GB" sz="1200" dirty="0">
                          <a:latin typeface="Calibri"/>
                          <a:ea typeface="Calibri"/>
                          <a:cs typeface="Times New Roman"/>
                        </a:rPr>
                        <a:t>Invertebrate (mini-beast) hunt</a:t>
                      </a:r>
                    </a:p>
                    <a:p>
                      <a:pPr>
                        <a:spcAft>
                          <a:spcPts val="0"/>
                        </a:spcAft>
                      </a:pPr>
                      <a:r>
                        <a:rPr lang="en-GB" sz="1200" dirty="0">
                          <a:latin typeface="Calibri"/>
                          <a:ea typeface="Calibri"/>
                          <a:cs typeface="Times New Roman"/>
                        </a:rPr>
                        <a:t>The life of bees</a:t>
                      </a:r>
                    </a:p>
                    <a:p>
                      <a:pPr>
                        <a:spcAft>
                          <a:spcPts val="0"/>
                        </a:spcAft>
                      </a:pPr>
                      <a:r>
                        <a:rPr lang="en-GB" sz="1200" dirty="0">
                          <a:latin typeface="Calibri"/>
                          <a:ea typeface="Calibri"/>
                          <a:cs typeface="Times New Roman"/>
                        </a:rPr>
                        <a:t>Pond dipping and animal identification</a:t>
                      </a:r>
                    </a:p>
                  </a:txBody>
                  <a:tcPr marL="68580" marR="68580" marT="0" marB="0"/>
                </a:tc>
                <a:tc>
                  <a:txBody>
                    <a:bodyPr/>
                    <a:lstStyle/>
                    <a:p>
                      <a:pPr>
                        <a:spcAft>
                          <a:spcPts val="0"/>
                        </a:spcAft>
                      </a:pPr>
                      <a:r>
                        <a:rPr lang="en-GB" sz="1200" dirty="0">
                          <a:latin typeface="Calibri"/>
                          <a:ea typeface="Calibri"/>
                          <a:cs typeface="Times New Roman"/>
                        </a:rPr>
                        <a:t>Collaborative partner work</a:t>
                      </a:r>
                    </a:p>
                  </a:txBody>
                  <a:tcPr marL="68580" marR="68580" marT="0" marB="0"/>
                </a:tc>
              </a:tr>
              <a:tr h="370840">
                <a:tc>
                  <a:txBody>
                    <a:bodyPr/>
                    <a:lstStyle/>
                    <a:p>
                      <a:pPr>
                        <a:spcAft>
                          <a:spcPts val="0"/>
                        </a:spcAft>
                      </a:pPr>
                      <a:r>
                        <a:rPr lang="en-GB" sz="1400" dirty="0" smtClean="0">
                          <a:latin typeface="Calibri"/>
                          <a:ea typeface="Calibri"/>
                          <a:cs typeface="Times New Roman"/>
                        </a:rPr>
                        <a:t>Short-medium term – 3 days </a:t>
                      </a:r>
                    </a:p>
                    <a:p>
                      <a:pPr>
                        <a:spcAft>
                          <a:spcPts val="0"/>
                        </a:spcAft>
                      </a:pPr>
                      <a:r>
                        <a:rPr lang="en-GB" sz="1400" dirty="0" smtClean="0">
                          <a:latin typeface="Calibri"/>
                          <a:ea typeface="Calibri"/>
                          <a:cs typeface="Times New Roman"/>
                        </a:rPr>
                        <a:t>one day per week</a:t>
                      </a:r>
                    </a:p>
                    <a:p>
                      <a:pPr>
                        <a:spcAft>
                          <a:spcPts val="0"/>
                        </a:spcAft>
                      </a:pPr>
                      <a:endParaRPr lang="en-GB" sz="1400" dirty="0">
                        <a:latin typeface="Calibri"/>
                        <a:ea typeface="Calibri"/>
                        <a:cs typeface="Times New Roman"/>
                      </a:endParaRPr>
                    </a:p>
                  </a:txBody>
                  <a:tcPr marL="68580" marR="68580" marT="0" marB="0"/>
                </a:tc>
                <a:tc>
                  <a:txBody>
                    <a:bodyPr/>
                    <a:lstStyle/>
                    <a:p>
                      <a:pPr>
                        <a:spcAft>
                          <a:spcPts val="0"/>
                        </a:spcAft>
                      </a:pPr>
                      <a:r>
                        <a:rPr lang="en-GB" sz="1400" dirty="0">
                          <a:latin typeface="Calibri"/>
                          <a:ea typeface="Calibri"/>
                          <a:cs typeface="Times New Roman"/>
                        </a:rPr>
                        <a:t>Rural site – forest</a:t>
                      </a:r>
                    </a:p>
                    <a:p>
                      <a:pPr>
                        <a:spcAft>
                          <a:spcPts val="0"/>
                        </a:spcAft>
                      </a:pPr>
                      <a:r>
                        <a:rPr lang="en-GB" sz="1400" dirty="0">
                          <a:latin typeface="Calibri"/>
                          <a:ea typeface="Calibri"/>
                          <a:cs typeface="Times New Roman"/>
                        </a:rPr>
                        <a:t>Suffolk WT</a:t>
                      </a:r>
                    </a:p>
                  </a:txBody>
                  <a:tcPr marL="68580" marR="68580" marT="0" marB="0"/>
                </a:tc>
                <a:tc>
                  <a:txBody>
                    <a:bodyPr/>
                    <a:lstStyle/>
                    <a:p>
                      <a:pPr>
                        <a:spcAft>
                          <a:spcPts val="0"/>
                        </a:spcAft>
                      </a:pPr>
                      <a:r>
                        <a:rPr lang="en-GB" sz="1200" dirty="0" smtClean="0">
                          <a:latin typeface="Calibri"/>
                          <a:ea typeface="Calibri"/>
                          <a:cs typeface="Times New Roman"/>
                        </a:rPr>
                        <a:t>Tree </a:t>
                      </a:r>
                      <a:r>
                        <a:rPr lang="en-GB" sz="1200" dirty="0">
                          <a:latin typeface="Calibri"/>
                          <a:ea typeface="Calibri"/>
                          <a:cs typeface="Times New Roman"/>
                        </a:rPr>
                        <a:t>scientists </a:t>
                      </a:r>
                      <a:r>
                        <a:rPr lang="en-GB" sz="1200" dirty="0" smtClean="0">
                          <a:latin typeface="Calibri"/>
                          <a:ea typeface="Calibri"/>
                          <a:cs typeface="Times New Roman"/>
                        </a:rPr>
                        <a:t>tree </a:t>
                      </a:r>
                      <a:r>
                        <a:rPr lang="en-GB" sz="1200" dirty="0">
                          <a:latin typeface="Calibri"/>
                          <a:ea typeface="Calibri"/>
                          <a:cs typeface="Times New Roman"/>
                        </a:rPr>
                        <a:t>study</a:t>
                      </a:r>
                    </a:p>
                    <a:p>
                      <a:pPr>
                        <a:spcAft>
                          <a:spcPts val="0"/>
                        </a:spcAft>
                      </a:pPr>
                      <a:r>
                        <a:rPr lang="en-GB" sz="1200" dirty="0">
                          <a:latin typeface="Calibri"/>
                          <a:ea typeface="Calibri"/>
                          <a:cs typeface="Times New Roman"/>
                        </a:rPr>
                        <a:t>Leaf flags and crowns</a:t>
                      </a:r>
                    </a:p>
                    <a:p>
                      <a:pPr>
                        <a:spcAft>
                          <a:spcPts val="0"/>
                        </a:spcAft>
                      </a:pPr>
                      <a:r>
                        <a:rPr lang="en-GB" sz="1200" dirty="0">
                          <a:latin typeface="Calibri"/>
                          <a:ea typeface="Calibri"/>
                          <a:cs typeface="Times New Roman"/>
                        </a:rPr>
                        <a:t>Seeds and plant life cycles </a:t>
                      </a:r>
                    </a:p>
                    <a:p>
                      <a:pPr>
                        <a:spcAft>
                          <a:spcPts val="0"/>
                        </a:spcAft>
                      </a:pPr>
                      <a:r>
                        <a:rPr lang="en-GB" sz="1200" dirty="0">
                          <a:latin typeface="Calibri"/>
                          <a:ea typeface="Calibri"/>
                          <a:cs typeface="Times New Roman"/>
                        </a:rPr>
                        <a:t>Plant adaptations</a:t>
                      </a:r>
                    </a:p>
                    <a:p>
                      <a:pPr>
                        <a:spcAft>
                          <a:spcPts val="0"/>
                        </a:spcAft>
                      </a:pPr>
                      <a:r>
                        <a:rPr lang="en-GB" sz="1200" dirty="0">
                          <a:latin typeface="Calibri"/>
                          <a:ea typeface="Calibri"/>
                          <a:cs typeface="Times New Roman"/>
                        </a:rPr>
                        <a:t>Uses of plants</a:t>
                      </a:r>
                    </a:p>
                  </a:txBody>
                  <a:tcPr marL="68580" marR="68580" marT="0" marB="0"/>
                </a:tc>
                <a:tc>
                  <a:txBody>
                    <a:bodyPr/>
                    <a:lstStyle/>
                    <a:p>
                      <a:pPr>
                        <a:spcAft>
                          <a:spcPts val="0"/>
                        </a:spcAft>
                      </a:pPr>
                      <a:r>
                        <a:rPr lang="en-GB" sz="1100" dirty="0" smtClean="0">
                          <a:latin typeface="Calibri"/>
                          <a:ea typeface="Calibri"/>
                          <a:cs typeface="Times New Roman"/>
                        </a:rPr>
                        <a:t>Vertebrates</a:t>
                      </a:r>
                      <a:endParaRPr lang="en-GB" sz="1100" dirty="0">
                        <a:latin typeface="Calibri"/>
                        <a:ea typeface="Calibri"/>
                        <a:cs typeface="Times New Roman"/>
                      </a:endParaRPr>
                    </a:p>
                    <a:p>
                      <a:pPr>
                        <a:spcAft>
                          <a:spcPts val="0"/>
                        </a:spcAft>
                      </a:pPr>
                      <a:r>
                        <a:rPr lang="en-GB" sz="1100" dirty="0">
                          <a:latin typeface="Calibri"/>
                          <a:ea typeface="Calibri"/>
                          <a:cs typeface="Times New Roman"/>
                        </a:rPr>
                        <a:t>Needs in a habitat</a:t>
                      </a:r>
                    </a:p>
                    <a:p>
                      <a:pPr>
                        <a:spcAft>
                          <a:spcPts val="0"/>
                        </a:spcAft>
                      </a:pPr>
                      <a:r>
                        <a:rPr lang="en-GB" sz="1100" dirty="0">
                          <a:latin typeface="Calibri"/>
                          <a:ea typeface="Calibri"/>
                          <a:cs typeface="Times New Roman"/>
                        </a:rPr>
                        <a:t>Identifying animals from bones</a:t>
                      </a:r>
                    </a:p>
                    <a:p>
                      <a:pPr>
                        <a:spcAft>
                          <a:spcPts val="0"/>
                        </a:spcAft>
                      </a:pPr>
                      <a:r>
                        <a:rPr lang="en-GB" sz="1100" dirty="0">
                          <a:latin typeface="Calibri"/>
                          <a:ea typeface="Calibri"/>
                          <a:cs typeface="Times New Roman"/>
                        </a:rPr>
                        <a:t>Food chains</a:t>
                      </a:r>
                    </a:p>
                    <a:p>
                      <a:pPr>
                        <a:spcAft>
                          <a:spcPts val="0"/>
                        </a:spcAft>
                      </a:pPr>
                      <a:r>
                        <a:rPr lang="en-GB" sz="1100" dirty="0">
                          <a:latin typeface="Calibri"/>
                          <a:ea typeface="Calibri"/>
                          <a:cs typeface="Times New Roman"/>
                        </a:rPr>
                        <a:t>Animal tracks</a:t>
                      </a:r>
                    </a:p>
                    <a:p>
                      <a:pPr>
                        <a:spcAft>
                          <a:spcPts val="0"/>
                        </a:spcAft>
                      </a:pPr>
                      <a:r>
                        <a:rPr lang="en-GB" sz="1100" dirty="0">
                          <a:latin typeface="Calibri"/>
                          <a:ea typeface="Calibri"/>
                          <a:cs typeface="Times New Roman"/>
                        </a:rPr>
                        <a:t>Focus on </a:t>
                      </a:r>
                      <a:r>
                        <a:rPr lang="en-GB" sz="1100" dirty="0" smtClean="0">
                          <a:latin typeface="Calibri"/>
                          <a:ea typeface="Calibri"/>
                          <a:cs typeface="Times New Roman"/>
                        </a:rPr>
                        <a:t>hedgehogs</a:t>
                      </a:r>
                      <a:endParaRPr lang="en-GB" sz="1100" dirty="0">
                        <a:latin typeface="Calibri"/>
                        <a:ea typeface="Calibri"/>
                        <a:cs typeface="Times New Roman"/>
                      </a:endParaRPr>
                    </a:p>
                  </a:txBody>
                  <a:tcPr marL="68580" marR="68580" marT="0" marB="0"/>
                </a:tc>
                <a:tc>
                  <a:txBody>
                    <a:bodyPr/>
                    <a:lstStyle/>
                    <a:p>
                      <a:pPr>
                        <a:spcAft>
                          <a:spcPts val="0"/>
                        </a:spcAft>
                      </a:pPr>
                      <a:r>
                        <a:rPr lang="en-GB" sz="1200" dirty="0">
                          <a:latin typeface="Calibri"/>
                          <a:ea typeface="Calibri"/>
                          <a:cs typeface="Times New Roman"/>
                        </a:rPr>
                        <a:t>Den building</a:t>
                      </a:r>
                    </a:p>
                    <a:p>
                      <a:pPr>
                        <a:spcAft>
                          <a:spcPts val="0"/>
                        </a:spcAft>
                      </a:pPr>
                      <a:r>
                        <a:rPr lang="en-GB" sz="1200" dirty="0">
                          <a:latin typeface="Calibri"/>
                          <a:ea typeface="Calibri"/>
                          <a:cs typeface="Times New Roman"/>
                        </a:rPr>
                        <a:t>Wild art</a:t>
                      </a:r>
                    </a:p>
                    <a:p>
                      <a:pPr>
                        <a:spcAft>
                          <a:spcPts val="0"/>
                        </a:spcAft>
                      </a:pPr>
                      <a:r>
                        <a:rPr lang="en-GB" sz="1200" dirty="0">
                          <a:latin typeface="Calibri"/>
                          <a:ea typeface="Calibri"/>
                          <a:cs typeface="Times New Roman"/>
                        </a:rPr>
                        <a:t>Role play</a:t>
                      </a:r>
                    </a:p>
                    <a:p>
                      <a:pPr>
                        <a:spcAft>
                          <a:spcPts val="0"/>
                        </a:spcAft>
                      </a:pPr>
                      <a:r>
                        <a:rPr lang="en-GB" sz="1200" dirty="0">
                          <a:latin typeface="Calibri"/>
                          <a:ea typeface="Calibri"/>
                          <a:cs typeface="Times New Roman"/>
                        </a:rPr>
                        <a:t>Building invertebrate homes – arts and crafts</a:t>
                      </a:r>
                    </a:p>
                    <a:p>
                      <a:pPr>
                        <a:spcAft>
                          <a:spcPts val="0"/>
                        </a:spcAft>
                      </a:pPr>
                      <a:r>
                        <a:rPr lang="en-GB" sz="1200" dirty="0">
                          <a:latin typeface="Calibri"/>
                          <a:ea typeface="Calibri"/>
                          <a:cs typeface="Times New Roman"/>
                        </a:rPr>
                        <a:t>Free play in </a:t>
                      </a:r>
                      <a:r>
                        <a:rPr lang="en-GB" sz="1200" dirty="0" smtClean="0">
                          <a:latin typeface="Calibri"/>
                          <a:ea typeface="Calibri"/>
                          <a:cs typeface="Times New Roman"/>
                        </a:rPr>
                        <a:t>nature</a:t>
                      </a:r>
                    </a:p>
                    <a:p>
                      <a:pPr>
                        <a:spcAft>
                          <a:spcPts val="0"/>
                        </a:spcAft>
                      </a:pPr>
                      <a:r>
                        <a:rPr lang="en-GB" sz="1200" dirty="0" smtClean="0">
                          <a:latin typeface="Calibri"/>
                          <a:ea typeface="Calibri"/>
                          <a:cs typeface="Times New Roman"/>
                        </a:rPr>
                        <a:t>Collaborative</a:t>
                      </a:r>
                      <a:r>
                        <a:rPr lang="en-GB" sz="1200" baseline="0" dirty="0" smtClean="0">
                          <a:latin typeface="Calibri"/>
                          <a:ea typeface="Calibri"/>
                          <a:cs typeface="Times New Roman"/>
                        </a:rPr>
                        <a:t> partner work </a:t>
                      </a:r>
                      <a:endParaRPr lang="en-GB" sz="12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140145"/>
            <a:ext cx="8989454" cy="894717"/>
          </a:xfrm>
        </p:spPr>
        <p:txBody>
          <a:bodyPr/>
          <a:lstStyle/>
          <a:p>
            <a:r>
              <a:rPr lang="en-GB" sz="3600" b="1" dirty="0" smtClean="0"/>
              <a:t>The nature events – Type 2 longer term</a:t>
            </a:r>
            <a:endParaRPr lang="en-GB" sz="3600" b="1" dirty="0"/>
          </a:p>
        </p:txBody>
      </p:sp>
      <p:graphicFrame>
        <p:nvGraphicFramePr>
          <p:cNvPr id="6" name="Content Placeholder 5"/>
          <p:cNvGraphicFramePr>
            <a:graphicFrameLocks noGrp="1"/>
          </p:cNvGraphicFramePr>
          <p:nvPr>
            <p:ph idx="1"/>
          </p:nvPr>
        </p:nvGraphicFramePr>
        <p:xfrm>
          <a:off x="457200" y="1687132"/>
          <a:ext cx="8229600" cy="52120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GB" dirty="0" smtClean="0"/>
                        <a:t>Event type</a:t>
                      </a:r>
                      <a:endParaRPr lang="en-GB" dirty="0"/>
                    </a:p>
                  </a:txBody>
                  <a:tcPr/>
                </a:tc>
                <a:tc>
                  <a:txBody>
                    <a:bodyPr/>
                    <a:lstStyle/>
                    <a:p>
                      <a:r>
                        <a:rPr lang="en-GB" dirty="0" smtClean="0"/>
                        <a:t>Location</a:t>
                      </a:r>
                      <a:endParaRPr lang="en-GB" dirty="0"/>
                    </a:p>
                  </a:txBody>
                  <a:tcPr/>
                </a:tc>
                <a:tc>
                  <a:txBody>
                    <a:bodyPr/>
                    <a:lstStyle/>
                    <a:p>
                      <a:r>
                        <a:rPr lang="en-GB" dirty="0" smtClean="0"/>
                        <a:t>Plant ecology</a:t>
                      </a:r>
                      <a:endParaRPr lang="en-GB" dirty="0"/>
                    </a:p>
                  </a:txBody>
                  <a:tcPr/>
                </a:tc>
                <a:tc>
                  <a:txBody>
                    <a:bodyPr/>
                    <a:lstStyle/>
                    <a:p>
                      <a:r>
                        <a:rPr lang="en-GB" dirty="0" smtClean="0"/>
                        <a:t>Animal</a:t>
                      </a:r>
                      <a:r>
                        <a:rPr lang="en-GB" baseline="0" dirty="0" smtClean="0"/>
                        <a:t> Ecology</a:t>
                      </a:r>
                      <a:endParaRPr lang="en-GB" dirty="0"/>
                    </a:p>
                  </a:txBody>
                  <a:tcPr/>
                </a:tc>
                <a:tc>
                  <a:txBody>
                    <a:bodyPr/>
                    <a:lstStyle/>
                    <a:p>
                      <a:r>
                        <a:rPr lang="en-GB" dirty="0" smtClean="0"/>
                        <a:t>Other impacts</a:t>
                      </a:r>
                      <a:endParaRPr lang="en-GB" dirty="0"/>
                    </a:p>
                  </a:txBody>
                  <a:tcPr/>
                </a:tc>
              </a:tr>
              <a:tr h="370840">
                <a:tc>
                  <a:txBody>
                    <a:bodyPr/>
                    <a:lstStyle/>
                    <a:p>
                      <a:pPr>
                        <a:spcAft>
                          <a:spcPts val="0"/>
                        </a:spcAft>
                      </a:pPr>
                      <a:r>
                        <a:rPr lang="en-GB" sz="1200" dirty="0">
                          <a:latin typeface="Calibri"/>
                          <a:ea typeface="Calibri"/>
                          <a:cs typeface="Times New Roman"/>
                        </a:rPr>
                        <a:t>Longer term – 6 week after school </a:t>
                      </a:r>
                      <a:r>
                        <a:rPr lang="en-GB" sz="1200" dirty="0" smtClean="0">
                          <a:latin typeface="Calibri"/>
                          <a:ea typeface="Calibri"/>
                          <a:cs typeface="Times New Roman"/>
                        </a:rPr>
                        <a:t>club</a:t>
                      </a:r>
                      <a:endParaRPr lang="en-GB" sz="1200" dirty="0">
                        <a:latin typeface="Calibri"/>
                        <a:ea typeface="Calibri"/>
                        <a:cs typeface="Times New Roman"/>
                      </a:endParaRPr>
                    </a:p>
                  </a:txBody>
                  <a:tcPr marL="68580" marR="68580" marT="0" marB="0"/>
                </a:tc>
                <a:tc>
                  <a:txBody>
                    <a:bodyPr/>
                    <a:lstStyle/>
                    <a:p>
                      <a:pPr>
                        <a:spcAft>
                          <a:spcPts val="0"/>
                        </a:spcAft>
                      </a:pPr>
                      <a:r>
                        <a:rPr lang="en-GB" sz="1200">
                          <a:latin typeface="Calibri"/>
                          <a:ea typeface="Calibri"/>
                          <a:cs typeface="Times New Roman"/>
                        </a:rPr>
                        <a:t>City suburb site - school playing fields</a:t>
                      </a:r>
                    </a:p>
                    <a:p>
                      <a:pPr>
                        <a:spcAft>
                          <a:spcPts val="0"/>
                        </a:spcAft>
                      </a:pPr>
                      <a:r>
                        <a:rPr lang="en-GB" sz="1200">
                          <a:latin typeface="Calibri"/>
                          <a:ea typeface="Calibri"/>
                          <a:cs typeface="Times New Roman"/>
                        </a:rPr>
                        <a:t>Avon WT</a:t>
                      </a:r>
                    </a:p>
                  </a:txBody>
                  <a:tcPr marL="68580" marR="68580" marT="0" marB="0"/>
                </a:tc>
                <a:tc>
                  <a:txBody>
                    <a:bodyPr/>
                    <a:lstStyle/>
                    <a:p>
                      <a:pPr>
                        <a:spcAft>
                          <a:spcPts val="0"/>
                        </a:spcAft>
                      </a:pPr>
                      <a:r>
                        <a:rPr lang="en-GB" sz="1200" dirty="0">
                          <a:latin typeface="Calibri"/>
                          <a:ea typeface="Calibri"/>
                          <a:cs typeface="Times New Roman"/>
                        </a:rPr>
                        <a:t>Plant identification</a:t>
                      </a:r>
                    </a:p>
                    <a:p>
                      <a:pPr>
                        <a:spcAft>
                          <a:spcPts val="0"/>
                        </a:spcAft>
                      </a:pPr>
                      <a:r>
                        <a:rPr lang="en-GB" sz="1200" dirty="0">
                          <a:latin typeface="Calibri"/>
                          <a:ea typeface="Calibri"/>
                          <a:cs typeface="Times New Roman"/>
                        </a:rPr>
                        <a:t>Plants as sources of materials</a:t>
                      </a:r>
                    </a:p>
                  </a:txBody>
                  <a:tcPr marL="68580" marR="68580" marT="0" marB="0"/>
                </a:tc>
                <a:tc>
                  <a:txBody>
                    <a:bodyPr/>
                    <a:lstStyle/>
                    <a:p>
                      <a:pPr>
                        <a:spcAft>
                          <a:spcPts val="0"/>
                        </a:spcAft>
                      </a:pPr>
                      <a:r>
                        <a:rPr lang="en-GB" sz="1200" dirty="0">
                          <a:latin typeface="Calibri"/>
                          <a:ea typeface="Calibri"/>
                          <a:cs typeface="Times New Roman"/>
                        </a:rPr>
                        <a:t>Invertebrate (mini-beast) hunt</a:t>
                      </a:r>
                    </a:p>
                  </a:txBody>
                  <a:tcPr marL="68580" marR="68580" marT="0" marB="0"/>
                </a:tc>
                <a:tc>
                  <a:txBody>
                    <a:bodyPr/>
                    <a:lstStyle/>
                    <a:p>
                      <a:pPr>
                        <a:spcAft>
                          <a:spcPts val="0"/>
                        </a:spcAft>
                      </a:pPr>
                      <a:r>
                        <a:rPr lang="en-GB" sz="1200">
                          <a:latin typeface="Calibri"/>
                          <a:ea typeface="Calibri"/>
                          <a:cs typeface="Times New Roman"/>
                        </a:rPr>
                        <a:t>Making mini-beast hotels</a:t>
                      </a:r>
                    </a:p>
                    <a:p>
                      <a:pPr>
                        <a:spcAft>
                          <a:spcPts val="0"/>
                        </a:spcAft>
                      </a:pPr>
                      <a:r>
                        <a:rPr lang="en-GB" sz="1200">
                          <a:latin typeface="Calibri"/>
                          <a:ea typeface="Calibri"/>
                          <a:cs typeface="Times New Roman"/>
                        </a:rPr>
                        <a:t>Fire building and cooking outdoors</a:t>
                      </a:r>
                    </a:p>
                  </a:txBody>
                  <a:tcPr marL="68580" marR="68580" marT="0" marB="0"/>
                </a:tc>
              </a:tr>
              <a:tr h="370840">
                <a:tc>
                  <a:txBody>
                    <a:bodyPr/>
                    <a:lstStyle/>
                    <a:p>
                      <a:pPr>
                        <a:spcAft>
                          <a:spcPts val="0"/>
                        </a:spcAft>
                      </a:pPr>
                      <a:r>
                        <a:rPr lang="en-GB" sz="1200" dirty="0">
                          <a:latin typeface="Calibri"/>
                          <a:ea typeface="Calibri"/>
                          <a:cs typeface="Times New Roman"/>
                        </a:rPr>
                        <a:t>Longer term – 6 week whole </a:t>
                      </a:r>
                      <a:r>
                        <a:rPr lang="en-GB" sz="1200" dirty="0" smtClean="0">
                          <a:latin typeface="Calibri"/>
                          <a:ea typeface="Calibri"/>
                          <a:cs typeface="Times New Roman"/>
                        </a:rPr>
                        <a:t>day</a:t>
                      </a:r>
                      <a:endParaRPr lang="en-GB" sz="1200" dirty="0">
                        <a:latin typeface="Calibri"/>
                        <a:ea typeface="Calibri"/>
                        <a:cs typeface="Times New Roman"/>
                      </a:endParaRPr>
                    </a:p>
                  </a:txBody>
                  <a:tcPr marL="68580" marR="68580" marT="0" marB="0"/>
                </a:tc>
                <a:tc>
                  <a:txBody>
                    <a:bodyPr/>
                    <a:lstStyle/>
                    <a:p>
                      <a:pPr>
                        <a:spcAft>
                          <a:spcPts val="0"/>
                        </a:spcAft>
                      </a:pPr>
                      <a:r>
                        <a:rPr lang="en-GB" sz="1200" dirty="0">
                          <a:latin typeface="Calibri"/>
                          <a:ea typeface="Calibri"/>
                          <a:cs typeface="Times New Roman"/>
                        </a:rPr>
                        <a:t>Rural site -nature reserve (with public access)</a:t>
                      </a:r>
                    </a:p>
                    <a:p>
                      <a:pPr>
                        <a:spcAft>
                          <a:spcPts val="0"/>
                        </a:spcAft>
                      </a:pPr>
                      <a:r>
                        <a:rPr lang="en-GB" sz="1200" dirty="0">
                          <a:latin typeface="Calibri"/>
                          <a:ea typeface="Calibri"/>
                          <a:cs typeface="Times New Roman"/>
                        </a:rPr>
                        <a:t>Shropshire WT</a:t>
                      </a:r>
                    </a:p>
                  </a:txBody>
                  <a:tcPr marL="68580" marR="68580" marT="0" marB="0"/>
                </a:tc>
                <a:tc>
                  <a:txBody>
                    <a:bodyPr/>
                    <a:lstStyle/>
                    <a:p>
                      <a:pPr>
                        <a:spcAft>
                          <a:spcPts val="0"/>
                        </a:spcAft>
                      </a:pPr>
                      <a:r>
                        <a:rPr lang="en-GB" sz="1200" dirty="0">
                          <a:latin typeface="Calibri"/>
                          <a:ea typeface="Calibri"/>
                          <a:cs typeface="Times New Roman"/>
                        </a:rPr>
                        <a:t>Plants </a:t>
                      </a:r>
                      <a:r>
                        <a:rPr lang="en-GB" sz="1200" dirty="0" smtClean="0">
                          <a:latin typeface="Calibri"/>
                          <a:ea typeface="Calibri"/>
                          <a:cs typeface="Times New Roman"/>
                        </a:rPr>
                        <a:t>and rocks as </a:t>
                      </a:r>
                      <a:r>
                        <a:rPr lang="en-GB" sz="1200" dirty="0">
                          <a:latin typeface="Calibri"/>
                          <a:ea typeface="Calibri"/>
                          <a:cs typeface="Times New Roman"/>
                        </a:rPr>
                        <a:t>sources of </a:t>
                      </a:r>
                      <a:r>
                        <a:rPr lang="en-GB" sz="1200" dirty="0" smtClean="0">
                          <a:latin typeface="Calibri"/>
                          <a:ea typeface="Calibri"/>
                          <a:cs typeface="Times New Roman"/>
                        </a:rPr>
                        <a:t> materials and tools</a:t>
                      </a:r>
                      <a:endParaRPr lang="en-GB" sz="1200" dirty="0">
                        <a:latin typeface="Calibri"/>
                        <a:ea typeface="Calibri"/>
                        <a:cs typeface="Times New Roman"/>
                      </a:endParaRPr>
                    </a:p>
                  </a:txBody>
                  <a:tcPr marL="68580" marR="68580" marT="0" marB="0"/>
                </a:tc>
                <a:tc>
                  <a:txBody>
                    <a:bodyPr/>
                    <a:lstStyle/>
                    <a:p>
                      <a:pPr>
                        <a:spcAft>
                          <a:spcPts val="0"/>
                        </a:spcAft>
                      </a:pPr>
                      <a:endParaRPr lang="en-GB" sz="1200">
                        <a:latin typeface="Calibri"/>
                        <a:ea typeface="Calibri"/>
                        <a:cs typeface="Times New Roman"/>
                      </a:endParaRPr>
                    </a:p>
                  </a:txBody>
                  <a:tcPr marL="68580" marR="68580" marT="0" marB="0"/>
                </a:tc>
                <a:tc>
                  <a:txBody>
                    <a:bodyPr/>
                    <a:lstStyle/>
                    <a:p>
                      <a:pPr>
                        <a:spcAft>
                          <a:spcPts val="0"/>
                        </a:spcAft>
                      </a:pPr>
                      <a:r>
                        <a:rPr lang="en-GB" sz="1200">
                          <a:latin typeface="Calibri"/>
                          <a:ea typeface="Calibri"/>
                          <a:cs typeface="Times New Roman"/>
                        </a:rPr>
                        <a:t>Collaborative partner and team building</a:t>
                      </a:r>
                    </a:p>
                    <a:p>
                      <a:pPr>
                        <a:spcAft>
                          <a:spcPts val="0"/>
                        </a:spcAft>
                      </a:pPr>
                      <a:r>
                        <a:rPr lang="en-GB" sz="1200">
                          <a:latin typeface="Calibri"/>
                          <a:ea typeface="Calibri"/>
                          <a:cs typeface="Times New Roman"/>
                        </a:rPr>
                        <a:t>Den building</a:t>
                      </a:r>
                    </a:p>
                    <a:p>
                      <a:pPr>
                        <a:spcAft>
                          <a:spcPts val="0"/>
                        </a:spcAft>
                      </a:pPr>
                      <a:r>
                        <a:rPr lang="en-GB" sz="1200">
                          <a:latin typeface="Calibri"/>
                          <a:ea typeface="Calibri"/>
                          <a:cs typeface="Times New Roman"/>
                        </a:rPr>
                        <a:t>Rock and fossil identification</a:t>
                      </a:r>
                    </a:p>
                    <a:p>
                      <a:pPr>
                        <a:spcAft>
                          <a:spcPts val="0"/>
                        </a:spcAft>
                      </a:pPr>
                      <a:r>
                        <a:rPr lang="en-GB" sz="1200">
                          <a:latin typeface="Calibri"/>
                          <a:ea typeface="Calibri"/>
                          <a:cs typeface="Times New Roman"/>
                        </a:rPr>
                        <a:t>Fire building and cooking outdoors</a:t>
                      </a:r>
                    </a:p>
                    <a:p>
                      <a:pPr>
                        <a:spcAft>
                          <a:spcPts val="0"/>
                        </a:spcAft>
                      </a:pPr>
                      <a:r>
                        <a:rPr lang="en-GB" sz="1200">
                          <a:latin typeface="Calibri"/>
                          <a:ea typeface="Calibri"/>
                          <a:cs typeface="Times New Roman"/>
                        </a:rPr>
                        <a:t>Myth and story telling</a:t>
                      </a:r>
                    </a:p>
                  </a:txBody>
                  <a:tcPr marL="68580" marR="68580" marT="0" marB="0"/>
                </a:tc>
              </a:tr>
              <a:tr h="370840">
                <a:tc>
                  <a:txBody>
                    <a:bodyPr/>
                    <a:lstStyle/>
                    <a:p>
                      <a:pPr>
                        <a:spcAft>
                          <a:spcPts val="0"/>
                        </a:spcAft>
                      </a:pPr>
                      <a:r>
                        <a:rPr lang="en-GB" sz="1200" dirty="0">
                          <a:latin typeface="Calibri"/>
                          <a:ea typeface="Calibri"/>
                          <a:cs typeface="Times New Roman"/>
                        </a:rPr>
                        <a:t>Longer term – 6 week Forest School whole </a:t>
                      </a:r>
                      <a:r>
                        <a:rPr lang="en-GB" sz="1200" dirty="0" smtClean="0">
                          <a:latin typeface="Calibri"/>
                          <a:ea typeface="Calibri"/>
                          <a:cs typeface="Times New Roman"/>
                        </a:rPr>
                        <a:t>day</a:t>
                      </a:r>
                      <a:endParaRPr lang="en-GB" sz="1200" dirty="0">
                        <a:latin typeface="Calibri"/>
                        <a:ea typeface="Calibri"/>
                        <a:cs typeface="Times New Roman"/>
                      </a:endParaRPr>
                    </a:p>
                  </a:txBody>
                  <a:tcPr marL="68580" marR="68580" marT="0" marB="0"/>
                </a:tc>
                <a:tc>
                  <a:txBody>
                    <a:bodyPr/>
                    <a:lstStyle/>
                    <a:p>
                      <a:pPr>
                        <a:spcAft>
                          <a:spcPts val="0"/>
                        </a:spcAft>
                      </a:pPr>
                      <a:r>
                        <a:rPr lang="en-GB" sz="1200" dirty="0">
                          <a:latin typeface="Calibri"/>
                          <a:ea typeface="Calibri"/>
                          <a:cs typeface="Times New Roman"/>
                        </a:rPr>
                        <a:t>Rural site – </a:t>
                      </a:r>
                      <a:r>
                        <a:rPr lang="en-GB" sz="1200" dirty="0" smtClean="0">
                          <a:latin typeface="Calibri"/>
                          <a:ea typeface="Calibri"/>
                          <a:cs typeface="Times New Roman"/>
                        </a:rPr>
                        <a:t>forest nature reserve</a:t>
                      </a:r>
                      <a:endParaRPr lang="en-GB" sz="1200" dirty="0">
                        <a:latin typeface="Calibri"/>
                        <a:ea typeface="Calibri"/>
                        <a:cs typeface="Times New Roman"/>
                      </a:endParaRPr>
                    </a:p>
                    <a:p>
                      <a:pPr>
                        <a:spcAft>
                          <a:spcPts val="0"/>
                        </a:spcAft>
                      </a:pPr>
                      <a:r>
                        <a:rPr lang="en-GB" sz="1200" dirty="0" err="1">
                          <a:latin typeface="Calibri"/>
                          <a:ea typeface="Calibri"/>
                          <a:cs typeface="Times New Roman"/>
                        </a:rPr>
                        <a:t>Herts</a:t>
                      </a:r>
                      <a:r>
                        <a:rPr lang="en-GB" sz="1200" dirty="0">
                          <a:latin typeface="Calibri"/>
                          <a:ea typeface="Calibri"/>
                          <a:cs typeface="Times New Roman"/>
                        </a:rPr>
                        <a:t>&amp;</a:t>
                      </a:r>
                    </a:p>
                    <a:p>
                      <a:pPr>
                        <a:spcAft>
                          <a:spcPts val="0"/>
                        </a:spcAft>
                      </a:pPr>
                      <a:r>
                        <a:rPr lang="en-GB" sz="1200" dirty="0">
                          <a:latin typeface="Calibri"/>
                          <a:ea typeface="Calibri"/>
                          <a:cs typeface="Times New Roman"/>
                        </a:rPr>
                        <a:t>Middlesex WT</a:t>
                      </a:r>
                    </a:p>
                  </a:txBody>
                  <a:tcPr marL="68580" marR="68580" marT="0" marB="0"/>
                </a:tc>
                <a:tc>
                  <a:txBody>
                    <a:bodyPr/>
                    <a:lstStyle/>
                    <a:p>
                      <a:pPr>
                        <a:spcAft>
                          <a:spcPts val="0"/>
                        </a:spcAft>
                      </a:pPr>
                      <a:r>
                        <a:rPr lang="en-GB" sz="1200" dirty="0">
                          <a:latin typeface="Calibri"/>
                          <a:ea typeface="Calibri"/>
                          <a:cs typeface="Times New Roman"/>
                        </a:rPr>
                        <a:t>Tree identification through forest exploration</a:t>
                      </a:r>
                    </a:p>
                    <a:p>
                      <a:pPr>
                        <a:spcAft>
                          <a:spcPts val="0"/>
                        </a:spcAft>
                      </a:pPr>
                      <a:r>
                        <a:rPr lang="en-GB" sz="1200" dirty="0">
                          <a:latin typeface="Calibri"/>
                          <a:ea typeface="Calibri"/>
                          <a:cs typeface="Times New Roman"/>
                        </a:rPr>
                        <a:t>Plants as sources of tools and materials </a:t>
                      </a:r>
                    </a:p>
                  </a:txBody>
                  <a:tcPr marL="68580" marR="68580" marT="0" marB="0"/>
                </a:tc>
                <a:tc>
                  <a:txBody>
                    <a:bodyPr/>
                    <a:lstStyle/>
                    <a:p>
                      <a:pPr>
                        <a:spcAft>
                          <a:spcPts val="0"/>
                        </a:spcAft>
                      </a:pPr>
                      <a:r>
                        <a:rPr lang="en-GB" sz="1200" dirty="0">
                          <a:latin typeface="Calibri"/>
                          <a:ea typeface="Calibri"/>
                          <a:cs typeface="Times New Roman"/>
                        </a:rPr>
                        <a:t>Invertebrate (mini-beast) hunt</a:t>
                      </a:r>
                    </a:p>
                    <a:p>
                      <a:pPr>
                        <a:spcAft>
                          <a:spcPts val="0"/>
                        </a:spcAft>
                      </a:pPr>
                      <a:r>
                        <a:rPr lang="en-GB" sz="1200" dirty="0">
                          <a:latin typeface="Calibri"/>
                          <a:ea typeface="Calibri"/>
                          <a:cs typeface="Times New Roman"/>
                        </a:rPr>
                        <a:t>Bird identification</a:t>
                      </a:r>
                    </a:p>
                  </a:txBody>
                  <a:tcPr marL="68580" marR="68580" marT="0" marB="0"/>
                </a:tc>
                <a:tc>
                  <a:txBody>
                    <a:bodyPr/>
                    <a:lstStyle/>
                    <a:p>
                      <a:pPr>
                        <a:spcAft>
                          <a:spcPts val="0"/>
                        </a:spcAft>
                      </a:pPr>
                      <a:r>
                        <a:rPr lang="en-GB" sz="1200" dirty="0">
                          <a:latin typeface="Calibri"/>
                          <a:ea typeface="Calibri"/>
                          <a:cs typeface="Times New Roman"/>
                        </a:rPr>
                        <a:t>Collaborative trust </a:t>
                      </a:r>
                    </a:p>
                    <a:p>
                      <a:pPr>
                        <a:spcAft>
                          <a:spcPts val="0"/>
                        </a:spcAft>
                      </a:pPr>
                      <a:r>
                        <a:rPr lang="en-GB" sz="1200" dirty="0">
                          <a:latin typeface="Calibri"/>
                          <a:ea typeface="Calibri"/>
                          <a:cs typeface="Times New Roman"/>
                        </a:rPr>
                        <a:t>Independence, risk awareness, self </a:t>
                      </a:r>
                      <a:r>
                        <a:rPr lang="en-GB" sz="1200" dirty="0" smtClean="0">
                          <a:latin typeface="Calibri"/>
                          <a:ea typeface="Calibri"/>
                          <a:cs typeface="Times New Roman"/>
                        </a:rPr>
                        <a:t>confidence</a:t>
                      </a:r>
                      <a:endParaRPr lang="en-GB" sz="1200" dirty="0">
                        <a:latin typeface="Calibri"/>
                        <a:ea typeface="Calibri"/>
                        <a:cs typeface="Times New Roman"/>
                      </a:endParaRPr>
                    </a:p>
                    <a:p>
                      <a:pPr>
                        <a:spcAft>
                          <a:spcPts val="0"/>
                        </a:spcAft>
                      </a:pPr>
                      <a:r>
                        <a:rPr lang="en-GB" sz="1200" dirty="0">
                          <a:latin typeface="Calibri"/>
                          <a:ea typeface="Calibri"/>
                          <a:cs typeface="Times New Roman"/>
                        </a:rPr>
                        <a:t>Den building</a:t>
                      </a:r>
                    </a:p>
                    <a:p>
                      <a:pPr>
                        <a:spcAft>
                          <a:spcPts val="0"/>
                        </a:spcAft>
                      </a:pPr>
                      <a:r>
                        <a:rPr lang="en-GB" sz="1200" dirty="0">
                          <a:latin typeface="Calibri"/>
                          <a:ea typeface="Calibri"/>
                          <a:cs typeface="Times New Roman"/>
                        </a:rPr>
                        <a:t>Fire building, charcoal making and cooking </a:t>
                      </a:r>
                      <a:r>
                        <a:rPr lang="en-GB" sz="1200" dirty="0" smtClean="0">
                          <a:latin typeface="Calibri"/>
                          <a:ea typeface="Calibri"/>
                          <a:cs typeface="Times New Roman"/>
                        </a:rPr>
                        <a:t>outdoors, using tools</a:t>
                      </a:r>
                      <a:endParaRPr lang="en-GB" sz="1200" dirty="0">
                        <a:latin typeface="Calibri"/>
                        <a:ea typeface="Calibri"/>
                        <a:cs typeface="Times New Roman"/>
                      </a:endParaRPr>
                    </a:p>
                    <a:p>
                      <a:pPr>
                        <a:spcAft>
                          <a:spcPts val="0"/>
                        </a:spcAft>
                      </a:pPr>
                      <a:r>
                        <a:rPr lang="en-GB" sz="1200" dirty="0">
                          <a:latin typeface="Calibri"/>
                          <a:ea typeface="Calibri"/>
                          <a:cs typeface="Times New Roman"/>
                        </a:rPr>
                        <a:t>Tree climbing – risk taking </a:t>
                      </a:r>
                      <a:r>
                        <a:rPr lang="en-GB" sz="1200" dirty="0" smtClean="0">
                          <a:latin typeface="Calibri"/>
                          <a:ea typeface="Calibri"/>
                          <a:cs typeface="Times New Roman"/>
                        </a:rPr>
                        <a:t>with </a:t>
                      </a:r>
                      <a:r>
                        <a:rPr lang="en-GB" sz="1200" dirty="0">
                          <a:latin typeface="Calibri"/>
                          <a:ea typeface="Calibri"/>
                          <a:cs typeface="Times New Roman"/>
                        </a:rPr>
                        <a:t>safety</a:t>
                      </a:r>
                    </a:p>
                    <a:p>
                      <a:pPr>
                        <a:spcAft>
                          <a:spcPts val="0"/>
                        </a:spcAft>
                      </a:pPr>
                      <a:r>
                        <a:rPr lang="en-GB" sz="1200" dirty="0">
                          <a:latin typeface="Calibri"/>
                          <a:ea typeface="Calibri"/>
                          <a:cs typeface="Times New Roman"/>
                        </a:rPr>
                        <a:t>Creative and environmental art</a:t>
                      </a:r>
                    </a:p>
                    <a:p>
                      <a:pPr>
                        <a:spcAft>
                          <a:spcPts val="0"/>
                        </a:spcAft>
                      </a:pPr>
                      <a:r>
                        <a:rPr lang="en-GB" sz="1200" dirty="0">
                          <a:latin typeface="Calibri"/>
                          <a:ea typeface="Calibri"/>
                          <a:cs typeface="Times New Roman"/>
                        </a:rPr>
                        <a:t>Poetry writing</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Analytical categories </a:t>
            </a:r>
            <a:endParaRPr lang="en-GB" b="1" dirty="0"/>
          </a:p>
        </p:txBody>
      </p:sp>
      <p:sp>
        <p:nvSpPr>
          <p:cNvPr id="3" name="Content Placeholder 2"/>
          <p:cNvSpPr>
            <a:spLocks noGrp="1"/>
          </p:cNvSpPr>
          <p:nvPr>
            <p:ph idx="1"/>
          </p:nvPr>
        </p:nvSpPr>
        <p:spPr/>
        <p:txBody>
          <a:bodyPr/>
          <a:lstStyle/>
          <a:p>
            <a:r>
              <a:rPr lang="en-GB" sz="2400" dirty="0" smtClean="0"/>
              <a:t>Learning and school work (</a:t>
            </a:r>
            <a:r>
              <a:rPr lang="en-GB" sz="2400" dirty="0" err="1" smtClean="0"/>
              <a:t>eg</a:t>
            </a:r>
            <a:r>
              <a:rPr lang="en-GB" sz="2400" dirty="0" smtClean="0"/>
              <a:t> engagement, ecological subject knowledge, other curriculum opportunities, confidence, behaviour, peer/teacher relations)</a:t>
            </a:r>
          </a:p>
          <a:p>
            <a:pPr lvl="0"/>
            <a:r>
              <a:rPr lang="en-GB" sz="2400" dirty="0" smtClean="0"/>
              <a:t>Subjective well-being whilst in nature (</a:t>
            </a:r>
            <a:r>
              <a:rPr lang="en-GB" sz="2400" dirty="0" err="1" smtClean="0"/>
              <a:t>eg</a:t>
            </a:r>
            <a:r>
              <a:rPr lang="en-GB" sz="2400" dirty="0" smtClean="0"/>
              <a:t> excitement, relaxation, peacefulness)</a:t>
            </a:r>
          </a:p>
          <a:p>
            <a:pPr lvl="0"/>
            <a:r>
              <a:rPr lang="en-GB" sz="2400" dirty="0" smtClean="0"/>
              <a:t>Time spent outdoors, living close to nature, etc </a:t>
            </a:r>
          </a:p>
          <a:p>
            <a:r>
              <a:rPr lang="en-GB" sz="2400" dirty="0" smtClean="0"/>
              <a:t>Nature connection (Cheng and Monroe, 2012): personal enjoyment of nature amongst 4</a:t>
            </a:r>
            <a:r>
              <a:rPr lang="en-GB" sz="2400" baseline="30000" dirty="0" smtClean="0"/>
              <a:t>th</a:t>
            </a:r>
            <a:r>
              <a:rPr lang="en-GB" sz="2400" dirty="0" smtClean="0"/>
              <a:t> graders</a:t>
            </a:r>
          </a:p>
          <a:p>
            <a:pPr>
              <a:buNone/>
            </a:pPr>
            <a:endParaRPr lang="en-GB"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OENetDocumentType xmlns="1f70c37c-c3dd-452e-8808-84ca52e5f108">Presentation</IOENetDocumentType>
    <ol_Department xmlns="http://schemas.microsoft.com/sharepoint/v3">External Relations</ol_Department>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4F2051-3DA2-4405-8148-ED56183945A7}">
  <ds:schemaRefs>
    <ds:schemaRef ds:uri="http://schemas.microsoft.com/office/infopath/2007/PartnerControls"/>
    <ds:schemaRef ds:uri="1f70c37c-c3dd-452e-8808-84ca52e5f108"/>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194C293-62A5-490D-83AD-D57271ED98B4}">
  <ds:schemaRefs>
    <ds:schemaRef ds:uri="http://schemas.microsoft.com/office/2006/metadata/longProperties"/>
  </ds:schemaRefs>
</ds:datastoreItem>
</file>

<file path=customXml/itemProps3.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2443</TotalTime>
  <Words>1522</Words>
  <Application>Microsoft Office PowerPoint</Application>
  <PresentationFormat>On-screen Show (4:3)</PresentationFormat>
  <Paragraphs>212</Paragraphs>
  <Slides>22</Slides>
  <Notes>5</Notes>
  <HiddenSlides>0</HiddenSlides>
  <MMClips>0</MMClips>
  <ScaleCrop>false</ScaleCrop>
  <HeadingPairs>
    <vt:vector size="4" baseType="variant">
      <vt:variant>
        <vt:lpstr>Theme</vt:lpstr>
      </vt:variant>
      <vt:variant>
        <vt:i4>10</vt:i4>
      </vt:variant>
      <vt:variant>
        <vt:lpstr>Slide Titles</vt:lpstr>
      </vt:variant>
      <vt:variant>
        <vt:i4>22</vt:i4>
      </vt:variant>
    </vt:vector>
  </HeadingPairs>
  <TitlesOfParts>
    <vt:vector size="32" baseType="lpstr">
      <vt:lpstr>Light Blue</vt:lpstr>
      <vt:lpstr>Blue Celeste</vt:lpstr>
      <vt:lpstr>Bright Blue</vt:lpstr>
      <vt:lpstr>Sky Blue</vt:lpstr>
      <vt:lpstr>Yellow</vt:lpstr>
      <vt:lpstr>Orange</vt:lpstr>
      <vt:lpstr>Pink</vt:lpstr>
      <vt:lpstr>Purple</vt:lpstr>
      <vt:lpstr>Stone</vt:lpstr>
      <vt:lpstr>Light Green</vt:lpstr>
      <vt:lpstr>Slide 1</vt:lpstr>
      <vt:lpstr>Slide 2</vt:lpstr>
      <vt:lpstr>Slide 3</vt:lpstr>
      <vt:lpstr>The context: Contemporary pressures in school in England</vt:lpstr>
      <vt:lpstr>Research project and sample</vt:lpstr>
      <vt:lpstr>Research Questions</vt:lpstr>
      <vt:lpstr>The nature events – Type 1 shorter term</vt:lpstr>
      <vt:lpstr>The nature events – Type 2 longer term</vt:lpstr>
      <vt:lpstr>Analytical categories </vt:lpstr>
      <vt:lpstr>Observing children in natural spaces – what do they do?</vt:lpstr>
      <vt:lpstr>Slide 11</vt:lpstr>
      <vt:lpstr>Results and findings (1)</vt:lpstr>
      <vt:lpstr>Inquiry learning in nature (Year 5 9-10 year olds) </vt:lpstr>
      <vt:lpstr>What do children do / enjoy?</vt:lpstr>
      <vt:lpstr>Results and findings (2)</vt:lpstr>
      <vt:lpstr>Literacy contextualised through ecology </vt:lpstr>
      <vt:lpstr>Ecological art and technology</vt:lpstr>
      <vt:lpstr>Specific well-being impacts on individuals</vt:lpstr>
      <vt:lpstr>Affective: well-being impacts</vt:lpstr>
      <vt:lpstr>Conclusions and implications</vt:lpstr>
      <vt:lpstr>References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(IOE) powerpoint presentation template</dc:title>
  <dc:creator>Ruth</dc:creator>
  <cp:lastModifiedBy>user</cp:lastModifiedBy>
  <cp:revision>204</cp:revision>
  <dcterms:created xsi:type="dcterms:W3CDTF">2013-09-17T12:18:35Z</dcterms:created>
  <dcterms:modified xsi:type="dcterms:W3CDTF">2018-07-04T15:44:30Z</dcterms:modified>
</cp:coreProperties>
</file>