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" y="41"/>
      </p:cViewPr>
      <p:guideLst>
        <p:guide orient="horz" pos="2160"/>
        <p:guide pos="2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5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66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48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495066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15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0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495066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15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98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495066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15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332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20001"/>
            <a:ext cx="4848225" cy="43314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68" indent="-26986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541325" indent="-2714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 marL="804843" indent="-26351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3pPr>
            <a:lvl4pPr marL="1074712" indent="-269868" defTabSz="98581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 marL="1346166" indent="-2714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495066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2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84B613-1D17-4BC7-BBBD-4DBDE0511104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496052" y="1620001"/>
            <a:ext cx="4848225" cy="43314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68" indent="-26986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541325" indent="-2714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 marL="804843" indent="-26351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3pPr>
            <a:lvl4pPr marL="1074712" indent="-269868" defTabSz="98581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 marL="1346166" indent="-2714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0001"/>
            <a:ext cx="10515600" cy="43314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69868" indent="-26986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buFont typeface="Arial" charset="0"/>
              <a:buChar char="•"/>
              <a:tabLst/>
              <a:defRPr sz="2000">
                <a:solidFill>
                  <a:schemeClr val="tx2"/>
                </a:solidFill>
              </a:defRPr>
            </a:lvl1pPr>
            <a:lvl2pPr marL="541325" indent="-2714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2pPr>
            <a:lvl3pPr marL="804843" indent="-263519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3pPr>
            <a:lvl4pPr marL="1074712" indent="-269868" defTabSz="985814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400">
                <a:solidFill>
                  <a:schemeClr val="tx2"/>
                </a:solidFill>
              </a:defRPr>
            </a:lvl4pPr>
            <a:lvl5pPr marL="1346166" indent="-271456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accent1"/>
              </a:buCl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6102351" y="6096001"/>
            <a:ext cx="5254403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838200" y="6096001"/>
            <a:ext cx="5200651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85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495066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15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749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495066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15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151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7495066" y="6096001"/>
            <a:ext cx="3861687" cy="3937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baseline="0">
                <a:solidFill>
                  <a:schemeClr val="tx2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 sz="900"/>
            </a:lvl2pPr>
            <a:lvl3pPr algn="r">
              <a:lnSpc>
                <a:spcPct val="100000"/>
              </a:lnSpc>
              <a:spcBef>
                <a:spcPts val="0"/>
              </a:spcBef>
              <a:defRPr sz="900"/>
            </a:lvl3pPr>
            <a:lvl4pPr algn="r">
              <a:lnSpc>
                <a:spcPct val="100000"/>
              </a:lnSpc>
              <a:spcBef>
                <a:spcPts val="0"/>
              </a:spcBef>
              <a:defRPr sz="900"/>
            </a:lvl4pPr>
            <a:lvl5pPr algn="r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7157"/>
          </a:xfrm>
        </p:spPr>
        <p:txBody>
          <a:bodyPr anchor="t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04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17639"/>
            <a:ext cx="109728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57679"/>
            <a:ext cx="10972800" cy="346848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902"/>
          <a:stretch/>
        </p:blipFill>
        <p:spPr>
          <a:xfrm>
            <a:off x="0" y="1052"/>
            <a:ext cx="12192000" cy="8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65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4018219" cy="1362075"/>
          </a:xfrm>
        </p:spPr>
        <p:txBody>
          <a:bodyPr anchor="t">
            <a:noAutofit/>
          </a:bodyPr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4018219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 descr="Opener_Imag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03" y="17197"/>
            <a:ext cx="7210697" cy="68408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22866" cy="134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3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06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41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3680"/>
            <a:ext cx="109728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37902"/>
          <a:stretch/>
        </p:blipFill>
        <p:spPr>
          <a:xfrm>
            <a:off x="0" y="1052"/>
            <a:ext cx="12192000" cy="8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757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7902"/>
          <a:stretch/>
        </p:blipFill>
        <p:spPr>
          <a:xfrm>
            <a:off x="0" y="1052"/>
            <a:ext cx="12192000" cy="8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3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492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93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C56D5-3B5D-4407-BDD0-B6942202E8BE}" type="datetimeFigureOut">
              <a:rPr lang="en-GB" smtClean="0"/>
              <a:pPr/>
              <a:t>05/06/2019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FCB9F-EF26-4952-8E58-D3018E5472E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6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400551" y="5478463"/>
            <a:ext cx="4191000" cy="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316413" y="5522913"/>
            <a:ext cx="250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4400551" y="5478463"/>
            <a:ext cx="0" cy="4445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5281613" y="5522913"/>
            <a:ext cx="250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V="1">
            <a:off x="5365751" y="5478463"/>
            <a:ext cx="0" cy="4445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6570663" y="5522913"/>
            <a:ext cx="2508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6653213" y="5478463"/>
            <a:ext cx="0" cy="4445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588251" y="5522913"/>
            <a:ext cx="141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7620001" y="5478463"/>
            <a:ext cx="0" cy="4445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7620001" y="1576388"/>
            <a:ext cx="0" cy="3902075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8559801" y="5522913"/>
            <a:ext cx="1412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V="1">
            <a:off x="8591551" y="5478463"/>
            <a:ext cx="0" cy="4445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6495820" y="5708650"/>
            <a:ext cx="22542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Odds Ratio (95% confidence interval)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5753101" y="1190625"/>
            <a:ext cx="16351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5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Cause Mortality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7312026" y="5013325"/>
            <a:ext cx="373063" cy="371475"/>
          </a:xfrm>
          <a:custGeom>
            <a:avLst/>
            <a:gdLst>
              <a:gd name="T0" fmla="*/ 0 w 235"/>
              <a:gd name="T1" fmla="*/ 117 h 234"/>
              <a:gd name="T2" fmla="*/ 117 w 235"/>
              <a:gd name="T3" fmla="*/ 234 h 234"/>
              <a:gd name="T4" fmla="*/ 235 w 235"/>
              <a:gd name="T5" fmla="*/ 117 h 234"/>
              <a:gd name="T6" fmla="*/ 117 w 235"/>
              <a:gd name="T7" fmla="*/ 0 h 234"/>
              <a:gd name="T8" fmla="*/ 0 w 235"/>
              <a:gd name="T9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4">
                <a:moveTo>
                  <a:pt x="0" y="117"/>
                </a:moveTo>
                <a:lnTo>
                  <a:pt x="117" y="234"/>
                </a:lnTo>
                <a:lnTo>
                  <a:pt x="235" y="117"/>
                </a:lnTo>
                <a:lnTo>
                  <a:pt x="117" y="0"/>
                </a:lnTo>
                <a:lnTo>
                  <a:pt x="0" y="11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7312026" y="5013325"/>
            <a:ext cx="373063" cy="371475"/>
          </a:xfrm>
          <a:custGeom>
            <a:avLst/>
            <a:gdLst>
              <a:gd name="T0" fmla="*/ 0 w 235"/>
              <a:gd name="T1" fmla="*/ 117 h 234"/>
              <a:gd name="T2" fmla="*/ 117 w 235"/>
              <a:gd name="T3" fmla="*/ 234 h 234"/>
              <a:gd name="T4" fmla="*/ 235 w 235"/>
              <a:gd name="T5" fmla="*/ 117 h 234"/>
              <a:gd name="T6" fmla="*/ 117 w 235"/>
              <a:gd name="T7" fmla="*/ 0 h 234"/>
              <a:gd name="T8" fmla="*/ 0 w 235"/>
              <a:gd name="T9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4">
                <a:moveTo>
                  <a:pt x="0" y="117"/>
                </a:moveTo>
                <a:lnTo>
                  <a:pt x="117" y="234"/>
                </a:lnTo>
                <a:lnTo>
                  <a:pt x="235" y="117"/>
                </a:lnTo>
                <a:lnTo>
                  <a:pt x="117" y="0"/>
                </a:lnTo>
                <a:lnTo>
                  <a:pt x="0" y="117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7272338" y="5202238"/>
            <a:ext cx="45720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Freeform 26"/>
          <p:cNvSpPr>
            <a:spLocks noEditPoints="1"/>
          </p:cNvSpPr>
          <p:nvPr/>
        </p:nvSpPr>
        <p:spPr bwMode="auto">
          <a:xfrm>
            <a:off x="7494588" y="1858963"/>
            <a:ext cx="6350" cy="3155950"/>
          </a:xfrm>
          <a:custGeom>
            <a:avLst/>
            <a:gdLst>
              <a:gd name="T0" fmla="*/ 0 w 4"/>
              <a:gd name="T1" fmla="*/ 1972 h 1988"/>
              <a:gd name="T2" fmla="*/ 0 w 4"/>
              <a:gd name="T3" fmla="*/ 1940 h 1988"/>
              <a:gd name="T4" fmla="*/ 0 w 4"/>
              <a:gd name="T5" fmla="*/ 1907 h 1988"/>
              <a:gd name="T6" fmla="*/ 0 w 4"/>
              <a:gd name="T7" fmla="*/ 1875 h 1988"/>
              <a:gd name="T8" fmla="*/ 0 w 4"/>
              <a:gd name="T9" fmla="*/ 1842 h 1988"/>
              <a:gd name="T10" fmla="*/ 0 w 4"/>
              <a:gd name="T11" fmla="*/ 1810 h 1988"/>
              <a:gd name="T12" fmla="*/ 0 w 4"/>
              <a:gd name="T13" fmla="*/ 1778 h 1988"/>
              <a:gd name="T14" fmla="*/ 0 w 4"/>
              <a:gd name="T15" fmla="*/ 1745 h 1988"/>
              <a:gd name="T16" fmla="*/ 0 w 4"/>
              <a:gd name="T17" fmla="*/ 1713 h 1988"/>
              <a:gd name="T18" fmla="*/ 0 w 4"/>
              <a:gd name="T19" fmla="*/ 1680 h 1988"/>
              <a:gd name="T20" fmla="*/ 0 w 4"/>
              <a:gd name="T21" fmla="*/ 1648 h 1988"/>
              <a:gd name="T22" fmla="*/ 0 w 4"/>
              <a:gd name="T23" fmla="*/ 1616 h 1988"/>
              <a:gd name="T24" fmla="*/ 0 w 4"/>
              <a:gd name="T25" fmla="*/ 1583 h 1988"/>
              <a:gd name="T26" fmla="*/ 0 w 4"/>
              <a:gd name="T27" fmla="*/ 1551 h 1988"/>
              <a:gd name="T28" fmla="*/ 0 w 4"/>
              <a:gd name="T29" fmla="*/ 1518 h 1988"/>
              <a:gd name="T30" fmla="*/ 0 w 4"/>
              <a:gd name="T31" fmla="*/ 1486 h 1988"/>
              <a:gd name="T32" fmla="*/ 0 w 4"/>
              <a:gd name="T33" fmla="*/ 1454 h 1988"/>
              <a:gd name="T34" fmla="*/ 0 w 4"/>
              <a:gd name="T35" fmla="*/ 1421 h 1988"/>
              <a:gd name="T36" fmla="*/ 0 w 4"/>
              <a:gd name="T37" fmla="*/ 1389 h 1988"/>
              <a:gd name="T38" fmla="*/ 0 w 4"/>
              <a:gd name="T39" fmla="*/ 1356 h 1988"/>
              <a:gd name="T40" fmla="*/ 0 w 4"/>
              <a:gd name="T41" fmla="*/ 1324 h 1988"/>
              <a:gd name="T42" fmla="*/ 0 w 4"/>
              <a:gd name="T43" fmla="*/ 1292 h 1988"/>
              <a:gd name="T44" fmla="*/ 0 w 4"/>
              <a:gd name="T45" fmla="*/ 1259 h 1988"/>
              <a:gd name="T46" fmla="*/ 0 w 4"/>
              <a:gd name="T47" fmla="*/ 1227 h 1988"/>
              <a:gd name="T48" fmla="*/ 0 w 4"/>
              <a:gd name="T49" fmla="*/ 1195 h 1988"/>
              <a:gd name="T50" fmla="*/ 0 w 4"/>
              <a:gd name="T51" fmla="*/ 1162 h 1988"/>
              <a:gd name="T52" fmla="*/ 0 w 4"/>
              <a:gd name="T53" fmla="*/ 1130 h 1988"/>
              <a:gd name="T54" fmla="*/ 0 w 4"/>
              <a:gd name="T55" fmla="*/ 1097 h 1988"/>
              <a:gd name="T56" fmla="*/ 0 w 4"/>
              <a:gd name="T57" fmla="*/ 1065 h 1988"/>
              <a:gd name="T58" fmla="*/ 0 w 4"/>
              <a:gd name="T59" fmla="*/ 1033 h 1988"/>
              <a:gd name="T60" fmla="*/ 0 w 4"/>
              <a:gd name="T61" fmla="*/ 1000 h 1988"/>
              <a:gd name="T62" fmla="*/ 0 w 4"/>
              <a:gd name="T63" fmla="*/ 968 h 1988"/>
              <a:gd name="T64" fmla="*/ 0 w 4"/>
              <a:gd name="T65" fmla="*/ 935 h 1988"/>
              <a:gd name="T66" fmla="*/ 0 w 4"/>
              <a:gd name="T67" fmla="*/ 903 h 1988"/>
              <a:gd name="T68" fmla="*/ 0 w 4"/>
              <a:gd name="T69" fmla="*/ 871 h 1988"/>
              <a:gd name="T70" fmla="*/ 0 w 4"/>
              <a:gd name="T71" fmla="*/ 838 h 1988"/>
              <a:gd name="T72" fmla="*/ 0 w 4"/>
              <a:gd name="T73" fmla="*/ 806 h 1988"/>
              <a:gd name="T74" fmla="*/ 0 w 4"/>
              <a:gd name="T75" fmla="*/ 773 h 1988"/>
              <a:gd name="T76" fmla="*/ 0 w 4"/>
              <a:gd name="T77" fmla="*/ 741 h 1988"/>
              <a:gd name="T78" fmla="*/ 0 w 4"/>
              <a:gd name="T79" fmla="*/ 709 h 1988"/>
              <a:gd name="T80" fmla="*/ 0 w 4"/>
              <a:gd name="T81" fmla="*/ 676 h 1988"/>
              <a:gd name="T82" fmla="*/ 0 w 4"/>
              <a:gd name="T83" fmla="*/ 644 h 1988"/>
              <a:gd name="T84" fmla="*/ 0 w 4"/>
              <a:gd name="T85" fmla="*/ 611 h 1988"/>
              <a:gd name="T86" fmla="*/ 0 w 4"/>
              <a:gd name="T87" fmla="*/ 579 h 1988"/>
              <a:gd name="T88" fmla="*/ 0 w 4"/>
              <a:gd name="T89" fmla="*/ 547 h 1988"/>
              <a:gd name="T90" fmla="*/ 0 w 4"/>
              <a:gd name="T91" fmla="*/ 514 h 1988"/>
              <a:gd name="T92" fmla="*/ 0 w 4"/>
              <a:gd name="T93" fmla="*/ 482 h 1988"/>
              <a:gd name="T94" fmla="*/ 0 w 4"/>
              <a:gd name="T95" fmla="*/ 450 h 1988"/>
              <a:gd name="T96" fmla="*/ 0 w 4"/>
              <a:gd name="T97" fmla="*/ 417 h 1988"/>
              <a:gd name="T98" fmla="*/ 0 w 4"/>
              <a:gd name="T99" fmla="*/ 385 h 1988"/>
              <a:gd name="T100" fmla="*/ 0 w 4"/>
              <a:gd name="T101" fmla="*/ 352 h 1988"/>
              <a:gd name="T102" fmla="*/ 0 w 4"/>
              <a:gd name="T103" fmla="*/ 320 h 1988"/>
              <a:gd name="T104" fmla="*/ 0 w 4"/>
              <a:gd name="T105" fmla="*/ 288 h 1988"/>
              <a:gd name="T106" fmla="*/ 0 w 4"/>
              <a:gd name="T107" fmla="*/ 255 h 1988"/>
              <a:gd name="T108" fmla="*/ 0 w 4"/>
              <a:gd name="T109" fmla="*/ 223 h 1988"/>
              <a:gd name="T110" fmla="*/ 0 w 4"/>
              <a:gd name="T111" fmla="*/ 190 h 1988"/>
              <a:gd name="T112" fmla="*/ 0 w 4"/>
              <a:gd name="T113" fmla="*/ 158 h 1988"/>
              <a:gd name="T114" fmla="*/ 0 w 4"/>
              <a:gd name="T115" fmla="*/ 126 h 1988"/>
              <a:gd name="T116" fmla="*/ 0 w 4"/>
              <a:gd name="T117" fmla="*/ 93 h 1988"/>
              <a:gd name="T118" fmla="*/ 0 w 4"/>
              <a:gd name="T119" fmla="*/ 61 h 1988"/>
              <a:gd name="T120" fmla="*/ 0 w 4"/>
              <a:gd name="T121" fmla="*/ 28 h 1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" h="1988">
                <a:moveTo>
                  <a:pt x="0" y="1988"/>
                </a:moveTo>
                <a:lnTo>
                  <a:pt x="0" y="1976"/>
                </a:lnTo>
                <a:lnTo>
                  <a:pt x="4" y="1976"/>
                </a:lnTo>
                <a:lnTo>
                  <a:pt x="4" y="1988"/>
                </a:lnTo>
                <a:lnTo>
                  <a:pt x="0" y="1988"/>
                </a:lnTo>
                <a:close/>
                <a:moveTo>
                  <a:pt x="0" y="1972"/>
                </a:moveTo>
                <a:lnTo>
                  <a:pt x="0" y="1960"/>
                </a:lnTo>
                <a:lnTo>
                  <a:pt x="4" y="1960"/>
                </a:lnTo>
                <a:lnTo>
                  <a:pt x="4" y="1972"/>
                </a:lnTo>
                <a:lnTo>
                  <a:pt x="0" y="1972"/>
                </a:lnTo>
                <a:close/>
                <a:moveTo>
                  <a:pt x="0" y="1956"/>
                </a:moveTo>
                <a:lnTo>
                  <a:pt x="0" y="1944"/>
                </a:lnTo>
                <a:lnTo>
                  <a:pt x="4" y="1944"/>
                </a:lnTo>
                <a:lnTo>
                  <a:pt x="4" y="1956"/>
                </a:lnTo>
                <a:lnTo>
                  <a:pt x="0" y="1956"/>
                </a:lnTo>
                <a:close/>
                <a:moveTo>
                  <a:pt x="0" y="1940"/>
                </a:moveTo>
                <a:lnTo>
                  <a:pt x="0" y="1927"/>
                </a:lnTo>
                <a:lnTo>
                  <a:pt x="4" y="1927"/>
                </a:lnTo>
                <a:lnTo>
                  <a:pt x="4" y="1940"/>
                </a:lnTo>
                <a:lnTo>
                  <a:pt x="0" y="1940"/>
                </a:lnTo>
                <a:close/>
                <a:moveTo>
                  <a:pt x="0" y="1923"/>
                </a:moveTo>
                <a:lnTo>
                  <a:pt x="0" y="1911"/>
                </a:lnTo>
                <a:lnTo>
                  <a:pt x="4" y="1911"/>
                </a:lnTo>
                <a:lnTo>
                  <a:pt x="4" y="1923"/>
                </a:lnTo>
                <a:lnTo>
                  <a:pt x="0" y="1923"/>
                </a:lnTo>
                <a:close/>
                <a:moveTo>
                  <a:pt x="0" y="1907"/>
                </a:moveTo>
                <a:lnTo>
                  <a:pt x="0" y="1895"/>
                </a:lnTo>
                <a:lnTo>
                  <a:pt x="4" y="1895"/>
                </a:lnTo>
                <a:lnTo>
                  <a:pt x="4" y="1907"/>
                </a:lnTo>
                <a:lnTo>
                  <a:pt x="0" y="1907"/>
                </a:lnTo>
                <a:close/>
                <a:moveTo>
                  <a:pt x="0" y="1891"/>
                </a:moveTo>
                <a:lnTo>
                  <a:pt x="0" y="1879"/>
                </a:lnTo>
                <a:lnTo>
                  <a:pt x="4" y="1879"/>
                </a:lnTo>
                <a:lnTo>
                  <a:pt x="4" y="1891"/>
                </a:lnTo>
                <a:lnTo>
                  <a:pt x="0" y="1891"/>
                </a:lnTo>
                <a:close/>
                <a:moveTo>
                  <a:pt x="0" y="1875"/>
                </a:moveTo>
                <a:lnTo>
                  <a:pt x="0" y="1863"/>
                </a:lnTo>
                <a:lnTo>
                  <a:pt x="4" y="1863"/>
                </a:lnTo>
                <a:lnTo>
                  <a:pt x="4" y="1875"/>
                </a:lnTo>
                <a:lnTo>
                  <a:pt x="0" y="1875"/>
                </a:lnTo>
                <a:close/>
                <a:moveTo>
                  <a:pt x="0" y="1859"/>
                </a:moveTo>
                <a:lnTo>
                  <a:pt x="0" y="1846"/>
                </a:lnTo>
                <a:lnTo>
                  <a:pt x="4" y="1846"/>
                </a:lnTo>
                <a:lnTo>
                  <a:pt x="4" y="1859"/>
                </a:lnTo>
                <a:lnTo>
                  <a:pt x="0" y="1859"/>
                </a:lnTo>
                <a:close/>
                <a:moveTo>
                  <a:pt x="0" y="1842"/>
                </a:moveTo>
                <a:lnTo>
                  <a:pt x="0" y="1830"/>
                </a:lnTo>
                <a:lnTo>
                  <a:pt x="4" y="1830"/>
                </a:lnTo>
                <a:lnTo>
                  <a:pt x="4" y="1842"/>
                </a:lnTo>
                <a:lnTo>
                  <a:pt x="0" y="1842"/>
                </a:lnTo>
                <a:close/>
                <a:moveTo>
                  <a:pt x="0" y="1826"/>
                </a:moveTo>
                <a:lnTo>
                  <a:pt x="0" y="1814"/>
                </a:lnTo>
                <a:lnTo>
                  <a:pt x="4" y="1814"/>
                </a:lnTo>
                <a:lnTo>
                  <a:pt x="4" y="1826"/>
                </a:lnTo>
                <a:lnTo>
                  <a:pt x="0" y="1826"/>
                </a:lnTo>
                <a:close/>
                <a:moveTo>
                  <a:pt x="0" y="1810"/>
                </a:moveTo>
                <a:lnTo>
                  <a:pt x="0" y="1798"/>
                </a:lnTo>
                <a:lnTo>
                  <a:pt x="4" y="1798"/>
                </a:lnTo>
                <a:lnTo>
                  <a:pt x="4" y="1810"/>
                </a:lnTo>
                <a:lnTo>
                  <a:pt x="0" y="1810"/>
                </a:lnTo>
                <a:close/>
                <a:moveTo>
                  <a:pt x="0" y="1794"/>
                </a:moveTo>
                <a:lnTo>
                  <a:pt x="0" y="1782"/>
                </a:lnTo>
                <a:lnTo>
                  <a:pt x="4" y="1782"/>
                </a:lnTo>
                <a:lnTo>
                  <a:pt x="4" y="1794"/>
                </a:lnTo>
                <a:lnTo>
                  <a:pt x="0" y="1794"/>
                </a:lnTo>
                <a:close/>
                <a:moveTo>
                  <a:pt x="0" y="1778"/>
                </a:moveTo>
                <a:lnTo>
                  <a:pt x="0" y="1765"/>
                </a:lnTo>
                <a:lnTo>
                  <a:pt x="4" y="1765"/>
                </a:lnTo>
                <a:lnTo>
                  <a:pt x="4" y="1778"/>
                </a:lnTo>
                <a:lnTo>
                  <a:pt x="0" y="1778"/>
                </a:lnTo>
                <a:close/>
                <a:moveTo>
                  <a:pt x="0" y="1761"/>
                </a:moveTo>
                <a:lnTo>
                  <a:pt x="0" y="1749"/>
                </a:lnTo>
                <a:lnTo>
                  <a:pt x="4" y="1749"/>
                </a:lnTo>
                <a:lnTo>
                  <a:pt x="4" y="1761"/>
                </a:lnTo>
                <a:lnTo>
                  <a:pt x="0" y="1761"/>
                </a:lnTo>
                <a:close/>
                <a:moveTo>
                  <a:pt x="0" y="1745"/>
                </a:moveTo>
                <a:lnTo>
                  <a:pt x="0" y="1733"/>
                </a:lnTo>
                <a:lnTo>
                  <a:pt x="4" y="1733"/>
                </a:lnTo>
                <a:lnTo>
                  <a:pt x="4" y="1745"/>
                </a:lnTo>
                <a:lnTo>
                  <a:pt x="0" y="1745"/>
                </a:lnTo>
                <a:close/>
                <a:moveTo>
                  <a:pt x="0" y="1729"/>
                </a:moveTo>
                <a:lnTo>
                  <a:pt x="0" y="1717"/>
                </a:lnTo>
                <a:lnTo>
                  <a:pt x="4" y="1717"/>
                </a:lnTo>
                <a:lnTo>
                  <a:pt x="4" y="1729"/>
                </a:lnTo>
                <a:lnTo>
                  <a:pt x="0" y="1729"/>
                </a:lnTo>
                <a:close/>
                <a:moveTo>
                  <a:pt x="0" y="1713"/>
                </a:moveTo>
                <a:lnTo>
                  <a:pt x="0" y="1701"/>
                </a:lnTo>
                <a:lnTo>
                  <a:pt x="4" y="1701"/>
                </a:lnTo>
                <a:lnTo>
                  <a:pt x="4" y="1713"/>
                </a:lnTo>
                <a:lnTo>
                  <a:pt x="0" y="1713"/>
                </a:lnTo>
                <a:close/>
                <a:moveTo>
                  <a:pt x="0" y="1697"/>
                </a:moveTo>
                <a:lnTo>
                  <a:pt x="0" y="1684"/>
                </a:lnTo>
                <a:lnTo>
                  <a:pt x="4" y="1684"/>
                </a:lnTo>
                <a:lnTo>
                  <a:pt x="4" y="1697"/>
                </a:lnTo>
                <a:lnTo>
                  <a:pt x="0" y="1697"/>
                </a:lnTo>
                <a:close/>
                <a:moveTo>
                  <a:pt x="0" y="1680"/>
                </a:moveTo>
                <a:lnTo>
                  <a:pt x="0" y="1668"/>
                </a:lnTo>
                <a:lnTo>
                  <a:pt x="4" y="1668"/>
                </a:lnTo>
                <a:lnTo>
                  <a:pt x="4" y="1680"/>
                </a:lnTo>
                <a:lnTo>
                  <a:pt x="0" y="1680"/>
                </a:lnTo>
                <a:close/>
                <a:moveTo>
                  <a:pt x="0" y="1664"/>
                </a:moveTo>
                <a:lnTo>
                  <a:pt x="0" y="1652"/>
                </a:lnTo>
                <a:lnTo>
                  <a:pt x="4" y="1652"/>
                </a:lnTo>
                <a:lnTo>
                  <a:pt x="4" y="1664"/>
                </a:lnTo>
                <a:lnTo>
                  <a:pt x="0" y="1664"/>
                </a:lnTo>
                <a:close/>
                <a:moveTo>
                  <a:pt x="0" y="1648"/>
                </a:moveTo>
                <a:lnTo>
                  <a:pt x="0" y="1636"/>
                </a:lnTo>
                <a:lnTo>
                  <a:pt x="4" y="1636"/>
                </a:lnTo>
                <a:lnTo>
                  <a:pt x="4" y="1648"/>
                </a:lnTo>
                <a:lnTo>
                  <a:pt x="0" y="1648"/>
                </a:lnTo>
                <a:close/>
                <a:moveTo>
                  <a:pt x="0" y="1632"/>
                </a:moveTo>
                <a:lnTo>
                  <a:pt x="0" y="1620"/>
                </a:lnTo>
                <a:lnTo>
                  <a:pt x="4" y="1620"/>
                </a:lnTo>
                <a:lnTo>
                  <a:pt x="4" y="1632"/>
                </a:lnTo>
                <a:lnTo>
                  <a:pt x="0" y="1632"/>
                </a:lnTo>
                <a:close/>
                <a:moveTo>
                  <a:pt x="0" y="1616"/>
                </a:moveTo>
                <a:lnTo>
                  <a:pt x="0" y="1603"/>
                </a:lnTo>
                <a:lnTo>
                  <a:pt x="4" y="1603"/>
                </a:lnTo>
                <a:lnTo>
                  <a:pt x="4" y="1616"/>
                </a:lnTo>
                <a:lnTo>
                  <a:pt x="0" y="1616"/>
                </a:lnTo>
                <a:close/>
                <a:moveTo>
                  <a:pt x="0" y="1599"/>
                </a:moveTo>
                <a:lnTo>
                  <a:pt x="0" y="1587"/>
                </a:lnTo>
                <a:lnTo>
                  <a:pt x="4" y="1587"/>
                </a:lnTo>
                <a:lnTo>
                  <a:pt x="4" y="1599"/>
                </a:lnTo>
                <a:lnTo>
                  <a:pt x="0" y="1599"/>
                </a:lnTo>
                <a:close/>
                <a:moveTo>
                  <a:pt x="0" y="1583"/>
                </a:moveTo>
                <a:lnTo>
                  <a:pt x="0" y="1571"/>
                </a:lnTo>
                <a:lnTo>
                  <a:pt x="4" y="1571"/>
                </a:lnTo>
                <a:lnTo>
                  <a:pt x="4" y="1583"/>
                </a:lnTo>
                <a:lnTo>
                  <a:pt x="0" y="1583"/>
                </a:lnTo>
                <a:close/>
                <a:moveTo>
                  <a:pt x="0" y="1567"/>
                </a:moveTo>
                <a:lnTo>
                  <a:pt x="0" y="1555"/>
                </a:lnTo>
                <a:lnTo>
                  <a:pt x="4" y="1555"/>
                </a:lnTo>
                <a:lnTo>
                  <a:pt x="4" y="1567"/>
                </a:lnTo>
                <a:lnTo>
                  <a:pt x="0" y="1567"/>
                </a:lnTo>
                <a:close/>
                <a:moveTo>
                  <a:pt x="0" y="1551"/>
                </a:moveTo>
                <a:lnTo>
                  <a:pt x="0" y="1539"/>
                </a:lnTo>
                <a:lnTo>
                  <a:pt x="4" y="1539"/>
                </a:lnTo>
                <a:lnTo>
                  <a:pt x="4" y="1551"/>
                </a:lnTo>
                <a:lnTo>
                  <a:pt x="0" y="1551"/>
                </a:lnTo>
                <a:close/>
                <a:moveTo>
                  <a:pt x="0" y="1535"/>
                </a:moveTo>
                <a:lnTo>
                  <a:pt x="0" y="1522"/>
                </a:lnTo>
                <a:lnTo>
                  <a:pt x="4" y="1522"/>
                </a:lnTo>
                <a:lnTo>
                  <a:pt x="4" y="1535"/>
                </a:lnTo>
                <a:lnTo>
                  <a:pt x="0" y="1535"/>
                </a:lnTo>
                <a:close/>
                <a:moveTo>
                  <a:pt x="0" y="1518"/>
                </a:moveTo>
                <a:lnTo>
                  <a:pt x="0" y="1506"/>
                </a:lnTo>
                <a:lnTo>
                  <a:pt x="4" y="1506"/>
                </a:lnTo>
                <a:lnTo>
                  <a:pt x="4" y="1518"/>
                </a:lnTo>
                <a:lnTo>
                  <a:pt x="0" y="1518"/>
                </a:lnTo>
                <a:close/>
                <a:moveTo>
                  <a:pt x="0" y="1502"/>
                </a:moveTo>
                <a:lnTo>
                  <a:pt x="0" y="1490"/>
                </a:lnTo>
                <a:lnTo>
                  <a:pt x="4" y="1490"/>
                </a:lnTo>
                <a:lnTo>
                  <a:pt x="4" y="1502"/>
                </a:lnTo>
                <a:lnTo>
                  <a:pt x="0" y="1502"/>
                </a:lnTo>
                <a:close/>
                <a:moveTo>
                  <a:pt x="0" y="1486"/>
                </a:moveTo>
                <a:lnTo>
                  <a:pt x="0" y="1474"/>
                </a:lnTo>
                <a:lnTo>
                  <a:pt x="4" y="1474"/>
                </a:lnTo>
                <a:lnTo>
                  <a:pt x="4" y="1486"/>
                </a:lnTo>
                <a:lnTo>
                  <a:pt x="0" y="1486"/>
                </a:lnTo>
                <a:close/>
                <a:moveTo>
                  <a:pt x="0" y="1470"/>
                </a:moveTo>
                <a:lnTo>
                  <a:pt x="0" y="1458"/>
                </a:lnTo>
                <a:lnTo>
                  <a:pt x="4" y="1458"/>
                </a:lnTo>
                <a:lnTo>
                  <a:pt x="4" y="1470"/>
                </a:lnTo>
                <a:lnTo>
                  <a:pt x="0" y="1470"/>
                </a:lnTo>
                <a:close/>
                <a:moveTo>
                  <a:pt x="0" y="1454"/>
                </a:moveTo>
                <a:lnTo>
                  <a:pt x="0" y="1442"/>
                </a:lnTo>
                <a:lnTo>
                  <a:pt x="4" y="1442"/>
                </a:lnTo>
                <a:lnTo>
                  <a:pt x="4" y="1454"/>
                </a:lnTo>
                <a:lnTo>
                  <a:pt x="0" y="1454"/>
                </a:lnTo>
                <a:close/>
                <a:moveTo>
                  <a:pt x="0" y="1437"/>
                </a:moveTo>
                <a:lnTo>
                  <a:pt x="0" y="1425"/>
                </a:lnTo>
                <a:lnTo>
                  <a:pt x="4" y="1425"/>
                </a:lnTo>
                <a:lnTo>
                  <a:pt x="4" y="1437"/>
                </a:lnTo>
                <a:lnTo>
                  <a:pt x="0" y="1437"/>
                </a:lnTo>
                <a:close/>
                <a:moveTo>
                  <a:pt x="0" y="1421"/>
                </a:moveTo>
                <a:lnTo>
                  <a:pt x="0" y="1409"/>
                </a:lnTo>
                <a:lnTo>
                  <a:pt x="4" y="1409"/>
                </a:lnTo>
                <a:lnTo>
                  <a:pt x="4" y="1421"/>
                </a:lnTo>
                <a:lnTo>
                  <a:pt x="0" y="1421"/>
                </a:lnTo>
                <a:close/>
                <a:moveTo>
                  <a:pt x="0" y="1405"/>
                </a:moveTo>
                <a:lnTo>
                  <a:pt x="0" y="1393"/>
                </a:lnTo>
                <a:lnTo>
                  <a:pt x="4" y="1393"/>
                </a:lnTo>
                <a:lnTo>
                  <a:pt x="4" y="1405"/>
                </a:lnTo>
                <a:lnTo>
                  <a:pt x="0" y="1405"/>
                </a:lnTo>
                <a:close/>
                <a:moveTo>
                  <a:pt x="0" y="1389"/>
                </a:moveTo>
                <a:lnTo>
                  <a:pt x="0" y="1377"/>
                </a:lnTo>
                <a:lnTo>
                  <a:pt x="4" y="1377"/>
                </a:lnTo>
                <a:lnTo>
                  <a:pt x="4" y="1389"/>
                </a:lnTo>
                <a:lnTo>
                  <a:pt x="0" y="1389"/>
                </a:lnTo>
                <a:close/>
                <a:moveTo>
                  <a:pt x="0" y="1373"/>
                </a:moveTo>
                <a:lnTo>
                  <a:pt x="0" y="1361"/>
                </a:lnTo>
                <a:lnTo>
                  <a:pt x="4" y="1361"/>
                </a:lnTo>
                <a:lnTo>
                  <a:pt x="4" y="1373"/>
                </a:lnTo>
                <a:lnTo>
                  <a:pt x="0" y="1373"/>
                </a:lnTo>
                <a:close/>
                <a:moveTo>
                  <a:pt x="0" y="1356"/>
                </a:moveTo>
                <a:lnTo>
                  <a:pt x="0" y="1344"/>
                </a:lnTo>
                <a:lnTo>
                  <a:pt x="4" y="1344"/>
                </a:lnTo>
                <a:lnTo>
                  <a:pt x="4" y="1356"/>
                </a:lnTo>
                <a:lnTo>
                  <a:pt x="0" y="1356"/>
                </a:lnTo>
                <a:close/>
                <a:moveTo>
                  <a:pt x="0" y="1340"/>
                </a:moveTo>
                <a:lnTo>
                  <a:pt x="0" y="1328"/>
                </a:lnTo>
                <a:lnTo>
                  <a:pt x="4" y="1328"/>
                </a:lnTo>
                <a:lnTo>
                  <a:pt x="4" y="1340"/>
                </a:lnTo>
                <a:lnTo>
                  <a:pt x="0" y="1340"/>
                </a:lnTo>
                <a:close/>
                <a:moveTo>
                  <a:pt x="0" y="1324"/>
                </a:moveTo>
                <a:lnTo>
                  <a:pt x="0" y="1312"/>
                </a:lnTo>
                <a:lnTo>
                  <a:pt x="4" y="1312"/>
                </a:lnTo>
                <a:lnTo>
                  <a:pt x="4" y="1324"/>
                </a:lnTo>
                <a:lnTo>
                  <a:pt x="0" y="1324"/>
                </a:lnTo>
                <a:close/>
                <a:moveTo>
                  <a:pt x="0" y="1308"/>
                </a:moveTo>
                <a:lnTo>
                  <a:pt x="0" y="1296"/>
                </a:lnTo>
                <a:lnTo>
                  <a:pt x="4" y="1296"/>
                </a:lnTo>
                <a:lnTo>
                  <a:pt x="4" y="1308"/>
                </a:lnTo>
                <a:lnTo>
                  <a:pt x="0" y="1308"/>
                </a:lnTo>
                <a:close/>
                <a:moveTo>
                  <a:pt x="0" y="1292"/>
                </a:moveTo>
                <a:lnTo>
                  <a:pt x="0" y="1280"/>
                </a:lnTo>
                <a:lnTo>
                  <a:pt x="4" y="1280"/>
                </a:lnTo>
                <a:lnTo>
                  <a:pt x="4" y="1292"/>
                </a:lnTo>
                <a:lnTo>
                  <a:pt x="0" y="1292"/>
                </a:lnTo>
                <a:close/>
                <a:moveTo>
                  <a:pt x="0" y="1275"/>
                </a:moveTo>
                <a:lnTo>
                  <a:pt x="0" y="1263"/>
                </a:lnTo>
                <a:lnTo>
                  <a:pt x="4" y="1263"/>
                </a:lnTo>
                <a:lnTo>
                  <a:pt x="4" y="1275"/>
                </a:lnTo>
                <a:lnTo>
                  <a:pt x="0" y="1275"/>
                </a:lnTo>
                <a:close/>
                <a:moveTo>
                  <a:pt x="0" y="1259"/>
                </a:moveTo>
                <a:lnTo>
                  <a:pt x="0" y="1247"/>
                </a:lnTo>
                <a:lnTo>
                  <a:pt x="4" y="1247"/>
                </a:lnTo>
                <a:lnTo>
                  <a:pt x="4" y="1259"/>
                </a:lnTo>
                <a:lnTo>
                  <a:pt x="0" y="1259"/>
                </a:lnTo>
                <a:close/>
                <a:moveTo>
                  <a:pt x="0" y="1243"/>
                </a:moveTo>
                <a:lnTo>
                  <a:pt x="0" y="1231"/>
                </a:lnTo>
                <a:lnTo>
                  <a:pt x="4" y="1231"/>
                </a:lnTo>
                <a:lnTo>
                  <a:pt x="4" y="1243"/>
                </a:lnTo>
                <a:lnTo>
                  <a:pt x="0" y="1243"/>
                </a:lnTo>
                <a:close/>
                <a:moveTo>
                  <a:pt x="0" y="1227"/>
                </a:moveTo>
                <a:lnTo>
                  <a:pt x="0" y="1215"/>
                </a:lnTo>
                <a:lnTo>
                  <a:pt x="4" y="1215"/>
                </a:lnTo>
                <a:lnTo>
                  <a:pt x="4" y="1227"/>
                </a:lnTo>
                <a:lnTo>
                  <a:pt x="0" y="1227"/>
                </a:lnTo>
                <a:close/>
                <a:moveTo>
                  <a:pt x="0" y="1211"/>
                </a:moveTo>
                <a:lnTo>
                  <a:pt x="0" y="1199"/>
                </a:lnTo>
                <a:lnTo>
                  <a:pt x="4" y="1199"/>
                </a:lnTo>
                <a:lnTo>
                  <a:pt x="4" y="1211"/>
                </a:lnTo>
                <a:lnTo>
                  <a:pt x="0" y="1211"/>
                </a:lnTo>
                <a:close/>
                <a:moveTo>
                  <a:pt x="0" y="1195"/>
                </a:moveTo>
                <a:lnTo>
                  <a:pt x="0" y="1182"/>
                </a:lnTo>
                <a:lnTo>
                  <a:pt x="4" y="1182"/>
                </a:lnTo>
                <a:lnTo>
                  <a:pt x="4" y="1195"/>
                </a:lnTo>
                <a:lnTo>
                  <a:pt x="0" y="1195"/>
                </a:lnTo>
                <a:close/>
                <a:moveTo>
                  <a:pt x="0" y="1178"/>
                </a:moveTo>
                <a:lnTo>
                  <a:pt x="0" y="1166"/>
                </a:lnTo>
                <a:lnTo>
                  <a:pt x="4" y="1166"/>
                </a:lnTo>
                <a:lnTo>
                  <a:pt x="4" y="1178"/>
                </a:lnTo>
                <a:lnTo>
                  <a:pt x="0" y="1178"/>
                </a:lnTo>
                <a:close/>
                <a:moveTo>
                  <a:pt x="0" y="1162"/>
                </a:moveTo>
                <a:lnTo>
                  <a:pt x="0" y="1150"/>
                </a:lnTo>
                <a:lnTo>
                  <a:pt x="4" y="1150"/>
                </a:lnTo>
                <a:lnTo>
                  <a:pt x="4" y="1162"/>
                </a:lnTo>
                <a:lnTo>
                  <a:pt x="0" y="1162"/>
                </a:lnTo>
                <a:close/>
                <a:moveTo>
                  <a:pt x="0" y="1146"/>
                </a:moveTo>
                <a:lnTo>
                  <a:pt x="0" y="1134"/>
                </a:lnTo>
                <a:lnTo>
                  <a:pt x="4" y="1134"/>
                </a:lnTo>
                <a:lnTo>
                  <a:pt x="4" y="1146"/>
                </a:lnTo>
                <a:lnTo>
                  <a:pt x="0" y="1146"/>
                </a:lnTo>
                <a:close/>
                <a:moveTo>
                  <a:pt x="0" y="1130"/>
                </a:moveTo>
                <a:lnTo>
                  <a:pt x="0" y="1118"/>
                </a:lnTo>
                <a:lnTo>
                  <a:pt x="4" y="1118"/>
                </a:lnTo>
                <a:lnTo>
                  <a:pt x="4" y="1130"/>
                </a:lnTo>
                <a:lnTo>
                  <a:pt x="0" y="1130"/>
                </a:lnTo>
                <a:close/>
                <a:moveTo>
                  <a:pt x="0" y="1114"/>
                </a:moveTo>
                <a:lnTo>
                  <a:pt x="0" y="1101"/>
                </a:lnTo>
                <a:lnTo>
                  <a:pt x="4" y="1101"/>
                </a:lnTo>
                <a:lnTo>
                  <a:pt x="4" y="1114"/>
                </a:lnTo>
                <a:lnTo>
                  <a:pt x="0" y="1114"/>
                </a:lnTo>
                <a:close/>
                <a:moveTo>
                  <a:pt x="0" y="1097"/>
                </a:moveTo>
                <a:lnTo>
                  <a:pt x="0" y="1085"/>
                </a:lnTo>
                <a:lnTo>
                  <a:pt x="4" y="1085"/>
                </a:lnTo>
                <a:lnTo>
                  <a:pt x="4" y="1097"/>
                </a:lnTo>
                <a:lnTo>
                  <a:pt x="0" y="1097"/>
                </a:lnTo>
                <a:close/>
                <a:moveTo>
                  <a:pt x="0" y="1081"/>
                </a:moveTo>
                <a:lnTo>
                  <a:pt x="0" y="1069"/>
                </a:lnTo>
                <a:lnTo>
                  <a:pt x="4" y="1069"/>
                </a:lnTo>
                <a:lnTo>
                  <a:pt x="4" y="1081"/>
                </a:lnTo>
                <a:lnTo>
                  <a:pt x="0" y="1081"/>
                </a:lnTo>
                <a:close/>
                <a:moveTo>
                  <a:pt x="0" y="1065"/>
                </a:moveTo>
                <a:lnTo>
                  <a:pt x="0" y="1053"/>
                </a:lnTo>
                <a:lnTo>
                  <a:pt x="4" y="1053"/>
                </a:lnTo>
                <a:lnTo>
                  <a:pt x="4" y="1065"/>
                </a:lnTo>
                <a:lnTo>
                  <a:pt x="0" y="1065"/>
                </a:lnTo>
                <a:close/>
                <a:moveTo>
                  <a:pt x="0" y="1049"/>
                </a:moveTo>
                <a:lnTo>
                  <a:pt x="0" y="1037"/>
                </a:lnTo>
                <a:lnTo>
                  <a:pt x="4" y="1037"/>
                </a:lnTo>
                <a:lnTo>
                  <a:pt x="4" y="1049"/>
                </a:lnTo>
                <a:lnTo>
                  <a:pt x="0" y="1049"/>
                </a:lnTo>
                <a:close/>
                <a:moveTo>
                  <a:pt x="0" y="1033"/>
                </a:moveTo>
                <a:lnTo>
                  <a:pt x="0" y="1020"/>
                </a:lnTo>
                <a:lnTo>
                  <a:pt x="4" y="1020"/>
                </a:lnTo>
                <a:lnTo>
                  <a:pt x="4" y="1033"/>
                </a:lnTo>
                <a:lnTo>
                  <a:pt x="0" y="1033"/>
                </a:lnTo>
                <a:close/>
                <a:moveTo>
                  <a:pt x="0" y="1016"/>
                </a:moveTo>
                <a:lnTo>
                  <a:pt x="0" y="1004"/>
                </a:lnTo>
                <a:lnTo>
                  <a:pt x="4" y="1004"/>
                </a:lnTo>
                <a:lnTo>
                  <a:pt x="4" y="1016"/>
                </a:lnTo>
                <a:lnTo>
                  <a:pt x="0" y="1016"/>
                </a:lnTo>
                <a:close/>
                <a:moveTo>
                  <a:pt x="0" y="1000"/>
                </a:moveTo>
                <a:lnTo>
                  <a:pt x="0" y="988"/>
                </a:lnTo>
                <a:lnTo>
                  <a:pt x="4" y="988"/>
                </a:lnTo>
                <a:lnTo>
                  <a:pt x="4" y="1000"/>
                </a:lnTo>
                <a:lnTo>
                  <a:pt x="0" y="1000"/>
                </a:lnTo>
                <a:close/>
                <a:moveTo>
                  <a:pt x="0" y="984"/>
                </a:moveTo>
                <a:lnTo>
                  <a:pt x="0" y="972"/>
                </a:lnTo>
                <a:lnTo>
                  <a:pt x="4" y="972"/>
                </a:lnTo>
                <a:lnTo>
                  <a:pt x="4" y="984"/>
                </a:lnTo>
                <a:lnTo>
                  <a:pt x="0" y="984"/>
                </a:lnTo>
                <a:close/>
                <a:moveTo>
                  <a:pt x="0" y="968"/>
                </a:moveTo>
                <a:lnTo>
                  <a:pt x="0" y="956"/>
                </a:lnTo>
                <a:lnTo>
                  <a:pt x="4" y="956"/>
                </a:lnTo>
                <a:lnTo>
                  <a:pt x="4" y="968"/>
                </a:lnTo>
                <a:lnTo>
                  <a:pt x="0" y="968"/>
                </a:lnTo>
                <a:close/>
                <a:moveTo>
                  <a:pt x="0" y="952"/>
                </a:moveTo>
                <a:lnTo>
                  <a:pt x="0" y="939"/>
                </a:lnTo>
                <a:lnTo>
                  <a:pt x="4" y="939"/>
                </a:lnTo>
                <a:lnTo>
                  <a:pt x="4" y="952"/>
                </a:lnTo>
                <a:lnTo>
                  <a:pt x="0" y="952"/>
                </a:lnTo>
                <a:close/>
                <a:moveTo>
                  <a:pt x="0" y="935"/>
                </a:moveTo>
                <a:lnTo>
                  <a:pt x="0" y="923"/>
                </a:lnTo>
                <a:lnTo>
                  <a:pt x="4" y="923"/>
                </a:lnTo>
                <a:lnTo>
                  <a:pt x="4" y="935"/>
                </a:lnTo>
                <a:lnTo>
                  <a:pt x="0" y="935"/>
                </a:lnTo>
                <a:close/>
                <a:moveTo>
                  <a:pt x="0" y="919"/>
                </a:moveTo>
                <a:lnTo>
                  <a:pt x="0" y="907"/>
                </a:lnTo>
                <a:lnTo>
                  <a:pt x="4" y="907"/>
                </a:lnTo>
                <a:lnTo>
                  <a:pt x="4" y="919"/>
                </a:lnTo>
                <a:lnTo>
                  <a:pt x="0" y="919"/>
                </a:lnTo>
                <a:close/>
                <a:moveTo>
                  <a:pt x="0" y="903"/>
                </a:moveTo>
                <a:lnTo>
                  <a:pt x="0" y="891"/>
                </a:lnTo>
                <a:lnTo>
                  <a:pt x="4" y="891"/>
                </a:lnTo>
                <a:lnTo>
                  <a:pt x="4" y="903"/>
                </a:lnTo>
                <a:lnTo>
                  <a:pt x="0" y="903"/>
                </a:lnTo>
                <a:close/>
                <a:moveTo>
                  <a:pt x="0" y="887"/>
                </a:moveTo>
                <a:lnTo>
                  <a:pt x="0" y="875"/>
                </a:lnTo>
                <a:lnTo>
                  <a:pt x="4" y="875"/>
                </a:lnTo>
                <a:lnTo>
                  <a:pt x="4" y="887"/>
                </a:lnTo>
                <a:lnTo>
                  <a:pt x="0" y="887"/>
                </a:lnTo>
                <a:close/>
                <a:moveTo>
                  <a:pt x="0" y="871"/>
                </a:moveTo>
                <a:lnTo>
                  <a:pt x="0" y="858"/>
                </a:lnTo>
                <a:lnTo>
                  <a:pt x="4" y="858"/>
                </a:lnTo>
                <a:lnTo>
                  <a:pt x="4" y="871"/>
                </a:lnTo>
                <a:lnTo>
                  <a:pt x="0" y="871"/>
                </a:lnTo>
                <a:close/>
                <a:moveTo>
                  <a:pt x="0" y="854"/>
                </a:moveTo>
                <a:lnTo>
                  <a:pt x="0" y="842"/>
                </a:lnTo>
                <a:lnTo>
                  <a:pt x="4" y="842"/>
                </a:lnTo>
                <a:lnTo>
                  <a:pt x="4" y="854"/>
                </a:lnTo>
                <a:lnTo>
                  <a:pt x="0" y="854"/>
                </a:lnTo>
                <a:close/>
                <a:moveTo>
                  <a:pt x="0" y="838"/>
                </a:moveTo>
                <a:lnTo>
                  <a:pt x="0" y="826"/>
                </a:lnTo>
                <a:lnTo>
                  <a:pt x="4" y="826"/>
                </a:lnTo>
                <a:lnTo>
                  <a:pt x="4" y="838"/>
                </a:lnTo>
                <a:lnTo>
                  <a:pt x="0" y="838"/>
                </a:lnTo>
                <a:close/>
                <a:moveTo>
                  <a:pt x="0" y="822"/>
                </a:moveTo>
                <a:lnTo>
                  <a:pt x="0" y="810"/>
                </a:lnTo>
                <a:lnTo>
                  <a:pt x="4" y="810"/>
                </a:lnTo>
                <a:lnTo>
                  <a:pt x="4" y="822"/>
                </a:lnTo>
                <a:lnTo>
                  <a:pt x="0" y="822"/>
                </a:lnTo>
                <a:close/>
                <a:moveTo>
                  <a:pt x="0" y="806"/>
                </a:moveTo>
                <a:lnTo>
                  <a:pt x="0" y="794"/>
                </a:lnTo>
                <a:lnTo>
                  <a:pt x="4" y="794"/>
                </a:lnTo>
                <a:lnTo>
                  <a:pt x="4" y="806"/>
                </a:lnTo>
                <a:lnTo>
                  <a:pt x="0" y="806"/>
                </a:lnTo>
                <a:close/>
                <a:moveTo>
                  <a:pt x="0" y="790"/>
                </a:moveTo>
                <a:lnTo>
                  <a:pt x="0" y="777"/>
                </a:lnTo>
                <a:lnTo>
                  <a:pt x="4" y="777"/>
                </a:lnTo>
                <a:lnTo>
                  <a:pt x="4" y="790"/>
                </a:lnTo>
                <a:lnTo>
                  <a:pt x="0" y="790"/>
                </a:lnTo>
                <a:close/>
                <a:moveTo>
                  <a:pt x="0" y="773"/>
                </a:moveTo>
                <a:lnTo>
                  <a:pt x="0" y="761"/>
                </a:lnTo>
                <a:lnTo>
                  <a:pt x="4" y="761"/>
                </a:lnTo>
                <a:lnTo>
                  <a:pt x="4" y="773"/>
                </a:lnTo>
                <a:lnTo>
                  <a:pt x="0" y="773"/>
                </a:lnTo>
                <a:close/>
                <a:moveTo>
                  <a:pt x="0" y="757"/>
                </a:moveTo>
                <a:lnTo>
                  <a:pt x="0" y="745"/>
                </a:lnTo>
                <a:lnTo>
                  <a:pt x="4" y="745"/>
                </a:lnTo>
                <a:lnTo>
                  <a:pt x="4" y="757"/>
                </a:lnTo>
                <a:lnTo>
                  <a:pt x="0" y="757"/>
                </a:lnTo>
                <a:close/>
                <a:moveTo>
                  <a:pt x="0" y="741"/>
                </a:moveTo>
                <a:lnTo>
                  <a:pt x="0" y="729"/>
                </a:lnTo>
                <a:lnTo>
                  <a:pt x="4" y="729"/>
                </a:lnTo>
                <a:lnTo>
                  <a:pt x="4" y="741"/>
                </a:lnTo>
                <a:lnTo>
                  <a:pt x="0" y="741"/>
                </a:lnTo>
                <a:close/>
                <a:moveTo>
                  <a:pt x="0" y="725"/>
                </a:moveTo>
                <a:lnTo>
                  <a:pt x="0" y="713"/>
                </a:lnTo>
                <a:lnTo>
                  <a:pt x="4" y="713"/>
                </a:lnTo>
                <a:lnTo>
                  <a:pt x="4" y="725"/>
                </a:lnTo>
                <a:lnTo>
                  <a:pt x="0" y="725"/>
                </a:lnTo>
                <a:close/>
                <a:moveTo>
                  <a:pt x="0" y="709"/>
                </a:moveTo>
                <a:lnTo>
                  <a:pt x="0" y="697"/>
                </a:lnTo>
                <a:lnTo>
                  <a:pt x="4" y="697"/>
                </a:lnTo>
                <a:lnTo>
                  <a:pt x="4" y="709"/>
                </a:lnTo>
                <a:lnTo>
                  <a:pt x="0" y="709"/>
                </a:lnTo>
                <a:close/>
                <a:moveTo>
                  <a:pt x="0" y="692"/>
                </a:moveTo>
                <a:lnTo>
                  <a:pt x="0" y="680"/>
                </a:lnTo>
                <a:lnTo>
                  <a:pt x="4" y="680"/>
                </a:lnTo>
                <a:lnTo>
                  <a:pt x="4" y="692"/>
                </a:lnTo>
                <a:lnTo>
                  <a:pt x="0" y="692"/>
                </a:lnTo>
                <a:close/>
                <a:moveTo>
                  <a:pt x="0" y="676"/>
                </a:moveTo>
                <a:lnTo>
                  <a:pt x="0" y="664"/>
                </a:lnTo>
                <a:lnTo>
                  <a:pt x="4" y="664"/>
                </a:lnTo>
                <a:lnTo>
                  <a:pt x="4" y="676"/>
                </a:lnTo>
                <a:lnTo>
                  <a:pt x="0" y="676"/>
                </a:lnTo>
                <a:close/>
                <a:moveTo>
                  <a:pt x="0" y="660"/>
                </a:moveTo>
                <a:lnTo>
                  <a:pt x="0" y="648"/>
                </a:lnTo>
                <a:lnTo>
                  <a:pt x="4" y="648"/>
                </a:lnTo>
                <a:lnTo>
                  <a:pt x="4" y="660"/>
                </a:lnTo>
                <a:lnTo>
                  <a:pt x="0" y="660"/>
                </a:lnTo>
                <a:close/>
                <a:moveTo>
                  <a:pt x="0" y="644"/>
                </a:moveTo>
                <a:lnTo>
                  <a:pt x="0" y="632"/>
                </a:lnTo>
                <a:lnTo>
                  <a:pt x="4" y="632"/>
                </a:lnTo>
                <a:lnTo>
                  <a:pt x="4" y="644"/>
                </a:lnTo>
                <a:lnTo>
                  <a:pt x="0" y="644"/>
                </a:lnTo>
                <a:close/>
                <a:moveTo>
                  <a:pt x="0" y="628"/>
                </a:moveTo>
                <a:lnTo>
                  <a:pt x="0" y="616"/>
                </a:lnTo>
                <a:lnTo>
                  <a:pt x="4" y="616"/>
                </a:lnTo>
                <a:lnTo>
                  <a:pt x="4" y="628"/>
                </a:lnTo>
                <a:lnTo>
                  <a:pt x="0" y="628"/>
                </a:lnTo>
                <a:close/>
                <a:moveTo>
                  <a:pt x="0" y="611"/>
                </a:moveTo>
                <a:lnTo>
                  <a:pt x="0" y="599"/>
                </a:lnTo>
                <a:lnTo>
                  <a:pt x="4" y="599"/>
                </a:lnTo>
                <a:lnTo>
                  <a:pt x="4" y="611"/>
                </a:lnTo>
                <a:lnTo>
                  <a:pt x="0" y="611"/>
                </a:lnTo>
                <a:close/>
                <a:moveTo>
                  <a:pt x="0" y="595"/>
                </a:moveTo>
                <a:lnTo>
                  <a:pt x="0" y="583"/>
                </a:lnTo>
                <a:lnTo>
                  <a:pt x="4" y="583"/>
                </a:lnTo>
                <a:lnTo>
                  <a:pt x="4" y="595"/>
                </a:lnTo>
                <a:lnTo>
                  <a:pt x="0" y="595"/>
                </a:lnTo>
                <a:close/>
                <a:moveTo>
                  <a:pt x="0" y="579"/>
                </a:moveTo>
                <a:lnTo>
                  <a:pt x="0" y="567"/>
                </a:lnTo>
                <a:lnTo>
                  <a:pt x="4" y="567"/>
                </a:lnTo>
                <a:lnTo>
                  <a:pt x="4" y="579"/>
                </a:lnTo>
                <a:lnTo>
                  <a:pt x="0" y="579"/>
                </a:lnTo>
                <a:close/>
                <a:moveTo>
                  <a:pt x="0" y="563"/>
                </a:moveTo>
                <a:lnTo>
                  <a:pt x="0" y="551"/>
                </a:lnTo>
                <a:lnTo>
                  <a:pt x="4" y="551"/>
                </a:lnTo>
                <a:lnTo>
                  <a:pt x="4" y="563"/>
                </a:lnTo>
                <a:lnTo>
                  <a:pt x="0" y="563"/>
                </a:lnTo>
                <a:close/>
                <a:moveTo>
                  <a:pt x="0" y="547"/>
                </a:moveTo>
                <a:lnTo>
                  <a:pt x="0" y="535"/>
                </a:lnTo>
                <a:lnTo>
                  <a:pt x="4" y="535"/>
                </a:lnTo>
                <a:lnTo>
                  <a:pt x="4" y="547"/>
                </a:lnTo>
                <a:lnTo>
                  <a:pt x="0" y="547"/>
                </a:lnTo>
                <a:close/>
                <a:moveTo>
                  <a:pt x="0" y="531"/>
                </a:moveTo>
                <a:lnTo>
                  <a:pt x="0" y="518"/>
                </a:lnTo>
                <a:lnTo>
                  <a:pt x="4" y="518"/>
                </a:lnTo>
                <a:lnTo>
                  <a:pt x="4" y="531"/>
                </a:lnTo>
                <a:lnTo>
                  <a:pt x="0" y="531"/>
                </a:lnTo>
                <a:close/>
                <a:moveTo>
                  <a:pt x="0" y="514"/>
                </a:moveTo>
                <a:lnTo>
                  <a:pt x="0" y="502"/>
                </a:lnTo>
                <a:lnTo>
                  <a:pt x="4" y="502"/>
                </a:lnTo>
                <a:lnTo>
                  <a:pt x="4" y="514"/>
                </a:lnTo>
                <a:lnTo>
                  <a:pt x="0" y="514"/>
                </a:lnTo>
                <a:close/>
                <a:moveTo>
                  <a:pt x="0" y="498"/>
                </a:moveTo>
                <a:lnTo>
                  <a:pt x="0" y="486"/>
                </a:lnTo>
                <a:lnTo>
                  <a:pt x="4" y="486"/>
                </a:lnTo>
                <a:lnTo>
                  <a:pt x="4" y="498"/>
                </a:lnTo>
                <a:lnTo>
                  <a:pt x="0" y="498"/>
                </a:lnTo>
                <a:close/>
                <a:moveTo>
                  <a:pt x="0" y="482"/>
                </a:moveTo>
                <a:lnTo>
                  <a:pt x="0" y="470"/>
                </a:lnTo>
                <a:lnTo>
                  <a:pt x="4" y="470"/>
                </a:lnTo>
                <a:lnTo>
                  <a:pt x="4" y="482"/>
                </a:lnTo>
                <a:lnTo>
                  <a:pt x="0" y="482"/>
                </a:lnTo>
                <a:close/>
                <a:moveTo>
                  <a:pt x="0" y="466"/>
                </a:moveTo>
                <a:lnTo>
                  <a:pt x="0" y="454"/>
                </a:lnTo>
                <a:lnTo>
                  <a:pt x="4" y="454"/>
                </a:lnTo>
                <a:lnTo>
                  <a:pt x="4" y="466"/>
                </a:lnTo>
                <a:lnTo>
                  <a:pt x="0" y="466"/>
                </a:lnTo>
                <a:close/>
                <a:moveTo>
                  <a:pt x="0" y="450"/>
                </a:moveTo>
                <a:lnTo>
                  <a:pt x="0" y="437"/>
                </a:lnTo>
                <a:lnTo>
                  <a:pt x="4" y="437"/>
                </a:lnTo>
                <a:lnTo>
                  <a:pt x="4" y="450"/>
                </a:lnTo>
                <a:lnTo>
                  <a:pt x="0" y="450"/>
                </a:lnTo>
                <a:close/>
                <a:moveTo>
                  <a:pt x="0" y="433"/>
                </a:moveTo>
                <a:lnTo>
                  <a:pt x="0" y="421"/>
                </a:lnTo>
                <a:lnTo>
                  <a:pt x="4" y="421"/>
                </a:lnTo>
                <a:lnTo>
                  <a:pt x="4" y="433"/>
                </a:lnTo>
                <a:lnTo>
                  <a:pt x="0" y="433"/>
                </a:lnTo>
                <a:close/>
                <a:moveTo>
                  <a:pt x="0" y="417"/>
                </a:moveTo>
                <a:lnTo>
                  <a:pt x="0" y="405"/>
                </a:lnTo>
                <a:lnTo>
                  <a:pt x="4" y="405"/>
                </a:lnTo>
                <a:lnTo>
                  <a:pt x="4" y="417"/>
                </a:lnTo>
                <a:lnTo>
                  <a:pt x="0" y="417"/>
                </a:lnTo>
                <a:close/>
                <a:moveTo>
                  <a:pt x="0" y="401"/>
                </a:moveTo>
                <a:lnTo>
                  <a:pt x="0" y="389"/>
                </a:lnTo>
                <a:lnTo>
                  <a:pt x="4" y="389"/>
                </a:lnTo>
                <a:lnTo>
                  <a:pt x="4" y="401"/>
                </a:lnTo>
                <a:lnTo>
                  <a:pt x="0" y="401"/>
                </a:lnTo>
                <a:close/>
                <a:moveTo>
                  <a:pt x="0" y="385"/>
                </a:moveTo>
                <a:lnTo>
                  <a:pt x="0" y="373"/>
                </a:lnTo>
                <a:lnTo>
                  <a:pt x="4" y="373"/>
                </a:lnTo>
                <a:lnTo>
                  <a:pt x="4" y="385"/>
                </a:lnTo>
                <a:lnTo>
                  <a:pt x="0" y="385"/>
                </a:lnTo>
                <a:close/>
                <a:moveTo>
                  <a:pt x="0" y="369"/>
                </a:moveTo>
                <a:lnTo>
                  <a:pt x="0" y="356"/>
                </a:lnTo>
                <a:lnTo>
                  <a:pt x="4" y="356"/>
                </a:lnTo>
                <a:lnTo>
                  <a:pt x="4" y="369"/>
                </a:lnTo>
                <a:lnTo>
                  <a:pt x="0" y="369"/>
                </a:lnTo>
                <a:close/>
                <a:moveTo>
                  <a:pt x="0" y="352"/>
                </a:moveTo>
                <a:lnTo>
                  <a:pt x="0" y="340"/>
                </a:lnTo>
                <a:lnTo>
                  <a:pt x="4" y="340"/>
                </a:lnTo>
                <a:lnTo>
                  <a:pt x="4" y="352"/>
                </a:lnTo>
                <a:lnTo>
                  <a:pt x="0" y="352"/>
                </a:lnTo>
                <a:close/>
                <a:moveTo>
                  <a:pt x="0" y="336"/>
                </a:moveTo>
                <a:lnTo>
                  <a:pt x="0" y="324"/>
                </a:lnTo>
                <a:lnTo>
                  <a:pt x="4" y="324"/>
                </a:lnTo>
                <a:lnTo>
                  <a:pt x="4" y="336"/>
                </a:lnTo>
                <a:lnTo>
                  <a:pt x="0" y="336"/>
                </a:lnTo>
                <a:close/>
                <a:moveTo>
                  <a:pt x="0" y="320"/>
                </a:moveTo>
                <a:lnTo>
                  <a:pt x="0" y="308"/>
                </a:lnTo>
                <a:lnTo>
                  <a:pt x="4" y="308"/>
                </a:lnTo>
                <a:lnTo>
                  <a:pt x="4" y="320"/>
                </a:lnTo>
                <a:lnTo>
                  <a:pt x="0" y="320"/>
                </a:lnTo>
                <a:close/>
                <a:moveTo>
                  <a:pt x="0" y="304"/>
                </a:moveTo>
                <a:lnTo>
                  <a:pt x="0" y="292"/>
                </a:lnTo>
                <a:lnTo>
                  <a:pt x="4" y="292"/>
                </a:lnTo>
                <a:lnTo>
                  <a:pt x="4" y="304"/>
                </a:lnTo>
                <a:lnTo>
                  <a:pt x="0" y="304"/>
                </a:lnTo>
                <a:close/>
                <a:moveTo>
                  <a:pt x="0" y="288"/>
                </a:moveTo>
                <a:lnTo>
                  <a:pt x="0" y="275"/>
                </a:lnTo>
                <a:lnTo>
                  <a:pt x="4" y="275"/>
                </a:lnTo>
                <a:lnTo>
                  <a:pt x="4" y="288"/>
                </a:lnTo>
                <a:lnTo>
                  <a:pt x="0" y="288"/>
                </a:lnTo>
                <a:close/>
                <a:moveTo>
                  <a:pt x="0" y="271"/>
                </a:moveTo>
                <a:lnTo>
                  <a:pt x="0" y="259"/>
                </a:lnTo>
                <a:lnTo>
                  <a:pt x="4" y="259"/>
                </a:lnTo>
                <a:lnTo>
                  <a:pt x="4" y="271"/>
                </a:lnTo>
                <a:lnTo>
                  <a:pt x="0" y="271"/>
                </a:lnTo>
                <a:close/>
                <a:moveTo>
                  <a:pt x="0" y="255"/>
                </a:moveTo>
                <a:lnTo>
                  <a:pt x="0" y="243"/>
                </a:lnTo>
                <a:lnTo>
                  <a:pt x="4" y="243"/>
                </a:lnTo>
                <a:lnTo>
                  <a:pt x="4" y="255"/>
                </a:lnTo>
                <a:lnTo>
                  <a:pt x="0" y="255"/>
                </a:lnTo>
                <a:close/>
                <a:moveTo>
                  <a:pt x="0" y="239"/>
                </a:moveTo>
                <a:lnTo>
                  <a:pt x="0" y="227"/>
                </a:lnTo>
                <a:lnTo>
                  <a:pt x="4" y="227"/>
                </a:lnTo>
                <a:lnTo>
                  <a:pt x="4" y="239"/>
                </a:lnTo>
                <a:lnTo>
                  <a:pt x="0" y="239"/>
                </a:lnTo>
                <a:close/>
                <a:moveTo>
                  <a:pt x="0" y="223"/>
                </a:moveTo>
                <a:lnTo>
                  <a:pt x="0" y="211"/>
                </a:lnTo>
                <a:lnTo>
                  <a:pt x="4" y="211"/>
                </a:lnTo>
                <a:lnTo>
                  <a:pt x="4" y="223"/>
                </a:lnTo>
                <a:lnTo>
                  <a:pt x="0" y="223"/>
                </a:lnTo>
                <a:close/>
                <a:moveTo>
                  <a:pt x="0" y="207"/>
                </a:moveTo>
                <a:lnTo>
                  <a:pt x="0" y="194"/>
                </a:lnTo>
                <a:lnTo>
                  <a:pt x="4" y="194"/>
                </a:lnTo>
                <a:lnTo>
                  <a:pt x="4" y="207"/>
                </a:lnTo>
                <a:lnTo>
                  <a:pt x="0" y="207"/>
                </a:lnTo>
                <a:close/>
                <a:moveTo>
                  <a:pt x="0" y="190"/>
                </a:moveTo>
                <a:lnTo>
                  <a:pt x="0" y="178"/>
                </a:lnTo>
                <a:lnTo>
                  <a:pt x="4" y="178"/>
                </a:lnTo>
                <a:lnTo>
                  <a:pt x="4" y="190"/>
                </a:lnTo>
                <a:lnTo>
                  <a:pt x="0" y="190"/>
                </a:lnTo>
                <a:close/>
                <a:moveTo>
                  <a:pt x="0" y="174"/>
                </a:moveTo>
                <a:lnTo>
                  <a:pt x="0" y="162"/>
                </a:lnTo>
                <a:lnTo>
                  <a:pt x="4" y="162"/>
                </a:lnTo>
                <a:lnTo>
                  <a:pt x="4" y="174"/>
                </a:lnTo>
                <a:lnTo>
                  <a:pt x="0" y="174"/>
                </a:lnTo>
                <a:close/>
                <a:moveTo>
                  <a:pt x="0" y="158"/>
                </a:moveTo>
                <a:lnTo>
                  <a:pt x="0" y="146"/>
                </a:lnTo>
                <a:lnTo>
                  <a:pt x="4" y="146"/>
                </a:lnTo>
                <a:lnTo>
                  <a:pt x="4" y="158"/>
                </a:lnTo>
                <a:lnTo>
                  <a:pt x="0" y="158"/>
                </a:lnTo>
                <a:close/>
                <a:moveTo>
                  <a:pt x="0" y="142"/>
                </a:moveTo>
                <a:lnTo>
                  <a:pt x="0" y="130"/>
                </a:lnTo>
                <a:lnTo>
                  <a:pt x="4" y="130"/>
                </a:lnTo>
                <a:lnTo>
                  <a:pt x="4" y="142"/>
                </a:lnTo>
                <a:lnTo>
                  <a:pt x="0" y="142"/>
                </a:lnTo>
                <a:close/>
                <a:moveTo>
                  <a:pt x="0" y="126"/>
                </a:moveTo>
                <a:lnTo>
                  <a:pt x="0" y="113"/>
                </a:lnTo>
                <a:lnTo>
                  <a:pt x="4" y="113"/>
                </a:lnTo>
                <a:lnTo>
                  <a:pt x="4" y="126"/>
                </a:lnTo>
                <a:lnTo>
                  <a:pt x="0" y="126"/>
                </a:lnTo>
                <a:close/>
                <a:moveTo>
                  <a:pt x="0" y="109"/>
                </a:moveTo>
                <a:lnTo>
                  <a:pt x="0" y="97"/>
                </a:lnTo>
                <a:lnTo>
                  <a:pt x="4" y="97"/>
                </a:lnTo>
                <a:lnTo>
                  <a:pt x="4" y="109"/>
                </a:lnTo>
                <a:lnTo>
                  <a:pt x="0" y="109"/>
                </a:lnTo>
                <a:close/>
                <a:moveTo>
                  <a:pt x="0" y="93"/>
                </a:moveTo>
                <a:lnTo>
                  <a:pt x="0" y="81"/>
                </a:lnTo>
                <a:lnTo>
                  <a:pt x="4" y="81"/>
                </a:lnTo>
                <a:lnTo>
                  <a:pt x="4" y="93"/>
                </a:lnTo>
                <a:lnTo>
                  <a:pt x="0" y="93"/>
                </a:lnTo>
                <a:close/>
                <a:moveTo>
                  <a:pt x="0" y="77"/>
                </a:moveTo>
                <a:lnTo>
                  <a:pt x="0" y="65"/>
                </a:lnTo>
                <a:lnTo>
                  <a:pt x="4" y="65"/>
                </a:lnTo>
                <a:lnTo>
                  <a:pt x="4" y="77"/>
                </a:lnTo>
                <a:lnTo>
                  <a:pt x="0" y="77"/>
                </a:lnTo>
                <a:close/>
                <a:moveTo>
                  <a:pt x="0" y="61"/>
                </a:moveTo>
                <a:lnTo>
                  <a:pt x="0" y="49"/>
                </a:lnTo>
                <a:lnTo>
                  <a:pt x="4" y="49"/>
                </a:lnTo>
                <a:lnTo>
                  <a:pt x="4" y="61"/>
                </a:lnTo>
                <a:lnTo>
                  <a:pt x="0" y="61"/>
                </a:lnTo>
                <a:close/>
                <a:moveTo>
                  <a:pt x="0" y="45"/>
                </a:moveTo>
                <a:lnTo>
                  <a:pt x="0" y="32"/>
                </a:lnTo>
                <a:lnTo>
                  <a:pt x="4" y="32"/>
                </a:lnTo>
                <a:lnTo>
                  <a:pt x="4" y="45"/>
                </a:lnTo>
                <a:lnTo>
                  <a:pt x="0" y="45"/>
                </a:lnTo>
                <a:close/>
                <a:moveTo>
                  <a:pt x="0" y="28"/>
                </a:moveTo>
                <a:lnTo>
                  <a:pt x="0" y="16"/>
                </a:lnTo>
                <a:lnTo>
                  <a:pt x="4" y="16"/>
                </a:lnTo>
                <a:lnTo>
                  <a:pt x="4" y="28"/>
                </a:lnTo>
                <a:lnTo>
                  <a:pt x="0" y="28"/>
                </a:lnTo>
                <a:close/>
                <a:moveTo>
                  <a:pt x="0" y="12"/>
                </a:moveTo>
                <a:lnTo>
                  <a:pt x="0" y="0"/>
                </a:lnTo>
                <a:lnTo>
                  <a:pt x="4" y="0"/>
                </a:lnTo>
                <a:lnTo>
                  <a:pt x="4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501179" y="5118100"/>
            <a:ext cx="9080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Pooled Overall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8675688" y="5111750"/>
            <a:ext cx="12775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0.92 (0.78, 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1.08; </a:t>
            </a:r>
            <a:r>
              <a:rPr lang="en-US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p=0.29)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Freeform 29"/>
          <p:cNvSpPr>
            <a:spLocks/>
          </p:cNvSpPr>
          <p:nvPr/>
        </p:nvSpPr>
        <p:spPr bwMode="auto">
          <a:xfrm>
            <a:off x="6924676" y="4456113"/>
            <a:ext cx="373063" cy="371475"/>
          </a:xfrm>
          <a:custGeom>
            <a:avLst/>
            <a:gdLst>
              <a:gd name="T0" fmla="*/ 0 w 235"/>
              <a:gd name="T1" fmla="*/ 117 h 234"/>
              <a:gd name="T2" fmla="*/ 117 w 235"/>
              <a:gd name="T3" fmla="*/ 234 h 234"/>
              <a:gd name="T4" fmla="*/ 235 w 235"/>
              <a:gd name="T5" fmla="*/ 117 h 234"/>
              <a:gd name="T6" fmla="*/ 117 w 235"/>
              <a:gd name="T7" fmla="*/ 0 h 234"/>
              <a:gd name="T8" fmla="*/ 0 w 235"/>
              <a:gd name="T9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4">
                <a:moveTo>
                  <a:pt x="0" y="117"/>
                </a:moveTo>
                <a:lnTo>
                  <a:pt x="117" y="234"/>
                </a:lnTo>
                <a:lnTo>
                  <a:pt x="235" y="117"/>
                </a:lnTo>
                <a:lnTo>
                  <a:pt x="117" y="0"/>
                </a:lnTo>
                <a:lnTo>
                  <a:pt x="0" y="11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Freeform 30"/>
          <p:cNvSpPr>
            <a:spLocks/>
          </p:cNvSpPr>
          <p:nvPr/>
        </p:nvSpPr>
        <p:spPr bwMode="auto">
          <a:xfrm>
            <a:off x="6924676" y="4456113"/>
            <a:ext cx="373063" cy="371475"/>
          </a:xfrm>
          <a:custGeom>
            <a:avLst/>
            <a:gdLst>
              <a:gd name="T0" fmla="*/ 0 w 235"/>
              <a:gd name="T1" fmla="*/ 117 h 234"/>
              <a:gd name="T2" fmla="*/ 117 w 235"/>
              <a:gd name="T3" fmla="*/ 234 h 234"/>
              <a:gd name="T4" fmla="*/ 235 w 235"/>
              <a:gd name="T5" fmla="*/ 117 h 234"/>
              <a:gd name="T6" fmla="*/ 117 w 235"/>
              <a:gd name="T7" fmla="*/ 0 h 234"/>
              <a:gd name="T8" fmla="*/ 0 w 235"/>
              <a:gd name="T9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5" h="234">
                <a:moveTo>
                  <a:pt x="0" y="117"/>
                </a:moveTo>
                <a:lnTo>
                  <a:pt x="117" y="234"/>
                </a:lnTo>
                <a:lnTo>
                  <a:pt x="235" y="117"/>
                </a:lnTo>
                <a:lnTo>
                  <a:pt x="117" y="0"/>
                </a:lnTo>
                <a:lnTo>
                  <a:pt x="0" y="117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6338888" y="4641850"/>
            <a:ext cx="153193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Rectangle 32"/>
          <p:cNvSpPr>
            <a:spLocks noChangeArrowheads="1"/>
          </p:cNvSpPr>
          <p:nvPr/>
        </p:nvSpPr>
        <p:spPr bwMode="auto">
          <a:xfrm>
            <a:off x="3410691" y="4559300"/>
            <a:ext cx="99853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Pooled Low Risk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3"/>
          <p:cNvSpPr>
            <a:spLocks noChangeArrowheads="1"/>
          </p:cNvSpPr>
          <p:nvPr/>
        </p:nvSpPr>
        <p:spPr bwMode="auto">
          <a:xfrm>
            <a:off x="8675688" y="4559300"/>
            <a:ext cx="12775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0.69 (0.40, 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1.19; </a:t>
            </a:r>
            <a:r>
              <a:rPr lang="en-US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p=0.19)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4"/>
          <p:cNvSpPr>
            <a:spLocks noChangeArrowheads="1"/>
          </p:cNvSpPr>
          <p:nvPr/>
        </p:nvSpPr>
        <p:spPr bwMode="auto">
          <a:xfrm>
            <a:off x="7342188" y="4027488"/>
            <a:ext cx="114300" cy="1143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7342188" y="4027488"/>
            <a:ext cx="114300" cy="114300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6421438" y="4083050"/>
            <a:ext cx="193833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37"/>
          <p:cNvSpPr>
            <a:spLocks noChangeArrowheads="1"/>
          </p:cNvSpPr>
          <p:nvPr/>
        </p:nvSpPr>
        <p:spPr bwMode="auto">
          <a:xfrm>
            <a:off x="7388226" y="4070350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3575667" y="3998913"/>
            <a:ext cx="8335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Evolut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LRT 2019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8675688" y="3998913"/>
            <a:ext cx="1004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0.85 (0.42, 1.70)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>
            <a:off x="6327776" y="3481388"/>
            <a:ext cx="92075" cy="920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>
            <a:off x="6327776" y="3481388"/>
            <a:ext cx="92075" cy="92075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Line 42"/>
          <p:cNvSpPr>
            <a:spLocks noChangeShapeType="1"/>
          </p:cNvSpPr>
          <p:nvPr/>
        </p:nvSpPr>
        <p:spPr bwMode="auto">
          <a:xfrm>
            <a:off x="4541838" y="3530600"/>
            <a:ext cx="3438525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43"/>
          <p:cNvSpPr>
            <a:spLocks noChangeArrowheads="1"/>
          </p:cNvSpPr>
          <p:nvPr/>
        </p:nvSpPr>
        <p:spPr bwMode="auto">
          <a:xfrm>
            <a:off x="6357938" y="3517900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Rectangle 44"/>
          <p:cNvSpPr>
            <a:spLocks noChangeArrowheads="1"/>
          </p:cNvSpPr>
          <p:nvPr/>
        </p:nvSpPr>
        <p:spPr bwMode="auto">
          <a:xfrm>
            <a:off x="3537195" y="3446463"/>
            <a:ext cx="872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PARTNER 3 2019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8675688" y="3440113"/>
            <a:ext cx="1004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0.41 (0.11, 1.29)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7351713" y="2784475"/>
            <a:ext cx="371475" cy="371475"/>
          </a:xfrm>
          <a:custGeom>
            <a:avLst/>
            <a:gdLst>
              <a:gd name="T0" fmla="*/ 0 w 234"/>
              <a:gd name="T1" fmla="*/ 117 h 234"/>
              <a:gd name="T2" fmla="*/ 117 w 234"/>
              <a:gd name="T3" fmla="*/ 234 h 234"/>
              <a:gd name="T4" fmla="*/ 234 w 234"/>
              <a:gd name="T5" fmla="*/ 117 h 234"/>
              <a:gd name="T6" fmla="*/ 117 w 234"/>
              <a:gd name="T7" fmla="*/ 0 h 234"/>
              <a:gd name="T8" fmla="*/ 0 w 234"/>
              <a:gd name="T9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34">
                <a:moveTo>
                  <a:pt x="0" y="117"/>
                </a:moveTo>
                <a:lnTo>
                  <a:pt x="117" y="234"/>
                </a:lnTo>
                <a:lnTo>
                  <a:pt x="234" y="117"/>
                </a:lnTo>
                <a:lnTo>
                  <a:pt x="117" y="0"/>
                </a:lnTo>
                <a:lnTo>
                  <a:pt x="0" y="11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7351713" y="2784475"/>
            <a:ext cx="371475" cy="371475"/>
          </a:xfrm>
          <a:custGeom>
            <a:avLst/>
            <a:gdLst>
              <a:gd name="T0" fmla="*/ 0 w 234"/>
              <a:gd name="T1" fmla="*/ 117 h 234"/>
              <a:gd name="T2" fmla="*/ 117 w 234"/>
              <a:gd name="T3" fmla="*/ 234 h 234"/>
              <a:gd name="T4" fmla="*/ 234 w 234"/>
              <a:gd name="T5" fmla="*/ 117 h 234"/>
              <a:gd name="T6" fmla="*/ 117 w 234"/>
              <a:gd name="T7" fmla="*/ 0 h 234"/>
              <a:gd name="T8" fmla="*/ 0 w 234"/>
              <a:gd name="T9" fmla="*/ 1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" h="234">
                <a:moveTo>
                  <a:pt x="0" y="117"/>
                </a:moveTo>
                <a:lnTo>
                  <a:pt x="117" y="234"/>
                </a:lnTo>
                <a:lnTo>
                  <a:pt x="234" y="117"/>
                </a:lnTo>
                <a:lnTo>
                  <a:pt x="117" y="0"/>
                </a:lnTo>
                <a:lnTo>
                  <a:pt x="0" y="117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 flipH="1">
            <a:off x="7297738" y="2971800"/>
            <a:ext cx="47625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3166216" y="2887663"/>
            <a:ext cx="1243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Pooled Medium Risk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8675688" y="2881313"/>
            <a:ext cx="12775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0.94 (0.79, 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1.12; </a:t>
            </a:r>
            <a:r>
              <a:rPr lang="en-US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p=0.49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7408863" y="2271713"/>
            <a:ext cx="282575" cy="2825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Rectangle 52"/>
          <p:cNvSpPr>
            <a:spLocks noChangeArrowheads="1"/>
          </p:cNvSpPr>
          <p:nvPr/>
        </p:nvSpPr>
        <p:spPr bwMode="auto">
          <a:xfrm>
            <a:off x="7408863" y="2271713"/>
            <a:ext cx="282575" cy="282575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Line 53"/>
          <p:cNvSpPr>
            <a:spLocks noChangeShapeType="1"/>
          </p:cNvSpPr>
          <p:nvPr/>
        </p:nvSpPr>
        <p:spPr bwMode="auto">
          <a:xfrm>
            <a:off x="7234238" y="2411413"/>
            <a:ext cx="63023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Oval 54"/>
          <p:cNvSpPr>
            <a:spLocks noChangeArrowheads="1"/>
          </p:cNvSpPr>
          <p:nvPr/>
        </p:nvSpPr>
        <p:spPr bwMode="auto">
          <a:xfrm>
            <a:off x="7535863" y="2398713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Rectangle 55"/>
          <p:cNvSpPr>
            <a:spLocks noChangeArrowheads="1"/>
          </p:cNvSpPr>
          <p:nvPr/>
        </p:nvSpPr>
        <p:spPr bwMode="auto">
          <a:xfrm>
            <a:off x="3537195" y="2328863"/>
            <a:ext cx="872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PARTNER 2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6"/>
          <p:cNvSpPr>
            <a:spLocks noChangeArrowheads="1"/>
          </p:cNvSpPr>
          <p:nvPr/>
        </p:nvSpPr>
        <p:spPr bwMode="auto">
          <a:xfrm>
            <a:off x="8675688" y="2328863"/>
            <a:ext cx="1004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0.95 (0.76, 1.19)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7"/>
          <p:cNvSpPr>
            <a:spLocks noChangeArrowheads="1"/>
          </p:cNvSpPr>
          <p:nvPr/>
        </p:nvSpPr>
        <p:spPr bwMode="auto">
          <a:xfrm>
            <a:off x="7400926" y="1738313"/>
            <a:ext cx="233363" cy="23336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>
            <a:off x="7400926" y="1738313"/>
            <a:ext cx="233363" cy="233362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Line 59"/>
          <p:cNvSpPr>
            <a:spLocks noChangeShapeType="1"/>
          </p:cNvSpPr>
          <p:nvPr/>
        </p:nvSpPr>
        <p:spPr bwMode="auto">
          <a:xfrm>
            <a:off x="7118351" y="1852613"/>
            <a:ext cx="79851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Oval 60"/>
          <p:cNvSpPr>
            <a:spLocks noChangeArrowheads="1"/>
          </p:cNvSpPr>
          <p:nvPr/>
        </p:nvSpPr>
        <p:spPr bwMode="auto">
          <a:xfrm>
            <a:off x="7504113" y="1839913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Rectangle 61"/>
          <p:cNvSpPr>
            <a:spLocks noChangeArrowheads="1"/>
          </p:cNvSpPr>
          <p:nvPr/>
        </p:nvSpPr>
        <p:spPr bwMode="auto">
          <a:xfrm>
            <a:off x="3520229" y="1768475"/>
            <a:ext cx="889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SURTAVI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62"/>
          <p:cNvSpPr>
            <a:spLocks noChangeArrowheads="1"/>
          </p:cNvSpPr>
          <p:nvPr/>
        </p:nvSpPr>
        <p:spPr bwMode="auto">
          <a:xfrm>
            <a:off x="8675688" y="1768475"/>
            <a:ext cx="10048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0.93 (0.70, 1.23)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5382706" y="6013756"/>
            <a:ext cx="3229101" cy="48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983243" y="6142344"/>
            <a:ext cx="171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Benefit TAVR</a:t>
            </a:r>
            <a:endParaRPr lang="en-GB" sz="1050" dirty="0"/>
          </a:p>
        </p:txBody>
      </p:sp>
      <p:sp>
        <p:nvSpPr>
          <p:cNvPr id="69" name="TextBox 68"/>
          <p:cNvSpPr txBox="1"/>
          <p:nvPr/>
        </p:nvSpPr>
        <p:spPr>
          <a:xfrm>
            <a:off x="8106233" y="6115738"/>
            <a:ext cx="171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Benefit SAVR</a:t>
            </a:r>
            <a:endParaRPr lang="en-GB" sz="1050" dirty="0"/>
          </a:p>
        </p:txBody>
      </p:sp>
      <p:sp>
        <p:nvSpPr>
          <p:cNvPr id="71" name="TextBox 70"/>
          <p:cNvSpPr txBox="1"/>
          <p:nvPr/>
        </p:nvSpPr>
        <p:spPr>
          <a:xfrm>
            <a:off x="3316519" y="6425370"/>
            <a:ext cx="7124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Note: PARTNERS 3 only per protocol available so biased.  PARTNERS 3 limited to 1 year follow up.  Trial effect indicator size associate with fixed effects weight </a:t>
            </a:r>
            <a:endParaRPr lang="en-GB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468923" y="1576388"/>
            <a:ext cx="106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1A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7736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4389438" y="5307013"/>
            <a:ext cx="3786188" cy="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49738" y="5349875"/>
            <a:ext cx="360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389438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689476" y="5349875"/>
            <a:ext cx="3603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0.005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830763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56188" y="5349875"/>
            <a:ext cx="2936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5167313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5392738" y="5349875"/>
            <a:ext cx="2936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5502276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838826" y="5349875"/>
            <a:ext cx="2936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0.05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949951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207126" y="5349875"/>
            <a:ext cx="2270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6286501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6543676" y="5349875"/>
            <a:ext cx="2270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6623051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6983413" y="5349875"/>
            <a:ext cx="22701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7062788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>
            <a:off x="7369176" y="5349875"/>
            <a:ext cx="1349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7399338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7399338" y="1601788"/>
            <a:ext cx="0" cy="3705225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705726" y="5349875"/>
            <a:ext cx="1349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Line 34"/>
          <p:cNvSpPr>
            <a:spLocks noChangeShapeType="1"/>
          </p:cNvSpPr>
          <p:nvPr/>
        </p:nvSpPr>
        <p:spPr bwMode="auto">
          <a:xfrm flipV="1">
            <a:off x="7735888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8145463" y="5349875"/>
            <a:ext cx="1349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V="1">
            <a:off x="8175626" y="5307013"/>
            <a:ext cx="0" cy="42862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5758168" y="5527675"/>
            <a:ext cx="2036763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Odds Ratio (95% confidence interval)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0" name="Rectangle 40"/>
          <p:cNvSpPr>
            <a:spLocks noChangeArrowheads="1"/>
          </p:cNvSpPr>
          <p:nvPr/>
        </p:nvSpPr>
        <p:spPr bwMode="auto">
          <a:xfrm>
            <a:off x="5686426" y="1235075"/>
            <a:ext cx="1290638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Disabling Stroke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7070726" y="4865688"/>
            <a:ext cx="354013" cy="354012"/>
          </a:xfrm>
          <a:custGeom>
            <a:avLst/>
            <a:gdLst>
              <a:gd name="T0" fmla="*/ 0 w 223"/>
              <a:gd name="T1" fmla="*/ 112 h 223"/>
              <a:gd name="T2" fmla="*/ 111 w 223"/>
              <a:gd name="T3" fmla="*/ 223 h 223"/>
              <a:gd name="T4" fmla="*/ 223 w 223"/>
              <a:gd name="T5" fmla="*/ 112 h 223"/>
              <a:gd name="T6" fmla="*/ 111 w 223"/>
              <a:gd name="T7" fmla="*/ 0 h 223"/>
              <a:gd name="T8" fmla="*/ 0 w 223"/>
              <a:gd name="T9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23">
                <a:moveTo>
                  <a:pt x="0" y="112"/>
                </a:moveTo>
                <a:lnTo>
                  <a:pt x="111" y="223"/>
                </a:lnTo>
                <a:lnTo>
                  <a:pt x="223" y="112"/>
                </a:lnTo>
                <a:lnTo>
                  <a:pt x="111" y="0"/>
                </a:lnTo>
                <a:lnTo>
                  <a:pt x="0" y="1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7070726" y="4865688"/>
            <a:ext cx="354013" cy="354012"/>
          </a:xfrm>
          <a:custGeom>
            <a:avLst/>
            <a:gdLst>
              <a:gd name="T0" fmla="*/ 0 w 223"/>
              <a:gd name="T1" fmla="*/ 112 h 223"/>
              <a:gd name="T2" fmla="*/ 111 w 223"/>
              <a:gd name="T3" fmla="*/ 223 h 223"/>
              <a:gd name="T4" fmla="*/ 223 w 223"/>
              <a:gd name="T5" fmla="*/ 112 h 223"/>
              <a:gd name="T6" fmla="*/ 111 w 223"/>
              <a:gd name="T7" fmla="*/ 0 h 223"/>
              <a:gd name="T8" fmla="*/ 0 w 223"/>
              <a:gd name="T9" fmla="*/ 11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23">
                <a:moveTo>
                  <a:pt x="0" y="112"/>
                </a:moveTo>
                <a:lnTo>
                  <a:pt x="111" y="223"/>
                </a:lnTo>
                <a:lnTo>
                  <a:pt x="223" y="112"/>
                </a:lnTo>
                <a:lnTo>
                  <a:pt x="111" y="0"/>
                </a:lnTo>
                <a:lnTo>
                  <a:pt x="0" y="112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7112001" y="5045075"/>
            <a:ext cx="26828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Freeform 44"/>
          <p:cNvSpPr>
            <a:spLocks noEditPoints="1"/>
          </p:cNvSpPr>
          <p:nvPr/>
        </p:nvSpPr>
        <p:spPr bwMode="auto">
          <a:xfrm>
            <a:off x="7243763" y="1870075"/>
            <a:ext cx="6350" cy="2997200"/>
          </a:xfrm>
          <a:custGeom>
            <a:avLst/>
            <a:gdLst>
              <a:gd name="T0" fmla="*/ 0 w 4"/>
              <a:gd name="T1" fmla="*/ 1873 h 1888"/>
              <a:gd name="T2" fmla="*/ 0 w 4"/>
              <a:gd name="T3" fmla="*/ 1842 h 1888"/>
              <a:gd name="T4" fmla="*/ 0 w 4"/>
              <a:gd name="T5" fmla="*/ 1811 h 1888"/>
              <a:gd name="T6" fmla="*/ 0 w 4"/>
              <a:gd name="T7" fmla="*/ 1781 h 1888"/>
              <a:gd name="T8" fmla="*/ 0 w 4"/>
              <a:gd name="T9" fmla="*/ 1750 h 1888"/>
              <a:gd name="T10" fmla="*/ 0 w 4"/>
              <a:gd name="T11" fmla="*/ 1719 h 1888"/>
              <a:gd name="T12" fmla="*/ 0 w 4"/>
              <a:gd name="T13" fmla="*/ 1688 h 1888"/>
              <a:gd name="T14" fmla="*/ 0 w 4"/>
              <a:gd name="T15" fmla="*/ 1658 h 1888"/>
              <a:gd name="T16" fmla="*/ 0 w 4"/>
              <a:gd name="T17" fmla="*/ 1627 h 1888"/>
              <a:gd name="T18" fmla="*/ 0 w 4"/>
              <a:gd name="T19" fmla="*/ 1596 h 1888"/>
              <a:gd name="T20" fmla="*/ 0 w 4"/>
              <a:gd name="T21" fmla="*/ 1565 h 1888"/>
              <a:gd name="T22" fmla="*/ 0 w 4"/>
              <a:gd name="T23" fmla="*/ 1535 h 1888"/>
              <a:gd name="T24" fmla="*/ 0 w 4"/>
              <a:gd name="T25" fmla="*/ 1504 h 1888"/>
              <a:gd name="T26" fmla="*/ 0 w 4"/>
              <a:gd name="T27" fmla="*/ 1473 h 1888"/>
              <a:gd name="T28" fmla="*/ 0 w 4"/>
              <a:gd name="T29" fmla="*/ 1442 h 1888"/>
              <a:gd name="T30" fmla="*/ 0 w 4"/>
              <a:gd name="T31" fmla="*/ 1411 h 1888"/>
              <a:gd name="T32" fmla="*/ 0 w 4"/>
              <a:gd name="T33" fmla="*/ 1381 h 1888"/>
              <a:gd name="T34" fmla="*/ 0 w 4"/>
              <a:gd name="T35" fmla="*/ 1350 h 1888"/>
              <a:gd name="T36" fmla="*/ 0 w 4"/>
              <a:gd name="T37" fmla="*/ 1319 h 1888"/>
              <a:gd name="T38" fmla="*/ 0 w 4"/>
              <a:gd name="T39" fmla="*/ 1288 h 1888"/>
              <a:gd name="T40" fmla="*/ 0 w 4"/>
              <a:gd name="T41" fmla="*/ 1258 h 1888"/>
              <a:gd name="T42" fmla="*/ 0 w 4"/>
              <a:gd name="T43" fmla="*/ 1227 h 1888"/>
              <a:gd name="T44" fmla="*/ 0 w 4"/>
              <a:gd name="T45" fmla="*/ 1196 h 1888"/>
              <a:gd name="T46" fmla="*/ 0 w 4"/>
              <a:gd name="T47" fmla="*/ 1165 h 1888"/>
              <a:gd name="T48" fmla="*/ 0 w 4"/>
              <a:gd name="T49" fmla="*/ 1135 h 1888"/>
              <a:gd name="T50" fmla="*/ 0 w 4"/>
              <a:gd name="T51" fmla="*/ 1104 h 1888"/>
              <a:gd name="T52" fmla="*/ 0 w 4"/>
              <a:gd name="T53" fmla="*/ 1073 h 1888"/>
              <a:gd name="T54" fmla="*/ 0 w 4"/>
              <a:gd name="T55" fmla="*/ 1042 h 1888"/>
              <a:gd name="T56" fmla="*/ 0 w 4"/>
              <a:gd name="T57" fmla="*/ 1011 h 1888"/>
              <a:gd name="T58" fmla="*/ 0 w 4"/>
              <a:gd name="T59" fmla="*/ 981 h 1888"/>
              <a:gd name="T60" fmla="*/ 0 w 4"/>
              <a:gd name="T61" fmla="*/ 950 h 1888"/>
              <a:gd name="T62" fmla="*/ 0 w 4"/>
              <a:gd name="T63" fmla="*/ 919 h 1888"/>
              <a:gd name="T64" fmla="*/ 0 w 4"/>
              <a:gd name="T65" fmla="*/ 888 h 1888"/>
              <a:gd name="T66" fmla="*/ 0 w 4"/>
              <a:gd name="T67" fmla="*/ 858 h 1888"/>
              <a:gd name="T68" fmla="*/ 0 w 4"/>
              <a:gd name="T69" fmla="*/ 827 h 1888"/>
              <a:gd name="T70" fmla="*/ 0 w 4"/>
              <a:gd name="T71" fmla="*/ 796 h 1888"/>
              <a:gd name="T72" fmla="*/ 0 w 4"/>
              <a:gd name="T73" fmla="*/ 765 h 1888"/>
              <a:gd name="T74" fmla="*/ 0 w 4"/>
              <a:gd name="T75" fmla="*/ 735 h 1888"/>
              <a:gd name="T76" fmla="*/ 0 w 4"/>
              <a:gd name="T77" fmla="*/ 704 h 1888"/>
              <a:gd name="T78" fmla="*/ 0 w 4"/>
              <a:gd name="T79" fmla="*/ 673 h 1888"/>
              <a:gd name="T80" fmla="*/ 0 w 4"/>
              <a:gd name="T81" fmla="*/ 642 h 1888"/>
              <a:gd name="T82" fmla="*/ 0 w 4"/>
              <a:gd name="T83" fmla="*/ 611 h 1888"/>
              <a:gd name="T84" fmla="*/ 0 w 4"/>
              <a:gd name="T85" fmla="*/ 581 h 1888"/>
              <a:gd name="T86" fmla="*/ 0 w 4"/>
              <a:gd name="T87" fmla="*/ 550 h 1888"/>
              <a:gd name="T88" fmla="*/ 0 w 4"/>
              <a:gd name="T89" fmla="*/ 519 h 1888"/>
              <a:gd name="T90" fmla="*/ 0 w 4"/>
              <a:gd name="T91" fmla="*/ 488 h 1888"/>
              <a:gd name="T92" fmla="*/ 0 w 4"/>
              <a:gd name="T93" fmla="*/ 458 h 1888"/>
              <a:gd name="T94" fmla="*/ 0 w 4"/>
              <a:gd name="T95" fmla="*/ 427 h 1888"/>
              <a:gd name="T96" fmla="*/ 0 w 4"/>
              <a:gd name="T97" fmla="*/ 396 h 1888"/>
              <a:gd name="T98" fmla="*/ 0 w 4"/>
              <a:gd name="T99" fmla="*/ 365 h 1888"/>
              <a:gd name="T100" fmla="*/ 0 w 4"/>
              <a:gd name="T101" fmla="*/ 335 h 1888"/>
              <a:gd name="T102" fmla="*/ 0 w 4"/>
              <a:gd name="T103" fmla="*/ 304 h 1888"/>
              <a:gd name="T104" fmla="*/ 0 w 4"/>
              <a:gd name="T105" fmla="*/ 273 h 1888"/>
              <a:gd name="T106" fmla="*/ 0 w 4"/>
              <a:gd name="T107" fmla="*/ 242 h 1888"/>
              <a:gd name="T108" fmla="*/ 0 w 4"/>
              <a:gd name="T109" fmla="*/ 211 h 1888"/>
              <a:gd name="T110" fmla="*/ 0 w 4"/>
              <a:gd name="T111" fmla="*/ 181 h 1888"/>
              <a:gd name="T112" fmla="*/ 0 w 4"/>
              <a:gd name="T113" fmla="*/ 150 h 1888"/>
              <a:gd name="T114" fmla="*/ 0 w 4"/>
              <a:gd name="T115" fmla="*/ 119 h 1888"/>
              <a:gd name="T116" fmla="*/ 0 w 4"/>
              <a:gd name="T117" fmla="*/ 88 h 1888"/>
              <a:gd name="T118" fmla="*/ 0 w 4"/>
              <a:gd name="T119" fmla="*/ 58 h 1888"/>
              <a:gd name="T120" fmla="*/ 0 w 4"/>
              <a:gd name="T121" fmla="*/ 27 h 1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" h="1888">
                <a:moveTo>
                  <a:pt x="0" y="1888"/>
                </a:moveTo>
                <a:lnTo>
                  <a:pt x="0" y="1877"/>
                </a:lnTo>
                <a:lnTo>
                  <a:pt x="4" y="1877"/>
                </a:lnTo>
                <a:lnTo>
                  <a:pt x="4" y="1888"/>
                </a:lnTo>
                <a:lnTo>
                  <a:pt x="0" y="1888"/>
                </a:lnTo>
                <a:close/>
                <a:moveTo>
                  <a:pt x="0" y="1873"/>
                </a:moveTo>
                <a:lnTo>
                  <a:pt x="0" y="1861"/>
                </a:lnTo>
                <a:lnTo>
                  <a:pt x="4" y="1861"/>
                </a:lnTo>
                <a:lnTo>
                  <a:pt x="4" y="1873"/>
                </a:lnTo>
                <a:lnTo>
                  <a:pt x="0" y="1873"/>
                </a:lnTo>
                <a:close/>
                <a:moveTo>
                  <a:pt x="0" y="1858"/>
                </a:moveTo>
                <a:lnTo>
                  <a:pt x="0" y="1846"/>
                </a:lnTo>
                <a:lnTo>
                  <a:pt x="4" y="1846"/>
                </a:lnTo>
                <a:lnTo>
                  <a:pt x="4" y="1858"/>
                </a:lnTo>
                <a:lnTo>
                  <a:pt x="0" y="1858"/>
                </a:lnTo>
                <a:close/>
                <a:moveTo>
                  <a:pt x="0" y="1842"/>
                </a:moveTo>
                <a:lnTo>
                  <a:pt x="0" y="1831"/>
                </a:lnTo>
                <a:lnTo>
                  <a:pt x="4" y="1831"/>
                </a:lnTo>
                <a:lnTo>
                  <a:pt x="4" y="1842"/>
                </a:lnTo>
                <a:lnTo>
                  <a:pt x="0" y="1842"/>
                </a:lnTo>
                <a:close/>
                <a:moveTo>
                  <a:pt x="0" y="1827"/>
                </a:moveTo>
                <a:lnTo>
                  <a:pt x="0" y="1815"/>
                </a:lnTo>
                <a:lnTo>
                  <a:pt x="4" y="1815"/>
                </a:lnTo>
                <a:lnTo>
                  <a:pt x="4" y="1827"/>
                </a:lnTo>
                <a:lnTo>
                  <a:pt x="0" y="1827"/>
                </a:lnTo>
                <a:close/>
                <a:moveTo>
                  <a:pt x="0" y="1811"/>
                </a:moveTo>
                <a:lnTo>
                  <a:pt x="0" y="1800"/>
                </a:lnTo>
                <a:lnTo>
                  <a:pt x="4" y="1800"/>
                </a:lnTo>
                <a:lnTo>
                  <a:pt x="4" y="1811"/>
                </a:lnTo>
                <a:lnTo>
                  <a:pt x="0" y="1811"/>
                </a:lnTo>
                <a:close/>
                <a:moveTo>
                  <a:pt x="0" y="1796"/>
                </a:moveTo>
                <a:lnTo>
                  <a:pt x="0" y="1785"/>
                </a:lnTo>
                <a:lnTo>
                  <a:pt x="4" y="1785"/>
                </a:lnTo>
                <a:lnTo>
                  <a:pt x="4" y="1796"/>
                </a:lnTo>
                <a:lnTo>
                  <a:pt x="0" y="1796"/>
                </a:lnTo>
                <a:close/>
                <a:moveTo>
                  <a:pt x="0" y="1781"/>
                </a:moveTo>
                <a:lnTo>
                  <a:pt x="0" y="1769"/>
                </a:lnTo>
                <a:lnTo>
                  <a:pt x="4" y="1769"/>
                </a:lnTo>
                <a:lnTo>
                  <a:pt x="4" y="1781"/>
                </a:lnTo>
                <a:lnTo>
                  <a:pt x="0" y="1781"/>
                </a:lnTo>
                <a:close/>
                <a:moveTo>
                  <a:pt x="0" y="1765"/>
                </a:moveTo>
                <a:lnTo>
                  <a:pt x="0" y="1754"/>
                </a:lnTo>
                <a:lnTo>
                  <a:pt x="4" y="1754"/>
                </a:lnTo>
                <a:lnTo>
                  <a:pt x="4" y="1765"/>
                </a:lnTo>
                <a:lnTo>
                  <a:pt x="0" y="1765"/>
                </a:lnTo>
                <a:close/>
                <a:moveTo>
                  <a:pt x="0" y="1750"/>
                </a:moveTo>
                <a:lnTo>
                  <a:pt x="0" y="1738"/>
                </a:lnTo>
                <a:lnTo>
                  <a:pt x="4" y="1738"/>
                </a:lnTo>
                <a:lnTo>
                  <a:pt x="4" y="1750"/>
                </a:lnTo>
                <a:lnTo>
                  <a:pt x="0" y="1750"/>
                </a:lnTo>
                <a:close/>
                <a:moveTo>
                  <a:pt x="0" y="1735"/>
                </a:moveTo>
                <a:lnTo>
                  <a:pt x="0" y="1723"/>
                </a:lnTo>
                <a:lnTo>
                  <a:pt x="4" y="1723"/>
                </a:lnTo>
                <a:lnTo>
                  <a:pt x="4" y="1735"/>
                </a:lnTo>
                <a:lnTo>
                  <a:pt x="0" y="1735"/>
                </a:lnTo>
                <a:close/>
                <a:moveTo>
                  <a:pt x="0" y="1719"/>
                </a:moveTo>
                <a:lnTo>
                  <a:pt x="0" y="1708"/>
                </a:lnTo>
                <a:lnTo>
                  <a:pt x="4" y="1708"/>
                </a:lnTo>
                <a:lnTo>
                  <a:pt x="4" y="1719"/>
                </a:lnTo>
                <a:lnTo>
                  <a:pt x="0" y="1719"/>
                </a:lnTo>
                <a:close/>
                <a:moveTo>
                  <a:pt x="0" y="1704"/>
                </a:moveTo>
                <a:lnTo>
                  <a:pt x="0" y="1692"/>
                </a:lnTo>
                <a:lnTo>
                  <a:pt x="4" y="1692"/>
                </a:lnTo>
                <a:lnTo>
                  <a:pt x="4" y="1704"/>
                </a:lnTo>
                <a:lnTo>
                  <a:pt x="0" y="1704"/>
                </a:lnTo>
                <a:close/>
                <a:moveTo>
                  <a:pt x="0" y="1688"/>
                </a:moveTo>
                <a:lnTo>
                  <a:pt x="0" y="1677"/>
                </a:lnTo>
                <a:lnTo>
                  <a:pt x="4" y="1677"/>
                </a:lnTo>
                <a:lnTo>
                  <a:pt x="4" y="1688"/>
                </a:lnTo>
                <a:lnTo>
                  <a:pt x="0" y="1688"/>
                </a:lnTo>
                <a:close/>
                <a:moveTo>
                  <a:pt x="0" y="1673"/>
                </a:moveTo>
                <a:lnTo>
                  <a:pt x="0" y="1661"/>
                </a:lnTo>
                <a:lnTo>
                  <a:pt x="4" y="1661"/>
                </a:lnTo>
                <a:lnTo>
                  <a:pt x="4" y="1673"/>
                </a:lnTo>
                <a:lnTo>
                  <a:pt x="0" y="1673"/>
                </a:lnTo>
                <a:close/>
                <a:moveTo>
                  <a:pt x="0" y="1658"/>
                </a:moveTo>
                <a:lnTo>
                  <a:pt x="0" y="1646"/>
                </a:lnTo>
                <a:lnTo>
                  <a:pt x="4" y="1646"/>
                </a:lnTo>
                <a:lnTo>
                  <a:pt x="4" y="1658"/>
                </a:lnTo>
                <a:lnTo>
                  <a:pt x="0" y="1658"/>
                </a:lnTo>
                <a:close/>
                <a:moveTo>
                  <a:pt x="0" y="1642"/>
                </a:moveTo>
                <a:lnTo>
                  <a:pt x="0" y="1631"/>
                </a:lnTo>
                <a:lnTo>
                  <a:pt x="4" y="1631"/>
                </a:lnTo>
                <a:lnTo>
                  <a:pt x="4" y="1642"/>
                </a:lnTo>
                <a:lnTo>
                  <a:pt x="0" y="1642"/>
                </a:lnTo>
                <a:close/>
                <a:moveTo>
                  <a:pt x="0" y="1627"/>
                </a:moveTo>
                <a:lnTo>
                  <a:pt x="0" y="1615"/>
                </a:lnTo>
                <a:lnTo>
                  <a:pt x="4" y="1615"/>
                </a:lnTo>
                <a:lnTo>
                  <a:pt x="4" y="1627"/>
                </a:lnTo>
                <a:lnTo>
                  <a:pt x="0" y="1627"/>
                </a:lnTo>
                <a:close/>
                <a:moveTo>
                  <a:pt x="0" y="1611"/>
                </a:moveTo>
                <a:lnTo>
                  <a:pt x="0" y="1600"/>
                </a:lnTo>
                <a:lnTo>
                  <a:pt x="4" y="1600"/>
                </a:lnTo>
                <a:lnTo>
                  <a:pt x="4" y="1611"/>
                </a:lnTo>
                <a:lnTo>
                  <a:pt x="0" y="1611"/>
                </a:lnTo>
                <a:close/>
                <a:moveTo>
                  <a:pt x="0" y="1596"/>
                </a:moveTo>
                <a:lnTo>
                  <a:pt x="0" y="1585"/>
                </a:lnTo>
                <a:lnTo>
                  <a:pt x="4" y="1585"/>
                </a:lnTo>
                <a:lnTo>
                  <a:pt x="4" y="1596"/>
                </a:lnTo>
                <a:lnTo>
                  <a:pt x="0" y="1596"/>
                </a:lnTo>
                <a:close/>
                <a:moveTo>
                  <a:pt x="0" y="1581"/>
                </a:moveTo>
                <a:lnTo>
                  <a:pt x="0" y="1569"/>
                </a:lnTo>
                <a:lnTo>
                  <a:pt x="4" y="1569"/>
                </a:lnTo>
                <a:lnTo>
                  <a:pt x="4" y="1581"/>
                </a:lnTo>
                <a:lnTo>
                  <a:pt x="0" y="1581"/>
                </a:lnTo>
                <a:close/>
                <a:moveTo>
                  <a:pt x="0" y="1565"/>
                </a:moveTo>
                <a:lnTo>
                  <a:pt x="0" y="1554"/>
                </a:lnTo>
                <a:lnTo>
                  <a:pt x="4" y="1554"/>
                </a:lnTo>
                <a:lnTo>
                  <a:pt x="4" y="1565"/>
                </a:lnTo>
                <a:lnTo>
                  <a:pt x="0" y="1565"/>
                </a:lnTo>
                <a:close/>
                <a:moveTo>
                  <a:pt x="0" y="1550"/>
                </a:moveTo>
                <a:lnTo>
                  <a:pt x="0" y="1538"/>
                </a:lnTo>
                <a:lnTo>
                  <a:pt x="4" y="1538"/>
                </a:lnTo>
                <a:lnTo>
                  <a:pt x="4" y="1550"/>
                </a:lnTo>
                <a:lnTo>
                  <a:pt x="0" y="1550"/>
                </a:lnTo>
                <a:close/>
                <a:moveTo>
                  <a:pt x="0" y="1535"/>
                </a:moveTo>
                <a:lnTo>
                  <a:pt x="0" y="1523"/>
                </a:lnTo>
                <a:lnTo>
                  <a:pt x="4" y="1523"/>
                </a:lnTo>
                <a:lnTo>
                  <a:pt x="4" y="1535"/>
                </a:lnTo>
                <a:lnTo>
                  <a:pt x="0" y="1535"/>
                </a:lnTo>
                <a:close/>
                <a:moveTo>
                  <a:pt x="0" y="1519"/>
                </a:moveTo>
                <a:lnTo>
                  <a:pt x="0" y="1508"/>
                </a:lnTo>
                <a:lnTo>
                  <a:pt x="4" y="1508"/>
                </a:lnTo>
                <a:lnTo>
                  <a:pt x="4" y="1519"/>
                </a:lnTo>
                <a:lnTo>
                  <a:pt x="0" y="1519"/>
                </a:lnTo>
                <a:close/>
                <a:moveTo>
                  <a:pt x="0" y="1504"/>
                </a:moveTo>
                <a:lnTo>
                  <a:pt x="0" y="1492"/>
                </a:lnTo>
                <a:lnTo>
                  <a:pt x="4" y="1492"/>
                </a:lnTo>
                <a:lnTo>
                  <a:pt x="4" y="1504"/>
                </a:lnTo>
                <a:lnTo>
                  <a:pt x="0" y="1504"/>
                </a:lnTo>
                <a:close/>
                <a:moveTo>
                  <a:pt x="0" y="1488"/>
                </a:moveTo>
                <a:lnTo>
                  <a:pt x="0" y="1477"/>
                </a:lnTo>
                <a:lnTo>
                  <a:pt x="4" y="1477"/>
                </a:lnTo>
                <a:lnTo>
                  <a:pt x="4" y="1488"/>
                </a:lnTo>
                <a:lnTo>
                  <a:pt x="0" y="1488"/>
                </a:lnTo>
                <a:close/>
                <a:moveTo>
                  <a:pt x="0" y="1473"/>
                </a:moveTo>
                <a:lnTo>
                  <a:pt x="0" y="1461"/>
                </a:lnTo>
                <a:lnTo>
                  <a:pt x="4" y="1461"/>
                </a:lnTo>
                <a:lnTo>
                  <a:pt x="4" y="1473"/>
                </a:lnTo>
                <a:lnTo>
                  <a:pt x="0" y="1473"/>
                </a:lnTo>
                <a:close/>
                <a:moveTo>
                  <a:pt x="0" y="1458"/>
                </a:moveTo>
                <a:lnTo>
                  <a:pt x="0" y="1446"/>
                </a:lnTo>
                <a:lnTo>
                  <a:pt x="4" y="1446"/>
                </a:lnTo>
                <a:lnTo>
                  <a:pt x="4" y="1458"/>
                </a:lnTo>
                <a:lnTo>
                  <a:pt x="0" y="1458"/>
                </a:lnTo>
                <a:close/>
                <a:moveTo>
                  <a:pt x="0" y="1442"/>
                </a:moveTo>
                <a:lnTo>
                  <a:pt x="0" y="1431"/>
                </a:lnTo>
                <a:lnTo>
                  <a:pt x="4" y="1431"/>
                </a:lnTo>
                <a:lnTo>
                  <a:pt x="4" y="1442"/>
                </a:lnTo>
                <a:lnTo>
                  <a:pt x="0" y="1442"/>
                </a:lnTo>
                <a:close/>
                <a:moveTo>
                  <a:pt x="0" y="1427"/>
                </a:moveTo>
                <a:lnTo>
                  <a:pt x="0" y="1415"/>
                </a:lnTo>
                <a:lnTo>
                  <a:pt x="4" y="1415"/>
                </a:lnTo>
                <a:lnTo>
                  <a:pt x="4" y="1427"/>
                </a:lnTo>
                <a:lnTo>
                  <a:pt x="0" y="1427"/>
                </a:lnTo>
                <a:close/>
                <a:moveTo>
                  <a:pt x="0" y="1411"/>
                </a:moveTo>
                <a:lnTo>
                  <a:pt x="0" y="1400"/>
                </a:lnTo>
                <a:lnTo>
                  <a:pt x="4" y="1400"/>
                </a:lnTo>
                <a:lnTo>
                  <a:pt x="4" y="1411"/>
                </a:lnTo>
                <a:lnTo>
                  <a:pt x="0" y="1411"/>
                </a:lnTo>
                <a:close/>
                <a:moveTo>
                  <a:pt x="0" y="1396"/>
                </a:moveTo>
                <a:lnTo>
                  <a:pt x="0" y="1385"/>
                </a:lnTo>
                <a:lnTo>
                  <a:pt x="4" y="1385"/>
                </a:lnTo>
                <a:lnTo>
                  <a:pt x="4" y="1396"/>
                </a:lnTo>
                <a:lnTo>
                  <a:pt x="0" y="1396"/>
                </a:lnTo>
                <a:close/>
                <a:moveTo>
                  <a:pt x="0" y="1381"/>
                </a:moveTo>
                <a:lnTo>
                  <a:pt x="0" y="1369"/>
                </a:lnTo>
                <a:lnTo>
                  <a:pt x="4" y="1369"/>
                </a:lnTo>
                <a:lnTo>
                  <a:pt x="4" y="1381"/>
                </a:lnTo>
                <a:lnTo>
                  <a:pt x="0" y="1381"/>
                </a:lnTo>
                <a:close/>
                <a:moveTo>
                  <a:pt x="0" y="1365"/>
                </a:moveTo>
                <a:lnTo>
                  <a:pt x="0" y="1354"/>
                </a:lnTo>
                <a:lnTo>
                  <a:pt x="4" y="1354"/>
                </a:lnTo>
                <a:lnTo>
                  <a:pt x="4" y="1365"/>
                </a:lnTo>
                <a:lnTo>
                  <a:pt x="0" y="1365"/>
                </a:lnTo>
                <a:close/>
                <a:moveTo>
                  <a:pt x="0" y="1350"/>
                </a:moveTo>
                <a:lnTo>
                  <a:pt x="0" y="1338"/>
                </a:lnTo>
                <a:lnTo>
                  <a:pt x="4" y="1338"/>
                </a:lnTo>
                <a:lnTo>
                  <a:pt x="4" y="1350"/>
                </a:lnTo>
                <a:lnTo>
                  <a:pt x="0" y="1350"/>
                </a:lnTo>
                <a:close/>
                <a:moveTo>
                  <a:pt x="0" y="1335"/>
                </a:moveTo>
                <a:lnTo>
                  <a:pt x="0" y="1323"/>
                </a:lnTo>
                <a:lnTo>
                  <a:pt x="4" y="1323"/>
                </a:lnTo>
                <a:lnTo>
                  <a:pt x="4" y="1335"/>
                </a:lnTo>
                <a:lnTo>
                  <a:pt x="0" y="1335"/>
                </a:lnTo>
                <a:close/>
                <a:moveTo>
                  <a:pt x="0" y="1319"/>
                </a:moveTo>
                <a:lnTo>
                  <a:pt x="0" y="1308"/>
                </a:lnTo>
                <a:lnTo>
                  <a:pt x="4" y="1308"/>
                </a:lnTo>
                <a:lnTo>
                  <a:pt x="4" y="1319"/>
                </a:lnTo>
                <a:lnTo>
                  <a:pt x="0" y="1319"/>
                </a:lnTo>
                <a:close/>
                <a:moveTo>
                  <a:pt x="0" y="1304"/>
                </a:moveTo>
                <a:lnTo>
                  <a:pt x="0" y="1292"/>
                </a:lnTo>
                <a:lnTo>
                  <a:pt x="4" y="1292"/>
                </a:lnTo>
                <a:lnTo>
                  <a:pt x="4" y="1304"/>
                </a:lnTo>
                <a:lnTo>
                  <a:pt x="0" y="1304"/>
                </a:lnTo>
                <a:close/>
                <a:moveTo>
                  <a:pt x="0" y="1288"/>
                </a:moveTo>
                <a:lnTo>
                  <a:pt x="0" y="1277"/>
                </a:lnTo>
                <a:lnTo>
                  <a:pt x="4" y="1277"/>
                </a:lnTo>
                <a:lnTo>
                  <a:pt x="4" y="1288"/>
                </a:lnTo>
                <a:lnTo>
                  <a:pt x="0" y="1288"/>
                </a:lnTo>
                <a:close/>
                <a:moveTo>
                  <a:pt x="0" y="1273"/>
                </a:moveTo>
                <a:lnTo>
                  <a:pt x="0" y="1261"/>
                </a:lnTo>
                <a:lnTo>
                  <a:pt x="4" y="1261"/>
                </a:lnTo>
                <a:lnTo>
                  <a:pt x="4" y="1273"/>
                </a:lnTo>
                <a:lnTo>
                  <a:pt x="0" y="1273"/>
                </a:lnTo>
                <a:close/>
                <a:moveTo>
                  <a:pt x="0" y="1258"/>
                </a:moveTo>
                <a:lnTo>
                  <a:pt x="0" y="1246"/>
                </a:lnTo>
                <a:lnTo>
                  <a:pt x="4" y="1246"/>
                </a:lnTo>
                <a:lnTo>
                  <a:pt x="4" y="1258"/>
                </a:lnTo>
                <a:lnTo>
                  <a:pt x="0" y="1258"/>
                </a:lnTo>
                <a:close/>
                <a:moveTo>
                  <a:pt x="0" y="1242"/>
                </a:moveTo>
                <a:lnTo>
                  <a:pt x="0" y="1231"/>
                </a:lnTo>
                <a:lnTo>
                  <a:pt x="4" y="1231"/>
                </a:lnTo>
                <a:lnTo>
                  <a:pt x="4" y="1242"/>
                </a:lnTo>
                <a:lnTo>
                  <a:pt x="0" y="1242"/>
                </a:lnTo>
                <a:close/>
                <a:moveTo>
                  <a:pt x="0" y="1227"/>
                </a:moveTo>
                <a:lnTo>
                  <a:pt x="0" y="1215"/>
                </a:lnTo>
                <a:lnTo>
                  <a:pt x="4" y="1215"/>
                </a:lnTo>
                <a:lnTo>
                  <a:pt x="4" y="1227"/>
                </a:lnTo>
                <a:lnTo>
                  <a:pt x="0" y="1227"/>
                </a:lnTo>
                <a:close/>
                <a:moveTo>
                  <a:pt x="0" y="1211"/>
                </a:moveTo>
                <a:lnTo>
                  <a:pt x="0" y="1200"/>
                </a:lnTo>
                <a:lnTo>
                  <a:pt x="4" y="1200"/>
                </a:lnTo>
                <a:lnTo>
                  <a:pt x="4" y="1211"/>
                </a:lnTo>
                <a:lnTo>
                  <a:pt x="0" y="1211"/>
                </a:lnTo>
                <a:close/>
                <a:moveTo>
                  <a:pt x="0" y="1196"/>
                </a:moveTo>
                <a:lnTo>
                  <a:pt x="0" y="1185"/>
                </a:lnTo>
                <a:lnTo>
                  <a:pt x="4" y="1185"/>
                </a:lnTo>
                <a:lnTo>
                  <a:pt x="4" y="1196"/>
                </a:lnTo>
                <a:lnTo>
                  <a:pt x="0" y="1196"/>
                </a:lnTo>
                <a:close/>
                <a:moveTo>
                  <a:pt x="0" y="1181"/>
                </a:moveTo>
                <a:lnTo>
                  <a:pt x="0" y="1169"/>
                </a:lnTo>
                <a:lnTo>
                  <a:pt x="4" y="1169"/>
                </a:lnTo>
                <a:lnTo>
                  <a:pt x="4" y="1181"/>
                </a:lnTo>
                <a:lnTo>
                  <a:pt x="0" y="1181"/>
                </a:lnTo>
                <a:close/>
                <a:moveTo>
                  <a:pt x="0" y="1165"/>
                </a:moveTo>
                <a:lnTo>
                  <a:pt x="0" y="1154"/>
                </a:lnTo>
                <a:lnTo>
                  <a:pt x="4" y="1154"/>
                </a:lnTo>
                <a:lnTo>
                  <a:pt x="4" y="1165"/>
                </a:lnTo>
                <a:lnTo>
                  <a:pt x="0" y="1165"/>
                </a:lnTo>
                <a:close/>
                <a:moveTo>
                  <a:pt x="0" y="1150"/>
                </a:moveTo>
                <a:lnTo>
                  <a:pt x="0" y="1138"/>
                </a:lnTo>
                <a:lnTo>
                  <a:pt x="4" y="1138"/>
                </a:lnTo>
                <a:lnTo>
                  <a:pt x="4" y="1150"/>
                </a:lnTo>
                <a:lnTo>
                  <a:pt x="0" y="1150"/>
                </a:lnTo>
                <a:close/>
                <a:moveTo>
                  <a:pt x="0" y="1135"/>
                </a:moveTo>
                <a:lnTo>
                  <a:pt x="0" y="1123"/>
                </a:lnTo>
                <a:lnTo>
                  <a:pt x="4" y="1123"/>
                </a:lnTo>
                <a:lnTo>
                  <a:pt x="4" y="1135"/>
                </a:lnTo>
                <a:lnTo>
                  <a:pt x="0" y="1135"/>
                </a:lnTo>
                <a:close/>
                <a:moveTo>
                  <a:pt x="0" y="1119"/>
                </a:moveTo>
                <a:lnTo>
                  <a:pt x="0" y="1108"/>
                </a:lnTo>
                <a:lnTo>
                  <a:pt x="4" y="1108"/>
                </a:lnTo>
                <a:lnTo>
                  <a:pt x="4" y="1119"/>
                </a:lnTo>
                <a:lnTo>
                  <a:pt x="0" y="1119"/>
                </a:lnTo>
                <a:close/>
                <a:moveTo>
                  <a:pt x="0" y="1104"/>
                </a:moveTo>
                <a:lnTo>
                  <a:pt x="0" y="1092"/>
                </a:lnTo>
                <a:lnTo>
                  <a:pt x="4" y="1092"/>
                </a:lnTo>
                <a:lnTo>
                  <a:pt x="4" y="1104"/>
                </a:lnTo>
                <a:lnTo>
                  <a:pt x="0" y="1104"/>
                </a:lnTo>
                <a:close/>
                <a:moveTo>
                  <a:pt x="0" y="1088"/>
                </a:moveTo>
                <a:lnTo>
                  <a:pt x="0" y="1077"/>
                </a:lnTo>
                <a:lnTo>
                  <a:pt x="4" y="1077"/>
                </a:lnTo>
                <a:lnTo>
                  <a:pt x="4" y="1088"/>
                </a:lnTo>
                <a:lnTo>
                  <a:pt x="0" y="1088"/>
                </a:lnTo>
                <a:close/>
                <a:moveTo>
                  <a:pt x="0" y="1073"/>
                </a:moveTo>
                <a:lnTo>
                  <a:pt x="0" y="1061"/>
                </a:lnTo>
                <a:lnTo>
                  <a:pt x="4" y="1061"/>
                </a:lnTo>
                <a:lnTo>
                  <a:pt x="4" y="1073"/>
                </a:lnTo>
                <a:lnTo>
                  <a:pt x="0" y="1073"/>
                </a:lnTo>
                <a:close/>
                <a:moveTo>
                  <a:pt x="0" y="1058"/>
                </a:moveTo>
                <a:lnTo>
                  <a:pt x="0" y="1046"/>
                </a:lnTo>
                <a:lnTo>
                  <a:pt x="4" y="1046"/>
                </a:lnTo>
                <a:lnTo>
                  <a:pt x="4" y="1058"/>
                </a:lnTo>
                <a:lnTo>
                  <a:pt x="0" y="1058"/>
                </a:lnTo>
                <a:close/>
                <a:moveTo>
                  <a:pt x="0" y="1042"/>
                </a:moveTo>
                <a:lnTo>
                  <a:pt x="0" y="1031"/>
                </a:lnTo>
                <a:lnTo>
                  <a:pt x="4" y="1031"/>
                </a:lnTo>
                <a:lnTo>
                  <a:pt x="4" y="1042"/>
                </a:lnTo>
                <a:lnTo>
                  <a:pt x="0" y="1042"/>
                </a:lnTo>
                <a:close/>
                <a:moveTo>
                  <a:pt x="0" y="1027"/>
                </a:moveTo>
                <a:lnTo>
                  <a:pt x="0" y="1015"/>
                </a:lnTo>
                <a:lnTo>
                  <a:pt x="4" y="1015"/>
                </a:lnTo>
                <a:lnTo>
                  <a:pt x="4" y="1027"/>
                </a:lnTo>
                <a:lnTo>
                  <a:pt x="0" y="1027"/>
                </a:lnTo>
                <a:close/>
                <a:moveTo>
                  <a:pt x="0" y="1011"/>
                </a:moveTo>
                <a:lnTo>
                  <a:pt x="0" y="1000"/>
                </a:lnTo>
                <a:lnTo>
                  <a:pt x="4" y="1000"/>
                </a:lnTo>
                <a:lnTo>
                  <a:pt x="4" y="1011"/>
                </a:lnTo>
                <a:lnTo>
                  <a:pt x="0" y="1011"/>
                </a:lnTo>
                <a:close/>
                <a:moveTo>
                  <a:pt x="0" y="996"/>
                </a:moveTo>
                <a:lnTo>
                  <a:pt x="0" y="985"/>
                </a:lnTo>
                <a:lnTo>
                  <a:pt x="4" y="985"/>
                </a:lnTo>
                <a:lnTo>
                  <a:pt x="4" y="996"/>
                </a:lnTo>
                <a:lnTo>
                  <a:pt x="0" y="996"/>
                </a:lnTo>
                <a:close/>
                <a:moveTo>
                  <a:pt x="0" y="981"/>
                </a:moveTo>
                <a:lnTo>
                  <a:pt x="0" y="969"/>
                </a:lnTo>
                <a:lnTo>
                  <a:pt x="4" y="969"/>
                </a:lnTo>
                <a:lnTo>
                  <a:pt x="4" y="981"/>
                </a:lnTo>
                <a:lnTo>
                  <a:pt x="0" y="981"/>
                </a:lnTo>
                <a:close/>
                <a:moveTo>
                  <a:pt x="0" y="965"/>
                </a:moveTo>
                <a:lnTo>
                  <a:pt x="0" y="954"/>
                </a:lnTo>
                <a:lnTo>
                  <a:pt x="4" y="954"/>
                </a:lnTo>
                <a:lnTo>
                  <a:pt x="4" y="965"/>
                </a:lnTo>
                <a:lnTo>
                  <a:pt x="0" y="965"/>
                </a:lnTo>
                <a:close/>
                <a:moveTo>
                  <a:pt x="0" y="950"/>
                </a:moveTo>
                <a:lnTo>
                  <a:pt x="0" y="938"/>
                </a:lnTo>
                <a:lnTo>
                  <a:pt x="4" y="938"/>
                </a:lnTo>
                <a:lnTo>
                  <a:pt x="4" y="950"/>
                </a:lnTo>
                <a:lnTo>
                  <a:pt x="0" y="950"/>
                </a:lnTo>
                <a:close/>
                <a:moveTo>
                  <a:pt x="0" y="935"/>
                </a:moveTo>
                <a:lnTo>
                  <a:pt x="0" y="923"/>
                </a:lnTo>
                <a:lnTo>
                  <a:pt x="4" y="923"/>
                </a:lnTo>
                <a:lnTo>
                  <a:pt x="4" y="935"/>
                </a:lnTo>
                <a:lnTo>
                  <a:pt x="0" y="935"/>
                </a:lnTo>
                <a:close/>
                <a:moveTo>
                  <a:pt x="0" y="919"/>
                </a:moveTo>
                <a:lnTo>
                  <a:pt x="0" y="908"/>
                </a:lnTo>
                <a:lnTo>
                  <a:pt x="4" y="908"/>
                </a:lnTo>
                <a:lnTo>
                  <a:pt x="4" y="919"/>
                </a:lnTo>
                <a:lnTo>
                  <a:pt x="0" y="919"/>
                </a:lnTo>
                <a:close/>
                <a:moveTo>
                  <a:pt x="0" y="904"/>
                </a:moveTo>
                <a:lnTo>
                  <a:pt x="0" y="892"/>
                </a:lnTo>
                <a:lnTo>
                  <a:pt x="4" y="892"/>
                </a:lnTo>
                <a:lnTo>
                  <a:pt x="4" y="904"/>
                </a:lnTo>
                <a:lnTo>
                  <a:pt x="0" y="904"/>
                </a:lnTo>
                <a:close/>
                <a:moveTo>
                  <a:pt x="0" y="888"/>
                </a:moveTo>
                <a:lnTo>
                  <a:pt x="0" y="877"/>
                </a:lnTo>
                <a:lnTo>
                  <a:pt x="4" y="877"/>
                </a:lnTo>
                <a:lnTo>
                  <a:pt x="4" y="888"/>
                </a:lnTo>
                <a:lnTo>
                  <a:pt x="0" y="888"/>
                </a:lnTo>
                <a:close/>
                <a:moveTo>
                  <a:pt x="0" y="873"/>
                </a:moveTo>
                <a:lnTo>
                  <a:pt x="0" y="861"/>
                </a:lnTo>
                <a:lnTo>
                  <a:pt x="4" y="861"/>
                </a:lnTo>
                <a:lnTo>
                  <a:pt x="4" y="873"/>
                </a:lnTo>
                <a:lnTo>
                  <a:pt x="0" y="873"/>
                </a:lnTo>
                <a:close/>
                <a:moveTo>
                  <a:pt x="0" y="858"/>
                </a:moveTo>
                <a:lnTo>
                  <a:pt x="0" y="846"/>
                </a:lnTo>
                <a:lnTo>
                  <a:pt x="4" y="846"/>
                </a:lnTo>
                <a:lnTo>
                  <a:pt x="4" y="858"/>
                </a:lnTo>
                <a:lnTo>
                  <a:pt x="0" y="858"/>
                </a:lnTo>
                <a:close/>
                <a:moveTo>
                  <a:pt x="0" y="842"/>
                </a:moveTo>
                <a:lnTo>
                  <a:pt x="0" y="831"/>
                </a:lnTo>
                <a:lnTo>
                  <a:pt x="4" y="831"/>
                </a:lnTo>
                <a:lnTo>
                  <a:pt x="4" y="842"/>
                </a:lnTo>
                <a:lnTo>
                  <a:pt x="0" y="842"/>
                </a:lnTo>
                <a:close/>
                <a:moveTo>
                  <a:pt x="0" y="827"/>
                </a:moveTo>
                <a:lnTo>
                  <a:pt x="0" y="815"/>
                </a:lnTo>
                <a:lnTo>
                  <a:pt x="4" y="815"/>
                </a:lnTo>
                <a:lnTo>
                  <a:pt x="4" y="827"/>
                </a:lnTo>
                <a:lnTo>
                  <a:pt x="0" y="827"/>
                </a:lnTo>
                <a:close/>
                <a:moveTo>
                  <a:pt x="0" y="811"/>
                </a:moveTo>
                <a:lnTo>
                  <a:pt x="0" y="800"/>
                </a:lnTo>
                <a:lnTo>
                  <a:pt x="4" y="800"/>
                </a:lnTo>
                <a:lnTo>
                  <a:pt x="4" y="811"/>
                </a:lnTo>
                <a:lnTo>
                  <a:pt x="0" y="811"/>
                </a:lnTo>
                <a:close/>
                <a:moveTo>
                  <a:pt x="0" y="796"/>
                </a:moveTo>
                <a:lnTo>
                  <a:pt x="0" y="785"/>
                </a:lnTo>
                <a:lnTo>
                  <a:pt x="4" y="785"/>
                </a:lnTo>
                <a:lnTo>
                  <a:pt x="4" y="796"/>
                </a:lnTo>
                <a:lnTo>
                  <a:pt x="0" y="796"/>
                </a:lnTo>
                <a:close/>
                <a:moveTo>
                  <a:pt x="0" y="781"/>
                </a:moveTo>
                <a:lnTo>
                  <a:pt x="0" y="769"/>
                </a:lnTo>
                <a:lnTo>
                  <a:pt x="4" y="769"/>
                </a:lnTo>
                <a:lnTo>
                  <a:pt x="4" y="781"/>
                </a:lnTo>
                <a:lnTo>
                  <a:pt x="0" y="781"/>
                </a:lnTo>
                <a:close/>
                <a:moveTo>
                  <a:pt x="0" y="765"/>
                </a:moveTo>
                <a:lnTo>
                  <a:pt x="0" y="754"/>
                </a:lnTo>
                <a:lnTo>
                  <a:pt x="4" y="754"/>
                </a:lnTo>
                <a:lnTo>
                  <a:pt x="4" y="765"/>
                </a:lnTo>
                <a:lnTo>
                  <a:pt x="0" y="765"/>
                </a:lnTo>
                <a:close/>
                <a:moveTo>
                  <a:pt x="0" y="750"/>
                </a:moveTo>
                <a:lnTo>
                  <a:pt x="0" y="738"/>
                </a:lnTo>
                <a:lnTo>
                  <a:pt x="4" y="738"/>
                </a:lnTo>
                <a:lnTo>
                  <a:pt x="4" y="750"/>
                </a:lnTo>
                <a:lnTo>
                  <a:pt x="0" y="750"/>
                </a:lnTo>
                <a:close/>
                <a:moveTo>
                  <a:pt x="0" y="735"/>
                </a:moveTo>
                <a:lnTo>
                  <a:pt x="0" y="723"/>
                </a:lnTo>
                <a:lnTo>
                  <a:pt x="4" y="723"/>
                </a:lnTo>
                <a:lnTo>
                  <a:pt x="4" y="735"/>
                </a:lnTo>
                <a:lnTo>
                  <a:pt x="0" y="735"/>
                </a:lnTo>
                <a:close/>
                <a:moveTo>
                  <a:pt x="0" y="719"/>
                </a:moveTo>
                <a:lnTo>
                  <a:pt x="0" y="708"/>
                </a:lnTo>
                <a:lnTo>
                  <a:pt x="4" y="708"/>
                </a:lnTo>
                <a:lnTo>
                  <a:pt x="4" y="719"/>
                </a:lnTo>
                <a:lnTo>
                  <a:pt x="0" y="719"/>
                </a:lnTo>
                <a:close/>
                <a:moveTo>
                  <a:pt x="0" y="704"/>
                </a:moveTo>
                <a:lnTo>
                  <a:pt x="0" y="692"/>
                </a:lnTo>
                <a:lnTo>
                  <a:pt x="4" y="692"/>
                </a:lnTo>
                <a:lnTo>
                  <a:pt x="4" y="704"/>
                </a:lnTo>
                <a:lnTo>
                  <a:pt x="0" y="704"/>
                </a:lnTo>
                <a:close/>
                <a:moveTo>
                  <a:pt x="0" y="688"/>
                </a:moveTo>
                <a:lnTo>
                  <a:pt x="0" y="677"/>
                </a:lnTo>
                <a:lnTo>
                  <a:pt x="4" y="677"/>
                </a:lnTo>
                <a:lnTo>
                  <a:pt x="4" y="688"/>
                </a:lnTo>
                <a:lnTo>
                  <a:pt x="0" y="688"/>
                </a:lnTo>
                <a:close/>
                <a:moveTo>
                  <a:pt x="0" y="673"/>
                </a:moveTo>
                <a:lnTo>
                  <a:pt x="0" y="661"/>
                </a:lnTo>
                <a:lnTo>
                  <a:pt x="4" y="661"/>
                </a:lnTo>
                <a:lnTo>
                  <a:pt x="4" y="673"/>
                </a:lnTo>
                <a:lnTo>
                  <a:pt x="0" y="673"/>
                </a:lnTo>
                <a:close/>
                <a:moveTo>
                  <a:pt x="0" y="658"/>
                </a:moveTo>
                <a:lnTo>
                  <a:pt x="0" y="646"/>
                </a:lnTo>
                <a:lnTo>
                  <a:pt x="4" y="646"/>
                </a:lnTo>
                <a:lnTo>
                  <a:pt x="4" y="658"/>
                </a:lnTo>
                <a:lnTo>
                  <a:pt x="0" y="658"/>
                </a:lnTo>
                <a:close/>
                <a:moveTo>
                  <a:pt x="0" y="642"/>
                </a:moveTo>
                <a:lnTo>
                  <a:pt x="0" y="631"/>
                </a:lnTo>
                <a:lnTo>
                  <a:pt x="4" y="631"/>
                </a:lnTo>
                <a:lnTo>
                  <a:pt x="4" y="642"/>
                </a:lnTo>
                <a:lnTo>
                  <a:pt x="0" y="642"/>
                </a:lnTo>
                <a:close/>
                <a:moveTo>
                  <a:pt x="0" y="627"/>
                </a:moveTo>
                <a:lnTo>
                  <a:pt x="0" y="615"/>
                </a:lnTo>
                <a:lnTo>
                  <a:pt x="4" y="615"/>
                </a:lnTo>
                <a:lnTo>
                  <a:pt x="4" y="627"/>
                </a:lnTo>
                <a:lnTo>
                  <a:pt x="0" y="627"/>
                </a:lnTo>
                <a:close/>
                <a:moveTo>
                  <a:pt x="0" y="611"/>
                </a:moveTo>
                <a:lnTo>
                  <a:pt x="0" y="600"/>
                </a:lnTo>
                <a:lnTo>
                  <a:pt x="4" y="600"/>
                </a:lnTo>
                <a:lnTo>
                  <a:pt x="4" y="611"/>
                </a:lnTo>
                <a:lnTo>
                  <a:pt x="0" y="611"/>
                </a:lnTo>
                <a:close/>
                <a:moveTo>
                  <a:pt x="0" y="596"/>
                </a:moveTo>
                <a:lnTo>
                  <a:pt x="0" y="585"/>
                </a:lnTo>
                <a:lnTo>
                  <a:pt x="4" y="585"/>
                </a:lnTo>
                <a:lnTo>
                  <a:pt x="4" y="596"/>
                </a:lnTo>
                <a:lnTo>
                  <a:pt x="0" y="596"/>
                </a:lnTo>
                <a:close/>
                <a:moveTo>
                  <a:pt x="0" y="581"/>
                </a:moveTo>
                <a:lnTo>
                  <a:pt x="0" y="569"/>
                </a:lnTo>
                <a:lnTo>
                  <a:pt x="4" y="569"/>
                </a:lnTo>
                <a:lnTo>
                  <a:pt x="4" y="581"/>
                </a:lnTo>
                <a:lnTo>
                  <a:pt x="0" y="581"/>
                </a:lnTo>
                <a:close/>
                <a:moveTo>
                  <a:pt x="0" y="565"/>
                </a:moveTo>
                <a:lnTo>
                  <a:pt x="0" y="554"/>
                </a:lnTo>
                <a:lnTo>
                  <a:pt x="4" y="554"/>
                </a:lnTo>
                <a:lnTo>
                  <a:pt x="4" y="565"/>
                </a:lnTo>
                <a:lnTo>
                  <a:pt x="0" y="565"/>
                </a:lnTo>
                <a:close/>
                <a:moveTo>
                  <a:pt x="0" y="550"/>
                </a:moveTo>
                <a:lnTo>
                  <a:pt x="0" y="538"/>
                </a:lnTo>
                <a:lnTo>
                  <a:pt x="4" y="538"/>
                </a:lnTo>
                <a:lnTo>
                  <a:pt x="4" y="550"/>
                </a:lnTo>
                <a:lnTo>
                  <a:pt x="0" y="550"/>
                </a:lnTo>
                <a:close/>
                <a:moveTo>
                  <a:pt x="0" y="535"/>
                </a:moveTo>
                <a:lnTo>
                  <a:pt x="0" y="523"/>
                </a:lnTo>
                <a:lnTo>
                  <a:pt x="4" y="523"/>
                </a:lnTo>
                <a:lnTo>
                  <a:pt x="4" y="535"/>
                </a:lnTo>
                <a:lnTo>
                  <a:pt x="0" y="535"/>
                </a:lnTo>
                <a:close/>
                <a:moveTo>
                  <a:pt x="0" y="519"/>
                </a:moveTo>
                <a:lnTo>
                  <a:pt x="0" y="508"/>
                </a:lnTo>
                <a:lnTo>
                  <a:pt x="4" y="508"/>
                </a:lnTo>
                <a:lnTo>
                  <a:pt x="4" y="519"/>
                </a:lnTo>
                <a:lnTo>
                  <a:pt x="0" y="519"/>
                </a:lnTo>
                <a:close/>
                <a:moveTo>
                  <a:pt x="0" y="504"/>
                </a:moveTo>
                <a:lnTo>
                  <a:pt x="0" y="492"/>
                </a:lnTo>
                <a:lnTo>
                  <a:pt x="4" y="492"/>
                </a:lnTo>
                <a:lnTo>
                  <a:pt x="4" y="504"/>
                </a:lnTo>
                <a:lnTo>
                  <a:pt x="0" y="504"/>
                </a:lnTo>
                <a:close/>
                <a:moveTo>
                  <a:pt x="0" y="488"/>
                </a:moveTo>
                <a:lnTo>
                  <a:pt x="0" y="477"/>
                </a:lnTo>
                <a:lnTo>
                  <a:pt x="4" y="477"/>
                </a:lnTo>
                <a:lnTo>
                  <a:pt x="4" y="488"/>
                </a:lnTo>
                <a:lnTo>
                  <a:pt x="0" y="488"/>
                </a:lnTo>
                <a:close/>
                <a:moveTo>
                  <a:pt x="0" y="473"/>
                </a:moveTo>
                <a:lnTo>
                  <a:pt x="0" y="461"/>
                </a:lnTo>
                <a:lnTo>
                  <a:pt x="4" y="461"/>
                </a:lnTo>
                <a:lnTo>
                  <a:pt x="4" y="473"/>
                </a:lnTo>
                <a:lnTo>
                  <a:pt x="0" y="473"/>
                </a:lnTo>
                <a:close/>
                <a:moveTo>
                  <a:pt x="0" y="458"/>
                </a:moveTo>
                <a:lnTo>
                  <a:pt x="0" y="446"/>
                </a:lnTo>
                <a:lnTo>
                  <a:pt x="4" y="446"/>
                </a:lnTo>
                <a:lnTo>
                  <a:pt x="4" y="458"/>
                </a:lnTo>
                <a:lnTo>
                  <a:pt x="0" y="458"/>
                </a:lnTo>
                <a:close/>
                <a:moveTo>
                  <a:pt x="0" y="442"/>
                </a:moveTo>
                <a:lnTo>
                  <a:pt x="0" y="431"/>
                </a:lnTo>
                <a:lnTo>
                  <a:pt x="4" y="431"/>
                </a:lnTo>
                <a:lnTo>
                  <a:pt x="4" y="442"/>
                </a:lnTo>
                <a:lnTo>
                  <a:pt x="0" y="442"/>
                </a:lnTo>
                <a:close/>
                <a:moveTo>
                  <a:pt x="0" y="427"/>
                </a:moveTo>
                <a:lnTo>
                  <a:pt x="0" y="415"/>
                </a:lnTo>
                <a:lnTo>
                  <a:pt x="4" y="415"/>
                </a:lnTo>
                <a:lnTo>
                  <a:pt x="4" y="427"/>
                </a:lnTo>
                <a:lnTo>
                  <a:pt x="0" y="427"/>
                </a:lnTo>
                <a:close/>
                <a:moveTo>
                  <a:pt x="0" y="411"/>
                </a:moveTo>
                <a:lnTo>
                  <a:pt x="0" y="400"/>
                </a:lnTo>
                <a:lnTo>
                  <a:pt x="4" y="400"/>
                </a:lnTo>
                <a:lnTo>
                  <a:pt x="4" y="411"/>
                </a:lnTo>
                <a:lnTo>
                  <a:pt x="0" y="411"/>
                </a:lnTo>
                <a:close/>
                <a:moveTo>
                  <a:pt x="0" y="396"/>
                </a:moveTo>
                <a:lnTo>
                  <a:pt x="0" y="385"/>
                </a:lnTo>
                <a:lnTo>
                  <a:pt x="4" y="385"/>
                </a:lnTo>
                <a:lnTo>
                  <a:pt x="4" y="396"/>
                </a:lnTo>
                <a:lnTo>
                  <a:pt x="0" y="396"/>
                </a:lnTo>
                <a:close/>
                <a:moveTo>
                  <a:pt x="0" y="381"/>
                </a:moveTo>
                <a:lnTo>
                  <a:pt x="0" y="369"/>
                </a:lnTo>
                <a:lnTo>
                  <a:pt x="4" y="369"/>
                </a:lnTo>
                <a:lnTo>
                  <a:pt x="4" y="381"/>
                </a:lnTo>
                <a:lnTo>
                  <a:pt x="0" y="381"/>
                </a:lnTo>
                <a:close/>
                <a:moveTo>
                  <a:pt x="0" y="365"/>
                </a:moveTo>
                <a:lnTo>
                  <a:pt x="0" y="354"/>
                </a:lnTo>
                <a:lnTo>
                  <a:pt x="4" y="354"/>
                </a:lnTo>
                <a:lnTo>
                  <a:pt x="4" y="365"/>
                </a:lnTo>
                <a:lnTo>
                  <a:pt x="0" y="365"/>
                </a:lnTo>
                <a:close/>
                <a:moveTo>
                  <a:pt x="0" y="350"/>
                </a:moveTo>
                <a:lnTo>
                  <a:pt x="0" y="338"/>
                </a:lnTo>
                <a:lnTo>
                  <a:pt x="4" y="338"/>
                </a:lnTo>
                <a:lnTo>
                  <a:pt x="4" y="350"/>
                </a:lnTo>
                <a:lnTo>
                  <a:pt x="0" y="350"/>
                </a:lnTo>
                <a:close/>
                <a:moveTo>
                  <a:pt x="0" y="335"/>
                </a:moveTo>
                <a:lnTo>
                  <a:pt x="0" y="323"/>
                </a:lnTo>
                <a:lnTo>
                  <a:pt x="4" y="323"/>
                </a:lnTo>
                <a:lnTo>
                  <a:pt x="4" y="335"/>
                </a:lnTo>
                <a:lnTo>
                  <a:pt x="0" y="335"/>
                </a:lnTo>
                <a:close/>
                <a:moveTo>
                  <a:pt x="0" y="319"/>
                </a:moveTo>
                <a:lnTo>
                  <a:pt x="0" y="308"/>
                </a:lnTo>
                <a:lnTo>
                  <a:pt x="4" y="308"/>
                </a:lnTo>
                <a:lnTo>
                  <a:pt x="4" y="319"/>
                </a:lnTo>
                <a:lnTo>
                  <a:pt x="0" y="319"/>
                </a:lnTo>
                <a:close/>
                <a:moveTo>
                  <a:pt x="0" y="304"/>
                </a:moveTo>
                <a:lnTo>
                  <a:pt x="0" y="292"/>
                </a:lnTo>
                <a:lnTo>
                  <a:pt x="4" y="292"/>
                </a:lnTo>
                <a:lnTo>
                  <a:pt x="4" y="304"/>
                </a:lnTo>
                <a:lnTo>
                  <a:pt x="0" y="304"/>
                </a:lnTo>
                <a:close/>
                <a:moveTo>
                  <a:pt x="0" y="288"/>
                </a:moveTo>
                <a:lnTo>
                  <a:pt x="0" y="277"/>
                </a:lnTo>
                <a:lnTo>
                  <a:pt x="4" y="277"/>
                </a:lnTo>
                <a:lnTo>
                  <a:pt x="4" y="288"/>
                </a:lnTo>
                <a:lnTo>
                  <a:pt x="0" y="288"/>
                </a:lnTo>
                <a:close/>
                <a:moveTo>
                  <a:pt x="0" y="273"/>
                </a:moveTo>
                <a:lnTo>
                  <a:pt x="0" y="261"/>
                </a:lnTo>
                <a:lnTo>
                  <a:pt x="4" y="261"/>
                </a:lnTo>
                <a:lnTo>
                  <a:pt x="4" y="273"/>
                </a:lnTo>
                <a:lnTo>
                  <a:pt x="0" y="273"/>
                </a:lnTo>
                <a:close/>
                <a:moveTo>
                  <a:pt x="0" y="258"/>
                </a:moveTo>
                <a:lnTo>
                  <a:pt x="0" y="246"/>
                </a:lnTo>
                <a:lnTo>
                  <a:pt x="4" y="246"/>
                </a:lnTo>
                <a:lnTo>
                  <a:pt x="4" y="258"/>
                </a:lnTo>
                <a:lnTo>
                  <a:pt x="0" y="258"/>
                </a:lnTo>
                <a:close/>
                <a:moveTo>
                  <a:pt x="0" y="242"/>
                </a:moveTo>
                <a:lnTo>
                  <a:pt x="0" y="231"/>
                </a:lnTo>
                <a:lnTo>
                  <a:pt x="4" y="231"/>
                </a:lnTo>
                <a:lnTo>
                  <a:pt x="4" y="242"/>
                </a:lnTo>
                <a:lnTo>
                  <a:pt x="0" y="242"/>
                </a:lnTo>
                <a:close/>
                <a:moveTo>
                  <a:pt x="0" y="227"/>
                </a:moveTo>
                <a:lnTo>
                  <a:pt x="0" y="215"/>
                </a:lnTo>
                <a:lnTo>
                  <a:pt x="4" y="215"/>
                </a:lnTo>
                <a:lnTo>
                  <a:pt x="4" y="227"/>
                </a:lnTo>
                <a:lnTo>
                  <a:pt x="0" y="227"/>
                </a:lnTo>
                <a:close/>
                <a:moveTo>
                  <a:pt x="0" y="211"/>
                </a:moveTo>
                <a:lnTo>
                  <a:pt x="0" y="200"/>
                </a:lnTo>
                <a:lnTo>
                  <a:pt x="4" y="200"/>
                </a:lnTo>
                <a:lnTo>
                  <a:pt x="4" y="211"/>
                </a:lnTo>
                <a:lnTo>
                  <a:pt x="0" y="211"/>
                </a:lnTo>
                <a:close/>
                <a:moveTo>
                  <a:pt x="0" y="196"/>
                </a:moveTo>
                <a:lnTo>
                  <a:pt x="0" y="185"/>
                </a:lnTo>
                <a:lnTo>
                  <a:pt x="4" y="185"/>
                </a:lnTo>
                <a:lnTo>
                  <a:pt x="4" y="196"/>
                </a:lnTo>
                <a:lnTo>
                  <a:pt x="0" y="196"/>
                </a:lnTo>
                <a:close/>
                <a:moveTo>
                  <a:pt x="0" y="181"/>
                </a:moveTo>
                <a:lnTo>
                  <a:pt x="0" y="169"/>
                </a:lnTo>
                <a:lnTo>
                  <a:pt x="4" y="169"/>
                </a:lnTo>
                <a:lnTo>
                  <a:pt x="4" y="181"/>
                </a:lnTo>
                <a:lnTo>
                  <a:pt x="0" y="181"/>
                </a:lnTo>
                <a:close/>
                <a:moveTo>
                  <a:pt x="0" y="165"/>
                </a:moveTo>
                <a:lnTo>
                  <a:pt x="0" y="154"/>
                </a:lnTo>
                <a:lnTo>
                  <a:pt x="4" y="154"/>
                </a:lnTo>
                <a:lnTo>
                  <a:pt x="4" y="165"/>
                </a:lnTo>
                <a:lnTo>
                  <a:pt x="0" y="165"/>
                </a:lnTo>
                <a:close/>
                <a:moveTo>
                  <a:pt x="0" y="150"/>
                </a:moveTo>
                <a:lnTo>
                  <a:pt x="0" y="138"/>
                </a:lnTo>
                <a:lnTo>
                  <a:pt x="4" y="138"/>
                </a:lnTo>
                <a:lnTo>
                  <a:pt x="4" y="150"/>
                </a:lnTo>
                <a:lnTo>
                  <a:pt x="0" y="150"/>
                </a:lnTo>
                <a:close/>
                <a:moveTo>
                  <a:pt x="0" y="135"/>
                </a:moveTo>
                <a:lnTo>
                  <a:pt x="0" y="123"/>
                </a:lnTo>
                <a:lnTo>
                  <a:pt x="4" y="123"/>
                </a:lnTo>
                <a:lnTo>
                  <a:pt x="4" y="135"/>
                </a:lnTo>
                <a:lnTo>
                  <a:pt x="0" y="135"/>
                </a:lnTo>
                <a:close/>
                <a:moveTo>
                  <a:pt x="0" y="119"/>
                </a:moveTo>
                <a:lnTo>
                  <a:pt x="0" y="108"/>
                </a:lnTo>
                <a:lnTo>
                  <a:pt x="4" y="108"/>
                </a:lnTo>
                <a:lnTo>
                  <a:pt x="4" y="119"/>
                </a:lnTo>
                <a:lnTo>
                  <a:pt x="0" y="119"/>
                </a:lnTo>
                <a:close/>
                <a:moveTo>
                  <a:pt x="0" y="104"/>
                </a:moveTo>
                <a:lnTo>
                  <a:pt x="0" y="92"/>
                </a:lnTo>
                <a:lnTo>
                  <a:pt x="4" y="92"/>
                </a:lnTo>
                <a:lnTo>
                  <a:pt x="4" y="104"/>
                </a:lnTo>
                <a:lnTo>
                  <a:pt x="0" y="104"/>
                </a:lnTo>
                <a:close/>
                <a:moveTo>
                  <a:pt x="0" y="88"/>
                </a:moveTo>
                <a:lnTo>
                  <a:pt x="0" y="77"/>
                </a:lnTo>
                <a:lnTo>
                  <a:pt x="4" y="77"/>
                </a:lnTo>
                <a:lnTo>
                  <a:pt x="4" y="88"/>
                </a:lnTo>
                <a:lnTo>
                  <a:pt x="0" y="88"/>
                </a:lnTo>
                <a:close/>
                <a:moveTo>
                  <a:pt x="0" y="73"/>
                </a:moveTo>
                <a:lnTo>
                  <a:pt x="0" y="61"/>
                </a:lnTo>
                <a:lnTo>
                  <a:pt x="4" y="61"/>
                </a:lnTo>
                <a:lnTo>
                  <a:pt x="4" y="73"/>
                </a:lnTo>
                <a:lnTo>
                  <a:pt x="0" y="73"/>
                </a:lnTo>
                <a:close/>
                <a:moveTo>
                  <a:pt x="0" y="58"/>
                </a:moveTo>
                <a:lnTo>
                  <a:pt x="0" y="46"/>
                </a:lnTo>
                <a:lnTo>
                  <a:pt x="4" y="46"/>
                </a:lnTo>
                <a:lnTo>
                  <a:pt x="4" y="58"/>
                </a:lnTo>
                <a:lnTo>
                  <a:pt x="0" y="58"/>
                </a:lnTo>
                <a:close/>
                <a:moveTo>
                  <a:pt x="0" y="42"/>
                </a:moveTo>
                <a:lnTo>
                  <a:pt x="0" y="31"/>
                </a:lnTo>
                <a:lnTo>
                  <a:pt x="4" y="31"/>
                </a:lnTo>
                <a:lnTo>
                  <a:pt x="4" y="42"/>
                </a:lnTo>
                <a:lnTo>
                  <a:pt x="0" y="42"/>
                </a:lnTo>
                <a:close/>
                <a:moveTo>
                  <a:pt x="0" y="27"/>
                </a:moveTo>
                <a:lnTo>
                  <a:pt x="0" y="15"/>
                </a:lnTo>
                <a:lnTo>
                  <a:pt x="4" y="15"/>
                </a:lnTo>
                <a:lnTo>
                  <a:pt x="4" y="27"/>
                </a:lnTo>
                <a:lnTo>
                  <a:pt x="0" y="27"/>
                </a:lnTo>
                <a:close/>
                <a:moveTo>
                  <a:pt x="0" y="11"/>
                </a:moveTo>
                <a:lnTo>
                  <a:pt x="0" y="0"/>
                </a:lnTo>
                <a:lnTo>
                  <a:pt x="4" y="0"/>
                </a:lnTo>
                <a:lnTo>
                  <a:pt x="4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 w="6350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3675188" y="4965700"/>
            <a:ext cx="838200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Pooled Overall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8261351" y="4959350"/>
            <a:ext cx="154048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0.731 (0.551, 0.967; p=0.028)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Freeform 47"/>
          <p:cNvSpPr>
            <a:spLocks/>
          </p:cNvSpPr>
          <p:nvPr/>
        </p:nvSpPr>
        <p:spPr bwMode="auto">
          <a:xfrm>
            <a:off x="6724651" y="4337050"/>
            <a:ext cx="354013" cy="352425"/>
          </a:xfrm>
          <a:custGeom>
            <a:avLst/>
            <a:gdLst>
              <a:gd name="T0" fmla="*/ 0 w 223"/>
              <a:gd name="T1" fmla="*/ 111 h 222"/>
              <a:gd name="T2" fmla="*/ 112 w 223"/>
              <a:gd name="T3" fmla="*/ 222 h 222"/>
              <a:gd name="T4" fmla="*/ 223 w 223"/>
              <a:gd name="T5" fmla="*/ 111 h 222"/>
              <a:gd name="T6" fmla="*/ 112 w 223"/>
              <a:gd name="T7" fmla="*/ 0 h 222"/>
              <a:gd name="T8" fmla="*/ 0 w 223"/>
              <a:gd name="T9" fmla="*/ 11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22">
                <a:moveTo>
                  <a:pt x="0" y="111"/>
                </a:moveTo>
                <a:lnTo>
                  <a:pt x="112" y="222"/>
                </a:lnTo>
                <a:lnTo>
                  <a:pt x="223" y="111"/>
                </a:lnTo>
                <a:lnTo>
                  <a:pt x="112" y="0"/>
                </a:lnTo>
                <a:lnTo>
                  <a:pt x="0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6724651" y="4337050"/>
            <a:ext cx="354013" cy="352425"/>
          </a:xfrm>
          <a:custGeom>
            <a:avLst/>
            <a:gdLst>
              <a:gd name="T0" fmla="*/ 0 w 223"/>
              <a:gd name="T1" fmla="*/ 111 h 222"/>
              <a:gd name="T2" fmla="*/ 112 w 223"/>
              <a:gd name="T3" fmla="*/ 222 h 222"/>
              <a:gd name="T4" fmla="*/ 223 w 223"/>
              <a:gd name="T5" fmla="*/ 111 h 222"/>
              <a:gd name="T6" fmla="*/ 112 w 223"/>
              <a:gd name="T7" fmla="*/ 0 h 222"/>
              <a:gd name="T8" fmla="*/ 0 w 223"/>
              <a:gd name="T9" fmla="*/ 11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22">
                <a:moveTo>
                  <a:pt x="0" y="111"/>
                </a:moveTo>
                <a:lnTo>
                  <a:pt x="112" y="222"/>
                </a:lnTo>
                <a:lnTo>
                  <a:pt x="223" y="111"/>
                </a:lnTo>
                <a:lnTo>
                  <a:pt x="112" y="0"/>
                </a:lnTo>
                <a:lnTo>
                  <a:pt x="0" y="111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H="1">
            <a:off x="6445251" y="4513263"/>
            <a:ext cx="86836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Rectangle 50"/>
          <p:cNvSpPr>
            <a:spLocks noChangeArrowheads="1"/>
          </p:cNvSpPr>
          <p:nvPr/>
        </p:nvSpPr>
        <p:spPr bwMode="auto">
          <a:xfrm>
            <a:off x="3602163" y="4433888"/>
            <a:ext cx="911225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Pooled Low Risk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51"/>
          <p:cNvSpPr>
            <a:spLocks noChangeArrowheads="1"/>
          </p:cNvSpPr>
          <p:nvPr/>
        </p:nvSpPr>
        <p:spPr bwMode="auto">
          <a:xfrm>
            <a:off x="8261351" y="4433888"/>
            <a:ext cx="154048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0.358 (0.140, 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0.836; </a:t>
            </a:r>
            <a:r>
              <a:rPr lang="en-US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p=0.016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Rectangle 52"/>
          <p:cNvSpPr>
            <a:spLocks noChangeArrowheads="1"/>
          </p:cNvSpPr>
          <p:nvPr/>
        </p:nvSpPr>
        <p:spPr bwMode="auto">
          <a:xfrm>
            <a:off x="6875463" y="3910013"/>
            <a:ext cx="147638" cy="1476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6875463" y="3910013"/>
            <a:ext cx="147638" cy="147637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6389688" y="3983038"/>
            <a:ext cx="105251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Oval 55"/>
          <p:cNvSpPr>
            <a:spLocks noChangeArrowheads="1"/>
          </p:cNvSpPr>
          <p:nvPr/>
        </p:nvSpPr>
        <p:spPr bwMode="auto">
          <a:xfrm>
            <a:off x="6934201" y="3970338"/>
            <a:ext cx="25400" cy="238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3679826" y="3903663"/>
            <a:ext cx="83356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Evolut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LRT 2019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8261351" y="3903663"/>
            <a:ext cx="11128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0.395 (0.125, 1.086)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6637338" y="3409950"/>
            <a:ext cx="88900" cy="8890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6637338" y="3409950"/>
            <a:ext cx="88900" cy="88900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4792663" y="3457575"/>
            <a:ext cx="300990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Oval 61"/>
          <p:cNvSpPr>
            <a:spLocks noChangeArrowheads="1"/>
          </p:cNvSpPr>
          <p:nvPr/>
        </p:nvSpPr>
        <p:spPr bwMode="auto">
          <a:xfrm>
            <a:off x="6670676" y="3444875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3641354" y="3378200"/>
            <a:ext cx="872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PARTNER 3 2019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8261351" y="3371850"/>
            <a:ext cx="11128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0.227 (0.005, 2.311)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Freeform 64"/>
          <p:cNvSpPr>
            <a:spLocks/>
          </p:cNvSpPr>
          <p:nvPr/>
        </p:nvSpPr>
        <p:spPr bwMode="auto">
          <a:xfrm>
            <a:off x="7116763" y="2749550"/>
            <a:ext cx="354013" cy="352425"/>
          </a:xfrm>
          <a:custGeom>
            <a:avLst/>
            <a:gdLst>
              <a:gd name="T0" fmla="*/ 0 w 223"/>
              <a:gd name="T1" fmla="*/ 111 h 222"/>
              <a:gd name="T2" fmla="*/ 112 w 223"/>
              <a:gd name="T3" fmla="*/ 222 h 222"/>
              <a:gd name="T4" fmla="*/ 223 w 223"/>
              <a:gd name="T5" fmla="*/ 111 h 222"/>
              <a:gd name="T6" fmla="*/ 112 w 223"/>
              <a:gd name="T7" fmla="*/ 0 h 222"/>
              <a:gd name="T8" fmla="*/ 0 w 223"/>
              <a:gd name="T9" fmla="*/ 11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22">
                <a:moveTo>
                  <a:pt x="0" y="111"/>
                </a:moveTo>
                <a:lnTo>
                  <a:pt x="112" y="222"/>
                </a:lnTo>
                <a:lnTo>
                  <a:pt x="223" y="111"/>
                </a:lnTo>
                <a:lnTo>
                  <a:pt x="112" y="0"/>
                </a:lnTo>
                <a:lnTo>
                  <a:pt x="0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Freeform 65"/>
          <p:cNvSpPr>
            <a:spLocks/>
          </p:cNvSpPr>
          <p:nvPr/>
        </p:nvSpPr>
        <p:spPr bwMode="auto">
          <a:xfrm>
            <a:off x="7116763" y="2749550"/>
            <a:ext cx="354013" cy="352425"/>
          </a:xfrm>
          <a:custGeom>
            <a:avLst/>
            <a:gdLst>
              <a:gd name="T0" fmla="*/ 0 w 223"/>
              <a:gd name="T1" fmla="*/ 111 h 222"/>
              <a:gd name="T2" fmla="*/ 112 w 223"/>
              <a:gd name="T3" fmla="*/ 222 h 222"/>
              <a:gd name="T4" fmla="*/ 223 w 223"/>
              <a:gd name="T5" fmla="*/ 111 h 222"/>
              <a:gd name="T6" fmla="*/ 112 w 223"/>
              <a:gd name="T7" fmla="*/ 0 h 222"/>
              <a:gd name="T8" fmla="*/ 0 w 223"/>
              <a:gd name="T9" fmla="*/ 111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3" h="222">
                <a:moveTo>
                  <a:pt x="0" y="111"/>
                </a:moveTo>
                <a:lnTo>
                  <a:pt x="112" y="222"/>
                </a:lnTo>
                <a:lnTo>
                  <a:pt x="223" y="111"/>
                </a:lnTo>
                <a:lnTo>
                  <a:pt x="112" y="0"/>
                </a:lnTo>
                <a:lnTo>
                  <a:pt x="0" y="111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Line 66"/>
          <p:cNvSpPr>
            <a:spLocks noChangeShapeType="1"/>
          </p:cNvSpPr>
          <p:nvPr/>
        </p:nvSpPr>
        <p:spPr bwMode="auto">
          <a:xfrm flipH="1">
            <a:off x="7148513" y="2925763"/>
            <a:ext cx="28733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3368800" y="2846388"/>
            <a:ext cx="114458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Pooled Medium Risk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8261351" y="2841625"/>
            <a:ext cx="154048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914400"/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0.804 (0.595, </a:t>
            </a: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1.085; </a:t>
            </a:r>
            <a:r>
              <a:rPr lang="en-US" altLang="en-US" sz="1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p=0.154)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7253288" y="2262188"/>
            <a:ext cx="268288" cy="26828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7253288" y="2262188"/>
            <a:ext cx="268288" cy="268287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7197726" y="2395538"/>
            <a:ext cx="37941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Oval 72"/>
          <p:cNvSpPr>
            <a:spLocks noChangeArrowheads="1"/>
          </p:cNvSpPr>
          <p:nvPr/>
        </p:nvSpPr>
        <p:spPr bwMode="auto">
          <a:xfrm>
            <a:off x="7375526" y="2382838"/>
            <a:ext cx="23813" cy="23812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3641354" y="2316163"/>
            <a:ext cx="87203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PARTNER 2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8261351" y="2316163"/>
            <a:ext cx="11128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0.975 (0.662, 1.436)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7002463" y="1752600"/>
            <a:ext cx="225425" cy="227012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7002463" y="1752600"/>
            <a:ext cx="225425" cy="227012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7" name="Line 77"/>
          <p:cNvSpPr>
            <a:spLocks noChangeShapeType="1"/>
          </p:cNvSpPr>
          <p:nvPr/>
        </p:nvSpPr>
        <p:spPr bwMode="auto">
          <a:xfrm>
            <a:off x="6835776" y="1863725"/>
            <a:ext cx="54451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8" name="Oval 78"/>
          <p:cNvSpPr>
            <a:spLocks noChangeArrowheads="1"/>
          </p:cNvSpPr>
          <p:nvPr/>
        </p:nvSpPr>
        <p:spPr bwMode="auto">
          <a:xfrm>
            <a:off x="7099301" y="1851025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3705350" y="1784350"/>
            <a:ext cx="8080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SURTAVI 2016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Rectangle 80"/>
          <p:cNvSpPr>
            <a:spLocks noChangeArrowheads="1"/>
          </p:cNvSpPr>
          <p:nvPr/>
        </p:nvSpPr>
        <p:spPr bwMode="auto">
          <a:xfrm>
            <a:off x="8261351" y="1784350"/>
            <a:ext cx="11128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0.556 (0.315, 0.960)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5039204" y="5752502"/>
            <a:ext cx="3229101" cy="48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4639741" y="5881090"/>
            <a:ext cx="171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Benefit TAVR</a:t>
            </a:r>
            <a:endParaRPr lang="en-GB" sz="1050" dirty="0"/>
          </a:p>
        </p:txBody>
      </p:sp>
      <p:sp>
        <p:nvSpPr>
          <p:cNvPr id="83" name="TextBox 82"/>
          <p:cNvSpPr txBox="1"/>
          <p:nvPr/>
        </p:nvSpPr>
        <p:spPr>
          <a:xfrm>
            <a:off x="7762731" y="5854484"/>
            <a:ext cx="171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Benefit SAVR</a:t>
            </a:r>
            <a:endParaRPr lang="en-GB" sz="1050" dirty="0"/>
          </a:p>
        </p:txBody>
      </p:sp>
      <p:sp>
        <p:nvSpPr>
          <p:cNvPr id="84" name="TextBox 83"/>
          <p:cNvSpPr txBox="1"/>
          <p:nvPr/>
        </p:nvSpPr>
        <p:spPr>
          <a:xfrm>
            <a:off x="2973017" y="6164116"/>
            <a:ext cx="712409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Note: PARTNERS 3 only per protocol available so biased.  PARTNERS 3 limited to 1 year follow up</a:t>
            </a:r>
            <a:r>
              <a:rPr lang="en-GB" sz="1050" dirty="0"/>
              <a:t>. Trial effect indicator size associate with fixed effects weight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68923" y="1576388"/>
            <a:ext cx="106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1B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65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3943350" y="5554663"/>
            <a:ext cx="4233863" cy="0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62388" y="5599113"/>
            <a:ext cx="2206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0.5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3943350" y="5554663"/>
            <a:ext cx="0" cy="42863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4889500" y="5599113"/>
            <a:ext cx="125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4921250" y="5554663"/>
            <a:ext cx="0" cy="42863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872163" y="5599113"/>
            <a:ext cx="125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 flipV="1">
            <a:off x="5903913" y="5554663"/>
            <a:ext cx="0" cy="42863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162800" y="5599113"/>
            <a:ext cx="1254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V="1">
            <a:off x="7194550" y="5554663"/>
            <a:ext cx="0" cy="42863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8113713" y="5599113"/>
            <a:ext cx="1889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 flipV="1">
            <a:off x="8177213" y="5554663"/>
            <a:ext cx="0" cy="42863"/>
          </a:xfrm>
          <a:prstGeom prst="line">
            <a:avLst/>
          </a:prstGeom>
          <a:noFill/>
          <a:ln w="6350" cap="flat">
            <a:solidFill>
              <a:srgbClr val="86868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091113" y="5781676"/>
            <a:ext cx="19589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Odds Ratio (95% confidence interval)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4435475" y="1352551"/>
            <a:ext cx="34464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New Permanent Pacemaker Implanatation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Freeform 19"/>
          <p:cNvSpPr>
            <a:spLocks/>
          </p:cNvSpPr>
          <p:nvPr/>
        </p:nvSpPr>
        <p:spPr bwMode="auto">
          <a:xfrm>
            <a:off x="5005388" y="5022851"/>
            <a:ext cx="425450" cy="425450"/>
          </a:xfrm>
          <a:custGeom>
            <a:avLst/>
            <a:gdLst>
              <a:gd name="T0" fmla="*/ 0 w 268"/>
              <a:gd name="T1" fmla="*/ 134 h 268"/>
              <a:gd name="T2" fmla="*/ 134 w 268"/>
              <a:gd name="T3" fmla="*/ 268 h 268"/>
              <a:gd name="T4" fmla="*/ 268 w 268"/>
              <a:gd name="T5" fmla="*/ 134 h 268"/>
              <a:gd name="T6" fmla="*/ 134 w 268"/>
              <a:gd name="T7" fmla="*/ 0 h 268"/>
              <a:gd name="T8" fmla="*/ 0 w 268"/>
              <a:gd name="T9" fmla="*/ 13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268">
                <a:moveTo>
                  <a:pt x="0" y="134"/>
                </a:moveTo>
                <a:lnTo>
                  <a:pt x="134" y="268"/>
                </a:lnTo>
                <a:lnTo>
                  <a:pt x="268" y="134"/>
                </a:lnTo>
                <a:lnTo>
                  <a:pt x="134" y="0"/>
                </a:lnTo>
                <a:lnTo>
                  <a:pt x="0" y="13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5005388" y="5022851"/>
            <a:ext cx="425450" cy="425450"/>
          </a:xfrm>
          <a:custGeom>
            <a:avLst/>
            <a:gdLst>
              <a:gd name="T0" fmla="*/ 0 w 268"/>
              <a:gd name="T1" fmla="*/ 134 h 268"/>
              <a:gd name="T2" fmla="*/ 134 w 268"/>
              <a:gd name="T3" fmla="*/ 268 h 268"/>
              <a:gd name="T4" fmla="*/ 268 w 268"/>
              <a:gd name="T5" fmla="*/ 134 h 268"/>
              <a:gd name="T6" fmla="*/ 134 w 268"/>
              <a:gd name="T7" fmla="*/ 0 h 268"/>
              <a:gd name="T8" fmla="*/ 0 w 268"/>
              <a:gd name="T9" fmla="*/ 13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268">
                <a:moveTo>
                  <a:pt x="0" y="134"/>
                </a:moveTo>
                <a:lnTo>
                  <a:pt x="134" y="268"/>
                </a:lnTo>
                <a:lnTo>
                  <a:pt x="268" y="134"/>
                </a:lnTo>
                <a:lnTo>
                  <a:pt x="134" y="0"/>
                </a:lnTo>
                <a:lnTo>
                  <a:pt x="0" y="134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4845050" y="5232401"/>
            <a:ext cx="74930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3315114" y="5151438"/>
            <a:ext cx="1248740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Pooled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Edwards devices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8259763" y="5151438"/>
            <a:ext cx="893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1.23 (0.95, 1.61)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5307013" y="4505326"/>
            <a:ext cx="185738" cy="18573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5307013" y="4505326"/>
            <a:ext cx="185738" cy="185738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4605338" y="4597401"/>
            <a:ext cx="1612900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Oval 27"/>
          <p:cNvSpPr>
            <a:spLocks noChangeArrowheads="1"/>
          </p:cNvSpPr>
          <p:nvPr/>
        </p:nvSpPr>
        <p:spPr bwMode="auto">
          <a:xfrm>
            <a:off x="5386388" y="4584701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ectangle 28"/>
          <p:cNvSpPr>
            <a:spLocks noChangeArrowheads="1"/>
          </p:cNvSpPr>
          <p:nvPr/>
        </p:nvSpPr>
        <p:spPr bwMode="auto">
          <a:xfrm>
            <a:off x="3757543" y="4514851"/>
            <a:ext cx="80631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Partner 3 2019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9"/>
          <p:cNvSpPr>
            <a:spLocks noChangeArrowheads="1"/>
          </p:cNvSpPr>
          <p:nvPr/>
        </p:nvSpPr>
        <p:spPr bwMode="auto">
          <a:xfrm>
            <a:off x="8259763" y="4514851"/>
            <a:ext cx="893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1.40 (0.80, 2.50)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4999038" y="3802063"/>
            <a:ext cx="319088" cy="31908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Rectangle 31"/>
          <p:cNvSpPr>
            <a:spLocks noChangeArrowheads="1"/>
          </p:cNvSpPr>
          <p:nvPr/>
        </p:nvSpPr>
        <p:spPr bwMode="auto">
          <a:xfrm>
            <a:off x="4999038" y="3802063"/>
            <a:ext cx="319088" cy="319088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Line 32"/>
          <p:cNvSpPr>
            <a:spLocks noChangeShapeType="1"/>
          </p:cNvSpPr>
          <p:nvPr/>
        </p:nvSpPr>
        <p:spPr bwMode="auto">
          <a:xfrm>
            <a:off x="4713288" y="3960813"/>
            <a:ext cx="89376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33"/>
          <p:cNvSpPr>
            <a:spLocks noChangeArrowheads="1"/>
          </p:cNvSpPr>
          <p:nvPr/>
        </p:nvSpPr>
        <p:spPr bwMode="auto">
          <a:xfrm>
            <a:off x="5146675" y="3948113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4" name="Rectangle 34"/>
          <p:cNvSpPr>
            <a:spLocks noChangeArrowheads="1"/>
          </p:cNvSpPr>
          <p:nvPr/>
        </p:nvSpPr>
        <p:spPr bwMode="auto">
          <a:xfrm>
            <a:off x="3757543" y="3879851"/>
            <a:ext cx="80631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Partner</a:t>
            </a:r>
            <a:r>
              <a:rPr kumimoji="0" lang="en-US" altLang="en-US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r>
              <a:rPr kumimoji="0" lang="en-US" altLang="en-US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2016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35"/>
          <p:cNvSpPr>
            <a:spLocks noChangeArrowheads="1"/>
          </p:cNvSpPr>
          <p:nvPr/>
        </p:nvSpPr>
        <p:spPr bwMode="auto">
          <a:xfrm>
            <a:off x="8259763" y="3879851"/>
            <a:ext cx="893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1.18 (0.86, 1.62)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Freeform 36"/>
          <p:cNvSpPr>
            <a:spLocks/>
          </p:cNvSpPr>
          <p:nvPr/>
        </p:nvSpPr>
        <p:spPr bwMode="auto">
          <a:xfrm>
            <a:off x="6729413" y="3111501"/>
            <a:ext cx="425450" cy="425450"/>
          </a:xfrm>
          <a:custGeom>
            <a:avLst/>
            <a:gdLst>
              <a:gd name="T0" fmla="*/ 0 w 268"/>
              <a:gd name="T1" fmla="*/ 134 h 268"/>
              <a:gd name="T2" fmla="*/ 134 w 268"/>
              <a:gd name="T3" fmla="*/ 268 h 268"/>
              <a:gd name="T4" fmla="*/ 268 w 268"/>
              <a:gd name="T5" fmla="*/ 134 h 268"/>
              <a:gd name="T6" fmla="*/ 134 w 268"/>
              <a:gd name="T7" fmla="*/ 0 h 268"/>
              <a:gd name="T8" fmla="*/ 0 w 268"/>
              <a:gd name="T9" fmla="*/ 13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268">
                <a:moveTo>
                  <a:pt x="0" y="134"/>
                </a:moveTo>
                <a:lnTo>
                  <a:pt x="134" y="268"/>
                </a:lnTo>
                <a:lnTo>
                  <a:pt x="268" y="134"/>
                </a:lnTo>
                <a:lnTo>
                  <a:pt x="134" y="0"/>
                </a:lnTo>
                <a:lnTo>
                  <a:pt x="0" y="13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Freeform 37"/>
          <p:cNvSpPr>
            <a:spLocks/>
          </p:cNvSpPr>
          <p:nvPr/>
        </p:nvSpPr>
        <p:spPr bwMode="auto">
          <a:xfrm>
            <a:off x="6729413" y="3111501"/>
            <a:ext cx="425450" cy="425450"/>
          </a:xfrm>
          <a:custGeom>
            <a:avLst/>
            <a:gdLst>
              <a:gd name="T0" fmla="*/ 0 w 268"/>
              <a:gd name="T1" fmla="*/ 134 h 268"/>
              <a:gd name="T2" fmla="*/ 134 w 268"/>
              <a:gd name="T3" fmla="*/ 268 h 268"/>
              <a:gd name="T4" fmla="*/ 268 w 268"/>
              <a:gd name="T5" fmla="*/ 134 h 268"/>
              <a:gd name="T6" fmla="*/ 134 w 268"/>
              <a:gd name="T7" fmla="*/ 0 h 268"/>
              <a:gd name="T8" fmla="*/ 0 w 268"/>
              <a:gd name="T9" fmla="*/ 134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8" h="268">
                <a:moveTo>
                  <a:pt x="0" y="134"/>
                </a:moveTo>
                <a:lnTo>
                  <a:pt x="134" y="268"/>
                </a:lnTo>
                <a:lnTo>
                  <a:pt x="268" y="134"/>
                </a:lnTo>
                <a:lnTo>
                  <a:pt x="134" y="0"/>
                </a:lnTo>
                <a:lnTo>
                  <a:pt x="0" y="134"/>
                </a:lnTo>
                <a:close/>
              </a:path>
            </a:pathLst>
          </a:cu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9" name="Line 38"/>
          <p:cNvSpPr>
            <a:spLocks noChangeShapeType="1"/>
          </p:cNvSpPr>
          <p:nvPr/>
        </p:nvSpPr>
        <p:spPr bwMode="auto">
          <a:xfrm flipH="1">
            <a:off x="6615113" y="3324226"/>
            <a:ext cx="668338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Rectangle 39"/>
          <p:cNvSpPr>
            <a:spLocks noChangeArrowheads="1"/>
          </p:cNvSpPr>
          <p:nvPr/>
        </p:nvSpPr>
        <p:spPr bwMode="auto">
          <a:xfrm>
            <a:off x="3212522" y="3243263"/>
            <a:ext cx="135133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Pooled 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Medtronic devices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40"/>
          <p:cNvSpPr>
            <a:spLocks noChangeArrowheads="1"/>
          </p:cNvSpPr>
          <p:nvPr/>
        </p:nvSpPr>
        <p:spPr bwMode="auto">
          <a:xfrm>
            <a:off x="8259763" y="3243263"/>
            <a:ext cx="893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4.18 (3.31, 5.31)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41"/>
          <p:cNvSpPr>
            <a:spLocks noChangeArrowheads="1"/>
          </p:cNvSpPr>
          <p:nvPr/>
        </p:nvSpPr>
        <p:spPr bwMode="auto">
          <a:xfrm>
            <a:off x="6521450" y="2571751"/>
            <a:ext cx="231775" cy="230188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Rectangle 42"/>
          <p:cNvSpPr>
            <a:spLocks noChangeArrowheads="1"/>
          </p:cNvSpPr>
          <p:nvPr/>
        </p:nvSpPr>
        <p:spPr bwMode="auto">
          <a:xfrm>
            <a:off x="6521450" y="2571751"/>
            <a:ext cx="231775" cy="230188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Line 43"/>
          <p:cNvSpPr>
            <a:spLocks noChangeShapeType="1"/>
          </p:cNvSpPr>
          <p:nvPr/>
        </p:nvSpPr>
        <p:spPr bwMode="auto">
          <a:xfrm>
            <a:off x="6122988" y="2687638"/>
            <a:ext cx="104616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Oval 44"/>
          <p:cNvSpPr>
            <a:spLocks noChangeArrowheads="1"/>
          </p:cNvSpPr>
          <p:nvPr/>
        </p:nvSpPr>
        <p:spPr bwMode="auto">
          <a:xfrm>
            <a:off x="6627813" y="2676526"/>
            <a:ext cx="25400" cy="2381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Rectangle 45"/>
          <p:cNvSpPr>
            <a:spLocks noChangeArrowheads="1"/>
          </p:cNvSpPr>
          <p:nvPr/>
        </p:nvSpPr>
        <p:spPr bwMode="auto">
          <a:xfrm>
            <a:off x="3701438" y="2606676"/>
            <a:ext cx="86241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Evolut</a:t>
            </a:r>
            <a:r>
              <a:rPr kumimoji="0" lang="en-US" altLang="en-US" sz="1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LRT 2019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46"/>
          <p:cNvSpPr>
            <a:spLocks noChangeArrowheads="1"/>
          </p:cNvSpPr>
          <p:nvPr/>
        </p:nvSpPr>
        <p:spPr bwMode="auto">
          <a:xfrm>
            <a:off x="8259763" y="2600326"/>
            <a:ext cx="893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3.37 (2.34, 4.91)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47"/>
          <p:cNvSpPr>
            <a:spLocks noChangeArrowheads="1"/>
          </p:cNvSpPr>
          <p:nvPr/>
        </p:nvSpPr>
        <p:spPr bwMode="auto">
          <a:xfrm>
            <a:off x="7050088" y="1930401"/>
            <a:ext cx="239713" cy="2397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Rectangle 48"/>
          <p:cNvSpPr>
            <a:spLocks noChangeArrowheads="1"/>
          </p:cNvSpPr>
          <p:nvPr/>
        </p:nvSpPr>
        <p:spPr bwMode="auto">
          <a:xfrm>
            <a:off x="7050088" y="1930401"/>
            <a:ext cx="239713" cy="239713"/>
          </a:xfrm>
          <a:prstGeom prst="rect">
            <a:avLst/>
          </a:prstGeom>
          <a:noFill/>
          <a:ln w="6350" cap="flat">
            <a:solidFill>
              <a:srgbClr val="80808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Line 49"/>
          <p:cNvSpPr>
            <a:spLocks noChangeShapeType="1"/>
          </p:cNvSpPr>
          <p:nvPr/>
        </p:nvSpPr>
        <p:spPr bwMode="auto">
          <a:xfrm>
            <a:off x="6710363" y="2052638"/>
            <a:ext cx="938213" cy="0"/>
          </a:xfrm>
          <a:prstGeom prst="line">
            <a:avLst/>
          </a:prstGeom>
          <a:noFill/>
          <a:ln w="63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Oval 50"/>
          <p:cNvSpPr>
            <a:spLocks noChangeArrowheads="1"/>
          </p:cNvSpPr>
          <p:nvPr/>
        </p:nvSpPr>
        <p:spPr bwMode="auto">
          <a:xfrm>
            <a:off x="7156450" y="2039938"/>
            <a:ext cx="25400" cy="25400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Rectangle 51"/>
          <p:cNvSpPr>
            <a:spLocks noChangeArrowheads="1"/>
          </p:cNvSpPr>
          <p:nvPr/>
        </p:nvSpPr>
        <p:spPr bwMode="auto">
          <a:xfrm>
            <a:off x="3880975" y="1971676"/>
            <a:ext cx="68287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Surtavi</a:t>
            </a: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2016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52"/>
          <p:cNvSpPr>
            <a:spLocks noChangeArrowheads="1"/>
          </p:cNvSpPr>
          <p:nvPr/>
        </p:nvSpPr>
        <p:spPr bwMode="auto">
          <a:xfrm>
            <a:off x="8259763" y="1965326"/>
            <a:ext cx="893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4.91 (3.55, 6.87)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5" name="Straight Connector 1044"/>
          <p:cNvCxnSpPr/>
          <p:nvPr/>
        </p:nvCxnSpPr>
        <p:spPr>
          <a:xfrm>
            <a:off x="4920760" y="1844431"/>
            <a:ext cx="0" cy="37102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3233939" y="5971322"/>
            <a:ext cx="3229101" cy="48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834476" y="6099910"/>
            <a:ext cx="171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Benefit TAVR</a:t>
            </a:r>
            <a:endParaRPr lang="en-GB" sz="1050" dirty="0"/>
          </a:p>
        </p:txBody>
      </p:sp>
      <p:sp>
        <p:nvSpPr>
          <p:cNvPr id="56" name="TextBox 55"/>
          <p:cNvSpPr txBox="1"/>
          <p:nvPr/>
        </p:nvSpPr>
        <p:spPr>
          <a:xfrm>
            <a:off x="5957466" y="6073304"/>
            <a:ext cx="17140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Benefit SAVR</a:t>
            </a:r>
            <a:endParaRPr lang="en-GB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1167752" y="6382936"/>
            <a:ext cx="712409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/>
              <a:t>Note: Interaction test Medtronic versus Edwards p&lt;.0001</a:t>
            </a:r>
            <a:endParaRPr lang="en-GB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468923" y="1576388"/>
            <a:ext cx="936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Figure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209814"/>
      </p:ext>
    </p:extLst>
  </p:cSld>
  <p:clrMapOvr>
    <a:masterClrMapping/>
  </p:clrMapOvr>
</p:sld>
</file>

<file path=ppt/theme/theme1.xml><?xml version="1.0" encoding="utf-8"?>
<a:theme xmlns:a="http://schemas.openxmlformats.org/drawingml/2006/main" name="Freemantle WCTD 2311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BCF9C17-A1C1-46C0-B195-45F9DD6A539E}" vid="{A2ED5705-F1DC-4340-8770-D61610E92C4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UCL_PowerPoint_Template_BLACK new</Template>
  <TotalTime>0</TotalTime>
  <Words>327</Words>
  <Application>Microsoft Office PowerPoint</Application>
  <PresentationFormat>Widescreen</PresentationFormat>
  <Paragraphs>79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Freemantle WCTD 231118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Freemantle</dc:creator>
  <cp:lastModifiedBy>Nick Freemantle</cp:lastModifiedBy>
  <cp:revision>16</cp:revision>
  <dcterms:created xsi:type="dcterms:W3CDTF">2019-05-02T19:36:42Z</dcterms:created>
  <dcterms:modified xsi:type="dcterms:W3CDTF">2019-06-05T08:38:19Z</dcterms:modified>
</cp:coreProperties>
</file>