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2" r:id="rId2"/>
    <p:sldId id="267" r:id="rId3"/>
    <p:sldId id="261" r:id="rId4"/>
    <p:sldId id="264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08"/>
    <p:restoredTop sz="93632"/>
  </p:normalViewPr>
  <p:slideViewPr>
    <p:cSldViewPr snapToGrid="0" snapToObjects="1">
      <p:cViewPr varScale="1">
        <p:scale>
          <a:sx n="83" d="100"/>
          <a:sy n="83" d="100"/>
        </p:scale>
        <p:origin x="10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williameysenck/Desktop/ROX%20CPET/ROX%20CPET%20database.xlsx" TargetMode="External"/><Relationship Id="rId4" Type="http://schemas.openxmlformats.org/officeDocument/2006/relationships/chartUserShapes" Target="../drawings/drawing1.xml"/><Relationship Id="rId1" Type="http://schemas.microsoft.com/office/2011/relationships/chartStyle" Target="style1.xml"/><Relationship Id="rId2" Type="http://schemas.microsoft.com/office/2011/relationships/chartColorStyle" Target="colors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'24H BP Change'!$C$36</c:f>
              <c:strCache>
                <c:ptCount val="1"/>
                <c:pt idx="0">
                  <c:v>Systolic BP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errBars>
            <c:errBarType val="both"/>
            <c:errValType val="stdErr"/>
            <c:noEndCap val="0"/>
            <c:spPr>
              <a:noFill/>
              <a:ln w="9525">
                <a:solidFill>
                  <a:schemeClr val="tx2">
                    <a:lumMod val="75000"/>
                    <a:lumOff val="25000"/>
                  </a:schemeClr>
                </a:solidFill>
                <a:round/>
              </a:ln>
              <a:effectLst/>
            </c:spPr>
          </c:errBars>
          <c:cat>
            <c:strRef>
              <c:f>'24H BP Change'!$D$35:$F$35</c:f>
              <c:strCache>
                <c:ptCount val="3"/>
                <c:pt idx="0">
                  <c:v>Baseline</c:v>
                </c:pt>
                <c:pt idx="1">
                  <c:v>1 Day</c:v>
                </c:pt>
                <c:pt idx="2">
                  <c:v>6 Months</c:v>
                </c:pt>
              </c:strCache>
            </c:strRef>
          </c:cat>
          <c:val>
            <c:numRef>
              <c:f>'24H BP Change'!$D$36:$F$36</c:f>
              <c:numCache>
                <c:formatCode>General</c:formatCode>
                <c:ptCount val="3"/>
                <c:pt idx="0">
                  <c:v>148.0</c:v>
                </c:pt>
                <c:pt idx="1">
                  <c:v>132.0</c:v>
                </c:pt>
                <c:pt idx="2">
                  <c:v>143.0</c:v>
                </c:pt>
              </c:numCache>
            </c:numRef>
          </c:val>
        </c:ser>
        <c:ser>
          <c:idx val="1"/>
          <c:order val="1"/>
          <c:tx>
            <c:strRef>
              <c:f>'24H BP Change'!$C$37</c:f>
              <c:strCache>
                <c:ptCount val="1"/>
                <c:pt idx="0">
                  <c:v>Diastolic BP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errBars>
            <c:errBarType val="both"/>
            <c:errValType val="stdErr"/>
            <c:noEndCap val="0"/>
            <c:spPr>
              <a:noFill/>
              <a:ln w="9525">
                <a:solidFill>
                  <a:schemeClr val="tx2">
                    <a:lumMod val="75000"/>
                    <a:lumOff val="25000"/>
                  </a:schemeClr>
                </a:solidFill>
                <a:round/>
              </a:ln>
              <a:effectLst/>
            </c:spPr>
          </c:errBars>
          <c:cat>
            <c:strRef>
              <c:f>'24H BP Change'!$D$35:$F$35</c:f>
              <c:strCache>
                <c:ptCount val="3"/>
                <c:pt idx="0">
                  <c:v>Baseline</c:v>
                </c:pt>
                <c:pt idx="1">
                  <c:v>1 Day</c:v>
                </c:pt>
                <c:pt idx="2">
                  <c:v>6 Months</c:v>
                </c:pt>
              </c:strCache>
            </c:strRef>
          </c:cat>
          <c:val>
            <c:numRef>
              <c:f>'24H BP Change'!$D$37:$F$37</c:f>
              <c:numCache>
                <c:formatCode>General</c:formatCode>
                <c:ptCount val="3"/>
                <c:pt idx="0">
                  <c:v>80.0</c:v>
                </c:pt>
                <c:pt idx="1">
                  <c:v>68.0</c:v>
                </c:pt>
                <c:pt idx="2">
                  <c:v>69.0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735349600"/>
        <c:axId val="735351920"/>
      </c:barChart>
      <c:catAx>
        <c:axId val="735349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5351920"/>
        <c:crosses val="autoZero"/>
        <c:auto val="1"/>
        <c:lblAlgn val="ctr"/>
        <c:lblOffset val="100"/>
        <c:noMultiLvlLbl val="0"/>
      </c:catAx>
      <c:valAx>
        <c:axId val="735351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Blood</a:t>
                </a:r>
                <a:r>
                  <a:rPr lang="en-US" baseline="0" dirty="0" smtClean="0"/>
                  <a:t> pressure (mmHg)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5349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0.51649</cdr:x>
      <cdr:y>0.43209</cdr:y>
    </cdr:from>
    <cdr:to>
      <cdr:x>0.65829</cdr:x>
      <cdr:y>0.48986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664291" y="1956684"/>
          <a:ext cx="1280557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100" dirty="0" smtClean="0"/>
            <a:t> p=0.0001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0.81281</cdr:x>
      <cdr:y>0.43209</cdr:y>
    </cdr:from>
    <cdr:to>
      <cdr:x>0.95461</cdr:x>
      <cdr:y>0.48986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340303" y="1956684"/>
          <a:ext cx="1280557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dirty="0" smtClean="0"/>
            <a:t> p=0.0001</a:t>
          </a:r>
          <a:endParaRPr lang="en-US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D5EA1-59CD-D644-9F2F-CEF1D73821DB}" type="datetimeFigureOut">
              <a:rPr lang="en-US" smtClean="0"/>
              <a:t>6/25/18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4A5EFA-12C1-2B42-A4E8-F244878B3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70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EB811-CC0C-AA40-84CF-0DF2FA909A89}" type="datetimeFigureOut">
              <a:rPr lang="en-US" smtClean="0"/>
              <a:t>6/25/18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C9B8F-5F2F-414E-825F-8FB94864D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309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EB811-CC0C-AA40-84CF-0DF2FA909A89}" type="datetimeFigureOut">
              <a:rPr lang="en-US" smtClean="0"/>
              <a:t>6/25/18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C9B8F-5F2F-414E-825F-8FB94864D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77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EB811-CC0C-AA40-84CF-0DF2FA909A89}" type="datetimeFigureOut">
              <a:rPr lang="en-US" smtClean="0"/>
              <a:t>6/25/18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C9B8F-5F2F-414E-825F-8FB94864D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64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EB811-CC0C-AA40-84CF-0DF2FA909A89}" type="datetimeFigureOut">
              <a:rPr lang="en-US" smtClean="0"/>
              <a:t>6/25/18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C9B8F-5F2F-414E-825F-8FB94864D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09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EB811-CC0C-AA40-84CF-0DF2FA909A89}" type="datetimeFigureOut">
              <a:rPr lang="en-US" smtClean="0"/>
              <a:t>6/25/18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C9B8F-5F2F-414E-825F-8FB94864D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896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EB811-CC0C-AA40-84CF-0DF2FA909A89}" type="datetimeFigureOut">
              <a:rPr lang="en-US" smtClean="0"/>
              <a:t>6/25/18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C9B8F-5F2F-414E-825F-8FB94864D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418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EB811-CC0C-AA40-84CF-0DF2FA909A89}" type="datetimeFigureOut">
              <a:rPr lang="en-US" smtClean="0"/>
              <a:t>6/25/18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C9B8F-5F2F-414E-825F-8FB94864D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59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EB811-CC0C-AA40-84CF-0DF2FA909A89}" type="datetimeFigureOut">
              <a:rPr lang="en-US" smtClean="0"/>
              <a:t>6/25/18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C9B8F-5F2F-414E-825F-8FB94864D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789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EB811-CC0C-AA40-84CF-0DF2FA909A89}" type="datetimeFigureOut">
              <a:rPr lang="en-US" smtClean="0"/>
              <a:t>6/25/18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C9B8F-5F2F-414E-825F-8FB94864D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750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EB811-CC0C-AA40-84CF-0DF2FA909A89}" type="datetimeFigureOut">
              <a:rPr lang="en-US" smtClean="0"/>
              <a:t>6/25/18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C9B8F-5F2F-414E-825F-8FB94864D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401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EB811-CC0C-AA40-84CF-0DF2FA909A89}" type="datetimeFigureOut">
              <a:rPr lang="en-US" smtClean="0"/>
              <a:t>6/25/18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C9B8F-5F2F-414E-825F-8FB94864D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769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EB811-CC0C-AA40-84CF-0DF2FA909A89}" type="datetimeFigureOut">
              <a:rPr lang="en-US" smtClean="0"/>
              <a:t>6/25/18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C9B8F-5F2F-414E-825F-8FB94864D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21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488420"/>
              </p:ext>
            </p:extLst>
          </p:nvPr>
        </p:nvGraphicFramePr>
        <p:xfrm>
          <a:off x="470264" y="1407644"/>
          <a:ext cx="439283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6089"/>
                <a:gridCol w="1996741"/>
              </a:tblGrid>
              <a:tr h="37084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Number</a:t>
                      </a:r>
                      <a:r>
                        <a:rPr lang="en-US" b="1" baseline="0" dirty="0" smtClean="0"/>
                        <a:t> (</a:t>
                      </a:r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charset="2"/>
                        </a:rPr>
                        <a:t> SD)</a:t>
                      </a:r>
                      <a:endParaRPr lang="en-GB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Female Gender, n (%)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9/21 </a:t>
                      </a:r>
                      <a:r>
                        <a:rPr lang="en-US" b="1" dirty="0" smtClean="0"/>
                        <a:t>(43) </a:t>
                      </a:r>
                      <a:endParaRPr lang="en-US" b="1" dirty="0"/>
                    </a:p>
                  </a:txBody>
                  <a:tcPr/>
                </a:tc>
              </a:tr>
              <a:tr h="51061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COPD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2 (30.78)</a:t>
                      </a:r>
                      <a:endParaRPr lang="en-GB" sz="18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Diabetes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6 (47.02)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CVA/TIA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 (22.36)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Vascular disease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5 (44.43)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Hypercholesterolaemia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9 (51.04)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Chronic kidney disease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6 (47.02)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4404" y="531223"/>
            <a:ext cx="5974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Table 1a. </a:t>
            </a:r>
            <a:r>
              <a:rPr lang="en-US" dirty="0" smtClean="0"/>
              <a:t>Baseline demographics of the study participants 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768681"/>
              </p:ext>
            </p:extLst>
          </p:nvPr>
        </p:nvGraphicFramePr>
        <p:xfrm>
          <a:off x="6113418" y="1407644"/>
          <a:ext cx="6078582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6194"/>
                <a:gridCol w="2026194"/>
                <a:gridCol w="2026194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ACE-</a:t>
                      </a:r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/ARB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0.359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Beta blocker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1.091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Loop diuretic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0.463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Thiazide diuretic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0.436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Aldosterone antagonist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0.402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Calcium antagonist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0.507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Centrally acting anti-hypertensive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0.436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113418" y="531223"/>
            <a:ext cx="5974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Table 1b. </a:t>
            </a:r>
            <a:r>
              <a:rPr lang="en-US" dirty="0" smtClean="0"/>
              <a:t>Baseline medications of the study participants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706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7821116"/>
              </p:ext>
            </p:extLst>
          </p:nvPr>
        </p:nvGraphicFramePr>
        <p:xfrm>
          <a:off x="1323703" y="1132114"/>
          <a:ext cx="9030788" cy="4528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45028" y="409303"/>
            <a:ext cx="10161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Figure 1. </a:t>
            </a:r>
            <a:r>
              <a:rPr lang="en-US" dirty="0" smtClean="0"/>
              <a:t>Change in 24h BP throughout the study period. Error bars represent the standard error of mean.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45088" y="1851950"/>
            <a:ext cx="12805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 p=0.001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42388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354560"/>
              </p:ext>
            </p:extLst>
          </p:nvPr>
        </p:nvGraphicFramePr>
        <p:xfrm>
          <a:off x="2444150" y="1929822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Baseline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 Months Post-ROX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 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Doppler SV (mL)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76.4 (12.2)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92.1 (22.7)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RV S’ (cm/s)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17.1 (3.9)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17.2 (4.0)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Septal E/E’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11.1</a:t>
                      </a:r>
                      <a:r>
                        <a:rPr lang="en-US" baseline="0" dirty="0" smtClean="0"/>
                        <a:t> (3.2)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10.8 (3.7)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Lateral</a:t>
                      </a:r>
                      <a:r>
                        <a:rPr lang="en-US" baseline="0" dirty="0" smtClean="0"/>
                        <a:t> E/E’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13.0 (22.7)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8.5 (3.8)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45028" y="409303"/>
            <a:ext cx="7332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Table 2a.</a:t>
            </a:r>
            <a:r>
              <a:rPr lang="en-US" dirty="0" smtClean="0"/>
              <a:t> </a:t>
            </a:r>
            <a:r>
              <a:rPr lang="en-US" dirty="0"/>
              <a:t>E</a:t>
            </a:r>
            <a:r>
              <a:rPr lang="en-US" dirty="0" smtClean="0"/>
              <a:t>cho parameters at baseline and 6 months post-ROX Coupler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125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27610" y="847008"/>
            <a:ext cx="7332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Table 2b.</a:t>
            </a:r>
            <a:r>
              <a:rPr lang="en-US" dirty="0" smtClean="0"/>
              <a:t> CPET parameters at baseline and 6 months post-ROX Coupler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413841"/>
              </p:ext>
            </p:extLst>
          </p:nvPr>
        </p:nvGraphicFramePr>
        <p:xfrm>
          <a:off x="2058125" y="1797253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Baseline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 Months Post-ROX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 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VO</a:t>
                      </a:r>
                      <a:r>
                        <a:rPr lang="en-US" baseline="-25000" dirty="0" smtClean="0"/>
                        <a:t>2 </a:t>
                      </a:r>
                      <a:r>
                        <a:rPr lang="en-US" baseline="0" dirty="0" smtClean="0"/>
                        <a:t>Peak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18.1 (4.7)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17.0 (4.8)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Power (W)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113.6 (49.9)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105.8 (57.0)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VE/VCO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33.9 (8.5)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37.1 (6.3)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6594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49797"/>
              </p:ext>
            </p:extLst>
          </p:nvPr>
        </p:nvGraphicFramePr>
        <p:xfrm>
          <a:off x="864326" y="1097280"/>
          <a:ext cx="9437913" cy="29139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3225"/>
                <a:gridCol w="2213995"/>
                <a:gridCol w="2782694"/>
                <a:gridCol w="3047999"/>
              </a:tblGrid>
              <a:tr h="3490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Name</a:t>
                      </a:r>
                      <a:endParaRPr lang="en-GB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Post</a:t>
                      </a:r>
                      <a:endParaRPr lang="en-GB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Increased</a:t>
                      </a:r>
                      <a:r>
                        <a:rPr lang="en-GB" sz="10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diuretic requirement (baseline)</a:t>
                      </a:r>
                      <a:endParaRPr lang="en-GB" sz="12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</a:rPr>
                        <a:t>Increased</a:t>
                      </a:r>
                      <a:r>
                        <a:rPr lang="en-GB" sz="1000" baseline="0" dirty="0" smtClean="0">
                          <a:effectLst/>
                        </a:rPr>
                        <a:t> diuretic requirement</a:t>
                      </a:r>
                      <a:r>
                        <a:rPr lang="en-GB" sz="1000" dirty="0" smtClean="0">
                          <a:effectLst/>
                        </a:rPr>
                        <a:t>*Post</a:t>
                      </a:r>
                      <a:endParaRPr lang="en-GB" sz="12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3490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VO</a:t>
                      </a:r>
                      <a:r>
                        <a:rPr lang="en-GB" sz="1000" baseline="-25000" dirty="0">
                          <a:effectLst/>
                        </a:rPr>
                        <a:t>2</a:t>
                      </a:r>
                      <a:r>
                        <a:rPr lang="en-GB" sz="1000" dirty="0">
                          <a:effectLst/>
                        </a:rPr>
                        <a:t> peak</a:t>
                      </a:r>
                      <a:endParaRPr lang="en-GB" sz="12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-0.588 (95% CI -2.123 to 0.948; p=0.433)</a:t>
                      </a:r>
                      <a:endParaRPr lang="en-GB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-1.909 (95% CI -6.912 to 3.094; p=0.434)</a:t>
                      </a:r>
                      <a:endParaRPr lang="en-GB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-2.213 (95% CI -5.359 to 0.934; p=0.157)</a:t>
                      </a:r>
                      <a:endParaRPr lang="en-GB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3992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Power</a:t>
                      </a:r>
                      <a:endParaRPr lang="en-GB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-2.500 (95% CI -9.145 to 4.145; p=0.441)</a:t>
                      </a:r>
                      <a:endParaRPr lang="en-GB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-29.425 (95% CI -84.735 to 25.885; p=0.279)</a:t>
                      </a:r>
                      <a:endParaRPr lang="en-GB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-22.500 (95% CI -36.118 to </a:t>
                      </a:r>
                      <a:r>
                        <a:rPr lang="en-GB" sz="1000" dirty="0" smtClean="0">
                          <a:effectLst/>
                        </a:rPr>
                        <a:t>-</a:t>
                      </a:r>
                      <a:r>
                        <a:rPr lang="en-GB" sz="1000" dirty="0">
                          <a:effectLst/>
                        </a:rPr>
                        <a:t>8.882; p=0.003)</a:t>
                      </a:r>
                      <a:endParaRPr lang="en-GB" sz="12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3490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VE/VCO2</a:t>
                      </a:r>
                      <a:endParaRPr lang="en-GB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2.488 (95% CI -1.469 to 6.444; p=0.203)</a:t>
                      </a:r>
                      <a:endParaRPr lang="en-GB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1.594 (95% CI -7.079 to 10.268; p=0.704)</a:t>
                      </a:r>
                      <a:endParaRPr lang="en-GB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2.812 (95% CI -5.857 to 11.481; p=0.504)</a:t>
                      </a:r>
                      <a:endParaRPr lang="en-GB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3001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RV S’</a:t>
                      </a:r>
                      <a:endParaRPr lang="en-GB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0.938 (95% CI -0.890 to 2.765; p=0.296)</a:t>
                      </a:r>
                      <a:endParaRPr lang="en-GB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2.563 (95% CI -1.672 to 6.797; p=0.221)</a:t>
                      </a:r>
                      <a:endParaRPr lang="en-GB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-3.138 (95% CI -6.883 to 0.608; p=0.096)</a:t>
                      </a:r>
                      <a:endParaRPr lang="en-GB" sz="12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3490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Doppler SV</a:t>
                      </a:r>
                      <a:endParaRPr lang="en-GB" sz="12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17.013 (95% CI 7.304 to 26.721; p=0.002)</a:t>
                      </a:r>
                      <a:endParaRPr lang="en-GB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-0.459 (95% CI -20.427 to 19.508; p=0.962)</a:t>
                      </a:r>
                      <a:endParaRPr lang="en-GB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-4.175 (95% CI -24.072 to 15.721; p=0.665)</a:t>
                      </a:r>
                      <a:endParaRPr lang="en-GB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3490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E/E’ lateral </a:t>
                      </a:r>
                      <a:endParaRPr lang="en-GB" sz="12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-0.117 (95% CI -2.157 to 1.924; p=0.906)</a:t>
                      </a:r>
                      <a:endParaRPr lang="en-GB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2.911 (95% CI -1.047 to 6.868; p=0.140)</a:t>
                      </a:r>
                      <a:endParaRPr lang="en-GB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-1.690 (95% CI -5.872 to 2.492; p=0.408)</a:t>
                      </a:r>
                      <a:endParaRPr lang="en-GB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4694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E/E’ septal </a:t>
                      </a:r>
                      <a:endParaRPr lang="en-GB" sz="12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-0.171 (95% CI -2.073 to 1.732; p=0.853)</a:t>
                      </a:r>
                      <a:endParaRPr lang="en-GB" sz="12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0.142 (95% CI -3.643 to 3.926; p=0.938)</a:t>
                      </a:r>
                      <a:endParaRPr lang="en-GB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-0.631 (95% CI -4.530 to 3.269; p=0.739)</a:t>
                      </a:r>
                      <a:endParaRPr lang="en-GB" sz="12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49235" y="278674"/>
            <a:ext cx="7132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Table 3</a:t>
            </a:r>
            <a:r>
              <a:rPr lang="en-GB" dirty="0" smtClean="0">
                <a:solidFill>
                  <a:srgbClr val="FF0000"/>
                </a:solidFill>
              </a:rPr>
              <a:t>  </a:t>
            </a:r>
            <a:r>
              <a:rPr lang="en-GB" dirty="0"/>
              <a:t>Results of </a:t>
            </a:r>
            <a:r>
              <a:rPr lang="en-GB" dirty="0" err="1"/>
              <a:t>prespecified</a:t>
            </a:r>
            <a:r>
              <a:rPr lang="en-GB" dirty="0"/>
              <a:t> models </a:t>
            </a:r>
            <a:r>
              <a:rPr lang="en-GB" dirty="0" smtClean="0"/>
              <a:t>by </a:t>
            </a:r>
            <a:r>
              <a:rPr lang="en-GB" dirty="0"/>
              <a:t>outcome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408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1963</TotalTime>
  <Words>549</Words>
  <Application>Microsoft Macintosh PowerPoint</Application>
  <PresentationFormat>Widescreen</PresentationFormat>
  <Paragraphs>114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Eysenck</dc:creator>
  <cp:lastModifiedBy>Will Eysenck</cp:lastModifiedBy>
  <cp:revision>47</cp:revision>
  <dcterms:created xsi:type="dcterms:W3CDTF">2018-01-24T08:57:05Z</dcterms:created>
  <dcterms:modified xsi:type="dcterms:W3CDTF">2018-06-25T14:44:20Z</dcterms:modified>
</cp:coreProperties>
</file>