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81" r:id="rId5"/>
    <p:sldId id="282" r:id="rId6"/>
    <p:sldId id="284" r:id="rId7"/>
    <p:sldId id="299" r:id="rId8"/>
    <p:sldId id="285" r:id="rId9"/>
    <p:sldId id="277" r:id="rId10"/>
    <p:sldId id="278" r:id="rId11"/>
    <p:sldId id="275" r:id="rId12"/>
    <p:sldId id="276" r:id="rId13"/>
    <p:sldId id="288" r:id="rId14"/>
    <p:sldId id="274" r:id="rId15"/>
    <p:sldId id="287" r:id="rId16"/>
    <p:sldId id="286" r:id="rId17"/>
    <p:sldId id="289" r:id="rId18"/>
    <p:sldId id="290" r:id="rId19"/>
    <p:sldId id="295" r:id="rId20"/>
    <p:sldId id="296" r:id="rId21"/>
    <p:sldId id="297" r:id="rId22"/>
    <p:sldId id="298" r:id="rId23"/>
    <p:sldId id="291" r:id="rId24"/>
    <p:sldId id="292" r:id="rId25"/>
    <p:sldId id="300" r:id="rId26"/>
    <p:sldId id="293" r:id="rId27"/>
    <p:sldId id="301" r:id="rId28"/>
    <p:sldId id="266" r:id="rId2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06" autoAdjust="0"/>
  </p:normalViewPr>
  <p:slideViewPr>
    <p:cSldViewPr snapToGrid="0">
      <p:cViewPr varScale="1">
        <p:scale>
          <a:sx n="77" d="100"/>
          <a:sy n="77" d="100"/>
        </p:scale>
        <p:origin x="-13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D2B05A9-A2F8-4274-A2CB-F5F5AE2BFD65}" type="datetimeFigureOut">
              <a:rPr lang="en-GB" smtClean="0"/>
              <a:t>09/01/18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1F0DC03-D19E-4D0F-B75F-6143F3EF9CC7}" type="slidenum">
              <a:rPr lang="en-GB" smtClean="0"/>
              <a:t>‹#›</a:t>
            </a:fld>
            <a:endParaRPr lang="en-GB"/>
          </a:p>
        </p:txBody>
      </p:sp>
    </p:spTree>
    <p:extLst>
      <p:ext uri="{BB962C8B-B14F-4D97-AF65-F5344CB8AC3E}">
        <p14:creationId xmlns:p14="http://schemas.microsoft.com/office/powerpoint/2010/main" val="155211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F0DC03-D19E-4D0F-B75F-6143F3EF9CC7}" type="slidenum">
              <a:rPr lang="en-GB" smtClean="0"/>
              <a:t>1</a:t>
            </a:fld>
            <a:endParaRPr lang="en-GB"/>
          </a:p>
        </p:txBody>
      </p:sp>
    </p:spTree>
    <p:extLst>
      <p:ext uri="{BB962C8B-B14F-4D97-AF65-F5344CB8AC3E}">
        <p14:creationId xmlns:p14="http://schemas.microsoft.com/office/powerpoint/2010/main" val="1693895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Schools work In clusters of 3 or 4 and see each other in turn</a:t>
            </a:r>
          </a:p>
          <a:p>
            <a:pPr lvl="0"/>
            <a:r>
              <a:rPr lang="en-GB" sz="1200" kern="1200" dirty="0" smtClean="0">
                <a:solidFill>
                  <a:schemeClr val="tx1"/>
                </a:solidFill>
                <a:effectLst/>
                <a:latin typeface="+mn-lt"/>
                <a:ea typeface="+mn-ea"/>
                <a:cs typeface="+mn-cs"/>
              </a:rPr>
              <a:t>No grades are given, rather, the framework and report addresses: ‘actions needed and priorities’; what should be prioritised, developed, maximised and sustained?</a:t>
            </a:r>
          </a:p>
          <a:p>
            <a:pPr lvl="0"/>
            <a:r>
              <a:rPr lang="en-GB" sz="1200" kern="1200" dirty="0" smtClean="0">
                <a:solidFill>
                  <a:schemeClr val="tx1"/>
                </a:solidFill>
                <a:effectLst/>
                <a:latin typeface="+mn-lt"/>
                <a:ea typeface="+mn-ea"/>
                <a:cs typeface="+mn-cs"/>
              </a:rPr>
              <a:t>Lead reviewers join the other members (one from each school in the cluster) for 2 day visits for the review at each school</a:t>
            </a:r>
          </a:p>
          <a:p>
            <a:pPr lvl="0"/>
            <a:r>
              <a:rPr lang="en-GB" sz="1200" kern="1200" dirty="0" smtClean="0">
                <a:solidFill>
                  <a:schemeClr val="tx1"/>
                </a:solidFill>
                <a:effectLst/>
                <a:latin typeface="+mn-lt"/>
                <a:ea typeface="+mn-ea"/>
                <a:cs typeface="+mn-cs"/>
              </a:rPr>
              <a:t> LRs are taken from outside the cluster and are often involved in their own peer review cluster. There is a pool of 10 LRs. They have been trained by Lesley; there was one recruitment meeting followed by an additional training day of those who decided to take part as LRs. All LRs have some experience of inspection or peer review. The training day frequently leads to direction and discussion on the contrasting aims/processes of this peer review compared to OFSTED inspections</a:t>
            </a:r>
          </a:p>
          <a:p>
            <a:pPr lvl="0"/>
            <a:r>
              <a:rPr lang="en-GB" sz="1200" kern="1200" dirty="0" smtClean="0">
                <a:solidFill>
                  <a:schemeClr val="tx1"/>
                </a:solidFill>
                <a:effectLst/>
                <a:latin typeface="+mn-lt"/>
                <a:ea typeface="+mn-ea"/>
                <a:cs typeface="+mn-cs"/>
              </a:rPr>
              <a:t>The visits are ‘self-scheduled’</a:t>
            </a:r>
          </a:p>
          <a:p>
            <a:pPr lvl="0"/>
            <a:r>
              <a:rPr lang="en-GB" sz="1200" kern="1200" dirty="0" smtClean="0">
                <a:solidFill>
                  <a:schemeClr val="tx1"/>
                </a:solidFill>
                <a:effectLst/>
                <a:latin typeface="+mn-lt"/>
                <a:ea typeface="+mn-ea"/>
                <a:cs typeface="+mn-cs"/>
              </a:rPr>
              <a:t>Prior to the visit, the school to be reviewed completes the grid, addressing ‘where they are at’ for each part of the grid, adding evidence and performance data that they send to the LR</a:t>
            </a:r>
          </a:p>
          <a:p>
            <a:pPr lvl="0"/>
            <a:r>
              <a:rPr lang="en-GB" sz="1200" kern="1200" dirty="0" smtClean="0">
                <a:solidFill>
                  <a:schemeClr val="tx1"/>
                </a:solidFill>
                <a:effectLst/>
                <a:latin typeface="+mn-lt"/>
                <a:ea typeface="+mn-ea"/>
                <a:cs typeface="+mn-cs"/>
              </a:rPr>
              <a:t>The focus of the visit is decided by the recipient school</a:t>
            </a:r>
          </a:p>
          <a:p>
            <a:pPr lvl="0"/>
            <a:r>
              <a:rPr lang="en-GB" sz="1200" kern="1200" dirty="0" smtClean="0">
                <a:solidFill>
                  <a:schemeClr val="tx1"/>
                </a:solidFill>
                <a:effectLst/>
                <a:latin typeface="+mn-lt"/>
                <a:ea typeface="+mn-ea"/>
                <a:cs typeface="+mn-cs"/>
              </a:rPr>
              <a:t>Most schools come from pre-existing clusters and these range in level of permanency and formality. Some schools were put together into the cluster by Ellie</a:t>
            </a:r>
          </a:p>
          <a:p>
            <a:pPr lvl="0"/>
            <a:r>
              <a:rPr lang="en-GB" sz="1200" kern="1200" dirty="0" smtClean="0">
                <a:solidFill>
                  <a:schemeClr val="tx1"/>
                </a:solidFill>
                <a:effectLst/>
                <a:latin typeface="+mn-lt"/>
                <a:ea typeface="+mn-ea"/>
                <a:cs typeface="+mn-cs"/>
              </a:rPr>
              <a:t>The school has a right to reply after the reviewers have completed their report and given their findings. </a:t>
            </a:r>
          </a:p>
          <a:p>
            <a:pPr lvl="0"/>
            <a:r>
              <a:rPr lang="en-GB" sz="1200" kern="1200" dirty="0" smtClean="0">
                <a:solidFill>
                  <a:schemeClr val="tx1"/>
                </a:solidFill>
                <a:effectLst/>
                <a:latin typeface="+mn-lt"/>
                <a:ea typeface="+mn-ea"/>
                <a:cs typeface="+mn-cs"/>
              </a:rPr>
              <a:t>The reviewers can add their evidence in a different colour to the school if their one is in disagreement</a:t>
            </a:r>
          </a:p>
          <a:p>
            <a:pPr lvl="0"/>
            <a:r>
              <a:rPr lang="en-GB" sz="1200" kern="1200" dirty="0" smtClean="0">
                <a:solidFill>
                  <a:schemeClr val="tx1"/>
                </a:solidFill>
                <a:effectLst/>
                <a:latin typeface="+mn-lt"/>
                <a:ea typeface="+mn-ea"/>
                <a:cs typeface="+mn-cs"/>
              </a:rPr>
              <a:t>Although reviewers do observe lessons, this is to quality assure the observation that a member of the school leadership observes rather than to comment on the lesson directly</a:t>
            </a:r>
          </a:p>
          <a:p>
            <a:pPr lvl="0"/>
            <a:r>
              <a:rPr lang="en-GB" sz="1200" kern="1200" dirty="0" smtClean="0">
                <a:solidFill>
                  <a:schemeClr val="tx1"/>
                </a:solidFill>
                <a:effectLst/>
                <a:latin typeface="+mn-lt"/>
                <a:ea typeface="+mn-ea"/>
                <a:cs typeface="+mn-cs"/>
              </a:rPr>
              <a:t>Clusters are required send us the review dates and then they are reminded to make a ‘scheduling request’ to Ofsted to avoid their Instead review date.</a:t>
            </a: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10</a:t>
            </a:fld>
            <a:endParaRPr lang="en-GB"/>
          </a:p>
        </p:txBody>
      </p:sp>
    </p:spTree>
    <p:extLst>
      <p:ext uri="{BB962C8B-B14F-4D97-AF65-F5344CB8AC3E}">
        <p14:creationId xmlns:p14="http://schemas.microsoft.com/office/powerpoint/2010/main" val="12363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F0DC03-D19E-4D0F-B75F-6143F3EF9CC7}" type="slidenum">
              <a:rPr lang="en-GB" smtClean="0"/>
              <a:t>11</a:t>
            </a:fld>
            <a:endParaRPr lang="en-GB"/>
          </a:p>
        </p:txBody>
      </p:sp>
    </p:spTree>
    <p:extLst>
      <p:ext uri="{BB962C8B-B14F-4D97-AF65-F5344CB8AC3E}">
        <p14:creationId xmlns:p14="http://schemas.microsoft.com/office/powerpoint/2010/main" val="195549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F0DC03-D19E-4D0F-B75F-6143F3EF9CC7}" type="slidenum">
              <a:rPr lang="en-GB" smtClean="0"/>
              <a:t>12</a:t>
            </a:fld>
            <a:endParaRPr lang="en-GB"/>
          </a:p>
        </p:txBody>
      </p:sp>
    </p:spTree>
    <p:extLst>
      <p:ext uri="{BB962C8B-B14F-4D97-AF65-F5344CB8AC3E}">
        <p14:creationId xmlns:p14="http://schemas.microsoft.com/office/powerpoint/2010/main" val="258520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13</a:t>
            </a:fld>
            <a:endParaRPr lang="en-GB"/>
          </a:p>
        </p:txBody>
      </p:sp>
    </p:spTree>
    <p:extLst>
      <p:ext uri="{BB962C8B-B14F-4D97-AF65-F5344CB8AC3E}">
        <p14:creationId xmlns:p14="http://schemas.microsoft.com/office/powerpoint/2010/main" val="155129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Research design, timeline, data collection and sample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research followed a longitudinal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case study methodology, looking at peer review practices (see above for research questions); the subject of the case was one peer review cluster consisting of three primary schools and a lead reviewer. We adopted a diachronic approach (Thomas, 2011), looking for longitudinal effects over the period of the 2015/16 school year (September 2015 to July 2016). The effects of the peer review are located within a context of previous Ofsted reports and also historical background given by headteachers and other staff about each of the schools. </a:t>
            </a:r>
          </a:p>
          <a:p>
            <a:r>
              <a:rPr lang="en-GB" sz="1200" kern="1200" dirty="0" smtClean="0">
                <a:solidFill>
                  <a:schemeClr val="tx1"/>
                </a:solidFill>
                <a:effectLst/>
                <a:latin typeface="+mn-lt"/>
                <a:ea typeface="+mn-ea"/>
                <a:cs typeface="+mn-cs"/>
              </a:rPr>
              <a:t>Data collection was designed to capture evidence in relation to the wider project variables of: </a:t>
            </a:r>
          </a:p>
          <a:p>
            <a:r>
              <a:rPr lang="en-GB" sz="1200" kern="1200" dirty="0" smtClean="0">
                <a:solidFill>
                  <a:schemeClr val="tx1"/>
                </a:solidFill>
                <a:effectLst/>
                <a:latin typeface="+mn-lt"/>
                <a:ea typeface="+mn-ea"/>
                <a:cs typeface="+mn-cs"/>
              </a:rPr>
              <a:t>External context, </a:t>
            </a:r>
          </a:p>
          <a:p>
            <a:r>
              <a:rPr lang="en-GB" sz="1200" kern="1200" dirty="0" smtClean="0">
                <a:solidFill>
                  <a:schemeClr val="tx1"/>
                </a:solidFill>
                <a:effectLst/>
                <a:latin typeface="+mn-lt"/>
                <a:ea typeface="+mn-ea"/>
                <a:cs typeface="+mn-cs"/>
              </a:rPr>
              <a:t>Relationships, collaboration, structure of the network, Evaluation practices, Network-level outcomes and Potential dysfunctional effects (see appendix 5).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 these were defined to inform data analysis and report writing in this case study is shown in the section above. In particular, effects at network level were less apparent than in other case studies in the wider project because the Headteachers in our case study wanted to use the review primarily to improve their own individual school rather than to build a sustainable network. Furthermore, the NAHT review clusters were not designed (as a ‘mandatory’ feature) to continue as a network beyond one academic year. Thus, the variable ‘dysfunctional network level effects’ was not evidenced and the ‘network level outcomes’ variable yielded relatively few examples.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Thirteen people </a:t>
            </a:r>
            <a:r>
              <a:rPr lang="en-GB" sz="1200" kern="1200" dirty="0" smtClean="0">
                <a:solidFill>
                  <a:schemeClr val="tx1"/>
                </a:solidFill>
                <a:effectLst/>
                <a:latin typeface="+mn-lt"/>
                <a:ea typeface="+mn-ea"/>
                <a:cs typeface="+mn-cs"/>
              </a:rPr>
              <a:t>were interviewed from the cluster, each one in January of the year before the review visit and then approximately 2 to 3 months after the review. School staff were interviewed in their own school and the lead reviewer was interviewed over the telephone. In the case of Greenleigh Academy, the follow up interviews occurred in November of the following academic year, as their review visit had occurred late in the school year (24/25</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May 2016). Of the thirteen interviewees, these included the Head teacher of each of the three primary schools and the lead reviewer for the cluster. We also asked to see other staff significant to each school review, usually other senior leaders or staff with areas that the peer review would particularly focus on. The Head teacher suggested who these should be in each case. The interview schedules are shown in appendices 6-8. </a:t>
            </a:r>
          </a:p>
          <a:p>
            <a:r>
              <a:rPr lang="en-GB" sz="1200" kern="1200" dirty="0" smtClean="0">
                <a:solidFill>
                  <a:schemeClr val="tx1"/>
                </a:solidFill>
                <a:effectLst/>
                <a:latin typeface="+mn-lt"/>
                <a:ea typeface="+mn-ea"/>
                <a:cs typeface="+mn-cs"/>
              </a:rPr>
              <a:t>Other data analysed also included the three Instead review reports, records of email communication between members of the cluster and other publically available data such as Ofsted reports and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data. We intended to capture evidence about the effect of the peer review in relation to a future inspection but none occurred within the time period of this project.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Interviews would ideally involve</a:t>
            </a:r>
            <a:r>
              <a:rPr lang="en-GB" baseline="0" dirty="0" smtClean="0"/>
              <a:t> the Headteachers, another middle leader and perhaps members of teaching staff. The purpose would be to establish a baseline picture of collaboration within the cluster form the perspective of each interviewee. We’d want to know about the formal networks that each school is a part of; how much and what type and frequency of collaboration already exists between the cluster of schools; changes to school level outcomes, as identified from the review; the relationship of peer review outcomes and Ofsted inspections; changes to ‘network level outcomes’ such as changes to the ways schools work together, sharing of resources. </a:t>
            </a:r>
          </a:p>
          <a:p>
            <a:endParaRPr lang="en-GB" sz="1200" dirty="0" smtClean="0"/>
          </a:p>
          <a:p>
            <a:endParaRPr lang="en-GB" sz="1200" dirty="0" smtClean="0"/>
          </a:p>
          <a:p>
            <a:r>
              <a:rPr lang="en-GB" sz="1200" dirty="0" smtClean="0"/>
              <a:t>Data collection to be completed by December 2016/January 2017</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71F0DC03-D19E-4D0F-B75F-6143F3EF9CC7}" type="slidenum">
              <a:rPr lang="en-GB" smtClean="0"/>
              <a:t>14</a:t>
            </a:fld>
            <a:endParaRPr lang="en-GB"/>
          </a:p>
        </p:txBody>
      </p:sp>
    </p:spTree>
    <p:extLst>
      <p:ext uri="{BB962C8B-B14F-4D97-AF65-F5344CB8AC3E}">
        <p14:creationId xmlns:p14="http://schemas.microsoft.com/office/powerpoint/2010/main" val="105564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*‘Network level outcomes’ also included anticipated effects of the Instead review on each school’s existing networks. </a:t>
            </a:r>
          </a:p>
          <a:p>
            <a:endParaRPr lang="en-GB" dirty="0" smtClean="0"/>
          </a:p>
          <a:p>
            <a:r>
              <a:rPr lang="en-GB" sz="1200" kern="1200" dirty="0" smtClean="0">
                <a:solidFill>
                  <a:schemeClr val="tx1"/>
                </a:solidFill>
                <a:effectLst/>
                <a:latin typeface="+mn-lt"/>
                <a:ea typeface="+mn-ea"/>
                <a:cs typeface="+mn-cs"/>
              </a:rPr>
              <a:t>Analysis: The initial project variables determined the basic themes of analysis (External context, Relationships, collaboration, structure of the network, Evaluation practices, Network-level outcomes and Potential dysfunctional effects). These were used independently by both researchers on the project to code one interview transcript. These were then compared and inconsistencies were addressed to improve reliability of the coding.  These variables were then used to code all the data using qualitative data analysis software, </a:t>
            </a:r>
            <a:r>
              <a:rPr lang="en-GB" sz="1200" kern="1200" dirty="0" err="1" smtClean="0">
                <a:solidFill>
                  <a:schemeClr val="tx1"/>
                </a:solidFill>
                <a:effectLst/>
                <a:latin typeface="+mn-lt"/>
                <a:ea typeface="+mn-ea"/>
                <a:cs typeface="+mn-cs"/>
              </a:rPr>
              <a:t>NVivo</a:t>
            </a:r>
            <a:r>
              <a:rPr lang="en-GB" sz="1200" kern="1200" dirty="0" smtClean="0">
                <a:solidFill>
                  <a:schemeClr val="tx1"/>
                </a:solidFill>
                <a:effectLst/>
                <a:latin typeface="+mn-lt"/>
                <a:ea typeface="+mn-ea"/>
                <a:cs typeface="+mn-cs"/>
              </a:rPr>
              <a:t> version 11.</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first stage of coding only the above themes were coded and the researcher made numerous coding notes to inform sub-categories (child nodes). As a result, the theme ‘evaluation and inspection practices’ was further sub-divided into twelve child nodes, some of which had their own child nodes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analysis followed three steps of describing, comparing and relating, suggested for thematic analysis of qualitative data by </a:t>
            </a:r>
            <a:r>
              <a:rPr lang="en-GB" sz="1200" kern="1200" dirty="0" err="1" smtClean="0">
                <a:solidFill>
                  <a:schemeClr val="tx1"/>
                </a:solidFill>
                <a:effectLst/>
                <a:latin typeface="+mn-lt"/>
                <a:ea typeface="+mn-ea"/>
                <a:cs typeface="+mn-cs"/>
              </a:rPr>
              <a:t>Bazeley</a:t>
            </a:r>
            <a:r>
              <a:rPr lang="en-GB" sz="1200" kern="1200" dirty="0" smtClean="0">
                <a:solidFill>
                  <a:schemeClr val="tx1"/>
                </a:solidFill>
                <a:effectLst/>
                <a:latin typeface="+mn-lt"/>
                <a:ea typeface="+mn-ea"/>
                <a:cs typeface="+mn-cs"/>
              </a:rPr>
              <a:t> (2009): </a:t>
            </a:r>
          </a:p>
          <a:p>
            <a:r>
              <a:rPr lang="en-GB" sz="1200" b="1" i="1" kern="1200" dirty="0" smtClean="0">
                <a:solidFill>
                  <a:schemeClr val="tx1"/>
                </a:solidFill>
                <a:effectLst/>
                <a:latin typeface="+mn-lt"/>
                <a:ea typeface="+mn-ea"/>
                <a:cs typeface="+mn-cs"/>
              </a:rPr>
              <a:t>Describing</a:t>
            </a:r>
            <a:r>
              <a:rPr lang="en-GB" sz="1200" kern="1200" dirty="0" smtClean="0">
                <a:solidFill>
                  <a:schemeClr val="tx1"/>
                </a:solidFill>
                <a:effectLst/>
                <a:latin typeface="+mn-lt"/>
                <a:ea typeface="+mn-ea"/>
                <a:cs typeface="+mn-cs"/>
              </a:rPr>
              <a:t> the context, i.e. how people talked about each variable, how many people, and what was not included. Then </a:t>
            </a:r>
            <a:r>
              <a:rPr lang="en-GB" sz="1200" b="1" i="1" kern="1200" dirty="0" smtClean="0">
                <a:solidFill>
                  <a:schemeClr val="tx1"/>
                </a:solidFill>
                <a:effectLst/>
                <a:latin typeface="+mn-lt"/>
                <a:ea typeface="+mn-ea"/>
                <a:cs typeface="+mn-cs"/>
              </a:rPr>
              <a:t>comparing</a:t>
            </a:r>
            <a:r>
              <a:rPr lang="en-GB" sz="1200" i="1" kern="1200" dirty="0" smtClean="0">
                <a:solidFill>
                  <a:schemeClr val="tx1"/>
                </a:solidFill>
                <a:effectLst/>
                <a:latin typeface="+mn-lt"/>
                <a:ea typeface="+mn-ea"/>
                <a:cs typeface="+mn-cs"/>
              </a:rPr>
              <a:t>, i.e. </a:t>
            </a:r>
            <a:r>
              <a:rPr lang="en-GB" sz="1200" kern="1200" dirty="0" smtClean="0">
                <a:solidFill>
                  <a:schemeClr val="tx1"/>
                </a:solidFill>
                <a:effectLst/>
                <a:latin typeface="+mn-lt"/>
                <a:ea typeface="+mn-ea"/>
                <a:cs typeface="+mn-cs"/>
              </a:rPr>
              <a:t>looking for differences and similarities in terms of how the variables were manifested in different people or schools, e.g. about whether the review was seen to be useful or judgemental. Finally </a:t>
            </a:r>
            <a:r>
              <a:rPr lang="en-GB" sz="1200" b="1" i="1" kern="1200" dirty="0" smtClean="0">
                <a:solidFill>
                  <a:schemeClr val="tx1"/>
                </a:solidFill>
                <a:effectLst/>
                <a:latin typeface="+mn-lt"/>
                <a:ea typeface="+mn-ea"/>
                <a:cs typeface="+mn-cs"/>
              </a:rPr>
              <a:t>relating</a:t>
            </a:r>
            <a:r>
              <a:rPr lang="en-GB" sz="1200" kern="1200" dirty="0" smtClean="0">
                <a:solidFill>
                  <a:schemeClr val="tx1"/>
                </a:solidFill>
                <a:effectLst/>
                <a:latin typeface="+mn-lt"/>
                <a:ea typeface="+mn-ea"/>
                <a:cs typeface="+mn-cs"/>
              </a:rPr>
              <a:t>, i.e., under what conditions a category or theme arose and what circumstances inform it, for instance the extent to which staff other than the Head teacher were involved in review and whether this affected perceptions of how useful the review was.</a:t>
            </a:r>
          </a:p>
          <a:p>
            <a:r>
              <a:rPr lang="en-GB" sz="1200" kern="1200" dirty="0" smtClean="0">
                <a:solidFill>
                  <a:schemeClr val="tx1"/>
                </a:solidFill>
                <a:effectLst/>
                <a:latin typeface="+mn-lt"/>
                <a:ea typeface="+mn-ea"/>
                <a:cs typeface="+mn-cs"/>
              </a:rPr>
              <a:t>In order to achieve these three steps, several matrix coding analyses were conducted, for instance comparing the variable ‘evaluation and inspection practices’ by school, by role, by time period (before and after the review). These also aided the write up of the report in terms of separating out the relevant details for each school’s context and motivation for taking part in the review and also outcomes from before, during and after the reviews.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variables were examined in this case study, adapted from the wider EU comparative study:</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External (network) context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socio-economic context of the network as a whole, the legislative context and the structure of the national school system and policies that were relevant to the primary schools involved in the case study.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School context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each school, data were coded for details about the nature and size of the school’s intake, staff turnover, the structure of the leadership team, the socio-economic local context, other specific challenges and the extent of local authority support.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Other networks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Other networks, alliances or partnerships that each school was also involved in, including other peer review arrangements.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Relationships, collaboration, structure of the network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Guided loosely by </a:t>
            </a:r>
            <a:r>
              <a:rPr lang="en-GB" sz="1200" kern="1200" dirty="0" err="1" smtClean="0">
                <a:solidFill>
                  <a:schemeClr val="tx1"/>
                </a:solidFill>
                <a:effectLst/>
                <a:latin typeface="+mn-lt"/>
                <a:ea typeface="+mn-ea"/>
                <a:cs typeface="+mn-cs"/>
              </a:rPr>
              <a:t>Provan</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Kenis’s</a:t>
            </a:r>
            <a:r>
              <a:rPr lang="en-GB" sz="1200" kern="1200" dirty="0" smtClean="0">
                <a:solidFill>
                  <a:schemeClr val="tx1"/>
                </a:solidFill>
                <a:effectLst/>
                <a:latin typeface="+mn-lt"/>
                <a:ea typeface="+mn-ea"/>
                <a:cs typeface="+mn-cs"/>
              </a:rPr>
              <a:t> (2008), description of characteristics of networks, data were analysed in terms of the </a:t>
            </a:r>
            <a:r>
              <a:rPr lang="en-GB" sz="1200" i="1" kern="1200" dirty="0" smtClean="0">
                <a:solidFill>
                  <a:schemeClr val="tx1"/>
                </a:solidFill>
                <a:effectLst/>
                <a:latin typeface="+mn-lt"/>
                <a:ea typeface="+mn-ea"/>
                <a:cs typeface="+mn-cs"/>
              </a:rPr>
              <a:t>structural </a:t>
            </a:r>
            <a:r>
              <a:rPr lang="en-GB" sz="1200" kern="1200" dirty="0" smtClean="0">
                <a:solidFill>
                  <a:schemeClr val="tx1"/>
                </a:solidFill>
                <a:effectLst/>
                <a:latin typeface="+mn-lt"/>
                <a:ea typeface="+mn-ea"/>
                <a:cs typeface="+mn-cs"/>
              </a:rPr>
              <a:t>aspects of the network, i.e. about governance, size and geographical spread; the </a:t>
            </a:r>
            <a:r>
              <a:rPr lang="en-GB" sz="1200" i="1" kern="1200" dirty="0" smtClean="0">
                <a:solidFill>
                  <a:schemeClr val="tx1"/>
                </a:solidFill>
                <a:effectLst/>
                <a:latin typeface="+mn-lt"/>
                <a:ea typeface="+mn-ea"/>
                <a:cs typeface="+mn-cs"/>
              </a:rPr>
              <a:t>relational</a:t>
            </a:r>
            <a:r>
              <a:rPr lang="en-GB" sz="1200" kern="1200" dirty="0" smtClean="0">
                <a:solidFill>
                  <a:schemeClr val="tx1"/>
                </a:solidFill>
                <a:effectLst/>
                <a:latin typeface="+mn-lt"/>
                <a:ea typeface="+mn-ea"/>
                <a:cs typeface="+mn-cs"/>
              </a:rPr>
              <a:t> aspects, i.e. levels of trust, formality of relationships and perceptions about hierarchy between the members of the network; and also </a:t>
            </a:r>
            <a:r>
              <a:rPr lang="en-GB" sz="1200" i="1" kern="1200" dirty="0" smtClean="0">
                <a:solidFill>
                  <a:schemeClr val="tx1"/>
                </a:solidFill>
                <a:effectLst/>
                <a:latin typeface="+mn-lt"/>
                <a:ea typeface="+mn-ea"/>
                <a:cs typeface="+mn-cs"/>
              </a:rPr>
              <a:t>collaboration</a:t>
            </a:r>
            <a:r>
              <a:rPr lang="en-GB" sz="1200" kern="1200" dirty="0" smtClean="0">
                <a:solidFill>
                  <a:schemeClr val="tx1"/>
                </a:solidFill>
                <a:effectLst/>
                <a:latin typeface="+mn-lt"/>
                <a:ea typeface="+mn-ea"/>
                <a:cs typeface="+mn-cs"/>
              </a:rPr>
              <a:t>, i.e. frequency of communication and types of information sharing.   The extent to which these three aspects affected the formation of the network and influenced its functioning were analysed.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Evaluation practices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These were looked at in relation to chronology, i.e. before, during and after the review visits and also sub-divided into classifications about methodology, valuing and judging and user involvement (see below):</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Methodology</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specific practices used in the conduct of the review, before, during and after each school review visit. This included the type of data collected and analysed. Positive and negative aspects of the methodology, such as feelings of enhanced self-esteem or stress of staff were included. This also included aspects of the review visits that were not specifically programmed but became part of the methodology used, such as coaching of host school staff. Specific comparisons to Ofsted inspection practices were noted and categorised here.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Valuing and judging: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concerned the ways that judgements were arrived at and how these were received and valued by the school personnel. This included the extent to which judgements were made subjectively, in relation to each reviewers’ own value system and experiences of school leadership in their context. Examples of this included the extent to which judgements were arrived at in dialogue between reviewers and host school staff, the extent to which the hosts were learning as well as judging, the extent to which the host school steered the review, inconsistencies in judgements, the extent to which judgements were ‘celebratory’ and the extent to which judgements were made using Ofsted language or experiences of the reviewers or host school.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User involvement:</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looked at which stakeholders were involved in which phase of the evaluation and to what extent. This included the definition of the focus and scope of the review; the involvement of staff in the self-evaluation; the involvement in the review visit itself (such as whether certain staff had been chosen to be interviewed or observed) and the involvement in reaching final judgements and in the final report.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Network-level outcomes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Data were coded for the production of knowledge to solve problems relevant for the entire network and that went beyond the remit of each individual school. Such examples could include: sharing resources, joint CPD, improvement activities, support and joint initial teacher training, although few outcomes were found at the level of the network. Coding for anticipated or actual effects on other existing networks was included.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School-level outcomes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Outcomes at the school level were coded within the ‘relationships, collaboration and structure’ or ‘evaluation practice’ variables, rather than as a specific category. However, these are brought together in this report and include follow-ups to the recommendations of the review and any other outcomes reported before or during the visit or as a result of taking part in the review. These included being better prepared for future inspections, improvements in self-review and leadership preparation.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*Potential dysfunctional effects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Examples of dysfunctional effects at the network level could include: selling improvement packages that are popular and driven by external accountability and easy to offer, shifting dysfunctional teachers across the network, increasing the salary of network managers, making profit and competition between schools. *NB: However, since this network was not an enduring, or local network, no such dysfunctional network effects were found (see table 1, below).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15</a:t>
            </a:fld>
            <a:endParaRPr lang="en-GB"/>
          </a:p>
        </p:txBody>
      </p:sp>
    </p:spTree>
    <p:extLst>
      <p:ext uri="{BB962C8B-B14F-4D97-AF65-F5344CB8AC3E}">
        <p14:creationId xmlns:p14="http://schemas.microsoft.com/office/powerpoint/2010/main" val="127011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16</a:t>
            </a:fld>
            <a:endParaRPr lang="en-GB"/>
          </a:p>
        </p:txBody>
      </p:sp>
    </p:spTree>
    <p:extLst>
      <p:ext uri="{BB962C8B-B14F-4D97-AF65-F5344CB8AC3E}">
        <p14:creationId xmlns:p14="http://schemas.microsoft.com/office/powerpoint/2010/main" val="696753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validation of each school’s own self-evaluation was seen as a key part of the reason for working together. Heads wanted support, challenge and also some targets for improvement. For Alice at Holy Primary, she was also keen for her peers to help her identify ‘what we are missing’. All wanted a ‘non-judgemental’ process and all valued the fact that they were able to pick their own cluster and their own focus, valuing a shared educational ethos. Although there were some important structural differences between each school; size, rural or urban, ethnicity and funding, they also shared similarities. In terms of having a lot of deprived students and many with EAL, although to varying degrees.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shared feature between the head teacher’s was that some of their other local networks were seen to lack the qualities they were looking for in peer review relationship. </a:t>
            </a:r>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17</a:t>
            </a:fld>
            <a:endParaRPr lang="en-GB"/>
          </a:p>
        </p:txBody>
      </p:sp>
    </p:spTree>
    <p:extLst>
      <p:ext uri="{BB962C8B-B14F-4D97-AF65-F5344CB8AC3E}">
        <p14:creationId xmlns:p14="http://schemas.microsoft.com/office/powerpoint/2010/main" val="23665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Below we discuss the evaluation practices during and in the lead up to the reviews themselves. Here, we refer to the conceptual framework and make distinctions between methodology, i.e. the practices used in the reviews and evidence collected, valuing and judging, i.e. the qualitative and subjective heuristics used by reviews and the reactions and perceptions to these judgements and user involvement, i.e. The way that ‘users’ were involved in setting the focus for the review, the timetabling, participation in and ‘ownership’ of the reviews and finally, the production of the report.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18</a:t>
            </a:fld>
            <a:endParaRPr lang="en-GB"/>
          </a:p>
        </p:txBody>
      </p:sp>
    </p:spTree>
    <p:extLst>
      <p:ext uri="{BB962C8B-B14F-4D97-AF65-F5344CB8AC3E}">
        <p14:creationId xmlns:p14="http://schemas.microsoft.com/office/powerpoint/2010/main" val="149759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Methodology for the reviews</a:t>
            </a:r>
          </a:p>
          <a:p>
            <a:r>
              <a:rPr lang="en-GB" sz="1200" kern="1200" dirty="0" smtClean="0">
                <a:solidFill>
                  <a:schemeClr val="tx1"/>
                </a:solidFill>
                <a:effectLst/>
                <a:latin typeface="+mn-lt"/>
                <a:ea typeface="+mn-ea"/>
                <a:cs typeface="+mn-cs"/>
              </a:rPr>
              <a:t>Prior to the visit</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each Headteacher sent out documents for the team to review, along with their own self-evaluation. These included: current school development plans; the latest Ofsted inspection report; the latest school self-evaluation; </a:t>
            </a:r>
            <a:r>
              <a:rPr lang="en-GB" sz="1200" kern="1200" dirty="0" err="1" smtClean="0">
                <a:solidFill>
                  <a:schemeClr val="tx1"/>
                </a:solidFill>
                <a:effectLst/>
                <a:latin typeface="+mn-lt"/>
                <a:ea typeface="+mn-ea"/>
                <a:cs typeface="+mn-cs"/>
              </a:rPr>
              <a:t>RaiseOnline</a:t>
            </a:r>
            <a:r>
              <a:rPr lang="en-GB" sz="1200" kern="1200" dirty="0" smtClean="0">
                <a:solidFill>
                  <a:schemeClr val="tx1"/>
                </a:solidFill>
                <a:effectLst/>
                <a:latin typeface="+mn-lt"/>
                <a:ea typeface="+mn-ea"/>
                <a:cs typeface="+mn-cs"/>
              </a:rPr>
              <a:t> data and Ofsted ‘Dashboard’ data. During the visits the reviewers looked at: Pupils’ work; conducted lesson observations or ‘learning walks’ (briefer walk-throughs to look at a larger number of lessons); interviews with identified school leader, teachers, teaching assistants, other staff, governors, parents, pupils (sometimes the school council) and looked at the school environment (e.g. wall displays) and in one case, attended a school assembly. In this sense, </a:t>
            </a:r>
            <a:r>
              <a:rPr lang="en-GB" sz="1200" b="1" kern="1200" dirty="0" smtClean="0">
                <a:solidFill>
                  <a:schemeClr val="tx1"/>
                </a:solidFill>
                <a:effectLst/>
                <a:latin typeface="+mn-lt"/>
                <a:ea typeface="+mn-ea"/>
                <a:cs typeface="+mn-cs"/>
              </a:rPr>
              <a:t>the evidence gathered was very much in line with what might be expected in an external inspection.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reports were quite short, at around 800-900 words in total </a:t>
            </a:r>
            <a:r>
              <a:rPr lang="en-GB" sz="1200" kern="1200" dirty="0" smtClean="0">
                <a:solidFill>
                  <a:schemeClr val="tx1"/>
                </a:solidFill>
                <a:effectLst/>
                <a:latin typeface="+mn-lt"/>
                <a:ea typeface="+mn-ea"/>
                <a:cs typeface="+mn-cs"/>
              </a:rPr>
              <a:t>(see appendices 1-3 for full reports for each school). The last page then gave short bullet-pointed recommendations to the school in terms of what it should prioritise, develop, maximise and sustain. There was also a section</a:t>
            </a:r>
            <a:r>
              <a:rPr lang="en-GB" sz="1200" kern="1200" baseline="0" dirty="0" smtClean="0">
                <a:solidFill>
                  <a:schemeClr val="tx1"/>
                </a:solidFill>
                <a:effectLst/>
                <a:latin typeface="+mn-lt"/>
                <a:ea typeface="+mn-ea"/>
                <a:cs typeface="+mn-cs"/>
              </a:rPr>
              <a:t> for a school response and negotiations about the content of the report (especially in one case –several emails exchanged. </a:t>
            </a: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19</a:t>
            </a:fld>
            <a:endParaRPr lang="en-GB"/>
          </a:p>
        </p:txBody>
      </p:sp>
    </p:spTree>
    <p:extLst>
      <p:ext uri="{BB962C8B-B14F-4D97-AF65-F5344CB8AC3E}">
        <p14:creationId xmlns:p14="http://schemas.microsoft.com/office/powerpoint/2010/main" val="427811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Many of the changes we see today were sparked by four think pieces, written by David Hargreaves for the National College for Teaching and Leadership. </a:t>
            </a:r>
          </a:p>
          <a:p>
            <a:r>
              <a:rPr lang="en-US" sz="1200" baseline="0" dirty="0" smtClean="0"/>
              <a:t>In these think pieces he introduced the notion of a self-improving system which signifies a system of sustainable improvement of schools with a strong focus on bottom-up approaches and locally embedded activities. The conditions of such a system are, according to Hargreaves,</a:t>
            </a:r>
          </a:p>
          <a:p>
            <a:r>
              <a:rPr lang="en-US" sz="1200" baseline="0" dirty="0" smtClean="0"/>
              <a:t>a structure of schools working in clusters and partnerships to promote improvement, </a:t>
            </a:r>
          </a:p>
          <a:p>
            <a:r>
              <a:rPr lang="en-US" sz="1200" baseline="0" dirty="0" smtClean="0"/>
              <a:t>a culture of constructing and implementing local approaches for improvement; addressing topics that are relevant for a specific locality and </a:t>
            </a:r>
          </a:p>
          <a:p>
            <a:r>
              <a:rPr lang="en-US" sz="1200" baseline="0" dirty="0" smtClean="0"/>
              <a:t>Highly qualified people who act as system leaders in creating new knowledge, disseminating knowledge and bringing schools together in partnership work. </a:t>
            </a:r>
          </a:p>
          <a:p>
            <a:r>
              <a:rPr lang="en-US" sz="1200" baseline="0" dirty="0" smtClean="0"/>
              <a:t>Over the last couple of years we have seen many rapid changes to introduce these conditions.</a:t>
            </a: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a:t>
            </a:fld>
            <a:endParaRPr lang="en-GB"/>
          </a:p>
        </p:txBody>
      </p:sp>
    </p:spTree>
    <p:extLst>
      <p:ext uri="{BB962C8B-B14F-4D97-AF65-F5344CB8AC3E}">
        <p14:creationId xmlns:p14="http://schemas.microsoft.com/office/powerpoint/2010/main" val="38599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Involvement of ‘users’ in the review</a:t>
            </a:r>
          </a:p>
          <a:p>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In general, the focus of each visit was strongly influenced by the Headteacher</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Holy Primary School, Alice asked each of the senior leaders to complete the self-evaluation matrix and then the team came together to try to reach consensus and decide on what the focus of the review should be.</a:t>
            </a:r>
          </a:p>
          <a:p>
            <a:r>
              <a:rPr lang="en-GB" sz="1200" kern="1200" dirty="0" smtClean="0">
                <a:solidFill>
                  <a:schemeClr val="tx1"/>
                </a:solidFill>
                <a:effectLst/>
                <a:latin typeface="+mn-lt"/>
                <a:ea typeface="+mn-ea"/>
                <a:cs typeface="+mn-cs"/>
              </a:rPr>
              <a:t> At Greenleigh Primary they conducted the self-review initially among senior leaders, and then in an INSET day, asked departments to conduct and submit their responses anonymously, giving them a sense of where there were discrepancies. </a:t>
            </a:r>
          </a:p>
          <a:p>
            <a:r>
              <a:rPr lang="en-GB" sz="1200" kern="1200" dirty="0" smtClean="0">
                <a:solidFill>
                  <a:schemeClr val="tx1"/>
                </a:solidFill>
                <a:effectLst/>
                <a:latin typeface="+mn-lt"/>
                <a:ea typeface="+mn-ea"/>
                <a:cs typeface="+mn-cs"/>
              </a:rPr>
              <a:t>The aspects of the Instead self-evaluation grid led to some thinking on areas that were not previously covered in the schools’ self-evaluations, such as those on ‘whole school community’ and ‘the quality of school vision’. Therefore, the process of discussion was seen as useful in raising awareness as much as it was about deciding the focus of the review,</a:t>
            </a:r>
          </a:p>
          <a:p>
            <a:r>
              <a:rPr lang="en-GB" sz="1200" i="1" kern="1200" dirty="0" smtClean="0">
                <a:solidFill>
                  <a:schemeClr val="tx1"/>
                </a:solidFill>
                <a:effectLst/>
                <a:latin typeface="+mn-lt"/>
                <a:ea typeface="+mn-ea"/>
                <a:cs typeface="+mn-cs"/>
              </a:rPr>
              <a:t> “the real value [of the Instead review] was the lead up to it, and the discussion, the analysis, beforehand.”</a:t>
            </a:r>
            <a:r>
              <a:rPr lang="en-GB" sz="1200" kern="1200" dirty="0" smtClean="0">
                <a:solidFill>
                  <a:schemeClr val="tx1"/>
                </a:solidFill>
                <a:effectLst/>
                <a:latin typeface="+mn-lt"/>
                <a:ea typeface="+mn-ea"/>
                <a:cs typeface="+mn-cs"/>
              </a:rPr>
              <a:t> (Evelyn, Greenleigh Primary).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most cases, only SLT were interviewed, however in Greenleigh Primary, parents and the community liaison person and some adult learners were also talked to. Middle leaders (Maths and Literacy coordinators) were also interviewed about their roles. In the case of Roundtown Primary School, Ross felt that Samantha, the Headteacher was less involved than in the other two schools, and that this may have been because she knew she was retiring and therefore felt that the practice of being interviewed about the school was useful preparation for other staff more than for her.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both Holy Primary and Greenleigh Primary, the final report recorded that many staff were stressed about the visit. In the case of Holy Primary school it was felt that this may have been due to lack of prior sharing of the purpose of the visit.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Ross, the lead reviewer, did caution that there was a danger in this process that the Instead review could be too confined to a ‘discussion between four Heads’ unless these aspects had been properly considered during and prior to the review.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20</a:t>
            </a:fld>
            <a:endParaRPr lang="en-GB"/>
          </a:p>
        </p:txBody>
      </p:sp>
    </p:spTree>
    <p:extLst>
      <p:ext uri="{BB962C8B-B14F-4D97-AF65-F5344CB8AC3E}">
        <p14:creationId xmlns:p14="http://schemas.microsoft.com/office/powerpoint/2010/main" val="1423122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Valuing and judging in the review visits</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matrix had a sliding scale of levels (prioritise, develop, maximise, sustain) unlike the discrete categories (grading judgements) that are seen in an Ofsted inspection framework. </a:t>
            </a:r>
            <a:r>
              <a:rPr lang="en-GB" sz="1200" b="1" kern="1200" dirty="0" smtClean="0">
                <a:solidFill>
                  <a:schemeClr val="tx1"/>
                </a:solidFill>
                <a:effectLst/>
                <a:latin typeface="+mn-lt"/>
                <a:ea typeface="+mn-ea"/>
                <a:cs typeface="+mn-cs"/>
              </a:rPr>
              <a:t>The fact that an area of the school may not be at the ‘top’ of the scale, did not mean that the school itself would deem this to be an area to prioritise or focus on for the review: </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“Yeah, so there is a very strong pupil voice, but policies?  No.  And we sat and we kept going back to it, didn’t we, and in the end we decided actually it’s </a:t>
            </a:r>
            <a:r>
              <a:rPr lang="en-GB" sz="1200" i="1" kern="1200" dirty="0" err="1" smtClean="0">
                <a:solidFill>
                  <a:schemeClr val="tx1"/>
                </a:solidFill>
                <a:effectLst/>
                <a:latin typeface="+mn-lt"/>
                <a:ea typeface="+mn-ea"/>
                <a:cs typeface="+mn-cs"/>
              </a:rPr>
              <a:t>gonna</a:t>
            </a:r>
            <a:r>
              <a:rPr lang="en-GB" sz="1200" i="1" kern="1200" dirty="0" smtClean="0">
                <a:solidFill>
                  <a:schemeClr val="tx1"/>
                </a:solidFill>
                <a:effectLst/>
                <a:latin typeface="+mn-lt"/>
                <a:ea typeface="+mn-ea"/>
                <a:cs typeface="+mn-cs"/>
              </a:rPr>
              <a:t> [sic] have to stay on the left hand side of the paper because we decided that’s not important for us. But we have considered it. We hadn’t thought about it before, and we’ve gone back to it and said actually that’s not important for us, we are not going to do it, but at least we thought about it now.”</a:t>
            </a:r>
            <a:r>
              <a:rPr lang="en-GB" sz="1200" kern="1200" dirty="0" smtClean="0">
                <a:solidFill>
                  <a:schemeClr val="tx1"/>
                </a:solidFill>
                <a:effectLst/>
                <a:latin typeface="+mn-lt"/>
                <a:ea typeface="+mn-ea"/>
                <a:cs typeface="+mn-cs"/>
              </a:rPr>
              <a:t> (Alice, Headteacher, Holy Primary)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interviews from the participating schools felt that during the Instead review it was particularly important that reviewers were ‘</a:t>
            </a:r>
            <a:r>
              <a:rPr lang="en-GB" sz="1200" b="1" kern="1200" dirty="0" smtClean="0">
                <a:solidFill>
                  <a:schemeClr val="tx1"/>
                </a:solidFill>
                <a:effectLst/>
                <a:latin typeface="+mn-lt"/>
                <a:ea typeface="+mn-ea"/>
                <a:cs typeface="+mn-cs"/>
              </a:rPr>
              <a:t>non-judgemental’, </a:t>
            </a:r>
            <a:r>
              <a:rPr lang="en-GB" sz="1200" kern="1200" dirty="0" smtClean="0">
                <a:solidFill>
                  <a:schemeClr val="tx1"/>
                </a:solidFill>
                <a:effectLst/>
                <a:latin typeface="+mn-lt"/>
                <a:ea typeface="+mn-ea"/>
                <a:cs typeface="+mn-cs"/>
              </a:rPr>
              <a:t>and this was reinforced by the absence of reference to Ofsted-indicators, for instance in judging class observations. Comments from one interviewee also suggested that the reviewers were more focused on observing and gaining evidence about the children than they were about judging the performance of the staff. A further aspect to this was that there was a </a:t>
            </a:r>
            <a:r>
              <a:rPr lang="en-GB" sz="1200" b="1" kern="1200" dirty="0" smtClean="0">
                <a:solidFill>
                  <a:schemeClr val="tx1"/>
                </a:solidFill>
                <a:effectLst/>
                <a:latin typeface="+mn-lt"/>
                <a:ea typeface="+mn-ea"/>
                <a:cs typeface="+mn-cs"/>
              </a:rPr>
              <a:t>dialogue between the school senior leaders and the visiting reviewers about the judgements that were reached as they went through the day</a:t>
            </a:r>
            <a:r>
              <a:rPr lang="en-GB" sz="1200" kern="1200" dirty="0" smtClean="0">
                <a:solidFill>
                  <a:schemeClr val="tx1"/>
                </a:solidFill>
                <a:effectLst/>
                <a:latin typeface="+mn-lt"/>
                <a:ea typeface="+mn-ea"/>
                <a:cs typeface="+mn-cs"/>
              </a:rPr>
              <a:t>, in the final meeting on day two, and in the formulation of the final report.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reviewer’s assessments were seen as a useful audit of where each school was at according to each category of the review. Many of the interviewees commented that the school sought validation of its self-evaluation </a:t>
            </a:r>
            <a:r>
              <a:rPr lang="en-GB" sz="1200" kern="1200" dirty="0" smtClean="0">
                <a:solidFill>
                  <a:schemeClr val="tx1"/>
                </a:solidFill>
                <a:effectLst/>
                <a:latin typeface="+mn-lt"/>
                <a:ea typeface="+mn-ea"/>
                <a:cs typeface="+mn-cs"/>
              </a:rPr>
              <a:t>(both the Instead one and the standard school one) and this included endorsing the good points of the school, enabling these to be ‘celebrated’. In fact, Samantha at Roundtown Primary noted how, the way that each school was able to steer the focus of the review made this possible, and regretted not having done this to the extent that the other two schools had:</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“So in the other two schools they asked us to go out in the playground before school, and after schools, and at breaks, whereas I hadn’t asked for that because for us that’s not an issue, it works really well and anybody coming in can see that, but afterwards I thought maybe I should’ve, because again it’s about the process. I haven’t given ours the opportunity to showcase that, I went straight in with what we needed to develop.” </a:t>
            </a:r>
            <a:r>
              <a:rPr lang="en-GB" sz="1200" kern="1200" dirty="0" smtClean="0">
                <a:solidFill>
                  <a:schemeClr val="tx1"/>
                </a:solidFill>
                <a:effectLst/>
                <a:latin typeface="+mn-lt"/>
                <a:ea typeface="+mn-ea"/>
                <a:cs typeface="+mn-cs"/>
              </a:rPr>
              <a:t>(Samantha, Roundtown Primary)</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to the validation of the self-evaluation, the reviewers were able to give valued feedback on the school development plans, verifying whether they felt these were sensible in the light of what they had seen over the two days and in the documents that had been previously viewed.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Some of the more subjective and non-judgemental aspects of the peer review were also seen as weaknesses or criticisms. </a:t>
            </a:r>
            <a:r>
              <a:rPr lang="en-GB" sz="1200" kern="1200" dirty="0" smtClean="0">
                <a:solidFill>
                  <a:schemeClr val="tx1"/>
                </a:solidFill>
                <a:effectLst/>
                <a:latin typeface="+mn-lt"/>
                <a:ea typeface="+mn-ea"/>
                <a:cs typeface="+mn-cs"/>
              </a:rPr>
              <a:t>These comments were particularly evident </a:t>
            </a:r>
            <a:r>
              <a:rPr lang="en-GB" sz="1200" b="1" kern="1200" dirty="0" smtClean="0">
                <a:solidFill>
                  <a:schemeClr val="tx1"/>
                </a:solidFill>
                <a:effectLst/>
                <a:latin typeface="+mn-lt"/>
                <a:ea typeface="+mn-ea"/>
                <a:cs typeface="+mn-cs"/>
              </a:rPr>
              <a:t>at Holy Primary school, </a:t>
            </a:r>
            <a:r>
              <a:rPr lang="en-GB" sz="1200" kern="1200" dirty="0" smtClean="0">
                <a:solidFill>
                  <a:schemeClr val="tx1"/>
                </a:solidFill>
                <a:effectLst/>
                <a:latin typeface="+mn-lt"/>
                <a:ea typeface="+mn-ea"/>
                <a:cs typeface="+mn-cs"/>
              </a:rPr>
              <a:t>where they had experienced an alternative peer review in their local cluster a few days later, which they felt had more impact. The Instead review was criticised as lacking reference to sufficient detail or in clarity about what the school should do in response to its areas for development:</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“Accurate is probably the wrong word, I just felt the whole process to be quite woolly, probably how I’d describe it. It just needed a bit more clarity and more, to be more focussed, that’s how, that’s my feeling after it. I’m not sure what I was left with, I’m not sure what I gained, but I went through a process. I was hoping for more of a this is where you’re at, and these are your development points, these are the areas that you, so that you can actually then build upon that, action plans </a:t>
            </a:r>
            <a:r>
              <a:rPr lang="en-GB" sz="1200" i="1" kern="1200" dirty="0" err="1" smtClean="0">
                <a:solidFill>
                  <a:schemeClr val="tx1"/>
                </a:solidFill>
                <a:effectLst/>
                <a:latin typeface="+mn-lt"/>
                <a:ea typeface="+mn-ea"/>
                <a:cs typeface="+mn-cs"/>
              </a:rPr>
              <a:t>etc</a:t>
            </a:r>
            <a:r>
              <a:rPr lang="en-GB" sz="1200" i="1" kern="1200" dirty="0" smtClean="0">
                <a:solidFill>
                  <a:schemeClr val="tx1"/>
                </a:solidFill>
                <a:effectLst/>
                <a:latin typeface="+mn-lt"/>
                <a:ea typeface="+mn-ea"/>
                <a:cs typeface="+mn-cs"/>
              </a:rPr>
              <a:t>, and if I compare that with the Triad [their local peer review cluster] we’ve just had that’s what I’ve come out with, very clear, structured, development points.”</a:t>
            </a:r>
            <a:r>
              <a:rPr lang="en-GB" sz="1200" kern="1200" dirty="0" smtClean="0">
                <a:solidFill>
                  <a:schemeClr val="tx1"/>
                </a:solidFill>
                <a:effectLst/>
                <a:latin typeface="+mn-lt"/>
                <a:ea typeface="+mn-ea"/>
                <a:cs typeface="+mn-cs"/>
              </a:rPr>
              <a:t> (Charlotte, Holy Primary)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 of the senior leaders at Holy Primary and the Headteacher at Roundtown Primary criticised the visiting Heads for making references to their own school. </a:t>
            </a:r>
            <a:r>
              <a:rPr lang="en-GB" sz="1200" b="1" kern="1200" dirty="0" smtClean="0">
                <a:solidFill>
                  <a:schemeClr val="tx1"/>
                </a:solidFill>
                <a:effectLst/>
                <a:latin typeface="+mn-lt"/>
                <a:ea typeface="+mn-ea"/>
                <a:cs typeface="+mn-cs"/>
              </a:rPr>
              <a:t>These comparisons were not always valued, </a:t>
            </a:r>
            <a:r>
              <a:rPr lang="en-GB" sz="1200" kern="1200" dirty="0" smtClean="0">
                <a:solidFill>
                  <a:schemeClr val="tx1"/>
                </a:solidFill>
                <a:effectLst/>
                <a:latin typeface="+mn-lt"/>
                <a:ea typeface="+mn-ea"/>
                <a:cs typeface="+mn-cs"/>
              </a:rPr>
              <a:t>as they were either seen to ignore differences in the context of the host school or to be based on personal opinion: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Overall, there was a sense that the review ‘merely’ confirmed what the school already knew. </a:t>
            </a:r>
            <a:r>
              <a:rPr lang="en-GB" sz="1200" kern="1200" dirty="0" smtClean="0">
                <a:solidFill>
                  <a:schemeClr val="tx1"/>
                </a:solidFill>
                <a:effectLst/>
                <a:latin typeface="+mn-lt"/>
                <a:ea typeface="+mn-ea"/>
                <a:cs typeface="+mn-cs"/>
              </a:rPr>
              <a:t>While reassuring, and valued to some extent, some of the interviewees felt that they were hoping for some additional insights into aspects they had not already considered. </a:t>
            </a:r>
          </a:p>
          <a:p>
            <a:r>
              <a:rPr lang="en-GB" sz="1200" kern="1200" dirty="0" smtClean="0">
                <a:solidFill>
                  <a:schemeClr val="tx1"/>
                </a:solidFill>
                <a:effectLst/>
                <a:latin typeface="+mn-lt"/>
                <a:ea typeface="+mn-ea"/>
                <a:cs typeface="+mn-cs"/>
              </a:rPr>
              <a:t>There was also a sense from some that they had not been sufficiently challenged during interviews by the visiting Heads and that, while the process had been pleasant and informal, this may have hindered its usefulness. </a:t>
            </a:r>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21</a:t>
            </a:fld>
            <a:endParaRPr lang="en-GB"/>
          </a:p>
        </p:txBody>
      </p:sp>
    </p:spTree>
    <p:extLst>
      <p:ext uri="{BB962C8B-B14F-4D97-AF65-F5344CB8AC3E}">
        <p14:creationId xmlns:p14="http://schemas.microsoft.com/office/powerpoint/2010/main" val="65196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How the review compared to an Ofsted Inspection</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experience of the peer reviews was different to an inspection in several ways. Headteachers and other staff involved in the reviews mentioned the value of gaining feedback from respected and experienced headteachers. They were seen to provide ‘an additional set of eyes’, give a fresh and external perspective on what they saw, to spot inconsistencies in policy implementation and to triangulate the evidence on which the school had made its own self-evaluation.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ability of the host school to shape the timetable, the questions that reviewers should ask staff at the school and the data they wished the team to collect on the day, was also a significant difference with an externally-led inspection.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Overall, there as an emphasis on ‘improving’ the school rather ‘proving’ (a particular self-evaluated grade) to Ofsted:</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i="1" kern="1200" dirty="0" smtClean="0">
                <a:solidFill>
                  <a:schemeClr val="tx1"/>
                </a:solidFill>
                <a:effectLst/>
                <a:latin typeface="+mn-lt"/>
                <a:ea typeface="+mn-ea"/>
                <a:cs typeface="+mn-cs"/>
              </a:rPr>
              <a:t>“Oh they [Ofsted inspectors] might ask to see it</a:t>
            </a:r>
            <a:r>
              <a:rPr lang="en-GB" sz="1200" kern="1200" dirty="0" smtClean="0">
                <a:solidFill>
                  <a:schemeClr val="tx1"/>
                </a:solidFill>
                <a:effectLst/>
                <a:latin typeface="+mn-lt"/>
                <a:ea typeface="+mn-ea"/>
                <a:cs typeface="+mn-cs"/>
              </a:rPr>
              <a:t> [the Instead report], </a:t>
            </a:r>
            <a:r>
              <a:rPr lang="en-GB" sz="1200" i="1" kern="1200" dirty="0" smtClean="0">
                <a:solidFill>
                  <a:schemeClr val="tx1"/>
                </a:solidFill>
                <a:effectLst/>
                <a:latin typeface="+mn-lt"/>
                <a:ea typeface="+mn-ea"/>
                <a:cs typeface="+mn-cs"/>
              </a:rPr>
              <a:t>yeah, but the difference with Ofsted is you know they are going to come in with their key priorities, and that is what you hit them with, you know.  If you’re on a really good, and you are pushing for outstanding, then it’s more use then to show oh look at this, look at this, look at this.  But when your data still isn’t strong enough to get you an easy good then you’ll be fighting your corner in very specific areas, a very different process.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You have to be so targeted with Ofsted, make sure that they are seeing what you want them to see.” </a:t>
            </a:r>
            <a:r>
              <a:rPr lang="en-GB" sz="1200" kern="1200" dirty="0" smtClean="0">
                <a:solidFill>
                  <a:schemeClr val="tx1"/>
                </a:solidFill>
                <a:effectLst/>
                <a:latin typeface="+mn-lt"/>
                <a:ea typeface="+mn-ea"/>
                <a:cs typeface="+mn-cs"/>
              </a:rPr>
              <a:t>(Alice, Headteacher, Holy Primary)</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Despite this orientation towards improvement and openness, some of the staff interviewed lamented the level of rigor in the Instead review, compared to what might be expected if using a model more closely in tune with Ofsted methodology.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In the case of Holy Primary, there was a sense that many staff had built themselves up for a process that would put them on their mettle in the way that an Ofsted inspection team would and when this did not prove to be the case, the review had been as an anti-climactic event:</a:t>
            </a:r>
            <a:endParaRPr lang="en-GB" b="1" dirty="0" smtClean="0">
              <a:effectLst/>
            </a:endParaRPr>
          </a:p>
          <a:p>
            <a:r>
              <a:rPr lang="en-GB" sz="1200" b="1"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The Instead report generally did not closely reflect the Ofsted reports</a:t>
            </a:r>
            <a:r>
              <a:rPr lang="en-GB" sz="1200" kern="1200" dirty="0" smtClean="0">
                <a:solidFill>
                  <a:schemeClr val="tx1"/>
                </a:solidFill>
                <a:effectLst/>
                <a:latin typeface="+mn-lt"/>
                <a:ea typeface="+mn-ea"/>
                <a:cs typeface="+mn-cs"/>
              </a:rPr>
              <a:t>; with a few exceptions, such as the marking and feedback recommendation for Roundtown Primary and the comments on attendance for Greenleigh Primary. However, the advice of the review team for Roundtown Primary to focus on attendance contradicted the remark in their last Ofsted report that attendance was good at the school. This was a good example of how more recent changes in their intake had created new challenges.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Despite the differences outlined above, the overall ‘feel’ of the review was in many ways remarked as being like that of an inspection, with similar evidence being collected and reviewed and similar practices of review (interviews, observations) being conducted. </a:t>
            </a:r>
            <a:r>
              <a:rPr lang="en-GB" sz="1200" kern="1200" dirty="0" smtClean="0">
                <a:solidFill>
                  <a:schemeClr val="tx1"/>
                </a:solidFill>
                <a:effectLst/>
                <a:latin typeface="+mn-lt"/>
                <a:ea typeface="+mn-ea"/>
                <a:cs typeface="+mn-cs"/>
              </a:rPr>
              <a:t>It was clear that some of the </a:t>
            </a:r>
            <a:r>
              <a:rPr lang="en-GB" sz="1200" b="1" kern="1200" dirty="0" smtClean="0">
                <a:solidFill>
                  <a:schemeClr val="tx1"/>
                </a:solidFill>
                <a:effectLst/>
                <a:latin typeface="+mn-lt"/>
                <a:ea typeface="+mn-ea"/>
                <a:cs typeface="+mn-cs"/>
              </a:rPr>
              <a:t>staff had felt under stress on the day </a:t>
            </a:r>
            <a:r>
              <a:rPr lang="en-GB" sz="1200" kern="1200" dirty="0" smtClean="0">
                <a:solidFill>
                  <a:schemeClr val="tx1"/>
                </a:solidFill>
                <a:effectLst/>
                <a:latin typeface="+mn-lt"/>
                <a:ea typeface="+mn-ea"/>
                <a:cs typeface="+mn-cs"/>
              </a:rPr>
              <a:t>of the review (such as at Holy Primary School) and </a:t>
            </a:r>
            <a:r>
              <a:rPr lang="en-GB" sz="1200" b="1" kern="1200" dirty="0" smtClean="0">
                <a:solidFill>
                  <a:schemeClr val="tx1"/>
                </a:solidFill>
                <a:effectLst/>
                <a:latin typeface="+mn-lt"/>
                <a:ea typeface="+mn-ea"/>
                <a:cs typeface="+mn-cs"/>
              </a:rPr>
              <a:t>some of those interviewed, such as Robert, the new member of the SLT at Greenleigh, had felt under pressure when interviewed by the reviewers. </a:t>
            </a:r>
            <a:endParaRPr lang="en-GB" b="1" dirty="0" smtClean="0">
              <a:effectLst/>
            </a:endParaRPr>
          </a:p>
          <a:p>
            <a:r>
              <a:rPr lang="en-GB" sz="1200" b="1"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Although the Ofsted categories were different to the developmental ‘scale’, mentioned above in the Instead review, this did not stop reviewers from referring to Ofsted language. Shaun at Greenleigh Primary, confirmed that this crept into judgements that the reviewers were making during their visit to the school:</a:t>
            </a:r>
          </a:p>
          <a:p>
            <a:r>
              <a:rPr lang="en-GB" sz="1200" i="1" kern="1200" dirty="0" smtClean="0">
                <a:solidFill>
                  <a:schemeClr val="tx1"/>
                </a:solidFill>
                <a:effectLst/>
                <a:latin typeface="+mn-lt"/>
                <a:ea typeface="+mn-ea"/>
                <a:cs typeface="+mn-cs"/>
              </a:rPr>
              <a:t>“Yes, because the languages used of if I was an Ofsted inspector the school would be at least good with outstanding features, and you are so far from outstanding, and these are the things you would need to do.  So they were talking in those terms.”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experience and training of the Headteachers with Ofsted methodology also influenced other aspects of the review, for instance, Samantha had read that Ofsted would no longer conduct lengthy lesson observations and therefore wanted the focus of the peer reviewers to be on ‘learning walks’. Neither did she want reviewers to visit the school assemblies, as she felt inspectors would not have time in the new framework to do this.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22</a:t>
            </a:fld>
            <a:endParaRPr lang="en-GB"/>
          </a:p>
        </p:txBody>
      </p:sp>
    </p:spTree>
    <p:extLst>
      <p:ext uri="{BB962C8B-B14F-4D97-AF65-F5344CB8AC3E}">
        <p14:creationId xmlns:p14="http://schemas.microsoft.com/office/powerpoint/2010/main" val="355006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However, it was difficult to say how much the peer review had motivated these changes, and how much they merely validated the school’s current plans. The peer review appeared to provide additional ‘triangulation’ of the strategy. Other data was likely to be very influential in shaping school improvement plans too. It is unclear how much the peer review was likely to have a longer term impact on the school or whether it would lead to (or contribute to) an improved Ofsted Inspection grade. </a:t>
            </a:r>
          </a:p>
          <a:p>
            <a:r>
              <a:rPr lang="en-GB" sz="1200" kern="1200" dirty="0" smtClean="0">
                <a:solidFill>
                  <a:schemeClr val="tx1"/>
                </a:solidFill>
                <a:effectLst/>
                <a:latin typeface="+mn-lt"/>
                <a:ea typeface="+mn-ea"/>
                <a:cs typeface="+mn-cs"/>
              </a:rPr>
              <a:t>In terms of the benefits of the peer review these included the challenge and support it provided to other staff, senior and middle leaders and the governors. A major part of this was that they were likely to be better prepared for a future inspection. </a:t>
            </a:r>
          </a:p>
          <a:p>
            <a:r>
              <a:rPr lang="en-GB" sz="1200" kern="1200" dirty="0" smtClean="0">
                <a:solidFill>
                  <a:schemeClr val="tx1"/>
                </a:solidFill>
                <a:effectLst/>
                <a:latin typeface="+mn-lt"/>
                <a:ea typeface="+mn-ea"/>
                <a:cs typeface="+mn-cs"/>
              </a:rPr>
              <a:t>The benefits and learning from the peer review extended also to the Lead Reviewer and his school.</a:t>
            </a: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23</a:t>
            </a:fld>
            <a:endParaRPr lang="en-GB"/>
          </a:p>
        </p:txBody>
      </p:sp>
    </p:spTree>
    <p:extLst>
      <p:ext uri="{BB962C8B-B14F-4D97-AF65-F5344CB8AC3E}">
        <p14:creationId xmlns:p14="http://schemas.microsoft.com/office/powerpoint/2010/main" val="2440752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most significant way that Ofsted inspections affected the Instead review, was in the way that the latter was seen as preparatory for the former. Overall, the peer review was hoped to provide reassurance, challenge or validation about the school’s self-evaluation and improvement plans.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As already mentioned above, the review was also seen as valuable leadership preparation. Foremost to this preparation was practice in explaining leaders’ areas of responsibility to an outsider and practice in withstanding such interrogation under pressure. Although such things would not be unique to Ofsted, they were seen as the pinnacle of such a test.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Among the interviewees, some reflected on the way that they viewed Ofsted inspections, and these varied from person to person. Fear of future Ofsted inspections provided a backdrop to the Instead review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Nevertheless, there was an acceptance by most of the participants that Inspections had their (important) place in the education system, and that being prepared for them was a key skill for a school leader.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Indeed, two of the Heads were Ofsted trained, and one went to work for Ofsted full time as an HMI at the end of the academic year, the latter reflecting the inspectorate’s drive since 2014 to recruit more experienced senior leaders with recent practice experience.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Headteachers were uncertain about the timing of the next inspection but it was felt to be a good time to conduct a peer review. Terms such as ‘a dry run’, or ‘middle-man’ were used to describe the relationship of the Instead review to the next Ofsted inspection.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endParaRPr lang="en-GB" sz="12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longer term, a few staff expressed the hope that future inspection grades might improve as a result of the learning from the Instead review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process of Instead was also dovetailed with anticipated Ofsted priorities. One example of this was at Holy Primary school, where Alice asked the visiting Heads to interview the governors about the school vision aspect of the NAHT review. She felt that this would serve the purpose of raising their awareness about their accountability responsibilities for their areas in ways that Ofsted could question them.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One view was that the evidence gained and judgements arrived at from the review could be used as potential leverage if an Ofsted inspector wished to question particular aspects of the school covered by the review:</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i="1" kern="1200" dirty="0" smtClean="0">
                <a:solidFill>
                  <a:schemeClr val="tx1"/>
                </a:solidFill>
                <a:effectLst/>
                <a:latin typeface="+mn-lt"/>
                <a:ea typeface="+mn-ea"/>
                <a:cs typeface="+mn-cs"/>
              </a:rPr>
              <a:t>“So I think if they </a:t>
            </a:r>
            <a:r>
              <a:rPr lang="en-GB" sz="1200" kern="1200" dirty="0" smtClean="0">
                <a:solidFill>
                  <a:schemeClr val="tx1"/>
                </a:solidFill>
                <a:effectLst/>
                <a:latin typeface="+mn-lt"/>
                <a:ea typeface="+mn-ea"/>
                <a:cs typeface="+mn-cs"/>
              </a:rPr>
              <a:t>[Ofsted] </a:t>
            </a:r>
            <a:r>
              <a:rPr lang="en-GB" sz="1200" i="1" kern="1200" dirty="0" smtClean="0">
                <a:solidFill>
                  <a:schemeClr val="tx1"/>
                </a:solidFill>
                <a:effectLst/>
                <a:latin typeface="+mn-lt"/>
                <a:ea typeface="+mn-ea"/>
                <a:cs typeface="+mn-cs"/>
              </a:rPr>
              <a:t>said we think this is a weakness, I could say hang on a minute, I’ve had three headteachers who didn’t know the school, reviewed us, and took more time over it than you did, and they reckon we are here, so it’s a conversation.  I can imagine whipping that out and saying this is other evidence that you’ve not taken into account.” </a:t>
            </a:r>
            <a:r>
              <a:rPr lang="en-GB" sz="1200" kern="1200" dirty="0" smtClean="0">
                <a:solidFill>
                  <a:schemeClr val="tx1"/>
                </a:solidFill>
                <a:effectLst/>
                <a:latin typeface="+mn-lt"/>
                <a:ea typeface="+mn-ea"/>
                <a:cs typeface="+mn-cs"/>
              </a:rPr>
              <a:t>(Shaun, Deputy Headteacher, Holy Primary School).</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However, Ross saw the use of the Instead review for the purposes of contradicting or challenging Ofsted as contrary to the aims of their peer review:</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i="1" kern="1200" dirty="0" smtClean="0">
                <a:solidFill>
                  <a:schemeClr val="tx1"/>
                </a:solidFill>
                <a:effectLst/>
                <a:latin typeface="+mn-lt"/>
                <a:ea typeface="+mn-ea"/>
                <a:cs typeface="+mn-cs"/>
              </a:rPr>
              <a:t>“there’d recently been, before we first met, there had been, not issues, but some concerns from NAHT about people publishing quotes on websites etc., and they didn’t feel that was the purpose of it, it wasn’t to sort of either back up or counter an Ofsted judgement, it was for the school very much to see, you know, for use in its own development”. </a:t>
            </a:r>
            <a:r>
              <a:rPr lang="en-GB" sz="1200" kern="1200" dirty="0" smtClean="0">
                <a:solidFill>
                  <a:schemeClr val="tx1"/>
                </a:solidFill>
                <a:effectLst/>
                <a:latin typeface="+mn-lt"/>
                <a:ea typeface="+mn-ea"/>
                <a:cs typeface="+mn-cs"/>
              </a:rPr>
              <a:t>(Ross, Lead Reviewer)</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One aspect that remains unclear, is the extent to which the Instead review could influence the conduct of Ofsted inspectors. None of the schools (apart from the Lead reviewer’s school) have subsequently been inspected, so we cannot say if inspectors are interested in the findings of the review reports for instance. What we can say is that the influence of Ofsted on the Instead reviews was significant.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0DC03-D19E-4D0F-B75F-6143F3EF9CC7}" type="slidenum">
              <a:rPr lang="en-GB" smtClean="0"/>
              <a:t>24</a:t>
            </a:fld>
            <a:endParaRPr lang="en-GB"/>
          </a:p>
        </p:txBody>
      </p:sp>
    </p:spTree>
    <p:extLst>
      <p:ext uri="{BB962C8B-B14F-4D97-AF65-F5344CB8AC3E}">
        <p14:creationId xmlns:p14="http://schemas.microsoft.com/office/powerpoint/2010/main" val="384282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26</a:t>
            </a:fld>
            <a:endParaRPr lang="en-GB"/>
          </a:p>
        </p:txBody>
      </p:sp>
    </p:spTree>
    <p:extLst>
      <p:ext uri="{BB962C8B-B14F-4D97-AF65-F5344CB8AC3E}">
        <p14:creationId xmlns:p14="http://schemas.microsoft.com/office/powerpoint/2010/main" val="1892288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F0DC03-D19E-4D0F-B75F-6143F3EF9CC7}" type="slidenum">
              <a:rPr lang="en-GB" smtClean="0"/>
              <a:t>28</a:t>
            </a:fld>
            <a:endParaRPr lang="en-GB"/>
          </a:p>
        </p:txBody>
      </p:sp>
    </p:spTree>
    <p:extLst>
      <p:ext uri="{BB962C8B-B14F-4D97-AF65-F5344CB8AC3E}">
        <p14:creationId xmlns:p14="http://schemas.microsoft.com/office/powerpoint/2010/main" val="68277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Some of the most prominent</a:t>
            </a:r>
            <a:r>
              <a:rPr lang="en-US" sz="1200" baseline="0" dirty="0" smtClean="0"/>
              <a:t> </a:t>
            </a:r>
            <a:r>
              <a:rPr lang="en-US" sz="1200" dirty="0" smtClean="0"/>
              <a:t>building blocks around a self-improving system particularly currently include:</a:t>
            </a:r>
          </a:p>
          <a:p>
            <a:r>
              <a:rPr lang="en-US" sz="1200" dirty="0" smtClean="0"/>
              <a:t>national, local and specialized leaders of education</a:t>
            </a:r>
          </a:p>
          <a:p>
            <a:r>
              <a:rPr lang="en-US" sz="1200" baseline="0" dirty="0" smtClean="0"/>
              <a:t>teaching schools and teaching school alliances, and</a:t>
            </a:r>
          </a:p>
          <a:p>
            <a:r>
              <a:rPr lang="en-US" sz="1200" dirty="0" smtClean="0"/>
              <a:t>academy chains</a:t>
            </a:r>
          </a:p>
          <a:p>
            <a:endParaRPr lang="en-US" sz="1200" dirty="0" smtClean="0"/>
          </a:p>
          <a:p>
            <a:r>
              <a:rPr lang="en-US" sz="1200" dirty="0" smtClean="0"/>
              <a:t>These new roles and partnerships of schools create a very diverse system education system and many different ways of supporting</a:t>
            </a:r>
            <a:r>
              <a:rPr lang="en-US" sz="1200" baseline="0" dirty="0" smtClean="0"/>
              <a:t> and structuring school improvement. </a:t>
            </a:r>
            <a:endParaRPr lang="en-US"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3</a:t>
            </a:fld>
            <a:endParaRPr lang="en-GB"/>
          </a:p>
        </p:txBody>
      </p:sp>
    </p:spTree>
    <p:extLst>
      <p:ext uri="{BB962C8B-B14F-4D97-AF65-F5344CB8AC3E}">
        <p14:creationId xmlns:p14="http://schemas.microsoft.com/office/powerpoint/2010/main" val="163616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ＭＳ Ｐゴシック" charset="0"/>
              </a:rPr>
              <a:t>As well as the 5,170 academies open at the start of March a further 413 had been approved </a:t>
            </a:r>
            <a:endParaRPr lang="en-GB" dirty="0" smtClean="0">
              <a:latin typeface="Calibri" charset="0"/>
              <a:ea typeface="ＭＳ Ｐゴシック" charset="0"/>
            </a:endParaRPr>
          </a:p>
          <a:p>
            <a:pPr eaLnBrk="1" hangingPunct="1"/>
            <a:r>
              <a:rPr lang="en-GB" sz="1200" dirty="0" smtClean="0">
                <a:latin typeface="Arial" charset="0"/>
                <a:ea typeface="ＭＳ Ｐゴシック" charset="0"/>
              </a:rPr>
              <a:t>All schools can apply to become academies – independently run state schools</a:t>
            </a:r>
          </a:p>
          <a:p>
            <a:pPr eaLnBrk="1" hangingPunct="1"/>
            <a:r>
              <a:rPr lang="en-GB" sz="1200" dirty="0" smtClean="0">
                <a:latin typeface="Arial" charset="0"/>
                <a:ea typeface="ＭＳ Ｐゴシック" charset="0"/>
              </a:rPr>
              <a:t>Some 52% of secondary schools and 9% of primary schools are now academies (June 2015). Target for all schools to become academies by 2022*</a:t>
            </a:r>
          </a:p>
          <a:p>
            <a:r>
              <a:rPr lang="en-US" sz="1200" dirty="0" smtClean="0"/>
              <a:t>Primary school Heads resisting/feeling under pressure to </a:t>
            </a:r>
            <a:r>
              <a:rPr lang="en-US" sz="1200" dirty="0" err="1" smtClean="0"/>
              <a:t>Academise</a:t>
            </a:r>
            <a:endParaRPr lang="en-US" sz="1200" dirty="0" smtClean="0"/>
          </a:p>
          <a:p>
            <a:r>
              <a:rPr lang="en-US" sz="1200" dirty="0" smtClean="0"/>
              <a:t>Wanting to collaborate but looking for new insights, new challenges</a:t>
            </a:r>
          </a:p>
          <a:p>
            <a:endParaRPr lang="en-GB" dirty="0">
              <a:latin typeface="Calibri" charset="0"/>
              <a:ea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3001EB8-5BCC-1A45-A7B5-5837AADE97C8}" type="slidenum">
              <a:rPr lang="en-GB"/>
              <a:pPr/>
              <a:t>4</a:t>
            </a:fld>
            <a:endParaRPr lang="en-GB"/>
          </a:p>
        </p:txBody>
      </p:sp>
    </p:spTree>
    <p:extLst>
      <p:ext uri="{BB962C8B-B14F-4D97-AF65-F5344CB8AC3E}">
        <p14:creationId xmlns:p14="http://schemas.microsoft.com/office/powerpoint/2010/main" val="15382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ＭＳ Ｐゴシック" charset="0"/>
              </a:rPr>
              <a:t>In January 2016 there were 3,490 academies that were part of 936 different MATs. This was 68% of all academies and included just over 2,200 primaries, almost 1,100 </a:t>
            </a:r>
            <a:r>
              <a:rPr lang="en-GB" dirty="0" err="1">
                <a:latin typeface="Calibri" charset="0"/>
                <a:ea typeface="ＭＳ Ｐゴシック" charset="0"/>
              </a:rPr>
              <a:t>secondaries</a:t>
            </a:r>
            <a:r>
              <a:rPr lang="en-GB" dirty="0">
                <a:latin typeface="Calibri" charset="0"/>
                <a:ea typeface="ＭＳ Ｐゴシック" charset="0"/>
              </a:rPr>
              <a:t> and around 170 non-mainstream schools.10 </a:t>
            </a:r>
          </a:p>
          <a:p>
            <a:r>
              <a:rPr lang="en-GB" dirty="0">
                <a:latin typeface="Calibri" charset="0"/>
                <a:ea typeface="ＭＳ Ｐゴシック" charset="0"/>
              </a:rPr>
              <a:t>The MATs with the largest number of member schools are listed in the table opposite. The Academies Enterprise Trust is the largest and includes schools in eight of the nine English regions and 25 different local authorities across the country. It contains more schools than nine English local authorities. </a:t>
            </a:r>
          </a:p>
          <a:p>
            <a:r>
              <a:rPr lang="en-GB" dirty="0">
                <a:latin typeface="Calibri" charset="0"/>
                <a:ea typeface="ＭＳ Ｐゴシック" charset="0"/>
              </a:rPr>
              <a:t>233 schools were formally part of a MAT, but one with only a single ‘member’. In total 748 MATs included fewer than five schools.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AD8F91ED-8654-B048-B7A8-CF70A9D58045}" type="slidenum">
              <a:rPr lang="en-GB"/>
              <a:pPr/>
              <a:t>5</a:t>
            </a:fld>
            <a:endParaRPr lang="en-GB"/>
          </a:p>
        </p:txBody>
      </p:sp>
    </p:spTree>
    <p:extLst>
      <p:ext uri="{BB962C8B-B14F-4D97-AF65-F5344CB8AC3E}">
        <p14:creationId xmlns:p14="http://schemas.microsoft.com/office/powerpoint/2010/main" val="24959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ea typeface="ＭＳ Ｐゴシック" charset="0"/>
              </a:rPr>
              <a:t>In total, there are 765 Teaching Schools (596 alliances) (July 2016) </a:t>
            </a:r>
            <a:endParaRPr lang="en-GB" b="1" dirty="0" smtClean="0">
              <a:latin typeface="Calibri" charset="0"/>
              <a:ea typeface="ＭＳ Ｐゴシック" charset="0"/>
            </a:endParaRPr>
          </a:p>
          <a:p>
            <a:pPr marL="0" indent="0">
              <a:buFont typeface="Arial" panose="020B0604020202020204" pitchFamily="34" charset="0"/>
              <a:buNone/>
              <a:defRPr/>
            </a:pPr>
            <a:r>
              <a:rPr lang="en-GB" sz="1200" dirty="0" smtClean="0">
                <a:latin typeface="+mn-lt"/>
              </a:rPr>
              <a:t>The Big Six:</a:t>
            </a:r>
          </a:p>
          <a:p>
            <a:pPr>
              <a:buFont typeface="Arial" panose="020B0604020202020204" pitchFamily="34" charset="0"/>
              <a:buChar char="•"/>
              <a:defRPr/>
            </a:pPr>
            <a:r>
              <a:rPr lang="en-GB" sz="1200" dirty="0" smtClean="0">
                <a:latin typeface="+mn-lt"/>
              </a:rPr>
              <a:t>school-led initial teacher training, </a:t>
            </a:r>
          </a:p>
          <a:p>
            <a:pPr>
              <a:buFont typeface="Arial" panose="020B0604020202020204" pitchFamily="34" charset="0"/>
              <a:buChar char="•"/>
              <a:defRPr/>
            </a:pPr>
            <a:r>
              <a:rPr lang="en-GB" sz="1200" dirty="0" smtClean="0">
                <a:latin typeface="+mn-lt"/>
              </a:rPr>
              <a:t>continuing professional development, </a:t>
            </a:r>
          </a:p>
          <a:p>
            <a:pPr>
              <a:buFont typeface="Arial" panose="020B0604020202020204" pitchFamily="34" charset="0"/>
              <a:buChar char="•"/>
              <a:defRPr/>
            </a:pPr>
            <a:r>
              <a:rPr lang="en-GB" sz="1200" dirty="0" smtClean="0">
                <a:latin typeface="+mn-lt"/>
              </a:rPr>
              <a:t>supporting other schools, </a:t>
            </a:r>
          </a:p>
          <a:p>
            <a:pPr>
              <a:buFont typeface="Arial" panose="020B0604020202020204" pitchFamily="34" charset="0"/>
              <a:buChar char="•"/>
              <a:defRPr/>
            </a:pPr>
            <a:r>
              <a:rPr lang="en-GB" sz="1200" dirty="0" smtClean="0">
                <a:latin typeface="+mn-lt"/>
              </a:rPr>
              <a:t>identifying and developing leadership potential, </a:t>
            </a:r>
          </a:p>
          <a:p>
            <a:pPr>
              <a:buFont typeface="Arial" panose="020B0604020202020204" pitchFamily="34" charset="0"/>
              <a:buChar char="•"/>
              <a:defRPr/>
            </a:pPr>
            <a:r>
              <a:rPr lang="en-GB" sz="1200" dirty="0" smtClean="0">
                <a:latin typeface="+mn-lt"/>
              </a:rPr>
              <a:t>recruiting and managing specialist leaders of education, </a:t>
            </a:r>
          </a:p>
          <a:p>
            <a:pPr>
              <a:buFont typeface="Arial" panose="020B0604020202020204" pitchFamily="34" charset="0"/>
              <a:buChar char="•"/>
              <a:defRPr/>
            </a:pPr>
            <a:r>
              <a:rPr lang="en-GB" sz="1200" dirty="0" smtClean="0">
                <a:latin typeface="+mn-lt"/>
              </a:rPr>
              <a:t>research and development</a:t>
            </a:r>
          </a:p>
          <a:p>
            <a:endParaRPr lang="en-GB" dirty="0">
              <a:latin typeface="Calibri" charset="0"/>
              <a:ea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5E62A6B-7774-7E43-89EB-2CD80E6DAAFF}" type="slidenum">
              <a:rPr lang="en-GB"/>
              <a:pPr/>
              <a:t>6</a:t>
            </a:fld>
            <a:endParaRPr lang="en-GB"/>
          </a:p>
        </p:txBody>
      </p:sp>
    </p:spTree>
    <p:extLst>
      <p:ext uri="{BB962C8B-B14F-4D97-AF65-F5344CB8AC3E}">
        <p14:creationId xmlns:p14="http://schemas.microsoft.com/office/powerpoint/2010/main" val="152085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buFont typeface="Wingdings" charset="0"/>
              <a:buNone/>
            </a:pPr>
            <a:r>
              <a:rPr lang="en-US" altLang="ja-JP" sz="1800">
                <a:solidFill>
                  <a:srgbClr val="000000"/>
                </a:solidFill>
                <a:latin typeface="Calibri" charset="0"/>
                <a:ea typeface="ＭＳ Ｐゴシック" charset="0"/>
                <a:cs typeface="Arial" charset="0"/>
              </a:rPr>
              <a:t> Ensure schools and colleges are given more autonomy but also held to account for the education they provide by:</a:t>
            </a:r>
          </a:p>
          <a:p>
            <a:pPr eaLnBrk="1" hangingPunct="1">
              <a:lnSpc>
                <a:spcPct val="80000"/>
              </a:lnSpc>
            </a:pPr>
            <a:r>
              <a:rPr lang="en-US" altLang="ja-JP" sz="1800">
                <a:solidFill>
                  <a:srgbClr val="000000"/>
                </a:solidFill>
                <a:latin typeface="Calibri" charset="0"/>
                <a:ea typeface="ＭＳ Ｐゴシック" charset="0"/>
                <a:cs typeface="Arial" charset="0"/>
              </a:rPr>
              <a:t>setting clearer and tougher ‘floor standards’ (minimum requirements) for primary, secondary and further education </a:t>
            </a:r>
          </a:p>
          <a:p>
            <a:pPr eaLnBrk="1" hangingPunct="1">
              <a:lnSpc>
                <a:spcPct val="80000"/>
              </a:lnSpc>
            </a:pPr>
            <a:r>
              <a:rPr lang="en-GB" altLang="ja-JP" sz="1800">
                <a:latin typeface="Calibri" charset="0"/>
                <a:ea typeface="ＭＳ Ｐゴシック" charset="0"/>
                <a:cs typeface="Arial" charset="0"/>
              </a:rPr>
              <a:t>New Ofsted inspection framework: </a:t>
            </a:r>
          </a:p>
          <a:p>
            <a:pPr lvl="1" eaLnBrk="1" hangingPunct="1">
              <a:lnSpc>
                <a:spcPct val="80000"/>
              </a:lnSpc>
            </a:pPr>
            <a:r>
              <a:rPr lang="en-GB" altLang="ja-JP" sz="1800">
                <a:latin typeface="Calibri" charset="0"/>
                <a:ea typeface="ＭＳ Ｐゴシック" charset="0"/>
                <a:cs typeface="Arial" charset="0"/>
              </a:rPr>
              <a:t>Focus on pupil achievement; quality of teaching; leadership and management; behaviour and safety of pupils; listen to reading</a:t>
            </a:r>
          </a:p>
          <a:p>
            <a:pPr lvl="1" eaLnBrk="1" hangingPunct="1">
              <a:lnSpc>
                <a:spcPct val="80000"/>
              </a:lnSpc>
            </a:pPr>
            <a:r>
              <a:rPr lang="en-GB" altLang="ja-JP" sz="1800">
                <a:latin typeface="Calibri" charset="0"/>
                <a:ea typeface="ＭＳ Ｐゴシック" charset="0"/>
                <a:cs typeface="Arial" charset="0"/>
              </a:rPr>
              <a:t>Satisfactory schools – now classified as require improvement</a:t>
            </a:r>
          </a:p>
          <a:p>
            <a:pPr lvl="1" eaLnBrk="1" hangingPunct="1">
              <a:lnSpc>
                <a:spcPct val="80000"/>
              </a:lnSpc>
            </a:pPr>
            <a:r>
              <a:rPr lang="en-GB" altLang="ja-JP" sz="1800">
                <a:latin typeface="Calibri" charset="0"/>
                <a:ea typeface="ＭＳ Ｐゴシック" charset="0"/>
                <a:cs typeface="Arial" charset="0"/>
              </a:rPr>
              <a:t>Outstanding schools free of inspection</a:t>
            </a:r>
            <a:endParaRPr lang="en-GB" altLang="ja-JP" sz="1800" b="1">
              <a:latin typeface="Calibri" charset="0"/>
              <a:ea typeface="ＭＳ Ｐゴシック" charset="0"/>
              <a:cs typeface="Arial" charset="0"/>
            </a:endParaRPr>
          </a:p>
          <a:p>
            <a:pPr eaLnBrk="1" hangingPunct="1">
              <a:lnSpc>
                <a:spcPct val="80000"/>
              </a:lnSpc>
            </a:pPr>
            <a:r>
              <a:rPr lang="en-GB" altLang="ja-JP" sz="1800">
                <a:latin typeface="Calibri" charset="0"/>
                <a:ea typeface="ＭＳ Ｐゴシック" charset="0"/>
                <a:cs typeface="Arial" charset="0"/>
              </a:rPr>
              <a:t>Significant increase in accessible public information and data on schools</a:t>
            </a:r>
          </a:p>
          <a:p>
            <a:pPr eaLnBrk="1" hangingPunct="1">
              <a:lnSpc>
                <a:spcPct val="80000"/>
              </a:lnSpc>
            </a:pPr>
            <a:r>
              <a:rPr lang="en-GB" altLang="ja-JP" sz="1800">
                <a:latin typeface="Calibri" charset="0"/>
                <a:ea typeface="ＭＳ Ｐゴシック" charset="0"/>
                <a:cs typeface="Arial" charset="0"/>
              </a:rPr>
              <a:t>Reforms to performance tables - new measure on average pupil progress at GCSE across 8 subjects (English, Maths, 3 EBacc subjects and 3 others, including vocational subjects) plus measure of percentage of pupils passing GCSE English and Maths to replace existing 5 A*-C GCSE measure</a:t>
            </a:r>
          </a:p>
          <a:p>
            <a:pPr eaLnBrk="1" hangingPunct="1">
              <a:lnSpc>
                <a:spcPct val="80000"/>
              </a:lnSpc>
            </a:pPr>
            <a:r>
              <a:rPr lang="en-GB" altLang="ja-JP" sz="1800">
                <a:latin typeface="Calibri" charset="0"/>
                <a:ea typeface="ＭＳ Ｐゴシック" charset="0"/>
                <a:cs typeface="Arial" charset="0"/>
              </a:rPr>
              <a:t>Improve quality of governing bodies by allowing them to recruit governors based on the skills and expertise they can offer</a:t>
            </a:r>
            <a:endParaRPr lang="en-GB">
              <a:latin typeface="Calibri" charset="0"/>
              <a:ea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836" indent="-285321">
              <a:defRPr sz="2400">
                <a:solidFill>
                  <a:schemeClr val="tx1"/>
                </a:solidFill>
                <a:latin typeface="Arial" charset="0"/>
                <a:ea typeface="ＭＳ Ｐゴシック" charset="0"/>
              </a:defRPr>
            </a:lvl2pPr>
            <a:lvl3pPr marL="1141286" indent="-228257">
              <a:defRPr sz="2400">
                <a:solidFill>
                  <a:schemeClr val="tx1"/>
                </a:solidFill>
                <a:latin typeface="Arial" charset="0"/>
                <a:ea typeface="ＭＳ Ｐゴシック" charset="0"/>
              </a:defRPr>
            </a:lvl3pPr>
            <a:lvl4pPr marL="1597800" indent="-228257">
              <a:defRPr sz="2400">
                <a:solidFill>
                  <a:schemeClr val="tx1"/>
                </a:solidFill>
                <a:latin typeface="Arial" charset="0"/>
                <a:ea typeface="ＭＳ Ｐゴシック" charset="0"/>
              </a:defRPr>
            </a:lvl4pPr>
            <a:lvl5pPr marL="2054314" indent="-228257">
              <a:defRPr sz="2400">
                <a:solidFill>
                  <a:schemeClr val="tx1"/>
                </a:solidFill>
                <a:latin typeface="Arial" charset="0"/>
                <a:ea typeface="ＭＳ Ｐゴシック" charset="0"/>
              </a:defRPr>
            </a:lvl5pPr>
            <a:lvl6pPr marL="2510828" indent="-228257" eaLnBrk="0" fontAlgn="base" hangingPunct="0">
              <a:spcBef>
                <a:spcPct val="0"/>
              </a:spcBef>
              <a:spcAft>
                <a:spcPct val="0"/>
              </a:spcAft>
              <a:defRPr sz="2400">
                <a:solidFill>
                  <a:schemeClr val="tx1"/>
                </a:solidFill>
                <a:latin typeface="Arial" charset="0"/>
                <a:ea typeface="ＭＳ Ｐゴシック" charset="0"/>
              </a:defRPr>
            </a:lvl6pPr>
            <a:lvl7pPr marL="2967342" indent="-228257" eaLnBrk="0" fontAlgn="base" hangingPunct="0">
              <a:spcBef>
                <a:spcPct val="0"/>
              </a:spcBef>
              <a:spcAft>
                <a:spcPct val="0"/>
              </a:spcAft>
              <a:defRPr sz="2400">
                <a:solidFill>
                  <a:schemeClr val="tx1"/>
                </a:solidFill>
                <a:latin typeface="Arial" charset="0"/>
                <a:ea typeface="ＭＳ Ｐゴシック" charset="0"/>
              </a:defRPr>
            </a:lvl7pPr>
            <a:lvl8pPr marL="3423857" indent="-228257" eaLnBrk="0" fontAlgn="base" hangingPunct="0">
              <a:spcBef>
                <a:spcPct val="0"/>
              </a:spcBef>
              <a:spcAft>
                <a:spcPct val="0"/>
              </a:spcAft>
              <a:defRPr sz="2400">
                <a:solidFill>
                  <a:schemeClr val="tx1"/>
                </a:solidFill>
                <a:latin typeface="Arial" charset="0"/>
                <a:ea typeface="ＭＳ Ｐゴシック" charset="0"/>
              </a:defRPr>
            </a:lvl8pPr>
            <a:lvl9pPr marL="3880371" indent="-228257" eaLnBrk="0" fontAlgn="base" hangingPunct="0">
              <a:spcBef>
                <a:spcPct val="0"/>
              </a:spcBef>
              <a:spcAft>
                <a:spcPct val="0"/>
              </a:spcAft>
              <a:defRPr sz="2400">
                <a:solidFill>
                  <a:schemeClr val="tx1"/>
                </a:solidFill>
                <a:latin typeface="Arial" charset="0"/>
                <a:ea typeface="ＭＳ Ｐゴシック" charset="0"/>
              </a:defRPr>
            </a:lvl9pPr>
          </a:lstStyle>
          <a:p>
            <a:fld id="{FC02F2BC-3419-3548-A321-14BB5687903C}" type="slidenum">
              <a:rPr lang="en-GB" sz="1200"/>
              <a:pP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1CCECA-75B2-457F-A3C2-CB9EA1CB9E3D}" type="slidenum">
              <a:rPr lang="en-GB" altLang="en-US" smtClean="0"/>
              <a:pPr/>
              <a:t>8</a:t>
            </a:fld>
            <a:endParaRPr lang="en-GB" altLang="en-US" smtClean="0"/>
          </a:p>
        </p:txBody>
      </p:sp>
    </p:spTree>
    <p:extLst>
      <p:ext uri="{BB962C8B-B14F-4D97-AF65-F5344CB8AC3E}">
        <p14:creationId xmlns:p14="http://schemas.microsoft.com/office/powerpoint/2010/main" val="49065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NAHT is the largest union for senior school leaders. Russell Hobby, the </a:t>
            </a:r>
            <a:r>
              <a:rPr lang="en-GB" dirty="0" err="1" smtClean="0">
                <a:effectLst/>
              </a:rPr>
              <a:t>GenSec</a:t>
            </a:r>
            <a:r>
              <a:rPr lang="en-GB" dirty="0" smtClean="0">
                <a:effectLst/>
              </a:rPr>
              <a:t> of NAHT has been vocal about the negative impact of Ofsted:</a:t>
            </a:r>
          </a:p>
          <a:p>
            <a:r>
              <a:rPr lang="en-GB" sz="1200" kern="1200" dirty="0" smtClean="0">
                <a:solidFill>
                  <a:schemeClr val="tx1"/>
                </a:solidFill>
                <a:effectLst/>
                <a:latin typeface="+mn-lt"/>
                <a:ea typeface="+mn-ea"/>
                <a:cs typeface="+mn-cs"/>
              </a:rPr>
              <a:t>This arose initially out of the ASPIRE project and Instead (peer review) came later. Dis-satisfaction among Headteachers initially ‘peaked’ in 2012 as OFSTED powers became increasingly high stakes, for example the power to remove leadership if the school achieved 3 consecutive ‘satisfactory’ grades. OFSTED was perceived to be too adversarial and the inspection system was not felt to lead to improvements. Aspire had funding from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and this used a model of clustering of schools (emulated in the Instead model but with 3 or 4 schools as opposed to 5-10 in Aspire). Aspire aimed to get schools to ‘good’ within three years. </a:t>
            </a:r>
          </a:p>
          <a:p>
            <a:r>
              <a:rPr lang="en-GB" sz="1200" kern="1200" dirty="0" smtClean="0">
                <a:solidFill>
                  <a:schemeClr val="tx1"/>
                </a:solidFill>
                <a:effectLst/>
                <a:latin typeface="+mn-lt"/>
                <a:ea typeface="+mn-ea"/>
                <a:cs typeface="+mn-cs"/>
              </a:rPr>
              <a:t>The peer review model applies particularly well to Primary schools, as inspectors for OFSTED have sometimes been from secondary or FE sectors and this has led to resentment. Also, it was felt that some Headteachers were not always in the best place to self-assess. Thirdly, it was felt that a system of review/inspection that could include school strengths that did not directly impact on attainment was also needed. Therefore there was a period of scoping out alternative models, reading research and discussion with a variety of people, such as Christine Gilbert and Challenge Partners to think of an alternative way to inspect/peer review schools. The resulting discussions with Headteachers has led to a matrix/grid model framework, rather than using or basing the framework on the OFSTED model. Lesley did mention some comments from early pilots of the grid, however, that some Headteachers may want some indication of ‘vulnerability’ to OFSTED inspection, if carried out in this area. This arose from the first pilot in which an experienced OFSTED inspector led a review and pointed out that a ‘good’ outcome on the peer review might be disguising what OFSTED may consider a weakness. Lesley also made the point that the title ‘as well’ might better sum up the intention of their peer review framework but they would stick to ‘instead’. </a:t>
            </a:r>
          </a:p>
          <a:p>
            <a:endParaRPr lang="en-GB" dirty="0"/>
          </a:p>
        </p:txBody>
      </p:sp>
      <p:sp>
        <p:nvSpPr>
          <p:cNvPr id="4" name="Slide Number Placeholder 3"/>
          <p:cNvSpPr>
            <a:spLocks noGrp="1"/>
          </p:cNvSpPr>
          <p:nvPr>
            <p:ph type="sldNum" sz="quarter" idx="10"/>
          </p:nvPr>
        </p:nvSpPr>
        <p:spPr/>
        <p:txBody>
          <a:bodyPr/>
          <a:lstStyle/>
          <a:p>
            <a:fld id="{71F0DC03-D19E-4D0F-B75F-6143F3EF9CC7}" type="slidenum">
              <a:rPr lang="en-GB" smtClean="0"/>
              <a:t>9</a:t>
            </a:fld>
            <a:endParaRPr lang="en-GB"/>
          </a:p>
        </p:txBody>
      </p:sp>
    </p:spTree>
    <p:extLst>
      <p:ext uri="{BB962C8B-B14F-4D97-AF65-F5344CB8AC3E}">
        <p14:creationId xmlns:p14="http://schemas.microsoft.com/office/powerpoint/2010/main" val="310444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80071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4" y="6440489"/>
            <a:ext cx="537115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6705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4"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461434" y="6440489"/>
            <a:ext cx="537115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18547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4"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5418667" y="1697038"/>
            <a:ext cx="6163733"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461434" y="6440489"/>
            <a:ext cx="537115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410525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87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6"/>
            <a:ext cx="109728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609600" y="2625277"/>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557605A5-F0D9-4CA2-8FB9-A9232C6D2E2E}" type="datetimeFigureOut">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09/01/18</a:t>
            </a:fld>
            <a:endParaRPr lang="en-GB" altLang="en-US">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Helvetica"/>
                <a:ea typeface="MS PGothic" charset="0"/>
                <a:cs typeface="Helvetica"/>
              </a:defRPr>
            </a:lvl1pPr>
          </a:lstStyle>
          <a:p>
            <a:pPr defTabSz="457200"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10957985" y="6356351"/>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defTabSz="457200" eaLnBrk="0" fontAlgn="base" hangingPunct="0">
              <a:spcBef>
                <a:spcPct val="0"/>
              </a:spcBef>
              <a:spcAft>
                <a:spcPct val="0"/>
              </a:spcAft>
              <a:defRPr/>
            </a:pPr>
            <a:fld id="{28F133F9-DE5D-4C31-9F1D-4C81F3555E09}" type="slidenum">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47628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1"/>
            <a:ext cx="109728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609600" y="2166387"/>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197600" y="2166387"/>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934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5050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47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88524"/>
            <a:ext cx="4011084"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609601"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A8673D6C-3881-480F-913A-6349D4BA45A5}" type="datetimeFigureOut">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09/01/18</a:t>
            </a:fld>
            <a:endParaRPr lang="en-GB" altLang="en-US">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charset="0"/>
                <a:ea typeface="MS PGothic" charset="0"/>
                <a:cs typeface="MS PGothic" charset="0"/>
              </a:defRPr>
            </a:lvl1pPr>
          </a:lstStyle>
          <a:p>
            <a:pPr defTabSz="457200"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AAB64A4F-59D3-49DA-A519-0D0E39484A71}" type="slidenum">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333008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026401"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C5122FBC-1FDA-4149-92D4-DF0510D2A1A2}" type="datetimeFigureOut">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09/01/18</a:t>
            </a:fld>
            <a:endParaRPr lang="en-GB" altLang="en-US">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charset="0"/>
                <a:ea typeface="MS PGothic" charset="0"/>
                <a:cs typeface="MS PGothic" charset="0"/>
              </a:defRPr>
            </a:lvl1pPr>
          </a:lstStyle>
          <a:p>
            <a:pPr defTabSz="457200"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25AF47D6-247A-4FE3-808E-F7AF2E7A5392}" type="slidenum">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72688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3A64B57F-1B29-45AD-B89B-E8010256D91F}" type="datetimeFigureOut">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09/01/18</a:t>
            </a:fld>
            <a:endParaRPr lang="en-GB" altLang="en-US">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ea typeface="MS PGothic" charset="0"/>
                <a:cs typeface="MS PGothic" charset="0"/>
              </a:defRPr>
            </a:lvl1pPr>
          </a:lstStyle>
          <a:p>
            <a:pPr defTabSz="457200"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51632914-841A-4724-A3C5-3EB8545BB3FE}" type="slidenum">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66405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5FD97A94-B047-429E-9F4B-F9F9666626CC}" type="datetimeFigureOut">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09/01/18</a:t>
            </a:fld>
            <a:endParaRPr lang="en-GB" altLang="en-US">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ea typeface="MS PGothic" charset="0"/>
                <a:cs typeface="MS PGothic" charset="0"/>
              </a:defRPr>
            </a:lvl1pPr>
          </a:lstStyle>
          <a:p>
            <a:pPr defTabSz="457200"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7B57CCE0-5493-481A-9C31-53DB4A3BCBE2}" type="slidenum">
              <a:rPr lang="en-GB" altLang="en-US" smtClean="0">
                <a:solidFill>
                  <a:srgbClr val="000000"/>
                </a:solidFill>
                <a:ea typeface="MS PGothic" panose="020B0600070205080204" pitchFamily="34" charset="-128"/>
              </a:rPr>
              <a:pPr defTabSz="457200"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177883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84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choolinspections.eu/" TargetMode="External"/><Relationship Id="rId4" Type="http://schemas.openxmlformats.org/officeDocument/2006/relationships/hyperlink" Target="mailto:David.Godfrey@ucl.ac.uk" TargetMode="External"/><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Box 3"/>
          <p:cNvSpPr txBox="1">
            <a:spLocks noChangeArrowheads="1"/>
          </p:cNvSpPr>
          <p:nvPr/>
        </p:nvSpPr>
        <p:spPr bwMode="auto">
          <a:xfrm>
            <a:off x="622590" y="1777019"/>
            <a:ext cx="810577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fontAlgn="base">
              <a:spcBef>
                <a:spcPct val="0"/>
              </a:spcBef>
              <a:spcAft>
                <a:spcPct val="0"/>
              </a:spcAft>
            </a:pPr>
            <a:r>
              <a:rPr lang="en-GB" altLang="en-US" sz="4000" b="1" dirty="0" smtClean="0">
                <a:solidFill>
                  <a:srgbClr val="051B35"/>
                </a:solidFill>
                <a:latin typeface="Helvetica" panose="020B0604020202020204" pitchFamily="34" charset="0"/>
              </a:rPr>
              <a:t>Polycentric Inspections of Networks of schools. </a:t>
            </a:r>
          </a:p>
          <a:p>
            <a:pPr defTabSz="457200" fontAlgn="base">
              <a:spcBef>
                <a:spcPct val="0"/>
              </a:spcBef>
              <a:spcAft>
                <a:spcPct val="0"/>
              </a:spcAft>
            </a:pPr>
            <a:r>
              <a:rPr lang="en-GB" altLang="en-US" sz="4000" b="1" dirty="0" smtClean="0">
                <a:solidFill>
                  <a:srgbClr val="051B35"/>
                </a:solidFill>
                <a:latin typeface="Helvetica" panose="020B0604020202020204" pitchFamily="34" charset="0"/>
              </a:rPr>
              <a:t>The English Case Studies (Peer Review Strand)</a:t>
            </a:r>
          </a:p>
          <a:p>
            <a:pPr defTabSz="457200" fontAlgn="base">
              <a:spcBef>
                <a:spcPct val="0"/>
              </a:spcBef>
              <a:spcAft>
                <a:spcPct val="0"/>
              </a:spcAft>
            </a:pPr>
            <a:endParaRPr lang="en-GB" altLang="en-US" sz="2000" b="1" smtClean="0">
              <a:solidFill>
                <a:srgbClr val="051B35"/>
              </a:solidFill>
              <a:latin typeface="Helvetica" panose="020B0604020202020204" pitchFamily="34" charset="0"/>
            </a:endParaRPr>
          </a:p>
          <a:p>
            <a:pPr defTabSz="457200" fontAlgn="base">
              <a:spcBef>
                <a:spcPct val="0"/>
              </a:spcBef>
              <a:spcAft>
                <a:spcPct val="0"/>
              </a:spcAft>
            </a:pPr>
            <a:r>
              <a:rPr lang="en-GB" altLang="en-US" sz="2000" b="1" dirty="0" smtClean="0">
                <a:solidFill>
                  <a:srgbClr val="051B35"/>
                </a:solidFill>
                <a:latin typeface="Helvetica" panose="020B0604020202020204" pitchFamily="34" charset="0"/>
              </a:rPr>
              <a:t>http</a:t>
            </a:r>
            <a:r>
              <a:rPr lang="en-GB" altLang="en-US" sz="2000" b="1" dirty="0">
                <a:solidFill>
                  <a:srgbClr val="051B35"/>
                </a:solidFill>
                <a:latin typeface="Helvetica" panose="020B0604020202020204" pitchFamily="34" charset="0"/>
              </a:rPr>
              <a:t>://www.schoolinspections.eu/</a:t>
            </a:r>
          </a:p>
          <a:p>
            <a:pPr defTabSz="457200" fontAlgn="base">
              <a:spcBef>
                <a:spcPct val="0"/>
              </a:spcBef>
              <a:spcAft>
                <a:spcPct val="0"/>
              </a:spcAft>
            </a:pPr>
            <a:endParaRPr lang="en-GB" altLang="en-US" sz="4000" b="1" dirty="0">
              <a:solidFill>
                <a:srgbClr val="051B35"/>
              </a:solidFill>
              <a:latin typeface="Helvetica" panose="020B0604020202020204" pitchFamily="34" charset="0"/>
            </a:endParaRPr>
          </a:p>
        </p:txBody>
      </p:sp>
      <p:sp>
        <p:nvSpPr>
          <p:cNvPr id="64516" name="TextBox 3"/>
          <p:cNvSpPr txBox="1">
            <a:spLocks noChangeArrowheads="1"/>
          </p:cNvSpPr>
          <p:nvPr/>
        </p:nvSpPr>
        <p:spPr bwMode="auto">
          <a:xfrm>
            <a:off x="872688" y="4947118"/>
            <a:ext cx="68770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fontAlgn="base">
              <a:spcBef>
                <a:spcPct val="0"/>
              </a:spcBef>
              <a:spcAft>
                <a:spcPct val="0"/>
              </a:spcAft>
            </a:pPr>
            <a:endParaRPr lang="en-GB" altLang="en-US" sz="1400" dirty="0" smtClean="0">
              <a:solidFill>
                <a:srgbClr val="051B35"/>
              </a:solidFill>
              <a:latin typeface="Helvetica" panose="020B0604020202020204" pitchFamily="34" charset="0"/>
            </a:endParaRPr>
          </a:p>
          <a:p>
            <a:pPr defTabSz="457200" fontAlgn="base">
              <a:spcBef>
                <a:spcPct val="0"/>
              </a:spcBef>
              <a:spcAft>
                <a:spcPct val="0"/>
              </a:spcAft>
            </a:pPr>
            <a:r>
              <a:rPr lang="en-GB" altLang="en-US" sz="1400" dirty="0" smtClean="0">
                <a:solidFill>
                  <a:srgbClr val="051B35"/>
                </a:solidFill>
                <a:latin typeface="Helvetica" panose="020B0604020202020204" pitchFamily="34" charset="0"/>
              </a:rPr>
              <a:t>Dr David Godfrey,</a:t>
            </a:r>
          </a:p>
          <a:p>
            <a:pPr defTabSz="457200" fontAlgn="base">
              <a:spcBef>
                <a:spcPct val="0"/>
              </a:spcBef>
              <a:spcAft>
                <a:spcPct val="0"/>
              </a:spcAft>
            </a:pPr>
            <a:r>
              <a:rPr lang="en-GB" altLang="en-US" sz="1400" dirty="0" smtClean="0">
                <a:solidFill>
                  <a:srgbClr val="051B35"/>
                </a:solidFill>
                <a:latin typeface="Helvetica" panose="020B0604020202020204" pitchFamily="34" charset="0"/>
              </a:rPr>
              <a:t>London Centre for Leadership in Learning</a:t>
            </a:r>
          </a:p>
          <a:p>
            <a:pPr defTabSz="457200" fontAlgn="base">
              <a:spcBef>
                <a:spcPct val="0"/>
              </a:spcBef>
              <a:spcAft>
                <a:spcPct val="0"/>
              </a:spcAft>
            </a:pPr>
            <a:r>
              <a:rPr lang="en-GB" altLang="en-US" sz="1400" dirty="0" smtClean="0">
                <a:solidFill>
                  <a:srgbClr val="051B35"/>
                </a:solidFill>
                <a:latin typeface="Helvetica" panose="020B0604020202020204" pitchFamily="34" charset="0"/>
              </a:rPr>
              <a:t>UCL Institute of Education</a:t>
            </a:r>
          </a:p>
        </p:txBody>
      </p:sp>
    </p:spTree>
    <p:extLst>
      <p:ext uri="{BB962C8B-B14F-4D97-AF65-F5344CB8AC3E}">
        <p14:creationId xmlns:p14="http://schemas.microsoft.com/office/powerpoint/2010/main" val="17034841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59873" y="1880754"/>
            <a:ext cx="9538854" cy="369332"/>
          </a:xfrm>
          <a:prstGeom prst="rect">
            <a:avLst/>
          </a:prstGeom>
        </p:spPr>
        <p:txBody>
          <a:bodyPr wrap="square">
            <a:spAutoFit/>
          </a:bodyPr>
          <a:lstStyle/>
          <a:p>
            <a:endParaRPr lang="en-GB" dirty="0"/>
          </a:p>
        </p:txBody>
      </p:sp>
      <p:sp>
        <p:nvSpPr>
          <p:cNvPr id="6" name="Content Placeholder 5"/>
          <p:cNvSpPr>
            <a:spLocks noGrp="1"/>
          </p:cNvSpPr>
          <p:nvPr>
            <p:ph idx="1"/>
          </p:nvPr>
        </p:nvSpPr>
        <p:spPr>
          <a:xfrm>
            <a:off x="6494318" y="0"/>
            <a:ext cx="5379027" cy="6384500"/>
          </a:xfrm>
        </p:spPr>
        <p:txBody>
          <a:bodyPr/>
          <a:lstStyle/>
          <a:p>
            <a:pPr marL="0" indent="0">
              <a:buNone/>
            </a:pPr>
            <a:r>
              <a:rPr lang="en-GB" sz="3600" dirty="0" smtClean="0">
                <a:latin typeface="Helvetica" panose="020B0604020202020204" pitchFamily="34" charset="0"/>
                <a:cs typeface="Helvetica" panose="020B0604020202020204" pitchFamily="34" charset="0"/>
              </a:rPr>
              <a:t>Peer </a:t>
            </a:r>
            <a:r>
              <a:rPr lang="en-GB" sz="3600" dirty="0">
                <a:latin typeface="Helvetica" panose="020B0604020202020204" pitchFamily="34" charset="0"/>
                <a:cs typeface="Helvetica" panose="020B0604020202020204" pitchFamily="34" charset="0"/>
              </a:rPr>
              <a:t>review </a:t>
            </a:r>
            <a:r>
              <a:rPr lang="en-GB" sz="3600" dirty="0" smtClean="0">
                <a:latin typeface="Helvetica" panose="020B0604020202020204" pitchFamily="34" charset="0"/>
                <a:cs typeface="Helvetica" panose="020B0604020202020204" pitchFamily="34" charset="0"/>
              </a:rPr>
              <a:t>case study</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Headteachers from 3 primary schools</a:t>
            </a:r>
          </a:p>
          <a:p>
            <a:pPr marL="0" indent="0">
              <a:buNone/>
            </a:pPr>
            <a:r>
              <a:rPr lang="en-GB" sz="2000" dirty="0" smtClean="0">
                <a:latin typeface="Helvetica" panose="020B0604020202020204" pitchFamily="34" charset="0"/>
                <a:cs typeface="Helvetica" panose="020B0604020202020204" pitchFamily="34" charset="0"/>
              </a:rPr>
              <a:t>Self-selected cluster</a:t>
            </a:r>
          </a:p>
          <a:p>
            <a:pPr marL="0" indent="0">
              <a:buNone/>
            </a:pPr>
            <a:endParaRPr lang="en-GB" sz="2000" dirty="0" smtClean="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Geographically close (</a:t>
            </a:r>
            <a:r>
              <a:rPr lang="en-GB" sz="2000" dirty="0" err="1" smtClean="0">
                <a:latin typeface="Helvetica" panose="020B0604020202020204" pitchFamily="34" charset="0"/>
                <a:cs typeface="Helvetica" panose="020B0604020202020204" pitchFamily="34" charset="0"/>
              </a:rPr>
              <a:t>ish</a:t>
            </a:r>
            <a:r>
              <a:rPr lang="en-GB" sz="2000" dirty="0" smtClean="0">
                <a:latin typeface="Helvetica" panose="020B0604020202020204" pitchFamily="34" charset="0"/>
                <a:cs typeface="Helvetica" panose="020B0604020202020204" pitchFamily="34" charset="0"/>
              </a:rPr>
              <a:t>) – they have not traditionally worked together</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Own framework for self-evaluation (not Ofsted)</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Each school is visited and reviewed once (2 days) around agreed focus</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Lead Reviewer coordinates and sends out final report (agreed with participants)</a:t>
            </a:r>
          </a:p>
          <a:p>
            <a:pPr marL="0" indent="0">
              <a:buNone/>
            </a:pPr>
            <a:endParaRPr lang="en-GB" sz="2000" dirty="0" smtClean="0">
              <a:latin typeface="Helvetica" panose="020B0604020202020204" pitchFamily="34" charset="0"/>
              <a:cs typeface="Helvetica" panose="020B0604020202020204" pitchFamily="34" charset="0"/>
            </a:endParaRPr>
          </a:p>
          <a:p>
            <a:pPr marL="0" indent="0">
              <a:buNone/>
            </a:pPr>
            <a:endParaRPr lang="en-GB" sz="2000" dirty="0">
              <a:latin typeface="Helvetica" panose="020B0604020202020204" pitchFamily="34" charset="0"/>
              <a:cs typeface="Helvetica" panose="020B0604020202020204" pitchFamily="34" charset="0"/>
            </a:endParaRPr>
          </a:p>
          <a:p>
            <a:endParaRPr lang="en-GB" sz="2000" i="1"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53825" cy="7023385"/>
          </a:xfrm>
          <a:prstGeom prst="rect">
            <a:avLst/>
          </a:prstGeom>
        </p:spPr>
      </p:pic>
    </p:spTree>
    <p:extLst>
      <p:ext uri="{BB962C8B-B14F-4D97-AF65-F5344CB8AC3E}">
        <p14:creationId xmlns:p14="http://schemas.microsoft.com/office/powerpoint/2010/main" val="1418974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64514"/>
            <a:ext cx="10972800" cy="894717"/>
          </a:xfrm>
        </p:spPr>
        <p:txBody>
          <a:bodyPr/>
          <a:lstStyle/>
          <a:p>
            <a:r>
              <a:rPr lang="en-GB" sz="3200" dirty="0"/>
              <a:t>I</a:t>
            </a:r>
            <a:r>
              <a:rPr lang="en-GB" sz="3200" dirty="0" smtClean="0"/>
              <a:t>nformal </a:t>
            </a:r>
            <a:r>
              <a:rPr lang="en-GB" sz="3200" dirty="0"/>
              <a:t>cluster: </a:t>
            </a:r>
            <a:r>
              <a:rPr lang="en-GB" sz="3200" dirty="0" smtClean="0"/>
              <a:t>Peer </a:t>
            </a:r>
            <a:r>
              <a:rPr lang="en-GB" sz="3200" dirty="0"/>
              <a:t>Review </a:t>
            </a:r>
            <a:r>
              <a:rPr lang="en-GB" sz="3200" dirty="0" smtClean="0"/>
              <a:t>schools</a:t>
            </a:r>
            <a:r>
              <a:rPr lang="en-GB" sz="3200" dirty="0"/>
              <a:t/>
            </a:r>
            <a:br>
              <a:rPr lang="en-GB" sz="3200" dirty="0"/>
            </a:br>
            <a:endParaRPr lang="en-GB" sz="3200" dirty="0"/>
          </a:p>
        </p:txBody>
      </p:sp>
      <p:sp>
        <p:nvSpPr>
          <p:cNvPr id="2" name="Text Placeholder 1"/>
          <p:cNvSpPr>
            <a:spLocks noGrp="1"/>
          </p:cNvSpPr>
          <p:nvPr>
            <p:ph idx="1"/>
          </p:nvPr>
        </p:nvSpPr>
        <p:spPr/>
        <p:txBody>
          <a:bodyPr/>
          <a:lstStyle/>
          <a:p>
            <a:endParaRPr lang="en-GB" dirty="0"/>
          </a:p>
          <a:p>
            <a:endParaRPr lang="en-GB" dirty="0"/>
          </a:p>
          <a:p>
            <a:endParaRPr lang="en-GB" dirty="0"/>
          </a:p>
        </p:txBody>
      </p:sp>
      <p:sp>
        <p:nvSpPr>
          <p:cNvPr id="4" name="Oval 3"/>
          <p:cNvSpPr/>
          <p:nvPr/>
        </p:nvSpPr>
        <p:spPr>
          <a:xfrm>
            <a:off x="2409141" y="2205317"/>
            <a:ext cx="2393576" cy="12505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Peer-reviews cluster schools</a:t>
            </a:r>
            <a:endParaRPr lang="en-GB" dirty="0"/>
          </a:p>
        </p:txBody>
      </p:sp>
      <p:sp>
        <p:nvSpPr>
          <p:cNvPr id="7" name="Oval 6"/>
          <p:cNvSpPr/>
          <p:nvPr/>
        </p:nvSpPr>
        <p:spPr>
          <a:xfrm>
            <a:off x="6940073" y="2272552"/>
            <a:ext cx="2595282" cy="11833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Inspections</a:t>
            </a:r>
            <a:endParaRPr lang="en-GB" dirty="0"/>
          </a:p>
        </p:txBody>
      </p:sp>
      <p:sp>
        <p:nvSpPr>
          <p:cNvPr id="8" name="Oval 7"/>
          <p:cNvSpPr/>
          <p:nvPr/>
        </p:nvSpPr>
        <p:spPr>
          <a:xfrm>
            <a:off x="4767851" y="4948606"/>
            <a:ext cx="2368073" cy="11718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Network functioning</a:t>
            </a:r>
            <a:endParaRPr lang="en-GB" dirty="0"/>
          </a:p>
        </p:txBody>
      </p:sp>
      <p:cxnSp>
        <p:nvCxnSpPr>
          <p:cNvPr id="10" name="Straight Arrow Connector 9"/>
          <p:cNvCxnSpPr/>
          <p:nvPr/>
        </p:nvCxnSpPr>
        <p:spPr>
          <a:xfrm>
            <a:off x="3752771" y="3619151"/>
            <a:ext cx="1016453" cy="1346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750424" y="3534111"/>
            <a:ext cx="1103884" cy="149508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886713" y="2625277"/>
            <a:ext cx="186371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50363" y="3232266"/>
            <a:ext cx="234977" cy="2697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802717" y="3269717"/>
            <a:ext cx="2368073" cy="11718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School’s Internal Evaluation</a:t>
            </a:r>
            <a:endParaRPr lang="en-GB" dirty="0"/>
          </a:p>
        </p:txBody>
      </p:sp>
      <p:cxnSp>
        <p:nvCxnSpPr>
          <p:cNvPr id="17" name="Straight Arrow Connector 16"/>
          <p:cNvCxnSpPr/>
          <p:nvPr/>
        </p:nvCxnSpPr>
        <p:spPr>
          <a:xfrm flipH="1">
            <a:off x="6940073" y="3225554"/>
            <a:ext cx="230718" cy="2303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986753" y="4538008"/>
            <a:ext cx="1" cy="3912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231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Helvetica" panose="020B0604020202020204" pitchFamily="34" charset="0"/>
                <a:cs typeface="Helvetica" panose="020B0604020202020204" pitchFamily="34" charset="0"/>
              </a:rPr>
              <a:t>Key questions: </a:t>
            </a:r>
            <a:endParaRPr lang="en-GB" dirty="0" smtClean="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pPr lvl="0"/>
            <a:r>
              <a:rPr lang="en-GB" dirty="0"/>
              <a:t>What was the impact of the peer review network on the participating Headteachers, their schools and on the other local networks that the schools belonged to</a:t>
            </a:r>
            <a:r>
              <a:rPr lang="en-GB" dirty="0" smtClean="0"/>
              <a:t>?</a:t>
            </a:r>
          </a:p>
          <a:p>
            <a:pPr lvl="0"/>
            <a:endParaRPr lang="en-GB" dirty="0"/>
          </a:p>
          <a:p>
            <a:r>
              <a:rPr lang="en-GB" dirty="0"/>
              <a:t>What is the interplay between the peer review, the self-evaluation and school inspections? </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232300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99966"/>
            <a:ext cx="10972800" cy="894717"/>
          </a:xfrm>
        </p:spPr>
        <p:txBody>
          <a:bodyPr/>
          <a:lstStyle/>
          <a:p>
            <a:r>
              <a:rPr lang="en-GB" dirty="0" smtClean="0"/>
              <a:t>Sample: </a:t>
            </a:r>
            <a:r>
              <a:rPr lang="en-GB" dirty="0"/>
              <a:t>Summary details of schools involved in the </a:t>
            </a:r>
            <a:r>
              <a:rPr lang="en-GB" dirty="0" smtClean="0"/>
              <a:t>peer </a:t>
            </a:r>
            <a:r>
              <a:rPr lang="en-GB" dirty="0"/>
              <a:t>review cluster case study</a:t>
            </a:r>
            <a:br>
              <a:rPr lang="en-GB" dirty="0"/>
            </a:br>
            <a:endParaRPr lang="en-GB" dirty="0"/>
          </a:p>
        </p:txBody>
      </p:sp>
      <p:sp>
        <p:nvSpPr>
          <p:cNvPr id="6" name="Content Placeholder 5"/>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817647077"/>
              </p:ext>
            </p:extLst>
          </p:nvPr>
        </p:nvGraphicFramePr>
        <p:xfrm>
          <a:off x="640080" y="2103120"/>
          <a:ext cx="10035539" cy="4312185"/>
        </p:xfrm>
        <a:graphic>
          <a:graphicData uri="http://schemas.openxmlformats.org/drawingml/2006/table">
            <a:tbl>
              <a:tblPr firstRow="1" firstCol="1" bandRow="1">
                <a:tableStyleId>{5C22544A-7EE6-4342-B048-85BDC9FD1C3A}</a:tableStyleId>
              </a:tblPr>
              <a:tblGrid>
                <a:gridCol w="1596158"/>
                <a:gridCol w="1651812"/>
                <a:gridCol w="1495981"/>
                <a:gridCol w="1073011"/>
                <a:gridCol w="1442553"/>
                <a:gridCol w="1372429"/>
                <a:gridCol w="1403595"/>
              </a:tblGrid>
              <a:tr h="1532672">
                <a:tc>
                  <a:txBody>
                    <a:bodyPr/>
                    <a:lstStyle/>
                    <a:p>
                      <a:pPr>
                        <a:lnSpc>
                          <a:spcPct val="115000"/>
                        </a:lnSpc>
                        <a:spcAft>
                          <a:spcPts val="1000"/>
                        </a:spcAft>
                      </a:pPr>
                      <a:r>
                        <a:rPr lang="en-US" sz="1800" dirty="0">
                          <a:effectLst/>
                        </a:rPr>
                        <a:t>School name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Headteacher and date of appointment  </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Local Authority area</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Setting</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Number of pupils</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Most recent Ofsted grade and date</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dirty="0">
                          <a:effectLst/>
                        </a:rPr>
                        <a:t>Date of Instead review visit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911615">
                <a:tc>
                  <a:txBody>
                    <a:bodyPr/>
                    <a:lstStyle/>
                    <a:p>
                      <a:pPr>
                        <a:lnSpc>
                          <a:spcPct val="115000"/>
                        </a:lnSpc>
                        <a:spcAft>
                          <a:spcPts val="1000"/>
                        </a:spcAft>
                      </a:pPr>
                      <a:r>
                        <a:rPr lang="en-US" sz="1800">
                          <a:effectLst/>
                        </a:rPr>
                        <a:t>Holy Primary</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Alice (2008)</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Countryshire</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Rural</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650</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Good (Oct 2013)</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2</a:t>
                      </a:r>
                      <a:r>
                        <a:rPr lang="en-US" sz="1800" baseline="30000">
                          <a:effectLst/>
                        </a:rPr>
                        <a:t>nd</a:t>
                      </a:r>
                      <a:r>
                        <a:rPr lang="en-US" sz="1800">
                          <a:effectLst/>
                        </a:rPr>
                        <a:t> Feb 2016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911615">
                <a:tc>
                  <a:txBody>
                    <a:bodyPr/>
                    <a:lstStyle/>
                    <a:p>
                      <a:pPr>
                        <a:lnSpc>
                          <a:spcPct val="115000"/>
                        </a:lnSpc>
                        <a:spcAft>
                          <a:spcPts val="1000"/>
                        </a:spcAft>
                      </a:pPr>
                      <a:r>
                        <a:rPr lang="en-US" sz="1800">
                          <a:effectLst/>
                        </a:rPr>
                        <a:t>Roundtown Primary</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Samantha (1999)</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Metropol</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Urban</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dirty="0">
                          <a:effectLst/>
                        </a:rPr>
                        <a:t>237</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dirty="0">
                          <a:effectLst/>
                        </a:rPr>
                        <a:t>Good (Jan 2014)</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15</a:t>
                      </a:r>
                      <a:r>
                        <a:rPr lang="en-US" sz="1800" baseline="30000">
                          <a:effectLst/>
                        </a:rPr>
                        <a:t>th</a:t>
                      </a:r>
                      <a:r>
                        <a:rPr lang="en-US" sz="1800">
                          <a:effectLst/>
                        </a:rPr>
                        <a:t> March 2016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911615">
                <a:tc>
                  <a:txBody>
                    <a:bodyPr/>
                    <a:lstStyle/>
                    <a:p>
                      <a:pPr>
                        <a:lnSpc>
                          <a:spcPct val="115000"/>
                        </a:lnSpc>
                        <a:spcAft>
                          <a:spcPts val="1000"/>
                        </a:spcAft>
                      </a:pPr>
                      <a:r>
                        <a:rPr lang="en-US" sz="1800">
                          <a:effectLst/>
                        </a:rPr>
                        <a:t>Greenleigh Primary</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Evelyn (2004)</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Landshire</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Urban</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440</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a:effectLst/>
                        </a:rPr>
                        <a:t>Good (Jan 2014)</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en-US" sz="1800" dirty="0">
                          <a:effectLst/>
                        </a:rPr>
                        <a:t>24</a:t>
                      </a:r>
                      <a:r>
                        <a:rPr lang="en-US" sz="1800" baseline="30000" dirty="0">
                          <a:effectLst/>
                        </a:rPr>
                        <a:t>th</a:t>
                      </a:r>
                      <a:r>
                        <a:rPr lang="en-US" sz="1800" dirty="0">
                          <a:effectLst/>
                        </a:rPr>
                        <a:t> May 2016</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9782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5777506"/>
              </p:ext>
            </p:extLst>
          </p:nvPr>
        </p:nvGraphicFramePr>
        <p:xfrm>
          <a:off x="597834" y="1818409"/>
          <a:ext cx="11074877" cy="4876800"/>
        </p:xfrm>
        <a:graphic>
          <a:graphicData uri="http://schemas.openxmlformats.org/drawingml/2006/table">
            <a:tbl>
              <a:tblPr firstRow="1" firstCol="1" bandRow="1">
                <a:tableStyleId>{5C22544A-7EE6-4342-B048-85BDC9FD1C3A}</a:tableStyleId>
              </a:tblPr>
              <a:tblGrid>
                <a:gridCol w="4082184"/>
                <a:gridCol w="3481063"/>
                <a:gridCol w="3511630"/>
              </a:tblGrid>
              <a:tr h="468421">
                <a:tc>
                  <a:txBody>
                    <a:bodyPr/>
                    <a:lstStyle/>
                    <a:p>
                      <a:pPr>
                        <a:spcAft>
                          <a:spcPts val="0"/>
                        </a:spcAft>
                      </a:pPr>
                      <a:r>
                        <a:rPr lang="en-US" sz="1600" dirty="0">
                          <a:effectLst/>
                        </a:rPr>
                        <a:t>Variables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a:effectLst/>
                        </a:rPr>
                        <a:t>Prior to self-evaluation, peer review/inspection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rPr>
                        <a:t>3-4 months after peer review/ inspection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38884">
                <a:tc>
                  <a:txBody>
                    <a:bodyPr/>
                    <a:lstStyle/>
                    <a:p>
                      <a:pPr>
                        <a:spcAft>
                          <a:spcPts val="0"/>
                        </a:spcAft>
                      </a:pPr>
                      <a:r>
                        <a:rPr lang="en-US" sz="1600" dirty="0">
                          <a:effectLst/>
                        </a:rPr>
                        <a:t>Current evaluation practices (internal evaluation, peer review, inspections of both single schools and the network)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spcAft>
                          <a:spcPts val="0"/>
                        </a:spcAft>
                      </a:pPr>
                      <a:r>
                        <a:rPr lang="en-GB" sz="1600" dirty="0">
                          <a:effectLst/>
                        </a:rPr>
                        <a:t>Interviews with school staff, (internal/peer) reviewers/evaluators </a:t>
                      </a:r>
                      <a:r>
                        <a:rPr lang="en-GB" sz="1600" dirty="0" smtClean="0">
                          <a:effectLst/>
                        </a:rPr>
                        <a:t>(and inspectors). </a:t>
                      </a: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r>
                        <a:rPr lang="en-GB" sz="1600" dirty="0" smtClean="0">
                          <a:effectLst/>
                        </a:rPr>
                        <a:t>Interview</a:t>
                      </a:r>
                      <a:r>
                        <a:rPr lang="en-GB" sz="1600" baseline="0" dirty="0" smtClean="0">
                          <a:effectLst/>
                        </a:rPr>
                        <a:t> with Lead Reviewer (from outside the cluster)</a:t>
                      </a: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r>
                        <a:rPr lang="en-GB" sz="1600" dirty="0">
                          <a:effectLst/>
                        </a:rPr>
                        <a:t> </a:t>
                      </a:r>
                    </a:p>
                    <a:p>
                      <a:pPr>
                        <a:spcAft>
                          <a:spcPts val="0"/>
                        </a:spcAft>
                      </a:pPr>
                      <a:r>
                        <a:rPr lang="en-GB" sz="1600" dirty="0">
                          <a:effectLst/>
                        </a:rPr>
                        <a:t>Data and document analyses (e.g. inspection reports, performance data, self-evaluation/peer review reports, school improvement </a:t>
                      </a:r>
                      <a:r>
                        <a:rPr lang="en-GB" sz="1600" dirty="0" smtClean="0">
                          <a:effectLst/>
                        </a:rPr>
                        <a:t>plan, email communications)</a:t>
                      </a:r>
                      <a:endParaRPr lang="en-GB" sz="1600" dirty="0">
                        <a:effectLst/>
                      </a:endParaRPr>
                    </a:p>
                  </a:txBody>
                  <a:tcPr marL="68580" marR="68580" marT="0" marB="0"/>
                </a:tc>
                <a:tc rowSpan="5">
                  <a:txBody>
                    <a:bodyPr/>
                    <a:lstStyle/>
                    <a:p>
                      <a:pPr>
                        <a:spcAft>
                          <a:spcPts val="0"/>
                        </a:spcAft>
                      </a:pPr>
                      <a:r>
                        <a:rPr lang="en-GB" sz="1600" dirty="0">
                          <a:effectLst/>
                        </a:rPr>
                        <a:t>Interviews with school staff, (internal/peer) reviewers/evaluators </a:t>
                      </a:r>
                      <a:r>
                        <a:rPr lang="en-GB" sz="1600" dirty="0" smtClean="0">
                          <a:effectLst/>
                        </a:rPr>
                        <a:t>(and inspectors). </a:t>
                      </a: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r>
                        <a:rPr lang="en-GB" sz="1600" dirty="0" smtClean="0">
                          <a:effectLst/>
                        </a:rPr>
                        <a:t>Interview</a:t>
                      </a:r>
                      <a:r>
                        <a:rPr lang="en-GB" sz="1600" baseline="0" dirty="0" smtClean="0">
                          <a:effectLst/>
                        </a:rPr>
                        <a:t> with Lead Reviewer (from outside the cluster)</a:t>
                      </a: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endParaRPr lang="en-GB" sz="1600" dirty="0" smtClean="0">
                        <a:effectLst/>
                      </a:endParaRPr>
                    </a:p>
                    <a:p>
                      <a:pPr>
                        <a:spcAft>
                          <a:spcPts val="0"/>
                        </a:spcAft>
                      </a:pPr>
                      <a:r>
                        <a:rPr lang="en-GB" sz="1600" dirty="0" smtClean="0">
                          <a:effectLst/>
                        </a:rPr>
                        <a:t> </a:t>
                      </a:r>
                    </a:p>
                    <a:p>
                      <a:pPr>
                        <a:spcAft>
                          <a:spcPts val="0"/>
                        </a:spcAft>
                      </a:pPr>
                      <a:r>
                        <a:rPr lang="en-GB" sz="1600" dirty="0" smtClean="0">
                          <a:effectLst/>
                        </a:rPr>
                        <a:t>Data and document analyses (e.g. inspection reports, performance data, self-evaluation/peer review reports, school improvement plan, email</a:t>
                      </a:r>
                      <a:r>
                        <a:rPr lang="en-GB" sz="1600" baseline="0" dirty="0" smtClean="0">
                          <a:effectLst/>
                        </a:rPr>
                        <a:t> communications</a:t>
                      </a:r>
                      <a:r>
                        <a:rPr lang="en-GB" sz="1600" dirty="0" smtClean="0">
                          <a:effectLst/>
                        </a:rPr>
                        <a:t>)</a:t>
                      </a:r>
                    </a:p>
                  </a:txBody>
                  <a:tcPr marL="68580" marR="68580" marT="0" marB="0"/>
                </a:tc>
              </a:tr>
              <a:tr h="779162">
                <a:tc>
                  <a:txBody>
                    <a:bodyPr/>
                    <a:lstStyle/>
                    <a:p>
                      <a:pPr>
                        <a:spcAft>
                          <a:spcPts val="0"/>
                        </a:spcAft>
                      </a:pPr>
                      <a:r>
                        <a:rPr lang="en-US" sz="1600">
                          <a:effectLst/>
                        </a:rPr>
                        <a:t>Current improvement practices (school-based, network-oriented)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519442">
                <a:tc>
                  <a:txBody>
                    <a:bodyPr/>
                    <a:lstStyle/>
                    <a:p>
                      <a:pPr>
                        <a:spcAft>
                          <a:spcPts val="0"/>
                        </a:spcAft>
                      </a:pPr>
                      <a:r>
                        <a:rPr lang="en-US" sz="1600">
                          <a:effectLst/>
                        </a:rPr>
                        <a:t>Relationships and structure of the network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519442">
                <a:tc>
                  <a:txBody>
                    <a:bodyPr/>
                    <a:lstStyle/>
                    <a:p>
                      <a:pPr>
                        <a:spcAft>
                          <a:spcPts val="0"/>
                        </a:spcAft>
                      </a:pPr>
                      <a:r>
                        <a:rPr lang="en-GB" sz="1600">
                          <a:effectLst/>
                        </a:rPr>
                        <a:t>Network-level outcomes (e.g. sharing resources, joint CPD)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1298605">
                <a:tc>
                  <a:txBody>
                    <a:bodyPr/>
                    <a:lstStyle/>
                    <a:p>
                      <a:pPr>
                        <a:spcAft>
                          <a:spcPts val="0"/>
                        </a:spcAft>
                      </a:pPr>
                      <a:r>
                        <a:rPr lang="en-GB" sz="1600" dirty="0">
                          <a:effectLst/>
                        </a:rPr>
                        <a:t>Potential dysfunctional effects (transition costs)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bl>
          </a:graphicData>
        </a:graphic>
      </p:graphicFrame>
      <p:sp>
        <p:nvSpPr>
          <p:cNvPr id="5" name="Rectangle 1"/>
          <p:cNvSpPr>
            <a:spLocks noGrp="1" noChangeArrowheads="1"/>
          </p:cNvSpPr>
          <p:nvPr>
            <p:ph type="body" sz="quarter" idx="10"/>
          </p:nvPr>
        </p:nvSpPr>
        <p:spPr bwMode="auto">
          <a:xfrm>
            <a:off x="59742" y="2336307"/>
            <a:ext cx="11612969" cy="229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GB" altLang="en-US"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461434" y="1271701"/>
            <a:ext cx="3097323" cy="584775"/>
          </a:xfrm>
          <a:prstGeom prst="rect">
            <a:avLst/>
          </a:prstGeom>
        </p:spPr>
        <p:txBody>
          <a:bodyPr wrap="none">
            <a:spAutoFit/>
          </a:bodyPr>
          <a:lstStyle/>
          <a:p>
            <a:pPr lvl="0" eaLnBrk="0" fontAlgn="base" hangingPunct="0">
              <a:spcBef>
                <a:spcPct val="0"/>
              </a:spcBef>
              <a:spcAft>
                <a:spcPct val="0"/>
              </a:spcAft>
            </a:pPr>
            <a:r>
              <a:rPr lang="en-GB" altLang="en-US" sz="3200" b="1" dirty="0">
                <a:latin typeface="Helvetica" panose="020B0604020202020204" pitchFamily="34" charset="0"/>
                <a:ea typeface="Calibri" panose="020F0502020204030204" pitchFamily="34" charset="0"/>
                <a:cs typeface="Helvetica" panose="020B0604020202020204" pitchFamily="34" charset="0"/>
              </a:rPr>
              <a:t>Data </a:t>
            </a:r>
            <a:r>
              <a:rPr lang="en-GB" altLang="en-US" sz="3200" b="1" dirty="0" smtClean="0">
                <a:latin typeface="Helvetica" panose="020B0604020202020204" pitchFamily="34" charset="0"/>
                <a:ea typeface="Calibri" panose="020F0502020204030204" pitchFamily="34" charset="0"/>
                <a:cs typeface="Helvetica" panose="020B0604020202020204" pitchFamily="34" charset="0"/>
              </a:rPr>
              <a:t>collection</a:t>
            </a:r>
            <a:endParaRPr lang="en-GB" alt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89858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676656" y="335374"/>
            <a:ext cx="10972800" cy="894717"/>
          </a:xfrm>
        </p:spPr>
        <p:txBody>
          <a:bodyPr/>
          <a:lstStyle/>
          <a:p>
            <a:r>
              <a:rPr lang="en-GB" sz="2800" b="1" dirty="0" smtClean="0"/>
              <a:t>Findings: </a:t>
            </a:r>
            <a:r>
              <a:rPr lang="en-GB" sz="2800" b="1" dirty="0"/>
              <a:t>Frequency of occurrence of each node in the thematic analysis</a:t>
            </a:r>
            <a:r>
              <a:rPr lang="en-GB" dirty="0"/>
              <a:t/>
            </a:r>
            <a:br>
              <a:rPr lang="en-GB" dirty="0"/>
            </a:br>
            <a:endParaRPr lang="en-GB" dirty="0"/>
          </a:p>
        </p:txBody>
      </p:sp>
      <p:sp>
        <p:nvSpPr>
          <p:cNvPr id="8" name="Content Placeholder 7"/>
          <p:cNvSpPr>
            <a:spLocks noGrp="1"/>
          </p:cNvSpPr>
          <p:nvPr>
            <p:ph idx="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15630644"/>
              </p:ext>
            </p:extLst>
          </p:nvPr>
        </p:nvGraphicFramePr>
        <p:xfrm>
          <a:off x="390907" y="1739685"/>
          <a:ext cx="11544298" cy="4475594"/>
        </p:xfrm>
        <a:graphic>
          <a:graphicData uri="http://schemas.openxmlformats.org/drawingml/2006/table">
            <a:tbl>
              <a:tblPr firstRow="1" firstCol="1" bandRow="1">
                <a:tableStyleId>{5C22544A-7EE6-4342-B048-85BDC9FD1C3A}</a:tableStyleId>
              </a:tblPr>
              <a:tblGrid>
                <a:gridCol w="7934716"/>
                <a:gridCol w="1624631"/>
                <a:gridCol w="1984951"/>
              </a:tblGrid>
              <a:tr h="843495">
                <a:tc>
                  <a:txBody>
                    <a:bodyPr/>
                    <a:lstStyle/>
                    <a:p>
                      <a:pPr>
                        <a:lnSpc>
                          <a:spcPct val="115000"/>
                        </a:lnSpc>
                        <a:spcAft>
                          <a:spcPts val="1000"/>
                        </a:spcAft>
                      </a:pPr>
                      <a:r>
                        <a:rPr lang="en-GB" sz="1800" dirty="0" smtClean="0">
                          <a:effectLst/>
                        </a:rPr>
                        <a:t>Theme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a:effectLst/>
                        </a:rPr>
                        <a:t>Sources</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Number of References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297180">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800" dirty="0" smtClean="0">
                          <a:effectLst/>
                        </a:rPr>
                        <a:t>School context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800" dirty="0" smtClean="0">
                          <a:effectLst/>
                        </a:rPr>
                        <a:t>20</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800" dirty="0" smtClean="0">
                          <a:effectLst/>
                        </a:rPr>
                        <a:t>118</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535559">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800" dirty="0" smtClean="0">
                          <a:effectLst/>
                        </a:rPr>
                        <a:t>External context of network</a:t>
                      </a:r>
                      <a:endParaRPr lang="en-GB" sz="1800" dirty="0" smtClean="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15</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63</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486480">
                <a:tc>
                  <a:txBody>
                    <a:bodyPr/>
                    <a:lstStyle/>
                    <a:p>
                      <a:pPr>
                        <a:lnSpc>
                          <a:spcPct val="115000"/>
                        </a:lnSpc>
                        <a:spcAft>
                          <a:spcPts val="1000"/>
                        </a:spcAft>
                      </a:pPr>
                      <a:r>
                        <a:rPr lang="en-GB" sz="1800" dirty="0">
                          <a:effectLst/>
                        </a:rPr>
                        <a:t>Other networks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16</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126</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486480">
                <a:tc>
                  <a:txBody>
                    <a:bodyPr/>
                    <a:lstStyle/>
                    <a:p>
                      <a:pPr>
                        <a:lnSpc>
                          <a:spcPct val="115000"/>
                        </a:lnSpc>
                        <a:spcAft>
                          <a:spcPts val="1000"/>
                        </a:spcAft>
                      </a:pPr>
                      <a:r>
                        <a:rPr lang="en-GB" sz="1800" dirty="0">
                          <a:effectLst/>
                        </a:rPr>
                        <a:t>Evaluation and inspection practices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a:effectLst/>
                        </a:rPr>
                        <a:t>28</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793</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486480">
                <a:tc>
                  <a:txBody>
                    <a:bodyPr/>
                    <a:lstStyle/>
                    <a:p>
                      <a:pPr>
                        <a:lnSpc>
                          <a:spcPct val="115000"/>
                        </a:lnSpc>
                        <a:spcAft>
                          <a:spcPts val="1000"/>
                        </a:spcAft>
                      </a:pPr>
                      <a:r>
                        <a:rPr lang="en-GB" sz="1800" dirty="0">
                          <a:effectLst/>
                        </a:rPr>
                        <a:t>Relationships, collaboration, structure of the network</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a:effectLst/>
                        </a:rPr>
                        <a:t>25</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257</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486480">
                <a:tc>
                  <a:txBody>
                    <a:bodyPr/>
                    <a:lstStyle/>
                    <a:p>
                      <a:pPr>
                        <a:lnSpc>
                          <a:spcPct val="115000"/>
                        </a:lnSpc>
                        <a:spcAft>
                          <a:spcPts val="1000"/>
                        </a:spcAft>
                      </a:pPr>
                      <a:r>
                        <a:rPr lang="en-GB" sz="1800" dirty="0">
                          <a:effectLst/>
                        </a:rPr>
                        <a:t>Network level outcomes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a:effectLst/>
                        </a:rPr>
                        <a:t>20</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a:effectLst/>
                        </a:rPr>
                        <a:t>77*</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r>
              <a:tr h="383159">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800" dirty="0" smtClean="0">
                          <a:effectLst/>
                        </a:rPr>
                        <a:t>Dysfunctional network level effects</a:t>
                      </a:r>
                      <a:endParaRPr lang="en-GB" sz="1800" dirty="0" smtClean="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smtClean="0">
                          <a:effectLst/>
                          <a:latin typeface="+mn-lt"/>
                          <a:ea typeface="Calibri" panose="020F0502020204030204" pitchFamily="34" charset="0"/>
                          <a:cs typeface="Calibri" panose="020F0502020204030204" pitchFamily="34" charset="0"/>
                        </a:rPr>
                        <a:t>0</a:t>
                      </a:r>
                      <a:endParaRPr lang="en-GB" sz="1800" dirty="0">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a:lnSpc>
                          <a:spcPct val="115000"/>
                        </a:lnSpc>
                        <a:spcAft>
                          <a:spcPts val="1000"/>
                        </a:spcAft>
                      </a:pPr>
                      <a:r>
                        <a:rPr lang="en-GB" sz="1800" dirty="0" smtClean="0">
                          <a:effectLst/>
                          <a:latin typeface="+mn-lt"/>
                          <a:ea typeface="Calibri" panose="020F0502020204030204" pitchFamily="34" charset="0"/>
                          <a:cs typeface="Calibri" panose="020F0502020204030204" pitchFamily="34" charset="0"/>
                        </a:rPr>
                        <a:t>0</a:t>
                      </a:r>
                      <a:endParaRPr lang="en-GB" sz="1800" dirty="0">
                        <a:effectLst/>
                        <a:latin typeface="+mn-lt"/>
                        <a:ea typeface="Calibri" panose="020F0502020204030204" pitchFamily="34" charset="0"/>
                        <a:cs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10033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2786"/>
            <a:ext cx="10972800" cy="894717"/>
          </a:xfrm>
        </p:spPr>
        <p:txBody>
          <a:bodyPr/>
          <a:lstStyle/>
          <a:p>
            <a:r>
              <a:rPr lang="en-GB" dirty="0" smtClean="0"/>
              <a:t>Motivation for taking part in the peer review</a:t>
            </a:r>
            <a:endParaRPr lang="en-GB" dirty="0"/>
          </a:p>
        </p:txBody>
      </p:sp>
      <p:sp>
        <p:nvSpPr>
          <p:cNvPr id="5" name="Content Placeholder 4"/>
          <p:cNvSpPr>
            <a:spLocks noGrp="1"/>
          </p:cNvSpPr>
          <p:nvPr>
            <p:ph idx="1"/>
          </p:nvPr>
        </p:nvSpPr>
        <p:spPr>
          <a:xfrm>
            <a:off x="609600" y="1067503"/>
            <a:ext cx="10972800" cy="3500887"/>
          </a:xfrm>
        </p:spPr>
        <p:txBody>
          <a:bodyPr/>
          <a:lstStyle/>
          <a:p>
            <a:r>
              <a:rPr lang="en-GB" sz="2800" dirty="0"/>
              <a:t>concerns about </a:t>
            </a:r>
            <a:r>
              <a:rPr lang="en-GB" sz="2800" dirty="0" smtClean="0"/>
              <a:t>academisation </a:t>
            </a:r>
            <a:r>
              <a:rPr lang="en-GB" sz="2800" dirty="0"/>
              <a:t>programme</a:t>
            </a:r>
            <a:r>
              <a:rPr lang="en-GB" sz="2800" dirty="0" smtClean="0"/>
              <a:t>;</a:t>
            </a:r>
          </a:p>
          <a:p>
            <a:r>
              <a:rPr lang="en-GB" sz="2800" dirty="0" smtClean="0"/>
              <a:t>the </a:t>
            </a:r>
            <a:r>
              <a:rPr lang="en-GB" sz="2800" dirty="0"/>
              <a:t>withdrawal of support from their local authority; </a:t>
            </a:r>
            <a:endParaRPr lang="en-GB" sz="2800" dirty="0" smtClean="0"/>
          </a:p>
          <a:p>
            <a:r>
              <a:rPr lang="en-GB" sz="2800" dirty="0" smtClean="0"/>
              <a:t>the </a:t>
            </a:r>
            <a:r>
              <a:rPr lang="en-GB" sz="2800" dirty="0"/>
              <a:t>desire to be involved in a peer review with a developmental focus (not just for external accountability purposes); </a:t>
            </a:r>
            <a:endParaRPr lang="en-GB" sz="2800" dirty="0" smtClean="0"/>
          </a:p>
          <a:p>
            <a:r>
              <a:rPr lang="en-GB" sz="2800" dirty="0" smtClean="0"/>
              <a:t>to </a:t>
            </a:r>
            <a:r>
              <a:rPr lang="en-GB" sz="2800" dirty="0"/>
              <a:t>be ‘Ofsted ready’; </a:t>
            </a:r>
            <a:endParaRPr lang="en-GB" sz="2800" dirty="0" smtClean="0"/>
          </a:p>
          <a:p>
            <a:r>
              <a:rPr lang="en-GB" sz="2800" dirty="0" smtClean="0"/>
              <a:t>leadership </a:t>
            </a:r>
            <a:r>
              <a:rPr lang="en-GB" sz="2800" dirty="0"/>
              <a:t>preparation to other staff at the </a:t>
            </a:r>
            <a:r>
              <a:rPr lang="en-GB" sz="2800" dirty="0" smtClean="0"/>
              <a:t>school</a:t>
            </a:r>
            <a:r>
              <a:rPr lang="en-GB" sz="2800" dirty="0"/>
              <a:t>;</a:t>
            </a:r>
            <a:endParaRPr lang="en-GB" sz="2800" i="1" dirty="0" smtClean="0"/>
          </a:p>
          <a:p>
            <a:r>
              <a:rPr lang="en-GB" sz="2800" dirty="0" smtClean="0"/>
              <a:t>Sharing ideas about coping with policy changes:</a:t>
            </a:r>
          </a:p>
          <a:p>
            <a:pPr lvl="1"/>
            <a:r>
              <a:rPr lang="en-GB" sz="2400" dirty="0" smtClean="0"/>
              <a:t>British </a:t>
            </a:r>
            <a:r>
              <a:rPr lang="en-GB" sz="2400" dirty="0"/>
              <a:t>values; changes to assessment in primary schools; </a:t>
            </a:r>
            <a:r>
              <a:rPr lang="en-GB" sz="2400" dirty="0" smtClean="0"/>
              <a:t>new funding </a:t>
            </a:r>
            <a:r>
              <a:rPr lang="en-GB" sz="2400" dirty="0"/>
              <a:t>formula for schools</a:t>
            </a:r>
          </a:p>
        </p:txBody>
      </p:sp>
    </p:spTree>
    <p:extLst>
      <p:ext uri="{BB962C8B-B14F-4D97-AF65-F5344CB8AC3E}">
        <p14:creationId xmlns:p14="http://schemas.microsoft.com/office/powerpoint/2010/main" val="209703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287086"/>
            <a:ext cx="10972800" cy="894717"/>
          </a:xfrm>
        </p:spPr>
        <p:txBody>
          <a:bodyPr/>
          <a:lstStyle/>
          <a:p>
            <a:r>
              <a:rPr lang="en-US" dirty="0" smtClean="0"/>
              <a:t>Relationships</a:t>
            </a:r>
            <a:r>
              <a:rPr lang="en-US" dirty="0"/>
              <a:t>, collaboration and structure of the network </a:t>
            </a:r>
            <a:endParaRPr lang="en-GB" dirty="0"/>
          </a:p>
        </p:txBody>
      </p:sp>
      <p:sp>
        <p:nvSpPr>
          <p:cNvPr id="3" name="Content Placeholder 2"/>
          <p:cNvSpPr>
            <a:spLocks noGrp="1"/>
          </p:cNvSpPr>
          <p:nvPr>
            <p:ph idx="1"/>
          </p:nvPr>
        </p:nvSpPr>
        <p:spPr>
          <a:xfrm>
            <a:off x="609600" y="1645921"/>
            <a:ext cx="10972800" cy="4480244"/>
          </a:xfrm>
        </p:spPr>
        <p:txBody>
          <a:bodyPr/>
          <a:lstStyle/>
          <a:p>
            <a:pPr lvl="0"/>
            <a:r>
              <a:rPr lang="en-GB" sz="2400" dirty="0"/>
              <a:t>There was a high level of trust between the heads of the schools and that this had been helped by getting to know each other in the two earlier meetings before the first review.</a:t>
            </a:r>
          </a:p>
          <a:p>
            <a:pPr lvl="0"/>
            <a:r>
              <a:rPr lang="en-GB" sz="2400" dirty="0"/>
              <a:t>They shared a similar ‘agenda’ and values.</a:t>
            </a:r>
          </a:p>
          <a:p>
            <a:pPr lvl="0"/>
            <a:r>
              <a:rPr lang="en-GB" sz="2400" dirty="0"/>
              <a:t>There was two way discussion and dialogue and recipient schools were able to freely ask advice of the other Heads.</a:t>
            </a:r>
          </a:p>
          <a:p>
            <a:pPr lvl="0"/>
            <a:r>
              <a:rPr lang="en-GB" sz="2400" dirty="0"/>
              <a:t>There was no hierarchy, competition or dominance by one single contributor to the review.</a:t>
            </a:r>
          </a:p>
          <a:p>
            <a:pPr lvl="0"/>
            <a:r>
              <a:rPr lang="en-GB" sz="2400" dirty="0"/>
              <a:t>There was a lot of mutual respect, particularly recognition for their shared experience. Ross described this as ‘over 50 years’ of shared experience among the Heads. </a:t>
            </a:r>
          </a:p>
          <a:p>
            <a:pPr lvl="0"/>
            <a:r>
              <a:rPr lang="en-GB" sz="2400" dirty="0"/>
              <a:t>The review was ultimately driven by the best interests of the children.</a:t>
            </a:r>
          </a:p>
          <a:p>
            <a:endParaRPr lang="en-GB" dirty="0"/>
          </a:p>
        </p:txBody>
      </p:sp>
    </p:spTree>
    <p:extLst>
      <p:ext uri="{BB962C8B-B14F-4D97-AF65-F5344CB8AC3E}">
        <p14:creationId xmlns:p14="http://schemas.microsoft.com/office/powerpoint/2010/main" val="81448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94" y="1443772"/>
            <a:ext cx="10972800" cy="894717"/>
          </a:xfrm>
        </p:spPr>
        <p:txBody>
          <a:bodyPr/>
          <a:lstStyle/>
          <a:p>
            <a:r>
              <a:rPr lang="en-US" dirty="0" smtClean="0"/>
              <a:t>Evaluation </a:t>
            </a:r>
            <a:r>
              <a:rPr lang="en-US" dirty="0" smtClean="0"/>
              <a:t>methodology </a:t>
            </a:r>
            <a:r>
              <a:rPr lang="en-US" dirty="0"/>
              <a:t>in the reviews</a:t>
            </a:r>
            <a:endParaRPr lang="en-GB" dirty="0"/>
          </a:p>
        </p:txBody>
      </p:sp>
      <p:sp>
        <p:nvSpPr>
          <p:cNvPr id="3" name="Content Placeholder 2"/>
          <p:cNvSpPr>
            <a:spLocks noGrp="1"/>
          </p:cNvSpPr>
          <p:nvPr>
            <p:ph idx="1"/>
          </p:nvPr>
        </p:nvSpPr>
        <p:spPr>
          <a:xfrm>
            <a:off x="549131" y="3006697"/>
            <a:ext cx="10972800" cy="4967221"/>
          </a:xfrm>
        </p:spPr>
        <p:txBody>
          <a:bodyPr/>
          <a:lstStyle/>
          <a:p>
            <a:r>
              <a:rPr lang="en-GB" dirty="0" smtClean="0"/>
              <a:t>Evaluation practices </a:t>
            </a:r>
            <a:endParaRPr lang="en-GB" dirty="0" smtClean="0"/>
          </a:p>
          <a:p>
            <a:r>
              <a:rPr lang="en-GB" dirty="0"/>
              <a:t>Involvement of ‘users’ </a:t>
            </a:r>
          </a:p>
          <a:p>
            <a:r>
              <a:rPr lang="en-GB" dirty="0" smtClean="0"/>
              <a:t>Valuing and Judging</a:t>
            </a:r>
            <a:endParaRPr lang="en-GB" dirty="0"/>
          </a:p>
          <a:p>
            <a:r>
              <a:rPr lang="en-GB" dirty="0" smtClean="0"/>
              <a:t>Comparisons to Ofsted Inspections</a:t>
            </a:r>
            <a:endParaRPr lang="en-GB" dirty="0"/>
          </a:p>
          <a:p>
            <a:pPr marL="0" indent="0">
              <a:buNone/>
            </a:pPr>
            <a:endParaRPr lang="en-GB" dirty="0"/>
          </a:p>
        </p:txBody>
      </p:sp>
    </p:spTree>
    <p:extLst>
      <p:ext uri="{BB962C8B-B14F-4D97-AF65-F5344CB8AC3E}">
        <p14:creationId xmlns:p14="http://schemas.microsoft.com/office/powerpoint/2010/main" val="26210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valuation </a:t>
            </a:r>
            <a:r>
              <a:rPr lang="en-GB" dirty="0" smtClean="0"/>
              <a:t>practices</a:t>
            </a:r>
            <a:endParaRPr lang="en-GB" dirty="0"/>
          </a:p>
        </p:txBody>
      </p:sp>
      <p:sp>
        <p:nvSpPr>
          <p:cNvPr id="3" name="Content Placeholder 2"/>
          <p:cNvSpPr>
            <a:spLocks noGrp="1"/>
          </p:cNvSpPr>
          <p:nvPr>
            <p:ph idx="1"/>
          </p:nvPr>
        </p:nvSpPr>
        <p:spPr/>
        <p:txBody>
          <a:bodyPr/>
          <a:lstStyle/>
          <a:p>
            <a:pPr marL="0" indent="0">
              <a:buNone/>
            </a:pPr>
            <a:endParaRPr lang="en-GB" sz="2000" dirty="0"/>
          </a:p>
          <a:p>
            <a:pPr marL="0" indent="0">
              <a:buNone/>
            </a:pPr>
            <a:endParaRPr lang="en-GB" sz="2000" i="1" dirty="0" smtClean="0"/>
          </a:p>
          <a:p>
            <a:pPr marL="0" indent="0">
              <a:buNone/>
            </a:pPr>
            <a:r>
              <a:rPr lang="en-GB" sz="2400" i="1" dirty="0" smtClean="0"/>
              <a:t>“</a:t>
            </a:r>
            <a:r>
              <a:rPr lang="en-GB" sz="2400" i="1" dirty="0"/>
              <a:t>Yeah, so there is a very strong pupil voice, but policies? </a:t>
            </a:r>
            <a:endParaRPr lang="en-GB" sz="2400" i="1" dirty="0" smtClean="0"/>
          </a:p>
          <a:p>
            <a:pPr marL="0" indent="0">
              <a:buNone/>
            </a:pPr>
            <a:r>
              <a:rPr lang="en-GB" sz="2400" i="1" dirty="0" smtClean="0"/>
              <a:t>We </a:t>
            </a:r>
            <a:r>
              <a:rPr lang="en-GB" sz="2400" i="1" dirty="0"/>
              <a:t>hadn’t thought about it before, and we’ve gone back to it and said actually that’s not important for us, we are not going to do it, but at least we thought about it now.”</a:t>
            </a:r>
            <a:r>
              <a:rPr lang="en-GB" sz="2400" dirty="0"/>
              <a:t> </a:t>
            </a:r>
            <a:endParaRPr lang="en-GB" sz="2400" dirty="0" smtClean="0"/>
          </a:p>
          <a:p>
            <a:pPr marL="0" indent="0">
              <a:buNone/>
            </a:pPr>
            <a:endParaRPr lang="en-GB" sz="2400" dirty="0" smtClean="0"/>
          </a:p>
          <a:p>
            <a:pPr marL="0" indent="0">
              <a:buNone/>
            </a:pPr>
            <a:r>
              <a:rPr lang="en-GB" sz="1600" dirty="0" smtClean="0"/>
              <a:t>(</a:t>
            </a:r>
            <a:r>
              <a:rPr lang="en-GB" sz="1600" dirty="0"/>
              <a:t>Alice, Headteacher, Holy Primary)</a:t>
            </a:r>
          </a:p>
          <a:p>
            <a:endParaRPr lang="en-GB" dirty="0"/>
          </a:p>
        </p:txBody>
      </p:sp>
    </p:spTree>
    <p:extLst>
      <p:ext uri="{BB962C8B-B14F-4D97-AF65-F5344CB8AC3E}">
        <p14:creationId xmlns:p14="http://schemas.microsoft.com/office/powerpoint/2010/main" val="73933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700213"/>
            <a:ext cx="9961563" cy="3974446"/>
          </a:xfrm>
        </p:spPr>
        <p:txBody>
          <a:bodyPr/>
          <a:lstStyle/>
          <a:p>
            <a:pPr eaLnBrk="1" fontAlgn="auto" hangingPunct="1">
              <a:spcAft>
                <a:spcPts val="0"/>
              </a:spcAft>
              <a:defRPr/>
            </a:pPr>
            <a:r>
              <a:rPr lang="en-US" sz="3600" dirty="0">
                <a:latin typeface="Helvetica" panose="020B0604020202020204" pitchFamily="34" charset="0"/>
                <a:cs typeface="Helvetica" panose="020B0604020202020204" pitchFamily="34" charset="0"/>
              </a:rPr>
              <a:t>Building blocks of a </a:t>
            </a:r>
            <a:br>
              <a:rPr lang="en-US" sz="3600" dirty="0">
                <a:latin typeface="Helvetica" panose="020B0604020202020204" pitchFamily="34" charset="0"/>
                <a:cs typeface="Helvetica" panose="020B0604020202020204" pitchFamily="34" charset="0"/>
              </a:rPr>
            </a:br>
            <a:r>
              <a:rPr lang="en-US" sz="3600" dirty="0">
                <a:latin typeface="Helvetica" panose="020B0604020202020204" pitchFamily="34" charset="0"/>
                <a:cs typeface="Helvetica" panose="020B0604020202020204" pitchFamily="34" charset="0"/>
              </a:rPr>
              <a:t>self-improving system (Hargreaves, 2012</a:t>
            </a:r>
            <a:r>
              <a:rPr lang="en-US" sz="3600" dirty="0" smtClean="0">
                <a:latin typeface="Helvetica" panose="020B0604020202020204" pitchFamily="34" charset="0"/>
                <a:cs typeface="Helvetica" panose="020B0604020202020204" pitchFamily="34" charset="0"/>
              </a:rPr>
              <a:t>):</a:t>
            </a:r>
          </a:p>
          <a:p>
            <a:pPr eaLnBrk="1" fontAlgn="auto" hangingPunct="1">
              <a:spcAft>
                <a:spcPts val="0"/>
              </a:spcAft>
              <a:defRPr/>
            </a:pPr>
            <a:endParaRPr lang="en-US" sz="4000" dirty="0">
              <a:solidFill>
                <a:srgbClr val="003B79"/>
              </a:solidFill>
              <a:latin typeface="Helvetica" panose="020B0604020202020204" pitchFamily="34" charset="0"/>
              <a:ea typeface="ＭＳ Ｐゴシック" charset="0"/>
              <a:cs typeface="Helvetica" panose="020B0604020202020204" pitchFamily="34" charset="0"/>
            </a:endParaRPr>
          </a:p>
          <a:p>
            <a:pPr eaLnBrk="1" fontAlgn="auto" hangingPunct="1">
              <a:spcAft>
                <a:spcPts val="0"/>
              </a:spcAft>
              <a:defRPr/>
            </a:pPr>
            <a:endParaRPr lang="en-US" sz="1200" dirty="0">
              <a:solidFill>
                <a:srgbClr val="003B79"/>
              </a:solidFill>
              <a:latin typeface="Helvetica" panose="020B0604020202020204" pitchFamily="34" charset="0"/>
              <a:ea typeface="ＭＳ Ｐゴシック"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Clusters of schools (structure)</a:t>
            </a:r>
            <a:endParaRPr lang="en-US"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The </a:t>
            </a:r>
            <a:r>
              <a:rPr lang="en-GB" sz="2400" dirty="0">
                <a:latin typeface="Helvetica" panose="020B0604020202020204" pitchFamily="34" charset="0"/>
                <a:cs typeface="Helvetica" panose="020B0604020202020204" pitchFamily="34" charset="0"/>
              </a:rPr>
              <a:t>local solutions approach and co-construction (culture)</a:t>
            </a:r>
            <a:endParaRPr lang="en-US"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System leaders </a:t>
            </a:r>
            <a:r>
              <a:rPr lang="en-GB" sz="2400" dirty="0" smtClean="0">
                <a:latin typeface="Helvetica" panose="020B0604020202020204" pitchFamily="34" charset="0"/>
                <a:cs typeface="Helvetica" panose="020B0604020202020204" pitchFamily="34" charset="0"/>
              </a:rPr>
              <a:t>(key people)</a:t>
            </a:r>
            <a:endParaRPr lang="en-US" sz="2400" dirty="0">
              <a:latin typeface="Helvetica" panose="020B0604020202020204" pitchFamily="34" charset="0"/>
              <a:cs typeface="Helvetica" panose="020B0604020202020204" pitchFamily="34" charset="0"/>
            </a:endParaRPr>
          </a:p>
          <a:p>
            <a:pPr marL="0" lvl="1" indent="0" eaLnBrk="1" fontAlgn="auto" hangingPunct="1">
              <a:spcAft>
                <a:spcPts val="0"/>
              </a:spcAft>
              <a:buNone/>
              <a:tabLst>
                <a:tab pos="263525" algn="l"/>
              </a:tabLst>
              <a:defRPr/>
            </a:pPr>
            <a:endParaRPr lang="en-US" dirty="0">
              <a:solidFill>
                <a:srgbClr val="003B79"/>
              </a:solidFill>
              <a:ea typeface="ＭＳ Ｐゴシック" charset="0"/>
            </a:endParaRPr>
          </a:p>
          <a:p>
            <a:pPr eaLnBrk="1" fontAlgn="auto" hangingPunct="1">
              <a:spcAft>
                <a:spcPts val="0"/>
              </a:spcAft>
              <a:defRPr/>
            </a:pPr>
            <a:endParaRPr lang="en-US" sz="1600" dirty="0">
              <a:solidFill>
                <a:srgbClr val="003B79"/>
              </a:solidFill>
              <a:ea typeface="ＭＳ Ｐゴシック" charset="0"/>
            </a:endParaRPr>
          </a:p>
          <a:p>
            <a:pPr eaLnBrk="1" fontAlgn="auto" hangingPunct="1">
              <a:spcAft>
                <a:spcPts val="0"/>
              </a:spcAft>
              <a:defRPr/>
            </a:pPr>
            <a:endParaRPr lang="en-US" dirty="0">
              <a:solidFill>
                <a:srgbClr val="003B79"/>
              </a:solidFill>
              <a:ea typeface="+mn-ea"/>
            </a:endParaRPr>
          </a:p>
        </p:txBody>
      </p:sp>
      <p:sp>
        <p:nvSpPr>
          <p:cNvPr id="67587" name="Text Placeholder 2"/>
          <p:cNvSpPr>
            <a:spLocks noGrp="1"/>
          </p:cNvSpPr>
          <p:nvPr>
            <p:ph type="body" sz="quarter" idx="11"/>
          </p:nvPr>
        </p:nvSpPr>
        <p:spPr bwMode="auto">
          <a:xfrm>
            <a:off x="1870076" y="6440489"/>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rmAutofit/>
          </a:bodyPr>
          <a:lstStyle/>
          <a:p>
            <a:pPr eaLnBrk="1" hangingPunct="1"/>
            <a:endParaRPr lang="en-US" altLang="en-US" smtClean="0"/>
          </a:p>
        </p:txBody>
      </p:sp>
    </p:spTree>
    <p:extLst>
      <p:ext uri="{BB962C8B-B14F-4D97-AF65-F5344CB8AC3E}">
        <p14:creationId xmlns:p14="http://schemas.microsoft.com/office/powerpoint/2010/main" val="39694094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involvement</a:t>
            </a:r>
            <a:endParaRPr lang="en-GB" dirty="0"/>
          </a:p>
        </p:txBody>
      </p:sp>
      <p:sp>
        <p:nvSpPr>
          <p:cNvPr id="3" name="Content Placeholder 2"/>
          <p:cNvSpPr>
            <a:spLocks noGrp="1"/>
          </p:cNvSpPr>
          <p:nvPr>
            <p:ph idx="1"/>
          </p:nvPr>
        </p:nvSpPr>
        <p:spPr/>
        <p:txBody>
          <a:bodyPr/>
          <a:lstStyle/>
          <a:p>
            <a:pPr marL="0" indent="0">
              <a:buNone/>
            </a:pPr>
            <a:endParaRPr lang="en-GB" i="1" dirty="0" smtClean="0"/>
          </a:p>
          <a:p>
            <a:pPr marL="0" indent="0">
              <a:buNone/>
            </a:pPr>
            <a:r>
              <a:rPr lang="en-GB" sz="2400" i="1" dirty="0" smtClean="0"/>
              <a:t>“</a:t>
            </a:r>
            <a:r>
              <a:rPr lang="en-GB" sz="2400" i="1" dirty="0"/>
              <a:t>the real value [of the </a:t>
            </a:r>
            <a:r>
              <a:rPr lang="en-GB" sz="2400" i="1" dirty="0" smtClean="0"/>
              <a:t>peer review</a:t>
            </a:r>
            <a:r>
              <a:rPr lang="en-GB" sz="2400" i="1" dirty="0"/>
              <a:t>] was the lead up to it, and the discussion, the analysis, beforehand.”</a:t>
            </a:r>
            <a:r>
              <a:rPr lang="en-GB" sz="2400" dirty="0"/>
              <a:t> </a:t>
            </a:r>
            <a:endParaRPr lang="en-GB" sz="2400" dirty="0" smtClean="0"/>
          </a:p>
          <a:p>
            <a:pPr marL="0" indent="0">
              <a:buNone/>
            </a:pPr>
            <a:r>
              <a:rPr lang="en-GB" sz="1600" dirty="0" smtClean="0"/>
              <a:t>(</a:t>
            </a:r>
            <a:r>
              <a:rPr lang="en-GB" sz="1600" dirty="0"/>
              <a:t>Evelyn, Greenleigh Primary). </a:t>
            </a:r>
            <a:r>
              <a:rPr lang="en-GB" dirty="0"/>
              <a:t> </a:t>
            </a:r>
          </a:p>
          <a:p>
            <a:endParaRPr lang="en-GB" dirty="0"/>
          </a:p>
        </p:txBody>
      </p:sp>
    </p:spTree>
    <p:extLst>
      <p:ext uri="{BB962C8B-B14F-4D97-AF65-F5344CB8AC3E}">
        <p14:creationId xmlns:p14="http://schemas.microsoft.com/office/powerpoint/2010/main" val="1872765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0196"/>
            <a:ext cx="10972800" cy="894717"/>
          </a:xfrm>
        </p:spPr>
        <p:txBody>
          <a:bodyPr/>
          <a:lstStyle/>
          <a:p>
            <a:r>
              <a:rPr lang="en-GB" dirty="0" smtClean="0"/>
              <a:t>Valuing and Judging</a:t>
            </a:r>
            <a:endParaRPr lang="en-GB" dirty="0"/>
          </a:p>
        </p:txBody>
      </p:sp>
      <p:sp>
        <p:nvSpPr>
          <p:cNvPr id="3" name="Content Placeholder 2"/>
          <p:cNvSpPr>
            <a:spLocks noGrp="1"/>
          </p:cNvSpPr>
          <p:nvPr>
            <p:ph idx="1"/>
          </p:nvPr>
        </p:nvSpPr>
        <p:spPr>
          <a:xfrm>
            <a:off x="527138" y="1800503"/>
            <a:ext cx="10972800" cy="3500887"/>
          </a:xfrm>
        </p:spPr>
        <p:txBody>
          <a:bodyPr/>
          <a:lstStyle/>
          <a:p>
            <a:pPr marL="0" indent="0">
              <a:buNone/>
            </a:pPr>
            <a:endParaRPr lang="en-GB" sz="2400" i="1" dirty="0" smtClean="0"/>
          </a:p>
          <a:p>
            <a:pPr marL="0" indent="0">
              <a:buNone/>
            </a:pPr>
            <a:r>
              <a:rPr lang="en-GB" sz="2400" i="1" dirty="0" smtClean="0"/>
              <a:t>“</a:t>
            </a:r>
            <a:r>
              <a:rPr lang="en-GB" sz="2400" i="1" dirty="0"/>
              <a:t>early years provision looked different to theirs, and we know early years is an area we’ve been working on, but you can’t keep saying oh at my school we’ve got this.  You can’t do that, you’ve got to look objectively and not compare it to your own </a:t>
            </a:r>
            <a:r>
              <a:rPr lang="en-GB" sz="2400" i="1" dirty="0" smtClean="0"/>
              <a:t>school”.</a:t>
            </a:r>
          </a:p>
          <a:p>
            <a:pPr marL="0" indent="0">
              <a:buNone/>
            </a:pPr>
            <a:endParaRPr lang="en-GB" sz="2400" i="1" dirty="0"/>
          </a:p>
          <a:p>
            <a:pPr marL="0" indent="0">
              <a:buNone/>
            </a:pPr>
            <a:r>
              <a:rPr lang="en-GB" sz="1600" dirty="0" smtClean="0"/>
              <a:t>(</a:t>
            </a:r>
            <a:r>
              <a:rPr lang="en-GB" sz="1600" dirty="0"/>
              <a:t>Mariana, Assistant Headteacher, Holy Primary)</a:t>
            </a:r>
          </a:p>
          <a:p>
            <a:endParaRPr lang="en-GB" sz="2400" i="1" dirty="0"/>
          </a:p>
          <a:p>
            <a:pPr marL="0" indent="0">
              <a:buNone/>
            </a:pPr>
            <a:r>
              <a:rPr lang="en-GB" sz="2400" i="1" dirty="0" smtClean="0"/>
              <a:t>“</a:t>
            </a:r>
            <a:r>
              <a:rPr lang="en-GB" sz="2400" i="1" dirty="0"/>
              <a:t>it was a very good confirmation that we know our school.”</a:t>
            </a:r>
            <a:r>
              <a:rPr lang="en-GB" sz="2400" dirty="0"/>
              <a:t> </a:t>
            </a:r>
            <a:endParaRPr lang="en-GB" sz="2400" dirty="0" smtClean="0"/>
          </a:p>
          <a:p>
            <a:pPr marL="0" indent="0">
              <a:buNone/>
            </a:pPr>
            <a:endParaRPr lang="en-GB" sz="2400" dirty="0" smtClean="0"/>
          </a:p>
          <a:p>
            <a:pPr marL="0" indent="0">
              <a:buNone/>
            </a:pPr>
            <a:r>
              <a:rPr lang="en-GB" sz="1600" dirty="0" smtClean="0"/>
              <a:t>(</a:t>
            </a:r>
            <a:r>
              <a:rPr lang="en-GB" sz="1600" dirty="0"/>
              <a:t>Adrian, Holy Primary)</a:t>
            </a:r>
          </a:p>
          <a:p>
            <a:endParaRPr lang="en-GB" dirty="0"/>
          </a:p>
        </p:txBody>
      </p:sp>
    </p:spTree>
    <p:extLst>
      <p:ext uri="{BB962C8B-B14F-4D97-AF65-F5344CB8AC3E}">
        <p14:creationId xmlns:p14="http://schemas.microsoft.com/office/powerpoint/2010/main" val="8245128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07" y="1276691"/>
            <a:ext cx="10972800" cy="894717"/>
          </a:xfrm>
        </p:spPr>
        <p:txBody>
          <a:bodyPr/>
          <a:lstStyle/>
          <a:p>
            <a:r>
              <a:rPr lang="en-GB" dirty="0"/>
              <a:t>Comparisons to Ofsted Inspections</a:t>
            </a:r>
            <a:br>
              <a:rPr lang="en-GB" dirty="0"/>
            </a:br>
            <a:endParaRPr lang="en-GB" dirty="0"/>
          </a:p>
        </p:txBody>
      </p:sp>
      <p:sp>
        <p:nvSpPr>
          <p:cNvPr id="3" name="Content Placeholder 2"/>
          <p:cNvSpPr>
            <a:spLocks noGrp="1"/>
          </p:cNvSpPr>
          <p:nvPr>
            <p:ph idx="1"/>
          </p:nvPr>
        </p:nvSpPr>
        <p:spPr>
          <a:xfrm>
            <a:off x="609600" y="2113917"/>
            <a:ext cx="10972800" cy="3500887"/>
          </a:xfrm>
        </p:spPr>
        <p:txBody>
          <a:bodyPr/>
          <a:lstStyle/>
          <a:p>
            <a:pPr marL="0" indent="0">
              <a:buNone/>
            </a:pPr>
            <a:r>
              <a:rPr lang="en-GB" sz="2400" i="1" dirty="0" smtClean="0"/>
              <a:t>“You </a:t>
            </a:r>
            <a:r>
              <a:rPr lang="en-GB" sz="2400" i="1" dirty="0"/>
              <a:t>have to be so targeted with Ofsted, make sure that they are seeing what you want them to see.” </a:t>
            </a:r>
            <a:endParaRPr lang="en-GB" sz="2400" i="1" dirty="0" smtClean="0"/>
          </a:p>
          <a:p>
            <a:pPr marL="0" indent="0">
              <a:buNone/>
            </a:pPr>
            <a:endParaRPr lang="en-GB" sz="2400" i="1" dirty="0" smtClean="0"/>
          </a:p>
          <a:p>
            <a:pPr marL="0" indent="0">
              <a:buNone/>
            </a:pPr>
            <a:r>
              <a:rPr lang="en-GB" sz="1600" dirty="0" smtClean="0"/>
              <a:t>(</a:t>
            </a:r>
            <a:r>
              <a:rPr lang="en-GB" sz="1600" dirty="0"/>
              <a:t>Alice, Headteacher, Holy Primary)</a:t>
            </a:r>
          </a:p>
          <a:p>
            <a:endParaRPr lang="en-GB" sz="1800" i="1" dirty="0" smtClean="0"/>
          </a:p>
          <a:p>
            <a:pPr marL="0" indent="0">
              <a:buNone/>
            </a:pPr>
            <a:r>
              <a:rPr lang="en-GB" sz="2400" i="1" dirty="0" smtClean="0"/>
              <a:t>“if </a:t>
            </a:r>
            <a:r>
              <a:rPr lang="en-GB" sz="2400" i="1" dirty="0"/>
              <a:t>I was an Ofsted inspector the school would be at least good with outstanding features, and you are so far from outstanding, and these are the things you would need to do.  So </a:t>
            </a:r>
            <a:r>
              <a:rPr lang="en-GB" sz="2400" i="1" dirty="0" smtClean="0"/>
              <a:t>they [the reviewers] </a:t>
            </a:r>
            <a:r>
              <a:rPr lang="en-GB" sz="2400" i="1" dirty="0"/>
              <a:t>were talking in those terms</a:t>
            </a:r>
            <a:r>
              <a:rPr lang="en-GB" sz="2400" i="1" dirty="0" smtClean="0"/>
              <a:t>.</a:t>
            </a:r>
            <a:r>
              <a:rPr lang="en-GB" sz="2400" i="1" dirty="0" smtClean="0"/>
              <a:t>”</a:t>
            </a:r>
          </a:p>
          <a:p>
            <a:pPr marL="0" indent="0">
              <a:buNone/>
            </a:pPr>
            <a:r>
              <a:rPr lang="en-GB" sz="1800" i="1" dirty="0" smtClean="0"/>
              <a:t> </a:t>
            </a:r>
          </a:p>
          <a:p>
            <a:pPr marL="0" indent="0">
              <a:buNone/>
            </a:pPr>
            <a:r>
              <a:rPr lang="en-GB" sz="1600" i="1" dirty="0" smtClean="0"/>
              <a:t>(</a:t>
            </a:r>
            <a:r>
              <a:rPr lang="en-GB" sz="1600" dirty="0"/>
              <a:t>Shaun at Greenleigh </a:t>
            </a:r>
            <a:r>
              <a:rPr lang="en-GB" sz="1600" dirty="0" smtClean="0"/>
              <a:t>Primary)</a:t>
            </a:r>
            <a:endParaRPr lang="en-GB" sz="1600" dirty="0"/>
          </a:p>
          <a:p>
            <a:endParaRPr lang="en-GB" dirty="0"/>
          </a:p>
        </p:txBody>
      </p:sp>
    </p:spTree>
    <p:extLst>
      <p:ext uri="{BB962C8B-B14F-4D97-AF65-F5344CB8AC3E}">
        <p14:creationId xmlns:p14="http://schemas.microsoft.com/office/powerpoint/2010/main" val="14671505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7872"/>
            <a:ext cx="10972800" cy="894717"/>
          </a:xfrm>
        </p:spPr>
        <p:txBody>
          <a:bodyPr/>
          <a:lstStyle/>
          <a:p>
            <a:r>
              <a:rPr lang="en-GB" dirty="0" smtClean="0"/>
              <a:t>Impact of the peer review at school level</a:t>
            </a:r>
            <a:endParaRPr lang="en-GB" dirty="0"/>
          </a:p>
        </p:txBody>
      </p:sp>
      <p:sp>
        <p:nvSpPr>
          <p:cNvPr id="3" name="Content Placeholder 2"/>
          <p:cNvSpPr>
            <a:spLocks noGrp="1"/>
          </p:cNvSpPr>
          <p:nvPr>
            <p:ph idx="1"/>
          </p:nvPr>
        </p:nvSpPr>
        <p:spPr>
          <a:xfrm>
            <a:off x="609600" y="2172589"/>
            <a:ext cx="10972800" cy="3500887"/>
          </a:xfrm>
        </p:spPr>
        <p:txBody>
          <a:bodyPr/>
          <a:lstStyle/>
          <a:p>
            <a:pPr lvl="0"/>
            <a:r>
              <a:rPr lang="en-GB" sz="2000" dirty="0" smtClean="0"/>
              <a:t>Excellent leadership preparation for middle and senior leaders as well as Headteachers</a:t>
            </a:r>
          </a:p>
          <a:p>
            <a:pPr lvl="0"/>
            <a:r>
              <a:rPr lang="en-GB" sz="2000" dirty="0" smtClean="0"/>
              <a:t>Changes </a:t>
            </a:r>
            <a:r>
              <a:rPr lang="en-GB" sz="2000" dirty="0"/>
              <a:t>to the structure of leadership teams</a:t>
            </a:r>
          </a:p>
          <a:p>
            <a:pPr lvl="0"/>
            <a:r>
              <a:rPr lang="en-GB" sz="2000" dirty="0"/>
              <a:t>Further training towards qualifications for senior leaders and mentoring for others</a:t>
            </a:r>
          </a:p>
          <a:p>
            <a:pPr lvl="0"/>
            <a:r>
              <a:rPr lang="en-GB" sz="2000" dirty="0" smtClean="0"/>
              <a:t>Changes </a:t>
            </a:r>
            <a:r>
              <a:rPr lang="en-GB" sz="2000" dirty="0"/>
              <a:t>to a marking and assessment systems/policies</a:t>
            </a:r>
          </a:p>
          <a:p>
            <a:pPr lvl="0"/>
            <a:r>
              <a:rPr lang="en-GB" sz="2000" dirty="0"/>
              <a:t>Improving monitoring of the impact of strategies for pupil premium students</a:t>
            </a:r>
          </a:p>
          <a:p>
            <a:pPr lvl="0"/>
            <a:r>
              <a:rPr lang="en-GB" sz="2000" dirty="0"/>
              <a:t>Improving the use of data systems by all staff</a:t>
            </a:r>
          </a:p>
          <a:p>
            <a:pPr lvl="0"/>
            <a:r>
              <a:rPr lang="en-GB" sz="2000" dirty="0"/>
              <a:t>Evidencing how the curriculum differentiates for learners at each end of the achievement scale </a:t>
            </a:r>
          </a:p>
          <a:p>
            <a:endParaRPr lang="en-GB" dirty="0"/>
          </a:p>
        </p:txBody>
      </p:sp>
    </p:spTree>
    <p:extLst>
      <p:ext uri="{BB962C8B-B14F-4D97-AF65-F5344CB8AC3E}">
        <p14:creationId xmlns:p14="http://schemas.microsoft.com/office/powerpoint/2010/main" val="21964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78" y="1289386"/>
            <a:ext cx="10972800" cy="894717"/>
          </a:xfrm>
        </p:spPr>
        <p:txBody>
          <a:bodyPr/>
          <a:lstStyle/>
          <a:p>
            <a:r>
              <a:rPr lang="en-GB" sz="3600" dirty="0"/>
              <a:t>The interplay between peer review, self-evaluation and Ofsted</a:t>
            </a:r>
            <a:r>
              <a:rPr lang="en-GB" b="1" dirty="0"/>
              <a:t/>
            </a:r>
            <a:br>
              <a:rPr lang="en-GB" b="1" dirty="0"/>
            </a:br>
            <a:endParaRPr lang="en-GB" dirty="0"/>
          </a:p>
        </p:txBody>
      </p:sp>
      <p:sp>
        <p:nvSpPr>
          <p:cNvPr id="3" name="Content Placeholder 2"/>
          <p:cNvSpPr>
            <a:spLocks noGrp="1"/>
          </p:cNvSpPr>
          <p:nvPr>
            <p:ph idx="1"/>
          </p:nvPr>
        </p:nvSpPr>
        <p:spPr/>
        <p:txBody>
          <a:bodyPr/>
          <a:lstStyle/>
          <a:p>
            <a:pPr marL="0" indent="0">
              <a:buNone/>
            </a:pPr>
            <a:r>
              <a:rPr lang="en-GB" sz="2400" i="1" dirty="0" smtClean="0"/>
              <a:t>“if </a:t>
            </a:r>
            <a:r>
              <a:rPr lang="en-GB" sz="2400" i="1" dirty="0"/>
              <a:t>you get four headteachers together I don’t think it’s long before Ofsted gets mentioned.</a:t>
            </a:r>
            <a:r>
              <a:rPr lang="en-GB" sz="2400" i="1" dirty="0" smtClean="0"/>
              <a:t>”</a:t>
            </a:r>
          </a:p>
          <a:p>
            <a:pPr marL="0" indent="0">
              <a:buNone/>
            </a:pPr>
            <a:endParaRPr lang="en-GB" i="1" dirty="0" smtClean="0"/>
          </a:p>
          <a:p>
            <a:pPr marL="0" indent="0">
              <a:buNone/>
            </a:pPr>
            <a:r>
              <a:rPr lang="en-GB" sz="1600" dirty="0" smtClean="0"/>
              <a:t>(Shaun</a:t>
            </a:r>
            <a:r>
              <a:rPr lang="en-GB" sz="1600" dirty="0"/>
              <a:t>, Deputy </a:t>
            </a:r>
            <a:r>
              <a:rPr lang="en-GB" sz="1600" dirty="0" err="1"/>
              <a:t>Headteacher</a:t>
            </a:r>
            <a:r>
              <a:rPr lang="en-GB" sz="1600" dirty="0"/>
              <a:t>, Holy Primary School).</a:t>
            </a:r>
            <a:endParaRPr lang="en-GB" sz="1600" dirty="0"/>
          </a:p>
          <a:p>
            <a:endParaRPr lang="en-GB" dirty="0"/>
          </a:p>
        </p:txBody>
      </p:sp>
    </p:spTree>
    <p:extLst>
      <p:ext uri="{BB962C8B-B14F-4D97-AF65-F5344CB8AC3E}">
        <p14:creationId xmlns:p14="http://schemas.microsoft.com/office/powerpoint/2010/main" val="2464406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39919" y="2728299"/>
            <a:ext cx="3512881" cy="653281"/>
          </a:xfrm>
        </p:spPr>
        <p:txBody>
          <a:bodyPr/>
          <a:lstStyle/>
          <a:p>
            <a:r>
              <a:rPr lang="en-US" dirty="0" err="1" smtClean="0"/>
              <a:t>Ofsted</a:t>
            </a:r>
            <a:endParaRPr lang="en-US" dirty="0"/>
          </a:p>
        </p:txBody>
      </p:sp>
      <p:pic>
        <p:nvPicPr>
          <p:cNvPr id="6" name="Content Placeholder 5" descr="tail wagging dog.jpg"/>
          <p:cNvPicPr>
            <a:picLocks noGrp="1" noChangeAspect="1"/>
          </p:cNvPicPr>
          <p:nvPr>
            <p:ph idx="1"/>
          </p:nvPr>
        </p:nvPicPr>
        <p:blipFill>
          <a:blip r:embed="rId2">
            <a:extLst>
              <a:ext uri="{28A0092B-C50C-407E-A947-70E740481C1C}">
                <a14:useLocalDpi xmlns:a14="http://schemas.microsoft.com/office/drawing/2010/main" val="0"/>
              </a:ext>
            </a:extLst>
          </a:blip>
          <a:srcRect t="17426" b="17426"/>
          <a:stretch>
            <a:fillRect/>
          </a:stretch>
        </p:blipFill>
        <p:spPr>
          <a:xfrm>
            <a:off x="543631" y="0"/>
            <a:ext cx="10972800" cy="5334000"/>
          </a:xfrm>
        </p:spPr>
      </p:pic>
      <p:sp>
        <p:nvSpPr>
          <p:cNvPr id="7" name="TextBox 6"/>
          <p:cNvSpPr txBox="1"/>
          <p:nvPr/>
        </p:nvSpPr>
        <p:spPr>
          <a:xfrm>
            <a:off x="8213212" y="1303143"/>
            <a:ext cx="2209980" cy="584776"/>
          </a:xfrm>
          <a:prstGeom prst="rect">
            <a:avLst/>
          </a:prstGeom>
          <a:noFill/>
        </p:spPr>
        <p:txBody>
          <a:bodyPr wrap="square" rtlCol="0">
            <a:spAutoFit/>
          </a:bodyPr>
          <a:lstStyle/>
          <a:p>
            <a:r>
              <a:rPr lang="en-US" sz="3200" b="1" dirty="0" err="1" smtClean="0"/>
              <a:t>Ofsted</a:t>
            </a:r>
            <a:endParaRPr lang="en-US" sz="3200" b="1" dirty="0"/>
          </a:p>
        </p:txBody>
      </p:sp>
      <p:sp>
        <p:nvSpPr>
          <p:cNvPr id="8" name="TextBox 7"/>
          <p:cNvSpPr txBox="1"/>
          <p:nvPr/>
        </p:nvSpPr>
        <p:spPr>
          <a:xfrm>
            <a:off x="5244581" y="2804234"/>
            <a:ext cx="3380940" cy="1077218"/>
          </a:xfrm>
          <a:prstGeom prst="rect">
            <a:avLst/>
          </a:prstGeom>
          <a:noFill/>
        </p:spPr>
        <p:txBody>
          <a:bodyPr wrap="square" rtlCol="0">
            <a:spAutoFit/>
          </a:bodyPr>
          <a:lstStyle/>
          <a:p>
            <a:r>
              <a:rPr lang="en-US" sz="3200" b="1" dirty="0" smtClean="0"/>
              <a:t>School</a:t>
            </a:r>
            <a:r>
              <a:rPr lang="en-US" sz="3200" dirty="0" smtClean="0"/>
              <a:t> </a:t>
            </a:r>
            <a:r>
              <a:rPr lang="en-US" sz="3200" b="1" dirty="0" smtClean="0"/>
              <a:t>Improvement?</a:t>
            </a:r>
            <a:endParaRPr lang="en-US" sz="3200" b="1" dirty="0"/>
          </a:p>
        </p:txBody>
      </p:sp>
    </p:spTree>
    <p:extLst>
      <p:ext uri="{BB962C8B-B14F-4D97-AF65-F5344CB8AC3E}">
        <p14:creationId xmlns:p14="http://schemas.microsoft.com/office/powerpoint/2010/main" val="21526626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5396885"/>
              </p:ext>
            </p:extLst>
          </p:nvPr>
        </p:nvGraphicFramePr>
        <p:xfrm>
          <a:off x="527757" y="1369126"/>
          <a:ext cx="10472668" cy="4932150"/>
        </p:xfrm>
        <a:graphic>
          <a:graphicData uri="http://schemas.openxmlformats.org/drawingml/2006/table">
            <a:tbl>
              <a:tblPr firstRow="1" bandRow="1">
                <a:tableStyleId>{5C22544A-7EE6-4342-B048-85BDC9FD1C3A}</a:tableStyleId>
              </a:tblPr>
              <a:tblGrid>
                <a:gridCol w="5236334"/>
                <a:gridCol w="5236334"/>
              </a:tblGrid>
              <a:tr h="822025">
                <a:tc>
                  <a:txBody>
                    <a:bodyPr/>
                    <a:lstStyle/>
                    <a:p>
                      <a:r>
                        <a:rPr lang="en-GB" dirty="0" smtClean="0">
                          <a:solidFill>
                            <a:srgbClr val="000000"/>
                          </a:solidFill>
                        </a:rPr>
                        <a:t>From Proving</a:t>
                      </a:r>
                      <a:endParaRPr lang="en-US" dirty="0">
                        <a:solidFill>
                          <a:srgbClr val="000000"/>
                        </a:solidFill>
                      </a:endParaRPr>
                    </a:p>
                  </a:txBody>
                  <a:tcPr>
                    <a:solidFill>
                      <a:srgbClr val="FFFFFF"/>
                    </a:solidFill>
                  </a:tcPr>
                </a:tc>
                <a:tc>
                  <a:txBody>
                    <a:bodyPr/>
                    <a:lstStyle/>
                    <a:p>
                      <a:r>
                        <a:rPr lang="en-US" dirty="0" smtClean="0">
                          <a:solidFill>
                            <a:srgbClr val="000000"/>
                          </a:solidFill>
                        </a:rPr>
                        <a:t>To Improving</a:t>
                      </a:r>
                      <a:endParaRPr lang="en-US" dirty="0">
                        <a:solidFill>
                          <a:srgbClr val="000000"/>
                        </a:solidFill>
                      </a:endParaRPr>
                    </a:p>
                  </a:txBody>
                  <a:tcPr>
                    <a:solidFill>
                      <a:srgbClr val="FFFFFF"/>
                    </a:solidFill>
                  </a:tcPr>
                </a:tc>
              </a:tr>
              <a:tr h="822025">
                <a:tc>
                  <a:txBody>
                    <a:bodyPr/>
                    <a:lstStyle/>
                    <a:p>
                      <a:r>
                        <a:rPr lang="en-US" dirty="0" err="1" smtClean="0">
                          <a:solidFill>
                            <a:srgbClr val="000000"/>
                          </a:solidFill>
                        </a:rPr>
                        <a:t>Standardised</a:t>
                      </a:r>
                      <a:r>
                        <a:rPr lang="en-US" dirty="0" smtClean="0">
                          <a:solidFill>
                            <a:srgbClr val="000000"/>
                          </a:solidFill>
                        </a:rPr>
                        <a:t> self-evaluation frameworks</a:t>
                      </a:r>
                      <a:endParaRPr lang="en-US" dirty="0">
                        <a:solidFill>
                          <a:srgbClr val="000000"/>
                        </a:solidFill>
                      </a:endParaRPr>
                    </a:p>
                  </a:txBody>
                  <a:tcPr>
                    <a:solidFill>
                      <a:srgbClr val="FFFFFF"/>
                    </a:solidFill>
                  </a:tcPr>
                </a:tc>
                <a:tc>
                  <a:txBody>
                    <a:bodyPr/>
                    <a:lstStyle/>
                    <a:p>
                      <a:r>
                        <a:rPr lang="en-US" dirty="0" smtClean="0">
                          <a:solidFill>
                            <a:srgbClr val="000000"/>
                          </a:solidFill>
                        </a:rPr>
                        <a:t>Shared</a:t>
                      </a:r>
                      <a:r>
                        <a:rPr lang="en-US" baseline="0" dirty="0" smtClean="0">
                          <a:solidFill>
                            <a:srgbClr val="000000"/>
                          </a:solidFill>
                        </a:rPr>
                        <a:t> themes with own emphasis</a:t>
                      </a:r>
                      <a:endParaRPr lang="en-US" dirty="0">
                        <a:solidFill>
                          <a:srgbClr val="000000"/>
                        </a:solidFill>
                      </a:endParaRPr>
                    </a:p>
                  </a:txBody>
                  <a:tcPr>
                    <a:solidFill>
                      <a:srgbClr val="FFFFFF"/>
                    </a:solidFill>
                  </a:tcPr>
                </a:tc>
              </a:tr>
              <a:tr h="822025">
                <a:tc>
                  <a:txBody>
                    <a:bodyPr/>
                    <a:lstStyle/>
                    <a:p>
                      <a:r>
                        <a:rPr lang="en-US" dirty="0" smtClean="0">
                          <a:solidFill>
                            <a:srgbClr val="000000"/>
                          </a:solidFill>
                        </a:rPr>
                        <a:t>Focus on Head teachers</a:t>
                      </a:r>
                      <a:endParaRPr lang="en-US" dirty="0">
                        <a:solidFill>
                          <a:srgbClr val="000000"/>
                        </a:solidFill>
                      </a:endParaRPr>
                    </a:p>
                  </a:txBody>
                  <a:tcPr>
                    <a:solidFill>
                      <a:srgbClr val="FFFFFF"/>
                    </a:solidFill>
                  </a:tcPr>
                </a:tc>
                <a:tc>
                  <a:txBody>
                    <a:bodyPr/>
                    <a:lstStyle/>
                    <a:p>
                      <a:r>
                        <a:rPr lang="en-US" dirty="0" smtClean="0">
                          <a:solidFill>
                            <a:srgbClr val="000000"/>
                          </a:solidFill>
                        </a:rPr>
                        <a:t>Involving other teachers/middle</a:t>
                      </a:r>
                      <a:r>
                        <a:rPr lang="en-US" baseline="0" dirty="0" smtClean="0">
                          <a:solidFill>
                            <a:srgbClr val="000000"/>
                          </a:solidFill>
                        </a:rPr>
                        <a:t> leaders</a:t>
                      </a:r>
                      <a:endParaRPr lang="en-US" dirty="0">
                        <a:solidFill>
                          <a:srgbClr val="000000"/>
                        </a:solidFill>
                      </a:endParaRPr>
                    </a:p>
                  </a:txBody>
                  <a:tcPr>
                    <a:solidFill>
                      <a:srgbClr val="FFFFFF"/>
                    </a:solidFill>
                  </a:tcPr>
                </a:tc>
              </a:tr>
              <a:tr h="822025">
                <a:tc>
                  <a:txBody>
                    <a:bodyPr/>
                    <a:lstStyle/>
                    <a:p>
                      <a:r>
                        <a:rPr lang="en-US" dirty="0" err="1" smtClean="0">
                          <a:solidFill>
                            <a:srgbClr val="000000"/>
                          </a:solidFill>
                        </a:rPr>
                        <a:t>Ofsted</a:t>
                      </a:r>
                      <a:r>
                        <a:rPr lang="en-US" dirty="0" smtClean="0">
                          <a:solidFill>
                            <a:srgbClr val="000000"/>
                          </a:solidFill>
                        </a:rPr>
                        <a:t> goals</a:t>
                      </a:r>
                      <a:endParaRPr lang="en-US" dirty="0">
                        <a:solidFill>
                          <a:srgbClr val="000000"/>
                        </a:solidFill>
                      </a:endParaRPr>
                    </a:p>
                  </a:txBody>
                  <a:tcPr>
                    <a:solidFill>
                      <a:srgbClr val="FFFFFF"/>
                    </a:solidFill>
                  </a:tcPr>
                </a:tc>
                <a:tc>
                  <a:txBody>
                    <a:bodyPr/>
                    <a:lstStyle/>
                    <a:p>
                      <a:r>
                        <a:rPr lang="en-US" dirty="0" smtClean="0">
                          <a:solidFill>
                            <a:srgbClr val="000000"/>
                          </a:solidFill>
                        </a:rPr>
                        <a:t>Own</a:t>
                      </a:r>
                      <a:r>
                        <a:rPr lang="en-US" baseline="0" dirty="0" smtClean="0">
                          <a:solidFill>
                            <a:srgbClr val="000000"/>
                          </a:solidFill>
                        </a:rPr>
                        <a:t> goals</a:t>
                      </a:r>
                      <a:endParaRPr lang="en-US" dirty="0">
                        <a:solidFill>
                          <a:srgbClr val="000000"/>
                        </a:solidFill>
                      </a:endParaRPr>
                    </a:p>
                  </a:txBody>
                  <a:tcPr>
                    <a:solidFill>
                      <a:srgbClr val="FFFFFF"/>
                    </a:solidFill>
                  </a:tcPr>
                </a:tc>
              </a:tr>
              <a:tr h="822025">
                <a:tc>
                  <a:txBody>
                    <a:bodyPr/>
                    <a:lstStyle/>
                    <a:p>
                      <a:r>
                        <a:rPr lang="en-US" dirty="0" smtClean="0">
                          <a:solidFill>
                            <a:srgbClr val="000000"/>
                          </a:solidFill>
                        </a:rPr>
                        <a:t>Subjective/anecdotal</a:t>
                      </a:r>
                      <a:r>
                        <a:rPr lang="en-US" baseline="0" dirty="0" smtClean="0">
                          <a:solidFill>
                            <a:srgbClr val="000000"/>
                          </a:solidFill>
                        </a:rPr>
                        <a:t> comparisons</a:t>
                      </a:r>
                      <a:endParaRPr lang="en-US" dirty="0">
                        <a:solidFill>
                          <a:srgbClr val="000000"/>
                        </a:solidFill>
                      </a:endParaRPr>
                    </a:p>
                  </a:txBody>
                  <a:tcPr>
                    <a:solidFill>
                      <a:srgbClr val="FFFFFF"/>
                    </a:solidFill>
                  </a:tcPr>
                </a:tc>
                <a:tc>
                  <a:txBody>
                    <a:bodyPr/>
                    <a:lstStyle/>
                    <a:p>
                      <a:r>
                        <a:rPr lang="en-US" dirty="0" smtClean="0">
                          <a:solidFill>
                            <a:srgbClr val="000000"/>
                          </a:solidFill>
                        </a:rPr>
                        <a:t>Reference to research evidence</a:t>
                      </a:r>
                      <a:endParaRPr lang="en-US" dirty="0">
                        <a:solidFill>
                          <a:srgbClr val="000000"/>
                        </a:solidFill>
                      </a:endParaRPr>
                    </a:p>
                  </a:txBody>
                  <a:tcPr>
                    <a:solidFill>
                      <a:srgbClr val="FFFFFF"/>
                    </a:solidFill>
                  </a:tcPr>
                </a:tc>
              </a:tr>
              <a:tr h="822025">
                <a:tc>
                  <a:txBody>
                    <a:bodyPr/>
                    <a:lstStyle/>
                    <a:p>
                      <a:r>
                        <a:rPr lang="en-US" dirty="0" smtClean="0">
                          <a:solidFill>
                            <a:srgbClr val="000000"/>
                          </a:solidFill>
                        </a:rPr>
                        <a:t>Focus on own school</a:t>
                      </a:r>
                      <a:endParaRPr lang="en-US" dirty="0">
                        <a:solidFill>
                          <a:srgbClr val="000000"/>
                        </a:solidFill>
                      </a:endParaRPr>
                    </a:p>
                  </a:txBody>
                  <a:tcPr>
                    <a:solidFill>
                      <a:srgbClr val="FFFFFF"/>
                    </a:solidFill>
                  </a:tcPr>
                </a:tc>
                <a:tc>
                  <a:txBody>
                    <a:bodyPr/>
                    <a:lstStyle/>
                    <a:p>
                      <a:r>
                        <a:rPr lang="en-US" dirty="0" smtClean="0">
                          <a:solidFill>
                            <a:srgbClr val="000000"/>
                          </a:solidFill>
                        </a:rPr>
                        <a:t>Joint</a:t>
                      </a:r>
                      <a:r>
                        <a:rPr lang="en-US" baseline="0" dirty="0" smtClean="0">
                          <a:solidFill>
                            <a:srgbClr val="000000"/>
                          </a:solidFill>
                        </a:rPr>
                        <a:t> practice development</a:t>
                      </a:r>
                      <a:endParaRPr lang="en-US" dirty="0">
                        <a:solidFill>
                          <a:srgbClr val="000000"/>
                        </a:solidFill>
                      </a:endParaRPr>
                    </a:p>
                  </a:txBody>
                  <a:tcPr>
                    <a:solidFill>
                      <a:srgbClr val="FFFFFF"/>
                    </a:solidFill>
                  </a:tcPr>
                </a:tc>
              </a:tr>
            </a:tbl>
          </a:graphicData>
        </a:graphic>
      </p:graphicFrame>
    </p:spTree>
    <p:extLst>
      <p:ext uri="{BB962C8B-B14F-4D97-AF65-F5344CB8AC3E}">
        <p14:creationId xmlns:p14="http://schemas.microsoft.com/office/powerpoint/2010/main" val="23442539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informed peer review</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https</a:t>
            </a:r>
            <a:r>
              <a:rPr lang="en-GB" dirty="0"/>
              <a:t>://</a:t>
            </a:r>
            <a:r>
              <a:rPr lang="en-GB" dirty="0" err="1"/>
              <a:t>www.ucl.ac.uk</a:t>
            </a:r>
            <a:r>
              <a:rPr lang="en-GB" dirty="0"/>
              <a:t>/</a:t>
            </a:r>
            <a:r>
              <a:rPr lang="en-GB" dirty="0" err="1"/>
              <a:t>ioe</a:t>
            </a:r>
            <a:r>
              <a:rPr lang="en-GB" dirty="0"/>
              <a:t>/news-events/news-pub/</a:t>
            </a:r>
            <a:r>
              <a:rPr lang="en-GB" dirty="0" err="1"/>
              <a:t>dll</a:t>
            </a:r>
            <a:r>
              <a:rPr lang="en-GB" dirty="0"/>
              <a:t>-news/</a:t>
            </a:r>
            <a:r>
              <a:rPr lang="en-GB" dirty="0" err="1"/>
              <a:t>ioe</a:t>
            </a:r>
            <a:r>
              <a:rPr lang="en-GB" dirty="0"/>
              <a:t>-pilots-new-model-peer-review</a:t>
            </a:r>
          </a:p>
          <a:p>
            <a:endParaRPr lang="en-US" dirty="0"/>
          </a:p>
        </p:txBody>
      </p:sp>
    </p:spTree>
    <p:extLst>
      <p:ext uri="{BB962C8B-B14F-4D97-AF65-F5344CB8AC3E}">
        <p14:creationId xmlns:p14="http://schemas.microsoft.com/office/powerpoint/2010/main" val="18128519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sz="2400" b="1" dirty="0" smtClean="0">
              <a:hlinkClick r:id="rId3"/>
            </a:endParaRPr>
          </a:p>
          <a:p>
            <a:endParaRPr lang="en-GB" sz="2400" b="1" dirty="0">
              <a:hlinkClick r:id="rId3"/>
            </a:endParaRPr>
          </a:p>
          <a:p>
            <a:r>
              <a:rPr lang="en-GB" sz="2400" b="1" dirty="0" smtClean="0">
                <a:hlinkClick r:id="rId3"/>
              </a:rPr>
              <a:t>Thank you!</a:t>
            </a:r>
          </a:p>
          <a:p>
            <a:endParaRPr lang="en-GB" sz="2400" b="1" dirty="0">
              <a:hlinkClick r:id="rId3"/>
            </a:endParaRPr>
          </a:p>
          <a:p>
            <a:endParaRPr lang="en-GB" sz="2400" b="1" dirty="0" smtClean="0">
              <a:hlinkClick r:id="rId3"/>
            </a:endParaRPr>
          </a:p>
          <a:p>
            <a:r>
              <a:rPr lang="en-GB" sz="2400" dirty="0" smtClean="0">
                <a:hlinkClick r:id="rId4"/>
              </a:rPr>
              <a:t>David.Godfrey@ucl.ac.uk</a:t>
            </a:r>
            <a:endParaRPr lang="en-GB" sz="2400" dirty="0" smtClean="0"/>
          </a:p>
          <a:p>
            <a:endParaRPr lang="en-GB" sz="2400" dirty="0" smtClean="0"/>
          </a:p>
          <a:p>
            <a:endParaRPr lang="en-GB" sz="2400" dirty="0" smtClean="0"/>
          </a:p>
          <a:p>
            <a:endParaRPr lang="en-GB" sz="2400" dirty="0"/>
          </a:p>
          <a:p>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35033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latin typeface="Helvetica" panose="020B0604020202020204" pitchFamily="34" charset="0"/>
                <a:cs typeface="Helvetica" panose="020B0604020202020204" pitchFamily="34" charset="0"/>
              </a:rPr>
              <a:t>The self-improving system currently</a:t>
            </a:r>
            <a:r>
              <a:rPr lang="en-US" sz="3600" dirty="0" smtClean="0">
                <a:latin typeface="Helvetica" panose="020B0604020202020204" pitchFamily="34" charset="0"/>
                <a:cs typeface="Helvetica" panose="020B0604020202020204" pitchFamily="34" charset="0"/>
              </a:rPr>
              <a:t>:</a:t>
            </a:r>
          </a:p>
          <a:p>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Formal networks of schools (e.g. Academy Chains, TSAs)</a:t>
            </a:r>
          </a:p>
          <a:p>
            <a:r>
              <a:rPr lang="en-US" b="1" dirty="0" smtClean="0">
                <a:latin typeface="Helvetica" panose="020B0604020202020204" pitchFamily="34" charset="0"/>
                <a:cs typeface="Helvetica" panose="020B0604020202020204" pitchFamily="34" charset="0"/>
              </a:rPr>
              <a:t>Informal networks of schools (e.g. Challenge Partners, NAHT)</a:t>
            </a:r>
          </a:p>
          <a:p>
            <a:r>
              <a:rPr lang="en-US" dirty="0" smtClean="0">
                <a:latin typeface="Helvetica" panose="020B0604020202020204" pitchFamily="34" charset="0"/>
                <a:cs typeface="Helvetica" panose="020B0604020202020204" pitchFamily="34" charset="0"/>
              </a:rPr>
              <a:t>National, local, specialized leaders of education</a:t>
            </a:r>
            <a:endParaRPr lang="en-US" dirty="0">
              <a:latin typeface="Helvetica" panose="020B0604020202020204" pitchFamily="34" charset="0"/>
              <a:cs typeface="Helvetica" panose="020B0604020202020204" pitchFamily="34" charset="0"/>
            </a:endParaRPr>
          </a:p>
          <a:p>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55633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609600" y="1590676"/>
            <a:ext cx="109728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atin typeface="Arial" charset="0"/>
                <a:ea typeface="ＭＳ Ｐゴシック" charset="0"/>
                <a:cs typeface="Helvetica" charset="0"/>
              </a:rPr>
              <a:t>Growth in Academies</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8785" y="2625725"/>
            <a:ext cx="7954433" cy="350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3048000" y="6205539"/>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t>http://researchbriefings.files.parliament.uk/documents/CBP-7549/CBP-7549.pdf</a:t>
            </a:r>
          </a:p>
        </p:txBody>
      </p:sp>
    </p:spTree>
    <p:extLst>
      <p:ext uri="{BB962C8B-B14F-4D97-AF65-F5344CB8AC3E}">
        <p14:creationId xmlns:p14="http://schemas.microsoft.com/office/powerpoint/2010/main" val="922914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609600" y="1590676"/>
            <a:ext cx="109728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a:latin typeface="Arial" charset="0"/>
                <a:ea typeface="ＭＳ Ｐゴシック" charset="0"/>
                <a:cs typeface="Helvetica" charset="0"/>
              </a:rPr>
              <a:t>Multi-Academy Trusts </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09951" y="2336800"/>
            <a:ext cx="4893733"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8665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7451" y="0"/>
            <a:ext cx="7126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0" y="5788025"/>
            <a:ext cx="2353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t>https://www.gov.uk/government/uploads/system/uploads/attachment_data/file/544761/Teaching_Schools_Map.pdf</a:t>
            </a:r>
          </a:p>
        </p:txBody>
      </p:sp>
    </p:spTree>
    <p:extLst>
      <p:ext uri="{BB962C8B-B14F-4D97-AF65-F5344CB8AC3E}">
        <p14:creationId xmlns:p14="http://schemas.microsoft.com/office/powerpoint/2010/main" val="609731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609600" y="1590676"/>
            <a:ext cx="109728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a:latin typeface="Arial" charset="0"/>
                <a:ea typeface="ＭＳ Ｐゴシック" charset="0"/>
                <a:cs typeface="Helvetica" charset="0"/>
              </a:rPr>
              <a:t>Accountability layers</a:t>
            </a:r>
          </a:p>
        </p:txBody>
      </p:sp>
      <p:sp>
        <p:nvSpPr>
          <p:cNvPr id="21506" name="Content Placeholder 2"/>
          <p:cNvSpPr>
            <a:spLocks noGrp="1"/>
          </p:cNvSpPr>
          <p:nvPr>
            <p:ph idx="1"/>
          </p:nvPr>
        </p:nvSpPr>
        <p:spPr bwMode="auto">
          <a:xfrm>
            <a:off x="609600" y="2625725"/>
            <a:ext cx="10972800" cy="350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endParaRPr lang="en-GB" sz="2000">
              <a:latin typeface="Arial" charset="0"/>
              <a:ea typeface="ＭＳ Ｐゴシック" charset="0"/>
              <a:cs typeface="Helvetica" charset="0"/>
            </a:endParaRPr>
          </a:p>
          <a:p>
            <a:pPr marL="0" indent="0"/>
            <a:r>
              <a:rPr lang="en-GB" sz="2000">
                <a:latin typeface="Arial" charset="0"/>
                <a:ea typeface="ＭＳ Ｐゴシック" charset="0"/>
                <a:cs typeface="Helvetica" charset="0"/>
              </a:rPr>
              <a:t>The Education Funding Agency (EFA – a Department for Education executive agency)</a:t>
            </a:r>
          </a:p>
          <a:p>
            <a:pPr marL="0" indent="0"/>
            <a:r>
              <a:rPr lang="en-GB" sz="2000">
                <a:latin typeface="Arial" charset="0"/>
                <a:ea typeface="ＭＳ Ｐゴシック" charset="0"/>
                <a:cs typeface="Helvetica" charset="0"/>
              </a:rPr>
              <a:t>Schools’ inspectorate, Ofsted (focus on single schools)*</a:t>
            </a:r>
          </a:p>
          <a:p>
            <a:pPr marL="0" indent="0"/>
            <a:r>
              <a:rPr lang="en-GB" sz="2000">
                <a:latin typeface="Arial" charset="0"/>
                <a:ea typeface="ＭＳ Ｐゴシック" charset="0"/>
                <a:cs typeface="Helvetica" charset="0"/>
              </a:rPr>
              <a:t>Regional Schools Commissioners (DfE appointees who each cover one of eight regions in England)</a:t>
            </a:r>
          </a:p>
          <a:p>
            <a:pPr marL="0" indent="0"/>
            <a:r>
              <a:rPr lang="en-GB" sz="2000">
                <a:latin typeface="Arial" charset="0"/>
                <a:ea typeface="ＭＳ Ｐゴシック" charset="0"/>
                <a:cs typeface="Helvetica" charset="0"/>
              </a:rPr>
              <a:t>Multi-Academy Trust internal systems </a:t>
            </a:r>
          </a:p>
          <a:p>
            <a:pPr marL="0" indent="0"/>
            <a:endParaRPr lang="en-GB">
              <a:latin typeface="Helvetica" charset="0"/>
              <a:ea typeface="ＭＳ Ｐゴシック" charset="0"/>
              <a:cs typeface="Helvetica" charset="0"/>
            </a:endParaRPr>
          </a:p>
          <a:p>
            <a:pPr marL="0" indent="0">
              <a:buFont typeface="Arial" charset="0"/>
              <a:buNone/>
            </a:pPr>
            <a:r>
              <a:rPr lang="en-GB" sz="2000">
                <a:latin typeface="Arial" charset="0"/>
                <a:ea typeface="ＭＳ Ｐゴシック" charset="0"/>
                <a:cs typeface="Helvetica" charset="0"/>
              </a:rPr>
              <a:t>http://schoolinspections.eu/polycentric/</a:t>
            </a:r>
          </a:p>
        </p:txBody>
      </p:sp>
    </p:spTree>
    <p:extLst>
      <p:ext uri="{BB962C8B-B14F-4D97-AF65-F5344CB8AC3E}">
        <p14:creationId xmlns:p14="http://schemas.microsoft.com/office/powerpoint/2010/main" val="3012141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981201" y="468314"/>
            <a:ext cx="6234113" cy="131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600"/>
              <a:t>The rise of Peer review</a:t>
            </a:r>
            <a:br>
              <a:rPr lang="en-GB" altLang="en-US" sz="3600"/>
            </a:br>
            <a:endParaRPr lang="en-GB" altLang="en-US" sz="3600"/>
          </a:p>
        </p:txBody>
      </p:sp>
      <p:sp>
        <p:nvSpPr>
          <p:cNvPr id="3" name="Content Placeholder 2"/>
          <p:cNvSpPr>
            <a:spLocks noGrp="1"/>
          </p:cNvSpPr>
          <p:nvPr>
            <p:ph idx="1"/>
          </p:nvPr>
        </p:nvSpPr>
        <p:spPr>
          <a:xfrm>
            <a:off x="6677026" y="1389063"/>
            <a:ext cx="3533775" cy="4737100"/>
          </a:xfrm>
        </p:spPr>
        <p:txBody>
          <a:bodyPr/>
          <a:lstStyle/>
          <a:p>
            <a:pPr>
              <a:defRPr/>
            </a:pPr>
            <a:endParaRPr lang="en-GB" dirty="0"/>
          </a:p>
          <a:p>
            <a:pPr>
              <a:defRPr/>
            </a:pPr>
            <a:endParaRPr lang="en-GB" dirty="0" smtClean="0"/>
          </a:p>
          <a:p>
            <a:pPr>
              <a:defRPr/>
            </a:pPr>
            <a:endParaRPr lang="en-GB" dirty="0"/>
          </a:p>
          <a:p>
            <a:pPr>
              <a:defRPr/>
            </a:pPr>
            <a:endParaRPr lang="en-GB" dirty="0" smtClean="0"/>
          </a:p>
          <a:p>
            <a:pPr marL="0" indent="0">
              <a:buNone/>
              <a:defRPr/>
            </a:pPr>
            <a:endParaRPr lang="en-GB" sz="2000" dirty="0"/>
          </a:p>
          <a:p>
            <a:pPr marL="0" indent="0">
              <a:buNone/>
              <a:defRPr/>
            </a:pPr>
            <a:endParaRPr lang="en-GB" sz="2000" dirty="0"/>
          </a:p>
          <a:p>
            <a:pPr marL="0" indent="0">
              <a:buNone/>
              <a:defRPr/>
            </a:pPr>
            <a:endParaRPr lang="en-GB" sz="2000" dirty="0"/>
          </a:p>
          <a:p>
            <a:pPr marL="0" indent="0">
              <a:buNone/>
              <a:defRPr/>
            </a:pPr>
            <a:endParaRPr lang="en-GB" sz="2000" dirty="0"/>
          </a:p>
          <a:p>
            <a:pPr marL="0" indent="0">
              <a:buNone/>
              <a:defRPr/>
            </a:pPr>
            <a:endParaRPr lang="en-GB" dirty="0"/>
          </a:p>
        </p:txBody>
      </p:sp>
      <p:sp>
        <p:nvSpPr>
          <p:cNvPr id="15364" name="Text Placeholder 3"/>
          <p:cNvSpPr>
            <a:spLocks noGrp="1"/>
          </p:cNvSpPr>
          <p:nvPr>
            <p:ph type="body" sz="half" idx="2"/>
          </p:nvPr>
        </p:nvSpPr>
        <p:spPr bwMode="auto">
          <a:xfrm>
            <a:off x="1981200" y="1785939"/>
            <a:ext cx="4521200" cy="4340225"/>
          </a:xfrm>
          <a:blipFill dpi="0" rotWithShape="1">
            <a:blip r:embed="rId3"/>
            <a:srcRect/>
            <a:stretch>
              <a:fillRect/>
            </a:stretch>
          </a:blip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000">
              <a:solidFill>
                <a:schemeClr val="bg1"/>
              </a:solidFill>
            </a:endParaRPr>
          </a:p>
        </p:txBody>
      </p:sp>
      <p:pic>
        <p:nvPicPr>
          <p:cNvPr id="7" name="Picture 6"/>
          <p:cNvPicPr>
            <a:picLocks noChangeAspect="1"/>
          </p:cNvPicPr>
          <p:nvPr/>
        </p:nvPicPr>
        <p:blipFill>
          <a:blip r:embed="rId4"/>
          <a:stretch>
            <a:fillRect/>
          </a:stretch>
        </p:blipFill>
        <p:spPr>
          <a:xfrm>
            <a:off x="7167564" y="1517651"/>
            <a:ext cx="1851025" cy="892175"/>
          </a:xfrm>
          <a:prstGeom prst="rect">
            <a:avLst/>
          </a:prstGeom>
          <a:ln>
            <a:noFill/>
          </a:ln>
          <a:effectLst>
            <a:outerShdw blurRad="190500" algn="tl" rotWithShape="0">
              <a:srgbClr val="000000">
                <a:alpha val="70000"/>
              </a:srgbClr>
            </a:outerShdw>
          </a:effectLst>
        </p:spPr>
      </p:pic>
      <p:pic>
        <p:nvPicPr>
          <p:cNvPr id="1536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15314" y="2862263"/>
            <a:ext cx="18494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7350710" y="4001376"/>
            <a:ext cx="1729206" cy="626191"/>
          </a:xfrm>
          <a:prstGeom prst="rect">
            <a:avLst/>
          </a:prstGeom>
        </p:spPr>
      </p:pic>
      <p:pic>
        <p:nvPicPr>
          <p:cNvPr id="15368"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02600" y="5235575"/>
            <a:ext cx="1962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249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873" y="1880754"/>
            <a:ext cx="9538854" cy="369332"/>
          </a:xfrm>
          <a:prstGeom prst="rect">
            <a:avLst/>
          </a:prstGeom>
        </p:spPr>
        <p:txBody>
          <a:bodyPr wrap="square">
            <a:spAutoFit/>
          </a:bodyPr>
          <a:lstStyle/>
          <a:p>
            <a:endParaRPr lang="en-GB" dirty="0"/>
          </a:p>
        </p:txBody>
      </p:sp>
      <p:sp>
        <p:nvSpPr>
          <p:cNvPr id="6" name="Content Placeholder 5"/>
          <p:cNvSpPr>
            <a:spLocks noGrp="1"/>
          </p:cNvSpPr>
          <p:nvPr>
            <p:ph idx="1"/>
          </p:nvPr>
        </p:nvSpPr>
        <p:spPr>
          <a:xfrm>
            <a:off x="5057678" y="1646861"/>
            <a:ext cx="6815667" cy="4737639"/>
          </a:xfrm>
        </p:spPr>
        <p:txBody>
          <a:bodyPr/>
          <a:lstStyle/>
          <a:p>
            <a:pPr marL="0" indent="0">
              <a:buNone/>
            </a:pPr>
            <a:r>
              <a:rPr lang="en-GB" sz="2000" i="1" dirty="0" smtClean="0">
                <a:latin typeface="Helvetica" panose="020B0604020202020204" pitchFamily="34" charset="0"/>
                <a:cs typeface="Helvetica" panose="020B0604020202020204" pitchFamily="34" charset="0"/>
              </a:rPr>
              <a:t>“Our </a:t>
            </a:r>
            <a:r>
              <a:rPr lang="en-GB" sz="2000" i="1" dirty="0">
                <a:latin typeface="Helvetica" panose="020B0604020202020204" pitchFamily="34" charset="0"/>
                <a:cs typeface="Helvetica" panose="020B0604020202020204" pitchFamily="34" charset="0"/>
              </a:rPr>
              <a:t>education system has transformed itself from the era when Ofsted was first designed, and the Committee should look at the need for Ofsted to change too. Inspections should not be adversarial; they should be a constructive dialogue between the inspectorate and professionals. 80 per cent on England’s schools are rated good or outstanding, so NAHT believes the time is right to see greater peer-review within the inspection framework. Our own Instead project offers one such model that would help do that; something we hope the Committee will consider in its </a:t>
            </a:r>
            <a:r>
              <a:rPr lang="en-GB" sz="2000" i="1" dirty="0" smtClean="0">
                <a:latin typeface="Helvetica" panose="020B0604020202020204" pitchFamily="34" charset="0"/>
                <a:cs typeface="Helvetica" panose="020B0604020202020204" pitchFamily="34" charset="0"/>
              </a:rPr>
              <a:t>inquiry”</a:t>
            </a:r>
          </a:p>
          <a:p>
            <a:pPr marL="0" indent="0">
              <a:buNone/>
            </a:pPr>
            <a:endParaRPr lang="en-GB" sz="2000" i="1" dirty="0" smtClean="0">
              <a:latin typeface="Helvetica" panose="020B0604020202020204" pitchFamily="34" charset="0"/>
              <a:cs typeface="Helvetica" panose="020B0604020202020204" pitchFamily="34" charset="0"/>
            </a:endParaRPr>
          </a:p>
          <a:p>
            <a:pPr marL="0" indent="0">
              <a:buNone/>
            </a:pPr>
            <a:r>
              <a:rPr lang="en-GB" sz="2000" dirty="0" smtClean="0">
                <a:latin typeface="Helvetica" panose="020B0604020202020204" pitchFamily="34" charset="0"/>
                <a:cs typeface="Helvetica" panose="020B0604020202020204" pitchFamily="34" charset="0"/>
              </a:rPr>
              <a:t>Russell Hobby, General Secretary NAHT</a:t>
            </a:r>
          </a:p>
          <a:p>
            <a:pPr marL="0" indent="0">
              <a:buNone/>
            </a:pPr>
            <a:r>
              <a:rPr lang="en-GB" sz="2000" dirty="0">
                <a:latin typeface="Helvetica" panose="020B0604020202020204" pitchFamily="34" charset="0"/>
                <a:cs typeface="Helvetica" panose="020B0604020202020204" pitchFamily="34" charset="0"/>
              </a:rPr>
              <a:t>Education Select Committee, 02/03/2016</a:t>
            </a:r>
          </a:p>
          <a:p>
            <a:endParaRPr lang="en-GB" sz="2000" i="1" dirty="0">
              <a:latin typeface="Helvetica" panose="020B0604020202020204" pitchFamily="34" charset="0"/>
              <a:cs typeface="Helvetica" panose="020B0604020202020204" pitchFamily="34" charset="0"/>
            </a:endParaRPr>
          </a:p>
        </p:txBody>
      </p:sp>
      <p:sp>
        <p:nvSpPr>
          <p:cNvPr id="7" name="Text Placeholder 6"/>
          <p:cNvSpPr>
            <a:spLocks noGrp="1"/>
          </p:cNvSpPr>
          <p:nvPr>
            <p:ph type="body" sz="half" idx="2"/>
          </p:nvPr>
        </p:nvSpPr>
        <p:spPr>
          <a:xfrm>
            <a:off x="1305792" y="3484294"/>
            <a:ext cx="2953325" cy="1950151"/>
          </a:xfrm>
        </p:spPr>
        <p:txBody>
          <a:bodyPr/>
          <a:lstStyle/>
          <a:p>
            <a:r>
              <a:rPr lang="en-GB" sz="3600" dirty="0" smtClean="0">
                <a:latin typeface="Helvetica" panose="020B0604020202020204" pitchFamily="34" charset="0"/>
                <a:cs typeface="Helvetica" panose="020B0604020202020204" pitchFamily="34" charset="0"/>
              </a:rPr>
              <a:t>“Instead” </a:t>
            </a:r>
            <a:endParaRPr lang="en-GB" sz="3600" dirty="0">
              <a:latin typeface="Helvetica" panose="020B0604020202020204" pitchFamily="34" charset="0"/>
              <a:cs typeface="Helvetica" panose="020B0604020202020204" pitchFamily="34" charset="0"/>
            </a:endParaRPr>
          </a:p>
        </p:txBody>
      </p:sp>
      <p:pic>
        <p:nvPicPr>
          <p:cNvPr id="8" name="Picture 7"/>
          <p:cNvPicPr>
            <a:picLocks noChangeAspect="1"/>
          </p:cNvPicPr>
          <p:nvPr/>
        </p:nvPicPr>
        <p:blipFill>
          <a:blip r:embed="rId3"/>
          <a:stretch>
            <a:fillRect/>
          </a:stretch>
        </p:blipFill>
        <p:spPr>
          <a:xfrm>
            <a:off x="737753" y="1520990"/>
            <a:ext cx="2794000" cy="1346200"/>
          </a:xfrm>
          <a:prstGeom prst="rect">
            <a:avLst/>
          </a:prstGeom>
        </p:spPr>
      </p:pic>
    </p:spTree>
    <p:extLst>
      <p:ext uri="{BB962C8B-B14F-4D97-AF65-F5344CB8AC3E}">
        <p14:creationId xmlns:p14="http://schemas.microsoft.com/office/powerpoint/2010/main" val="3533036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OE_Standard_Presentation_Template_1_Dec_2014.pot [Read-Only] [Compatibility Mode]" id="{8FF29A75-353D-4ED2-B49B-893586337566}" vid="{4FC0F19C-BC14-45FF-BBEC-55E656D62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5222</Words>
  <Application>Microsoft Macintosh PowerPoint</Application>
  <PresentationFormat>Custom</PresentationFormat>
  <Paragraphs>500</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Blue Celeste</vt:lpstr>
      <vt:lpstr>PowerPoint Presentation</vt:lpstr>
      <vt:lpstr>PowerPoint Presentation</vt:lpstr>
      <vt:lpstr>PowerPoint Presentation</vt:lpstr>
      <vt:lpstr>Growth in Academies</vt:lpstr>
      <vt:lpstr>Multi-Academy Trusts </vt:lpstr>
      <vt:lpstr>PowerPoint Presentation</vt:lpstr>
      <vt:lpstr>Accountability layers</vt:lpstr>
      <vt:lpstr>The rise of Peer review </vt:lpstr>
      <vt:lpstr>PowerPoint Presentation</vt:lpstr>
      <vt:lpstr>PowerPoint Presentation</vt:lpstr>
      <vt:lpstr>Informal cluster: Peer Review schools </vt:lpstr>
      <vt:lpstr>PowerPoint Presentation</vt:lpstr>
      <vt:lpstr>Sample: Summary details of schools involved in the peer review cluster case study </vt:lpstr>
      <vt:lpstr>PowerPoint Presentation</vt:lpstr>
      <vt:lpstr>Findings: Frequency of occurrence of each node in the thematic analysis </vt:lpstr>
      <vt:lpstr>Motivation for taking part in the peer review</vt:lpstr>
      <vt:lpstr>Relationships, collaboration and structure of the network </vt:lpstr>
      <vt:lpstr>Evaluation methodology in the reviews</vt:lpstr>
      <vt:lpstr>Evaluation practices</vt:lpstr>
      <vt:lpstr>User involvement</vt:lpstr>
      <vt:lpstr>Valuing and Judging</vt:lpstr>
      <vt:lpstr>Comparisons to Ofsted Inspections </vt:lpstr>
      <vt:lpstr>Impact of the peer review at school level</vt:lpstr>
      <vt:lpstr>The interplay between peer review, self-evaluation and Ofsted </vt:lpstr>
      <vt:lpstr>Ofsted</vt:lpstr>
      <vt:lpstr>PowerPoint Presentation</vt:lpstr>
      <vt:lpstr>Research informed peer review</vt:lpstr>
      <vt:lpstr>PowerPoint Presentation</vt:lpstr>
    </vt:vector>
  </TitlesOfParts>
  <Company>Institute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Godfrey</dc:creator>
  <cp:lastModifiedBy>David Godfrey</cp:lastModifiedBy>
  <cp:revision>105</cp:revision>
  <cp:lastPrinted>2016-10-17T16:14:12Z</cp:lastPrinted>
  <dcterms:created xsi:type="dcterms:W3CDTF">2015-09-08T13:21:48Z</dcterms:created>
  <dcterms:modified xsi:type="dcterms:W3CDTF">2018-01-09T12:02:48Z</dcterms:modified>
</cp:coreProperties>
</file>