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Lst>
  <p:notesMasterIdLst>
    <p:notesMasterId r:id="rId20"/>
  </p:notesMasterIdLst>
  <p:sldIdLst>
    <p:sldId id="256" r:id="rId3"/>
    <p:sldId id="269" r:id="rId4"/>
    <p:sldId id="257" r:id="rId5"/>
    <p:sldId id="263" r:id="rId6"/>
    <p:sldId id="271" r:id="rId7"/>
    <p:sldId id="258" r:id="rId8"/>
    <p:sldId id="275" r:id="rId9"/>
    <p:sldId id="267" r:id="rId10"/>
    <p:sldId id="264" r:id="rId11"/>
    <p:sldId id="265" r:id="rId12"/>
    <p:sldId id="259" r:id="rId13"/>
    <p:sldId id="260" r:id="rId14"/>
    <p:sldId id="268" r:id="rId15"/>
    <p:sldId id="261" r:id="rId16"/>
    <p:sldId id="262" r:id="rId17"/>
    <p:sldId id="273"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1EE91D-932C-BB46-9822-6C899C8F725F}">
          <p14:sldIdLst>
            <p14:sldId id="256"/>
            <p14:sldId id="269"/>
            <p14:sldId id="257"/>
            <p14:sldId id="263"/>
            <p14:sldId id="271"/>
            <p14:sldId id="258"/>
            <p14:sldId id="275"/>
            <p14:sldId id="267"/>
            <p14:sldId id="264"/>
            <p14:sldId id="265"/>
            <p14:sldId id="259"/>
            <p14:sldId id="260"/>
            <p14:sldId id="268"/>
            <p14:sldId id="261"/>
            <p14:sldId id="262"/>
            <p14:sldId id="273"/>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19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987E7-3FAA-BD4B-95D4-321C77993FEB}" type="doc">
      <dgm:prSet loTypeId="urn:microsoft.com/office/officeart/2005/8/layout/StepDownProcess" loCatId="" qsTypeId="urn:microsoft.com/office/officeart/2005/8/quickstyle/simple1" qsCatId="simple" csTypeId="urn:microsoft.com/office/officeart/2005/8/colors/accent4_2" csCatId="accent4" phldr="1"/>
      <dgm:spPr/>
      <dgm:t>
        <a:bodyPr/>
        <a:lstStyle/>
        <a:p>
          <a:endParaRPr lang="en-US"/>
        </a:p>
      </dgm:t>
    </dgm:pt>
    <dgm:pt modelId="{DC69014F-34F0-814B-9503-F873B3BA8755}">
      <dgm:prSet custT="1"/>
      <dgm:spPr/>
      <dgm:t>
        <a:bodyPr/>
        <a:lstStyle/>
        <a:p>
          <a:pPr rtl="0"/>
          <a:r>
            <a:rPr lang="en-US" sz="1800" dirty="0" smtClean="0"/>
            <a:t>Negatively affects maternal physical and mental health </a:t>
          </a:r>
          <a:endParaRPr lang="en-US" sz="1800" dirty="0"/>
        </a:p>
      </dgm:t>
    </dgm:pt>
    <dgm:pt modelId="{8293C12F-0C8A-0547-A0D5-10F5E29EFF9C}" type="parTrans" cxnId="{F7E3B757-303E-6B45-B1C8-BD8351C02891}">
      <dgm:prSet/>
      <dgm:spPr/>
      <dgm:t>
        <a:bodyPr/>
        <a:lstStyle/>
        <a:p>
          <a:endParaRPr lang="en-US"/>
        </a:p>
      </dgm:t>
    </dgm:pt>
    <dgm:pt modelId="{39AFB71D-A1A3-D342-9DBF-B43278C0B807}" type="sibTrans" cxnId="{F7E3B757-303E-6B45-B1C8-BD8351C02891}">
      <dgm:prSet/>
      <dgm:spPr/>
      <dgm:t>
        <a:bodyPr/>
        <a:lstStyle/>
        <a:p>
          <a:endParaRPr lang="en-US"/>
        </a:p>
      </dgm:t>
    </dgm:pt>
    <dgm:pt modelId="{EFCEFABB-7186-854A-BECD-7723EA8F0ECC}">
      <dgm:prSet custT="1"/>
      <dgm:spPr/>
      <dgm:t>
        <a:bodyPr/>
        <a:lstStyle/>
        <a:p>
          <a:pPr rtl="0"/>
          <a:r>
            <a:rPr lang="en-US" sz="1800" dirty="0" smtClean="0"/>
            <a:t>Adverse impact on child survival and morbidity</a:t>
          </a:r>
          <a:endParaRPr lang="en-US" sz="1800" dirty="0"/>
        </a:p>
      </dgm:t>
    </dgm:pt>
    <dgm:pt modelId="{0521A03E-DC0D-F748-BDDF-1C4F03CDA827}" type="parTrans" cxnId="{B9675653-43E2-BA4F-B3D0-57264D6628F2}">
      <dgm:prSet/>
      <dgm:spPr/>
      <dgm:t>
        <a:bodyPr/>
        <a:lstStyle/>
        <a:p>
          <a:endParaRPr lang="en-US"/>
        </a:p>
      </dgm:t>
    </dgm:pt>
    <dgm:pt modelId="{41C8F8EE-2E02-F448-B9EE-60D569C0436A}" type="sibTrans" cxnId="{B9675653-43E2-BA4F-B3D0-57264D6628F2}">
      <dgm:prSet/>
      <dgm:spPr/>
      <dgm:t>
        <a:bodyPr/>
        <a:lstStyle/>
        <a:p>
          <a:endParaRPr lang="en-US"/>
        </a:p>
      </dgm:t>
    </dgm:pt>
    <dgm:pt modelId="{AAEA4650-7D17-1248-BA57-1D1308C1B116}">
      <dgm:prSet custT="1"/>
      <dgm:spPr/>
      <dgm:t>
        <a:bodyPr/>
        <a:lstStyle/>
        <a:p>
          <a:pPr rtl="0"/>
          <a:r>
            <a:rPr lang="en-US" sz="1800" dirty="0" smtClean="0"/>
            <a:t>Less healthy adults</a:t>
          </a:r>
          <a:endParaRPr lang="en-US" sz="1800" dirty="0"/>
        </a:p>
      </dgm:t>
    </dgm:pt>
    <dgm:pt modelId="{06E7DF04-ED78-8047-B8F2-08CF40D2404A}" type="parTrans" cxnId="{37876524-F90F-A14F-B954-5DA897EF2DED}">
      <dgm:prSet/>
      <dgm:spPr/>
      <dgm:t>
        <a:bodyPr/>
        <a:lstStyle/>
        <a:p>
          <a:endParaRPr lang="en-US"/>
        </a:p>
      </dgm:t>
    </dgm:pt>
    <dgm:pt modelId="{5163D0BC-BDFC-DA4C-9BFF-ACF901223BFF}" type="sibTrans" cxnId="{37876524-F90F-A14F-B954-5DA897EF2DED}">
      <dgm:prSet/>
      <dgm:spPr/>
      <dgm:t>
        <a:bodyPr/>
        <a:lstStyle/>
        <a:p>
          <a:endParaRPr lang="en-US"/>
        </a:p>
      </dgm:t>
    </dgm:pt>
    <dgm:pt modelId="{2CD6D13A-2E66-8948-8488-4C80F0655769}">
      <dgm:prSet custT="1"/>
      <dgm:spPr/>
      <dgm:t>
        <a:bodyPr/>
        <a:lstStyle/>
        <a:p>
          <a:pPr rtl="0"/>
          <a:r>
            <a:rPr lang="en-US" sz="1800" dirty="0" smtClean="0"/>
            <a:t>Fewer resources for health outcomes and well-being </a:t>
          </a:r>
          <a:endParaRPr lang="en-US" sz="1800" dirty="0"/>
        </a:p>
      </dgm:t>
    </dgm:pt>
    <dgm:pt modelId="{AE8899E8-D8F6-5B47-B143-4CB2DE8D42D6}" type="parTrans" cxnId="{F889D90C-C7E1-254A-B2CC-820DB967DCA4}">
      <dgm:prSet/>
      <dgm:spPr/>
      <dgm:t>
        <a:bodyPr/>
        <a:lstStyle/>
        <a:p>
          <a:endParaRPr lang="en-US"/>
        </a:p>
      </dgm:t>
    </dgm:pt>
    <dgm:pt modelId="{3DB61EE9-E1E8-4946-B6B2-1A514184AA02}" type="sibTrans" cxnId="{F889D90C-C7E1-254A-B2CC-820DB967DCA4}">
      <dgm:prSet/>
      <dgm:spPr/>
      <dgm:t>
        <a:bodyPr/>
        <a:lstStyle/>
        <a:p>
          <a:endParaRPr lang="en-US"/>
        </a:p>
      </dgm:t>
    </dgm:pt>
    <dgm:pt modelId="{1CB8658E-8F70-B84D-8F61-EC68DBD6E497}">
      <dgm:prSet custT="1"/>
      <dgm:spPr/>
      <dgm:t>
        <a:bodyPr/>
        <a:lstStyle/>
        <a:p>
          <a:pPr rtl="0"/>
          <a:r>
            <a:rPr lang="en-US" sz="1800" dirty="0" smtClean="0"/>
            <a:t>Potentially less productive adults</a:t>
          </a:r>
          <a:endParaRPr lang="en-US" sz="1800" dirty="0"/>
        </a:p>
      </dgm:t>
    </dgm:pt>
    <dgm:pt modelId="{1F5BA216-F20E-C640-8661-BC5D27CBBB10}" type="parTrans" cxnId="{84ABDDBD-57FB-D447-B9F3-892CFBD55DB8}">
      <dgm:prSet/>
      <dgm:spPr/>
      <dgm:t>
        <a:bodyPr/>
        <a:lstStyle/>
        <a:p>
          <a:endParaRPr lang="en-US"/>
        </a:p>
      </dgm:t>
    </dgm:pt>
    <dgm:pt modelId="{AF01A6C6-4377-4740-9F19-9440B3382A18}" type="sibTrans" cxnId="{84ABDDBD-57FB-D447-B9F3-892CFBD55DB8}">
      <dgm:prSet/>
      <dgm:spPr/>
      <dgm:t>
        <a:bodyPr/>
        <a:lstStyle/>
        <a:p>
          <a:endParaRPr lang="en-US"/>
        </a:p>
      </dgm:t>
    </dgm:pt>
    <dgm:pt modelId="{ED1A7089-4DAC-C94B-8A6D-1AE4A55F9B57}" type="pres">
      <dgm:prSet presAssocID="{CFE987E7-3FAA-BD4B-95D4-321C77993FEB}" presName="rootnode" presStyleCnt="0">
        <dgm:presLayoutVars>
          <dgm:chMax/>
          <dgm:chPref/>
          <dgm:dir/>
          <dgm:animLvl val="lvl"/>
        </dgm:presLayoutVars>
      </dgm:prSet>
      <dgm:spPr/>
      <dgm:t>
        <a:bodyPr/>
        <a:lstStyle/>
        <a:p>
          <a:endParaRPr lang="en-US"/>
        </a:p>
      </dgm:t>
    </dgm:pt>
    <dgm:pt modelId="{742B794E-640C-D942-AAA4-496124C21A66}" type="pres">
      <dgm:prSet presAssocID="{DC69014F-34F0-814B-9503-F873B3BA8755}" presName="composite" presStyleCnt="0"/>
      <dgm:spPr/>
    </dgm:pt>
    <dgm:pt modelId="{154F117C-3F3E-7140-AF84-9CCE878020BB}" type="pres">
      <dgm:prSet presAssocID="{DC69014F-34F0-814B-9503-F873B3BA8755}" presName="bentUpArrow1" presStyleLbl="alignImgPlace1" presStyleIdx="0" presStyleCnt="4"/>
      <dgm:spPr/>
    </dgm:pt>
    <dgm:pt modelId="{B9D3BBF9-DCBE-CD40-AE08-183BA0293BA2}" type="pres">
      <dgm:prSet presAssocID="{DC69014F-34F0-814B-9503-F873B3BA8755}" presName="ParentText" presStyleLbl="node1" presStyleIdx="0" presStyleCnt="5" custScaleX="211836" custScaleY="106879">
        <dgm:presLayoutVars>
          <dgm:chMax val="1"/>
          <dgm:chPref val="1"/>
          <dgm:bulletEnabled val="1"/>
        </dgm:presLayoutVars>
      </dgm:prSet>
      <dgm:spPr/>
      <dgm:t>
        <a:bodyPr/>
        <a:lstStyle/>
        <a:p>
          <a:endParaRPr lang="en-US"/>
        </a:p>
      </dgm:t>
    </dgm:pt>
    <dgm:pt modelId="{1320C8B8-8F2A-CD44-B77B-C0E5026B7C83}" type="pres">
      <dgm:prSet presAssocID="{DC69014F-34F0-814B-9503-F873B3BA8755}" presName="ChildText" presStyleLbl="revTx" presStyleIdx="0" presStyleCnt="4">
        <dgm:presLayoutVars>
          <dgm:chMax val="0"/>
          <dgm:chPref val="0"/>
          <dgm:bulletEnabled val="1"/>
        </dgm:presLayoutVars>
      </dgm:prSet>
      <dgm:spPr/>
    </dgm:pt>
    <dgm:pt modelId="{B1F0F1C2-E685-DE45-928D-B99E4F6CB215}" type="pres">
      <dgm:prSet presAssocID="{39AFB71D-A1A3-D342-9DBF-B43278C0B807}" presName="sibTrans" presStyleCnt="0"/>
      <dgm:spPr/>
    </dgm:pt>
    <dgm:pt modelId="{7F55D3D4-C8F0-3C46-A751-EC52CB55E94B}" type="pres">
      <dgm:prSet presAssocID="{EFCEFABB-7186-854A-BECD-7723EA8F0ECC}" presName="composite" presStyleCnt="0"/>
      <dgm:spPr/>
    </dgm:pt>
    <dgm:pt modelId="{EA43585B-84F2-0048-8559-CCDFABFB427F}" type="pres">
      <dgm:prSet presAssocID="{EFCEFABB-7186-854A-BECD-7723EA8F0ECC}" presName="bentUpArrow1" presStyleLbl="alignImgPlace1" presStyleIdx="1" presStyleCnt="4" custLinFactNeighborY="-8208"/>
      <dgm:spPr/>
    </dgm:pt>
    <dgm:pt modelId="{C58EE096-1FFA-704B-803A-A8098E4ED759}" type="pres">
      <dgm:prSet presAssocID="{EFCEFABB-7186-854A-BECD-7723EA8F0ECC}" presName="ParentText" presStyleLbl="node1" presStyleIdx="1" presStyleCnt="5" custScaleX="193102" custLinFactNeighborX="24380" custLinFactNeighborY="-5226">
        <dgm:presLayoutVars>
          <dgm:chMax val="1"/>
          <dgm:chPref val="1"/>
          <dgm:bulletEnabled val="1"/>
        </dgm:presLayoutVars>
      </dgm:prSet>
      <dgm:spPr/>
      <dgm:t>
        <a:bodyPr/>
        <a:lstStyle/>
        <a:p>
          <a:endParaRPr lang="en-US"/>
        </a:p>
      </dgm:t>
    </dgm:pt>
    <dgm:pt modelId="{0E43B991-B7C0-BA40-9CF7-A2870F76026A}" type="pres">
      <dgm:prSet presAssocID="{EFCEFABB-7186-854A-BECD-7723EA8F0ECC}" presName="ChildText" presStyleLbl="revTx" presStyleIdx="1" presStyleCnt="4">
        <dgm:presLayoutVars>
          <dgm:chMax val="0"/>
          <dgm:chPref val="0"/>
          <dgm:bulletEnabled val="1"/>
        </dgm:presLayoutVars>
      </dgm:prSet>
      <dgm:spPr/>
    </dgm:pt>
    <dgm:pt modelId="{9F711E97-C08E-1948-BED0-92283318D8D8}" type="pres">
      <dgm:prSet presAssocID="{41C8F8EE-2E02-F448-B9EE-60D569C0436A}" presName="sibTrans" presStyleCnt="0"/>
      <dgm:spPr/>
    </dgm:pt>
    <dgm:pt modelId="{8F8265CF-4B78-1A49-8F71-98821F618EFE}" type="pres">
      <dgm:prSet presAssocID="{AAEA4650-7D17-1248-BA57-1D1308C1B116}" presName="composite" presStyleCnt="0"/>
      <dgm:spPr/>
    </dgm:pt>
    <dgm:pt modelId="{DCE170DE-9E51-844F-8FD4-6028D5930F2D}" type="pres">
      <dgm:prSet presAssocID="{AAEA4650-7D17-1248-BA57-1D1308C1B116}" presName="bentUpArrow1" presStyleLbl="alignImgPlace1" presStyleIdx="2" presStyleCnt="4" custLinFactNeighborY="4104"/>
      <dgm:spPr/>
    </dgm:pt>
    <dgm:pt modelId="{C414CAC3-53DD-0946-85C9-12B4A611E596}" type="pres">
      <dgm:prSet presAssocID="{AAEA4650-7D17-1248-BA57-1D1308C1B116}" presName="ParentText" presStyleLbl="node1" presStyleIdx="2" presStyleCnt="5" custScaleX="185696" custLinFactNeighborX="13408" custLinFactNeighborY="8708">
        <dgm:presLayoutVars>
          <dgm:chMax val="1"/>
          <dgm:chPref val="1"/>
          <dgm:bulletEnabled val="1"/>
        </dgm:presLayoutVars>
      </dgm:prSet>
      <dgm:spPr/>
      <dgm:t>
        <a:bodyPr/>
        <a:lstStyle/>
        <a:p>
          <a:endParaRPr lang="en-US"/>
        </a:p>
      </dgm:t>
    </dgm:pt>
    <dgm:pt modelId="{94368B48-67EB-8F4F-9D60-BC3126B2172A}" type="pres">
      <dgm:prSet presAssocID="{AAEA4650-7D17-1248-BA57-1D1308C1B116}" presName="ChildText" presStyleLbl="revTx" presStyleIdx="2" presStyleCnt="4">
        <dgm:presLayoutVars>
          <dgm:chMax val="0"/>
          <dgm:chPref val="0"/>
          <dgm:bulletEnabled val="1"/>
        </dgm:presLayoutVars>
      </dgm:prSet>
      <dgm:spPr/>
    </dgm:pt>
    <dgm:pt modelId="{62CB4185-5CA6-FB4F-96B7-1A56E4C6EC92}" type="pres">
      <dgm:prSet presAssocID="{5163D0BC-BDFC-DA4C-9BFF-ACF901223BFF}" presName="sibTrans" presStyleCnt="0"/>
      <dgm:spPr/>
    </dgm:pt>
    <dgm:pt modelId="{F58F1F59-14EB-DC46-9DA6-CBDF0ABAEA85}" type="pres">
      <dgm:prSet presAssocID="{1CB8658E-8F70-B84D-8F61-EC68DBD6E497}" presName="composite" presStyleCnt="0"/>
      <dgm:spPr/>
    </dgm:pt>
    <dgm:pt modelId="{6EEF4885-5B0F-D84F-942E-A9071FD410B9}" type="pres">
      <dgm:prSet presAssocID="{1CB8658E-8F70-B84D-8F61-EC68DBD6E497}" presName="bentUpArrow1" presStyleLbl="alignImgPlace1" presStyleIdx="3" presStyleCnt="4"/>
      <dgm:spPr/>
    </dgm:pt>
    <dgm:pt modelId="{16B2DFDB-7305-E345-874F-92F4E60DE189}" type="pres">
      <dgm:prSet presAssocID="{1CB8658E-8F70-B84D-8F61-EC68DBD6E497}" presName="ParentText" presStyleLbl="node1" presStyleIdx="3" presStyleCnt="5" custScaleX="167251" custLinFactNeighborX="10970" custLinFactNeighborY="1742">
        <dgm:presLayoutVars>
          <dgm:chMax val="1"/>
          <dgm:chPref val="1"/>
          <dgm:bulletEnabled val="1"/>
        </dgm:presLayoutVars>
      </dgm:prSet>
      <dgm:spPr/>
      <dgm:t>
        <a:bodyPr/>
        <a:lstStyle/>
        <a:p>
          <a:endParaRPr lang="en-US"/>
        </a:p>
      </dgm:t>
    </dgm:pt>
    <dgm:pt modelId="{FE41EE5E-0303-804A-825B-8B8BB8933D64}" type="pres">
      <dgm:prSet presAssocID="{1CB8658E-8F70-B84D-8F61-EC68DBD6E497}" presName="ChildText" presStyleLbl="revTx" presStyleIdx="3" presStyleCnt="4">
        <dgm:presLayoutVars>
          <dgm:chMax val="0"/>
          <dgm:chPref val="0"/>
          <dgm:bulletEnabled val="1"/>
        </dgm:presLayoutVars>
      </dgm:prSet>
      <dgm:spPr/>
    </dgm:pt>
    <dgm:pt modelId="{76447A70-5C6C-9D4A-99DB-8FEB518A99E5}" type="pres">
      <dgm:prSet presAssocID="{AF01A6C6-4377-4740-9F19-9440B3382A18}" presName="sibTrans" presStyleCnt="0"/>
      <dgm:spPr/>
    </dgm:pt>
    <dgm:pt modelId="{A385E576-AFE6-3444-A4EB-0FE96BDA9DBB}" type="pres">
      <dgm:prSet presAssocID="{2CD6D13A-2E66-8948-8488-4C80F0655769}" presName="composite" presStyleCnt="0"/>
      <dgm:spPr/>
    </dgm:pt>
    <dgm:pt modelId="{4DF73B1F-28B5-A243-BF69-AFAB2FA5711E}" type="pres">
      <dgm:prSet presAssocID="{2CD6D13A-2E66-8948-8488-4C80F0655769}" presName="ParentText" presStyleLbl="node1" presStyleIdx="4" presStyleCnt="5" custScaleX="180160">
        <dgm:presLayoutVars>
          <dgm:chMax val="1"/>
          <dgm:chPref val="1"/>
          <dgm:bulletEnabled val="1"/>
        </dgm:presLayoutVars>
      </dgm:prSet>
      <dgm:spPr/>
      <dgm:t>
        <a:bodyPr/>
        <a:lstStyle/>
        <a:p>
          <a:endParaRPr lang="en-US"/>
        </a:p>
      </dgm:t>
    </dgm:pt>
  </dgm:ptLst>
  <dgm:cxnLst>
    <dgm:cxn modelId="{908AB3E3-3CCD-104C-8699-220346536052}" type="presOf" srcId="{1CB8658E-8F70-B84D-8F61-EC68DBD6E497}" destId="{16B2DFDB-7305-E345-874F-92F4E60DE189}" srcOrd="0" destOrd="0" presId="urn:microsoft.com/office/officeart/2005/8/layout/StepDownProcess"/>
    <dgm:cxn modelId="{B9675653-43E2-BA4F-B3D0-57264D6628F2}" srcId="{CFE987E7-3FAA-BD4B-95D4-321C77993FEB}" destId="{EFCEFABB-7186-854A-BECD-7723EA8F0ECC}" srcOrd="1" destOrd="0" parTransId="{0521A03E-DC0D-F748-BDDF-1C4F03CDA827}" sibTransId="{41C8F8EE-2E02-F448-B9EE-60D569C0436A}"/>
    <dgm:cxn modelId="{0B24FBCE-CC81-2946-BD2E-989EB029783D}" type="presOf" srcId="{DC69014F-34F0-814B-9503-F873B3BA8755}" destId="{B9D3BBF9-DCBE-CD40-AE08-183BA0293BA2}" srcOrd="0" destOrd="0" presId="urn:microsoft.com/office/officeart/2005/8/layout/StepDownProcess"/>
    <dgm:cxn modelId="{37876524-F90F-A14F-B954-5DA897EF2DED}" srcId="{CFE987E7-3FAA-BD4B-95D4-321C77993FEB}" destId="{AAEA4650-7D17-1248-BA57-1D1308C1B116}" srcOrd="2" destOrd="0" parTransId="{06E7DF04-ED78-8047-B8F2-08CF40D2404A}" sibTransId="{5163D0BC-BDFC-DA4C-9BFF-ACF901223BFF}"/>
    <dgm:cxn modelId="{84ABDDBD-57FB-D447-B9F3-892CFBD55DB8}" srcId="{CFE987E7-3FAA-BD4B-95D4-321C77993FEB}" destId="{1CB8658E-8F70-B84D-8F61-EC68DBD6E497}" srcOrd="3" destOrd="0" parTransId="{1F5BA216-F20E-C640-8661-BC5D27CBBB10}" sibTransId="{AF01A6C6-4377-4740-9F19-9440B3382A18}"/>
    <dgm:cxn modelId="{F073C2BF-DD05-9D4F-8950-8BBB2848C907}" type="presOf" srcId="{2CD6D13A-2E66-8948-8488-4C80F0655769}" destId="{4DF73B1F-28B5-A243-BF69-AFAB2FA5711E}" srcOrd="0" destOrd="0" presId="urn:microsoft.com/office/officeart/2005/8/layout/StepDownProcess"/>
    <dgm:cxn modelId="{503AA724-F6DC-9042-BA46-5F2EC41A00C3}" type="presOf" srcId="{CFE987E7-3FAA-BD4B-95D4-321C77993FEB}" destId="{ED1A7089-4DAC-C94B-8A6D-1AE4A55F9B57}" srcOrd="0" destOrd="0" presId="urn:microsoft.com/office/officeart/2005/8/layout/StepDownProcess"/>
    <dgm:cxn modelId="{87C576AA-8259-0140-86B1-AB31F60F9FF8}" type="presOf" srcId="{EFCEFABB-7186-854A-BECD-7723EA8F0ECC}" destId="{C58EE096-1FFA-704B-803A-A8098E4ED759}" srcOrd="0" destOrd="0" presId="urn:microsoft.com/office/officeart/2005/8/layout/StepDownProcess"/>
    <dgm:cxn modelId="{F7E3B757-303E-6B45-B1C8-BD8351C02891}" srcId="{CFE987E7-3FAA-BD4B-95D4-321C77993FEB}" destId="{DC69014F-34F0-814B-9503-F873B3BA8755}" srcOrd="0" destOrd="0" parTransId="{8293C12F-0C8A-0547-A0D5-10F5E29EFF9C}" sibTransId="{39AFB71D-A1A3-D342-9DBF-B43278C0B807}"/>
    <dgm:cxn modelId="{F889D90C-C7E1-254A-B2CC-820DB967DCA4}" srcId="{CFE987E7-3FAA-BD4B-95D4-321C77993FEB}" destId="{2CD6D13A-2E66-8948-8488-4C80F0655769}" srcOrd="4" destOrd="0" parTransId="{AE8899E8-D8F6-5B47-B143-4CB2DE8D42D6}" sibTransId="{3DB61EE9-E1E8-4946-B6B2-1A514184AA02}"/>
    <dgm:cxn modelId="{08F62D18-0FC8-634E-B989-44422AEE2938}" type="presOf" srcId="{AAEA4650-7D17-1248-BA57-1D1308C1B116}" destId="{C414CAC3-53DD-0946-85C9-12B4A611E596}" srcOrd="0" destOrd="0" presId="urn:microsoft.com/office/officeart/2005/8/layout/StepDownProcess"/>
    <dgm:cxn modelId="{42FD6CF7-878F-4449-9656-3133C75F9590}" type="presParOf" srcId="{ED1A7089-4DAC-C94B-8A6D-1AE4A55F9B57}" destId="{742B794E-640C-D942-AAA4-496124C21A66}" srcOrd="0" destOrd="0" presId="urn:microsoft.com/office/officeart/2005/8/layout/StepDownProcess"/>
    <dgm:cxn modelId="{CA029280-521F-7E44-89E9-83714FCB0070}" type="presParOf" srcId="{742B794E-640C-D942-AAA4-496124C21A66}" destId="{154F117C-3F3E-7140-AF84-9CCE878020BB}" srcOrd="0" destOrd="0" presId="urn:microsoft.com/office/officeart/2005/8/layout/StepDownProcess"/>
    <dgm:cxn modelId="{F23B47DE-0F31-CB4C-BE06-498A1A88CCB3}" type="presParOf" srcId="{742B794E-640C-D942-AAA4-496124C21A66}" destId="{B9D3BBF9-DCBE-CD40-AE08-183BA0293BA2}" srcOrd="1" destOrd="0" presId="urn:microsoft.com/office/officeart/2005/8/layout/StepDownProcess"/>
    <dgm:cxn modelId="{19742176-F124-3E4D-B8A5-1F62C5250047}" type="presParOf" srcId="{742B794E-640C-D942-AAA4-496124C21A66}" destId="{1320C8B8-8F2A-CD44-B77B-C0E5026B7C83}" srcOrd="2" destOrd="0" presId="urn:microsoft.com/office/officeart/2005/8/layout/StepDownProcess"/>
    <dgm:cxn modelId="{6A77B84E-A516-A04B-AB52-CF6FAC84BF83}" type="presParOf" srcId="{ED1A7089-4DAC-C94B-8A6D-1AE4A55F9B57}" destId="{B1F0F1C2-E685-DE45-928D-B99E4F6CB215}" srcOrd="1" destOrd="0" presId="urn:microsoft.com/office/officeart/2005/8/layout/StepDownProcess"/>
    <dgm:cxn modelId="{00BF55E9-98E0-2040-9463-A2ABFBF71FD3}" type="presParOf" srcId="{ED1A7089-4DAC-C94B-8A6D-1AE4A55F9B57}" destId="{7F55D3D4-C8F0-3C46-A751-EC52CB55E94B}" srcOrd="2" destOrd="0" presId="urn:microsoft.com/office/officeart/2005/8/layout/StepDownProcess"/>
    <dgm:cxn modelId="{AF790777-315E-BD48-8A88-2560DFC1188D}" type="presParOf" srcId="{7F55D3D4-C8F0-3C46-A751-EC52CB55E94B}" destId="{EA43585B-84F2-0048-8559-CCDFABFB427F}" srcOrd="0" destOrd="0" presId="urn:microsoft.com/office/officeart/2005/8/layout/StepDownProcess"/>
    <dgm:cxn modelId="{444D159B-FCD2-9941-BEFC-DDE169179DBA}" type="presParOf" srcId="{7F55D3D4-C8F0-3C46-A751-EC52CB55E94B}" destId="{C58EE096-1FFA-704B-803A-A8098E4ED759}" srcOrd="1" destOrd="0" presId="urn:microsoft.com/office/officeart/2005/8/layout/StepDownProcess"/>
    <dgm:cxn modelId="{A2DA0BB2-4C7A-0B4D-8034-40F3004FFAD6}" type="presParOf" srcId="{7F55D3D4-C8F0-3C46-A751-EC52CB55E94B}" destId="{0E43B991-B7C0-BA40-9CF7-A2870F76026A}" srcOrd="2" destOrd="0" presId="urn:microsoft.com/office/officeart/2005/8/layout/StepDownProcess"/>
    <dgm:cxn modelId="{0D821DAE-FB37-B94B-8E6A-CC7662882D64}" type="presParOf" srcId="{ED1A7089-4DAC-C94B-8A6D-1AE4A55F9B57}" destId="{9F711E97-C08E-1948-BED0-92283318D8D8}" srcOrd="3" destOrd="0" presId="urn:microsoft.com/office/officeart/2005/8/layout/StepDownProcess"/>
    <dgm:cxn modelId="{5498FF15-51BD-B147-BC73-EB044D9BFCF5}" type="presParOf" srcId="{ED1A7089-4DAC-C94B-8A6D-1AE4A55F9B57}" destId="{8F8265CF-4B78-1A49-8F71-98821F618EFE}" srcOrd="4" destOrd="0" presId="urn:microsoft.com/office/officeart/2005/8/layout/StepDownProcess"/>
    <dgm:cxn modelId="{DDF5D1F9-DA58-634A-89D0-3DF85A0CBD67}" type="presParOf" srcId="{8F8265CF-4B78-1A49-8F71-98821F618EFE}" destId="{DCE170DE-9E51-844F-8FD4-6028D5930F2D}" srcOrd="0" destOrd="0" presId="urn:microsoft.com/office/officeart/2005/8/layout/StepDownProcess"/>
    <dgm:cxn modelId="{1C48362C-626A-784A-BE44-FC5B1F20C7D3}" type="presParOf" srcId="{8F8265CF-4B78-1A49-8F71-98821F618EFE}" destId="{C414CAC3-53DD-0946-85C9-12B4A611E596}" srcOrd="1" destOrd="0" presId="urn:microsoft.com/office/officeart/2005/8/layout/StepDownProcess"/>
    <dgm:cxn modelId="{C5DDEDAD-E284-BF49-8DE8-579E1213BF32}" type="presParOf" srcId="{8F8265CF-4B78-1A49-8F71-98821F618EFE}" destId="{94368B48-67EB-8F4F-9D60-BC3126B2172A}" srcOrd="2" destOrd="0" presId="urn:microsoft.com/office/officeart/2005/8/layout/StepDownProcess"/>
    <dgm:cxn modelId="{497378E1-FFF9-144E-9A94-D849EAA210F4}" type="presParOf" srcId="{ED1A7089-4DAC-C94B-8A6D-1AE4A55F9B57}" destId="{62CB4185-5CA6-FB4F-96B7-1A56E4C6EC92}" srcOrd="5" destOrd="0" presId="urn:microsoft.com/office/officeart/2005/8/layout/StepDownProcess"/>
    <dgm:cxn modelId="{53A539F9-D917-A142-9E68-30FF51659067}" type="presParOf" srcId="{ED1A7089-4DAC-C94B-8A6D-1AE4A55F9B57}" destId="{F58F1F59-14EB-DC46-9DA6-CBDF0ABAEA85}" srcOrd="6" destOrd="0" presId="urn:microsoft.com/office/officeart/2005/8/layout/StepDownProcess"/>
    <dgm:cxn modelId="{0C1BC6A6-EA96-E34D-8C88-FB4365B38340}" type="presParOf" srcId="{F58F1F59-14EB-DC46-9DA6-CBDF0ABAEA85}" destId="{6EEF4885-5B0F-D84F-942E-A9071FD410B9}" srcOrd="0" destOrd="0" presId="urn:microsoft.com/office/officeart/2005/8/layout/StepDownProcess"/>
    <dgm:cxn modelId="{939B949D-61BF-4049-9EC6-613102938AB2}" type="presParOf" srcId="{F58F1F59-14EB-DC46-9DA6-CBDF0ABAEA85}" destId="{16B2DFDB-7305-E345-874F-92F4E60DE189}" srcOrd="1" destOrd="0" presId="urn:microsoft.com/office/officeart/2005/8/layout/StepDownProcess"/>
    <dgm:cxn modelId="{D8E96ED1-DD87-1143-920C-00170E909354}" type="presParOf" srcId="{F58F1F59-14EB-DC46-9DA6-CBDF0ABAEA85}" destId="{FE41EE5E-0303-804A-825B-8B8BB8933D64}" srcOrd="2" destOrd="0" presId="urn:microsoft.com/office/officeart/2005/8/layout/StepDownProcess"/>
    <dgm:cxn modelId="{60164449-76A5-D64B-938F-4C0E12F18B9A}" type="presParOf" srcId="{ED1A7089-4DAC-C94B-8A6D-1AE4A55F9B57}" destId="{76447A70-5C6C-9D4A-99DB-8FEB518A99E5}" srcOrd="7" destOrd="0" presId="urn:microsoft.com/office/officeart/2005/8/layout/StepDownProcess"/>
    <dgm:cxn modelId="{1580A310-ED45-A64F-BD1E-6AA25BBACAEF}" type="presParOf" srcId="{ED1A7089-4DAC-C94B-8A6D-1AE4A55F9B57}" destId="{A385E576-AFE6-3444-A4EB-0FE96BDA9DBB}" srcOrd="8" destOrd="0" presId="urn:microsoft.com/office/officeart/2005/8/layout/StepDownProcess"/>
    <dgm:cxn modelId="{7F4BE91C-6F08-B440-A5CB-B6A70A965826}" type="presParOf" srcId="{A385E576-AFE6-3444-A4EB-0FE96BDA9DBB}" destId="{4DF73B1F-28B5-A243-BF69-AFAB2FA5711E}"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F117C-3F3E-7140-AF84-9CCE878020BB}">
      <dsp:nvSpPr>
        <dsp:cNvPr id="0" name=""/>
        <dsp:cNvSpPr/>
      </dsp:nvSpPr>
      <dsp:spPr>
        <a:xfrm rot="5400000">
          <a:off x="1118163" y="970251"/>
          <a:ext cx="814321" cy="927076"/>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3BBF9-DCBE-CD40-AE08-183BA0293BA2}">
      <dsp:nvSpPr>
        <dsp:cNvPr id="0" name=""/>
        <dsp:cNvSpPr/>
      </dsp:nvSpPr>
      <dsp:spPr>
        <a:xfrm>
          <a:off x="135872" y="34556"/>
          <a:ext cx="2903928" cy="1025549"/>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Negatively affects maternal physical and mental health </a:t>
          </a:r>
          <a:endParaRPr lang="en-US" sz="1800" kern="1200" dirty="0"/>
        </a:p>
      </dsp:txBody>
      <dsp:txXfrm>
        <a:off x="185944" y="84628"/>
        <a:ext cx="2803784" cy="925405"/>
      </dsp:txXfrm>
    </dsp:sp>
    <dsp:sp modelId="{1320C8B8-8F2A-CD44-B77B-C0E5026B7C83}">
      <dsp:nvSpPr>
        <dsp:cNvPr id="0" name=""/>
        <dsp:cNvSpPr/>
      </dsp:nvSpPr>
      <dsp:spPr>
        <a:xfrm>
          <a:off x="2273256" y="159074"/>
          <a:ext cx="997016" cy="775544"/>
        </a:xfrm>
        <a:prstGeom prst="rect">
          <a:avLst/>
        </a:prstGeom>
        <a:noFill/>
        <a:ln>
          <a:noFill/>
        </a:ln>
        <a:effectLst/>
      </dsp:spPr>
      <dsp:style>
        <a:lnRef idx="0">
          <a:scrgbClr r="0" g="0" b="0"/>
        </a:lnRef>
        <a:fillRef idx="0">
          <a:scrgbClr r="0" g="0" b="0"/>
        </a:fillRef>
        <a:effectRef idx="0">
          <a:scrgbClr r="0" g="0" b="0"/>
        </a:effectRef>
        <a:fontRef idx="minor"/>
      </dsp:style>
    </dsp:sp>
    <dsp:sp modelId="{EA43585B-84F2-0048-8559-CCDFABFB427F}">
      <dsp:nvSpPr>
        <dsp:cNvPr id="0" name=""/>
        <dsp:cNvSpPr/>
      </dsp:nvSpPr>
      <dsp:spPr>
        <a:xfrm rot="5400000">
          <a:off x="2494269" y="1981294"/>
          <a:ext cx="814321" cy="927076"/>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8EE096-1FFA-704B-803A-A8098E4ED759}">
      <dsp:nvSpPr>
        <dsp:cNvPr id="0" name=""/>
        <dsp:cNvSpPr/>
      </dsp:nvSpPr>
      <dsp:spPr>
        <a:xfrm>
          <a:off x="1974595" y="1095297"/>
          <a:ext cx="2647115" cy="959542"/>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Adverse impact on child survival and morbidity</a:t>
          </a:r>
          <a:endParaRPr lang="en-US" sz="1800" kern="1200" dirty="0"/>
        </a:p>
      </dsp:txBody>
      <dsp:txXfrm>
        <a:off x="2021444" y="1142146"/>
        <a:ext cx="2553417" cy="865844"/>
      </dsp:txXfrm>
    </dsp:sp>
    <dsp:sp modelId="{0E43B991-B7C0-BA40-9CF7-A2870F76026A}">
      <dsp:nvSpPr>
        <dsp:cNvPr id="0" name=""/>
        <dsp:cNvSpPr/>
      </dsp:nvSpPr>
      <dsp:spPr>
        <a:xfrm>
          <a:off x="3649361" y="1236956"/>
          <a:ext cx="997016" cy="775544"/>
        </a:xfrm>
        <a:prstGeom prst="rect">
          <a:avLst/>
        </a:prstGeom>
        <a:noFill/>
        <a:ln>
          <a:noFill/>
        </a:ln>
        <a:effectLst/>
      </dsp:spPr>
      <dsp:style>
        <a:lnRef idx="0">
          <a:scrgbClr r="0" g="0" b="0"/>
        </a:lnRef>
        <a:fillRef idx="0">
          <a:scrgbClr r="0" g="0" b="0"/>
        </a:fillRef>
        <a:effectRef idx="0">
          <a:scrgbClr r="0" g="0" b="0"/>
        </a:effectRef>
        <a:fontRef idx="minor"/>
      </dsp:style>
    </dsp:sp>
    <dsp:sp modelId="{DCE170DE-9E51-844F-8FD4-6028D5930F2D}">
      <dsp:nvSpPr>
        <dsp:cNvPr id="0" name=""/>
        <dsp:cNvSpPr/>
      </dsp:nvSpPr>
      <dsp:spPr>
        <a:xfrm rot="5400000">
          <a:off x="3948019" y="3159436"/>
          <a:ext cx="814321" cy="927076"/>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14CAC3-53DD-0946-85C9-12B4A611E596}">
      <dsp:nvSpPr>
        <dsp:cNvPr id="0" name=""/>
        <dsp:cNvSpPr/>
      </dsp:nvSpPr>
      <dsp:spPr>
        <a:xfrm>
          <a:off x="3328699" y="2306882"/>
          <a:ext cx="2545591" cy="959542"/>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Less healthy adults</a:t>
          </a:r>
          <a:endParaRPr lang="en-US" sz="1800" kern="1200" dirty="0"/>
        </a:p>
      </dsp:txBody>
      <dsp:txXfrm>
        <a:off x="3375548" y="2353731"/>
        <a:ext cx="2451893" cy="865844"/>
      </dsp:txXfrm>
    </dsp:sp>
    <dsp:sp modelId="{94368B48-67EB-8F4F-9D60-BC3126B2172A}">
      <dsp:nvSpPr>
        <dsp:cNvPr id="0" name=""/>
        <dsp:cNvSpPr/>
      </dsp:nvSpPr>
      <dsp:spPr>
        <a:xfrm>
          <a:off x="5103111" y="2314839"/>
          <a:ext cx="997016" cy="775544"/>
        </a:xfrm>
        <a:prstGeom prst="rect">
          <a:avLst/>
        </a:prstGeom>
        <a:noFill/>
        <a:ln>
          <a:noFill/>
        </a:ln>
        <a:effectLst/>
      </dsp:spPr>
      <dsp:style>
        <a:lnRef idx="0">
          <a:scrgbClr r="0" g="0" b="0"/>
        </a:lnRef>
        <a:fillRef idx="0">
          <a:scrgbClr r="0" g="0" b="0"/>
        </a:fillRef>
        <a:effectRef idx="0">
          <a:scrgbClr r="0" g="0" b="0"/>
        </a:effectRef>
        <a:fontRef idx="minor"/>
      </dsp:style>
    </dsp:sp>
    <dsp:sp modelId="{6EEF4885-5B0F-D84F-942E-A9071FD410B9}">
      <dsp:nvSpPr>
        <dsp:cNvPr id="0" name=""/>
        <dsp:cNvSpPr/>
      </dsp:nvSpPr>
      <dsp:spPr>
        <a:xfrm rot="5400000">
          <a:off x="5326106" y="4203899"/>
          <a:ext cx="814321" cy="927076"/>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2DFDB-7305-E345-874F-92F4E60DE189}">
      <dsp:nvSpPr>
        <dsp:cNvPr id="0" name=""/>
        <dsp:cNvSpPr/>
      </dsp:nvSpPr>
      <dsp:spPr>
        <a:xfrm>
          <a:off x="4799790" y="3317922"/>
          <a:ext cx="2292740" cy="959542"/>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Potentially less productive adults</a:t>
          </a:r>
          <a:endParaRPr lang="en-US" sz="1800" kern="1200" dirty="0"/>
        </a:p>
      </dsp:txBody>
      <dsp:txXfrm>
        <a:off x="4846639" y="3364771"/>
        <a:ext cx="2199042" cy="865844"/>
      </dsp:txXfrm>
    </dsp:sp>
    <dsp:sp modelId="{FE41EE5E-0303-804A-825B-8B8BB8933D64}">
      <dsp:nvSpPr>
        <dsp:cNvPr id="0" name=""/>
        <dsp:cNvSpPr/>
      </dsp:nvSpPr>
      <dsp:spPr>
        <a:xfrm>
          <a:off x="6481198" y="3392721"/>
          <a:ext cx="997016" cy="775544"/>
        </a:xfrm>
        <a:prstGeom prst="rect">
          <a:avLst/>
        </a:prstGeom>
        <a:noFill/>
        <a:ln>
          <a:noFill/>
        </a:ln>
        <a:effectLst/>
      </dsp:spPr>
      <dsp:style>
        <a:lnRef idx="0">
          <a:scrgbClr r="0" g="0" b="0"/>
        </a:lnRef>
        <a:fillRef idx="0">
          <a:scrgbClr r="0" g="0" b="0"/>
        </a:fillRef>
        <a:effectRef idx="0">
          <a:scrgbClr r="0" g="0" b="0"/>
        </a:effectRef>
        <a:fontRef idx="minor"/>
      </dsp:style>
    </dsp:sp>
    <dsp:sp modelId="{4DF73B1F-28B5-A243-BF69-AFAB2FA5711E}">
      <dsp:nvSpPr>
        <dsp:cNvPr id="0" name=""/>
        <dsp:cNvSpPr/>
      </dsp:nvSpPr>
      <dsp:spPr>
        <a:xfrm>
          <a:off x="6153921" y="4379090"/>
          <a:ext cx="2469701" cy="959542"/>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Fewer resources for health outcomes and well-being </a:t>
          </a:r>
          <a:endParaRPr lang="en-US" sz="1800" kern="1200" dirty="0"/>
        </a:p>
      </dsp:txBody>
      <dsp:txXfrm>
        <a:off x="6200770" y="4425939"/>
        <a:ext cx="2376003" cy="86584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1994D-1B93-6541-BF2D-1AA1004A5A59}" type="datetimeFigureOut">
              <a:rPr lang="en-US" smtClean="0"/>
              <a:t>11/07/15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4FE703-6C62-6C4E-9DBD-55D81A9BE5C4}" type="slidenum">
              <a:rPr lang="en-US" smtClean="0"/>
              <a:t>‹#›</a:t>
            </a:fld>
            <a:endParaRPr lang="en-US" dirty="0"/>
          </a:p>
        </p:txBody>
      </p:sp>
    </p:spTree>
    <p:extLst>
      <p:ext uri="{BB962C8B-B14F-4D97-AF65-F5344CB8AC3E}">
        <p14:creationId xmlns:p14="http://schemas.microsoft.com/office/powerpoint/2010/main" val="9024576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Pakistan, Bangladesh and Brazil had lower growth</a:t>
            </a:r>
            <a:r>
              <a:rPr lang="en-US" baseline="0" dirty="0" smtClean="0"/>
              <a:t> rates but China was also 10%. IMR: Bangladesh, China and Brazil are lower than India, Pakistan marginally higher. MMR: Bangladesh, Brazil, China and Pakistan, lower</a:t>
            </a:r>
            <a:endParaRPr lang="en-US" dirty="0"/>
          </a:p>
        </p:txBody>
      </p:sp>
      <p:sp>
        <p:nvSpPr>
          <p:cNvPr id="4" name="Slide Number Placeholder 3"/>
          <p:cNvSpPr>
            <a:spLocks noGrp="1"/>
          </p:cNvSpPr>
          <p:nvPr>
            <p:ph type="sldNum" sz="quarter" idx="10"/>
          </p:nvPr>
        </p:nvSpPr>
        <p:spPr/>
        <p:txBody>
          <a:bodyPr/>
          <a:lstStyle/>
          <a:p>
            <a:fld id="{224FE703-6C62-6C4E-9DBD-55D81A9BE5C4}" type="slidenum">
              <a:rPr lang="en-US" smtClean="0"/>
              <a:t>3</a:t>
            </a:fld>
            <a:endParaRPr lang="en-US"/>
          </a:p>
        </p:txBody>
      </p:sp>
    </p:spTree>
    <p:extLst>
      <p:ext uri="{BB962C8B-B14F-4D97-AF65-F5344CB8AC3E}">
        <p14:creationId xmlns:p14="http://schemas.microsoft.com/office/powerpoint/2010/main" val="2907900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10000"/>
              </a:lnSpc>
              <a:spcBef>
                <a:spcPts val="0"/>
              </a:spcBef>
              <a:buFont typeface="Wingdings" charset="2"/>
              <a:buChar char="Ø"/>
            </a:pPr>
            <a:r>
              <a:rPr lang="en-US" sz="2000" dirty="0" smtClean="0"/>
              <a:t>Conversely, in a nuclear family, women might have more agency because there is no one else to make decisions.</a:t>
            </a:r>
          </a:p>
          <a:p>
            <a:pPr lvl="2">
              <a:lnSpc>
                <a:spcPct val="110000"/>
              </a:lnSpc>
              <a:spcBef>
                <a:spcPts val="0"/>
              </a:spcBef>
              <a:buFont typeface="Wingdings" charset="2"/>
              <a:buChar char="Ø"/>
            </a:pPr>
            <a:r>
              <a:rPr lang="en-GB" sz="1800" dirty="0" smtClean="0"/>
              <a:t>Precarious husbands – oscillating employment status, poor health, alcoholism, women in those households might have more health agency.</a:t>
            </a:r>
          </a:p>
          <a:p>
            <a:endParaRPr lang="en-US" dirty="0"/>
          </a:p>
        </p:txBody>
      </p:sp>
      <p:sp>
        <p:nvSpPr>
          <p:cNvPr id="4" name="Slide Number Placeholder 3"/>
          <p:cNvSpPr>
            <a:spLocks noGrp="1"/>
          </p:cNvSpPr>
          <p:nvPr>
            <p:ph type="sldNum" sz="quarter" idx="10"/>
          </p:nvPr>
        </p:nvSpPr>
        <p:spPr/>
        <p:txBody>
          <a:bodyPr/>
          <a:lstStyle/>
          <a:p>
            <a:fld id="{224FE703-6C62-6C4E-9DBD-55D81A9BE5C4}" type="slidenum">
              <a:rPr lang="en-US" smtClean="0"/>
              <a:t>16</a:t>
            </a:fld>
            <a:endParaRPr lang="en-US" dirty="0"/>
          </a:p>
        </p:txBody>
      </p:sp>
    </p:spTree>
    <p:extLst>
      <p:ext uri="{BB962C8B-B14F-4D97-AF65-F5344CB8AC3E}">
        <p14:creationId xmlns:p14="http://schemas.microsoft.com/office/powerpoint/2010/main" val="94434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Programmes such as</a:t>
            </a:r>
            <a:r>
              <a:rPr lang="en-US" baseline="0" dirty="0" smtClean="0"/>
              <a:t> the grameen bank and </a:t>
            </a:r>
            <a:r>
              <a:rPr lang="en-US" sz="1200" baseline="0" dirty="0" smtClean="0"/>
              <a:t>self employment agency (india)</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4FE703-6C62-6C4E-9DBD-55D81A9BE5C4}" type="slidenum">
              <a:rPr lang="en-US" smtClean="0"/>
              <a:t>17</a:t>
            </a:fld>
            <a:endParaRPr lang="en-US" dirty="0"/>
          </a:p>
        </p:txBody>
      </p:sp>
    </p:spTree>
    <p:extLst>
      <p:ext uri="{BB962C8B-B14F-4D97-AF65-F5344CB8AC3E}">
        <p14:creationId xmlns:p14="http://schemas.microsoft.com/office/powerpoint/2010/main" val="32636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explore</a:t>
            </a:r>
            <a:r>
              <a:rPr lang="en-US" baseline="0" dirty="0" smtClean="0"/>
              <a:t> health agency specifically because a lot of work has already gone into investigating factors explored with general agency. And to improve MNC indicators, we need to understand how women act as agents of change when it comes to health – this may be different from other areas. </a:t>
            </a:r>
            <a:endParaRPr lang="en-US" dirty="0"/>
          </a:p>
        </p:txBody>
      </p:sp>
      <p:sp>
        <p:nvSpPr>
          <p:cNvPr id="4" name="Slide Number Placeholder 3"/>
          <p:cNvSpPr>
            <a:spLocks noGrp="1"/>
          </p:cNvSpPr>
          <p:nvPr>
            <p:ph type="sldNum" sz="quarter" idx="10"/>
          </p:nvPr>
        </p:nvSpPr>
        <p:spPr/>
        <p:txBody>
          <a:bodyPr/>
          <a:lstStyle/>
          <a:p>
            <a:fld id="{224FE703-6C62-6C4E-9DBD-55D81A9BE5C4}" type="slidenum">
              <a:rPr lang="en-US" smtClean="0"/>
              <a:t>4</a:t>
            </a:fld>
            <a:endParaRPr lang="en-US"/>
          </a:p>
        </p:txBody>
      </p:sp>
    </p:spTree>
    <p:extLst>
      <p:ext uri="{BB962C8B-B14F-4D97-AF65-F5344CB8AC3E}">
        <p14:creationId xmlns:p14="http://schemas.microsoft.com/office/powerpoint/2010/main" val="5280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pPr>
            <a:r>
              <a:rPr lang="en-US" sz="1200" dirty="0" smtClean="0"/>
              <a:t>Measure women’s status using agency</a:t>
            </a:r>
          </a:p>
          <a:p>
            <a:pPr>
              <a:lnSpc>
                <a:spcPct val="110000"/>
              </a:lnSpc>
              <a:spcBef>
                <a:spcPts val="0"/>
              </a:spcBef>
            </a:pPr>
            <a:r>
              <a:rPr lang="en-US" sz="1200" dirty="0" smtClean="0"/>
              <a:t>Primary data collected from a sub sample of women in Mumbai slums in India. </a:t>
            </a:r>
          </a:p>
          <a:p>
            <a:endParaRPr lang="en-US" dirty="0"/>
          </a:p>
        </p:txBody>
      </p:sp>
      <p:sp>
        <p:nvSpPr>
          <p:cNvPr id="4" name="Slide Number Placeholder 3"/>
          <p:cNvSpPr>
            <a:spLocks noGrp="1"/>
          </p:cNvSpPr>
          <p:nvPr>
            <p:ph type="sldNum" sz="quarter" idx="10"/>
          </p:nvPr>
        </p:nvSpPr>
        <p:spPr/>
        <p:txBody>
          <a:bodyPr/>
          <a:lstStyle/>
          <a:p>
            <a:fld id="{224FE703-6C62-6C4E-9DBD-55D81A9BE5C4}" type="slidenum">
              <a:rPr lang="en-US" smtClean="0"/>
              <a:t>5</a:t>
            </a:fld>
            <a:endParaRPr lang="en-US"/>
          </a:p>
        </p:txBody>
      </p:sp>
    </p:spTree>
    <p:extLst>
      <p:ext uri="{BB962C8B-B14F-4D97-AF65-F5344CB8AC3E}">
        <p14:creationId xmlns:p14="http://schemas.microsoft.com/office/powerpoint/2010/main" val="355172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FE703-6C62-6C4E-9DBD-55D81A9BE5C4}" type="slidenum">
              <a:rPr lang="en-US" smtClean="0"/>
              <a:t>6</a:t>
            </a:fld>
            <a:endParaRPr lang="en-US"/>
          </a:p>
        </p:txBody>
      </p:sp>
    </p:spTree>
    <p:extLst>
      <p:ext uri="{BB962C8B-B14F-4D97-AF65-F5344CB8AC3E}">
        <p14:creationId xmlns:p14="http://schemas.microsoft.com/office/powerpoint/2010/main" val="6662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FE703-6C62-6C4E-9DBD-55D81A9BE5C4}" type="slidenum">
              <a:rPr lang="en-US" smtClean="0"/>
              <a:t>7</a:t>
            </a:fld>
            <a:endParaRPr lang="en-US"/>
          </a:p>
        </p:txBody>
      </p:sp>
    </p:spTree>
    <p:extLst>
      <p:ext uri="{BB962C8B-B14F-4D97-AF65-F5344CB8AC3E}">
        <p14:creationId xmlns:p14="http://schemas.microsoft.com/office/powerpoint/2010/main" val="66624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FE703-6C62-6C4E-9DBD-55D81A9BE5C4}" type="slidenum">
              <a:rPr lang="en-US" smtClean="0"/>
              <a:t>8</a:t>
            </a:fld>
            <a:endParaRPr lang="en-US"/>
          </a:p>
        </p:txBody>
      </p:sp>
    </p:spTree>
    <p:extLst>
      <p:ext uri="{BB962C8B-B14F-4D97-AF65-F5344CB8AC3E}">
        <p14:creationId xmlns:p14="http://schemas.microsoft.com/office/powerpoint/2010/main" val="6662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Majority of paid work was in the unorganised</a:t>
            </a:r>
            <a:r>
              <a:rPr lang="en-US" baseline="0" dirty="0" smtClean="0"/>
              <a:t> sector, like domestic work, home made handicrafts etc. This is Dharavai, leather capital. </a:t>
            </a:r>
          </a:p>
        </p:txBody>
      </p:sp>
      <p:sp>
        <p:nvSpPr>
          <p:cNvPr id="4" name="Slide Number Placeholder 3"/>
          <p:cNvSpPr>
            <a:spLocks noGrp="1"/>
          </p:cNvSpPr>
          <p:nvPr>
            <p:ph type="sldNum" sz="quarter" idx="10"/>
          </p:nvPr>
        </p:nvSpPr>
        <p:spPr/>
        <p:txBody>
          <a:bodyPr/>
          <a:lstStyle/>
          <a:p>
            <a:fld id="{224FE703-6C62-6C4E-9DBD-55D81A9BE5C4}" type="slidenum">
              <a:rPr lang="en-US" smtClean="0"/>
              <a:t>12</a:t>
            </a:fld>
            <a:endParaRPr lang="en-US" dirty="0"/>
          </a:p>
        </p:txBody>
      </p:sp>
    </p:spTree>
    <p:extLst>
      <p:ext uri="{BB962C8B-B14F-4D97-AF65-F5344CB8AC3E}">
        <p14:creationId xmlns:p14="http://schemas.microsoft.com/office/powerpoint/2010/main" val="261934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 between agency and hagency</a:t>
            </a:r>
            <a:r>
              <a:rPr lang="en-US" baseline="0" dirty="0" smtClean="0"/>
              <a:t> is positive but very low =0.095</a:t>
            </a:r>
            <a:endParaRPr lang="en-US" dirty="0"/>
          </a:p>
        </p:txBody>
      </p:sp>
      <p:sp>
        <p:nvSpPr>
          <p:cNvPr id="4" name="Slide Number Placeholder 3"/>
          <p:cNvSpPr>
            <a:spLocks noGrp="1"/>
          </p:cNvSpPr>
          <p:nvPr>
            <p:ph type="sldNum" sz="quarter" idx="10"/>
          </p:nvPr>
        </p:nvSpPr>
        <p:spPr/>
        <p:txBody>
          <a:bodyPr/>
          <a:lstStyle/>
          <a:p>
            <a:fld id="{224FE703-6C62-6C4E-9DBD-55D81A9BE5C4}" type="slidenum">
              <a:rPr lang="en-US" smtClean="0"/>
              <a:t>14</a:t>
            </a:fld>
            <a:endParaRPr lang="en-US" dirty="0"/>
          </a:p>
        </p:txBody>
      </p:sp>
    </p:spTree>
    <p:extLst>
      <p:ext uri="{BB962C8B-B14F-4D97-AF65-F5344CB8AC3E}">
        <p14:creationId xmlns:p14="http://schemas.microsoft.com/office/powerpoint/2010/main" val="300795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a:t>
            </a:r>
            <a:r>
              <a:rPr lang="en-US" baseline="0" dirty="0" smtClean="0"/>
              <a:t> membership- larger social networks than others. So these women have the benefit of peer learning and support from people other than extended families. This may give them more agency. Fits with theory, even if it doesn’t prove it. </a:t>
            </a:r>
            <a:endParaRPr lang="en-US" dirty="0"/>
          </a:p>
        </p:txBody>
      </p:sp>
      <p:sp>
        <p:nvSpPr>
          <p:cNvPr id="4" name="Slide Number Placeholder 3"/>
          <p:cNvSpPr>
            <a:spLocks noGrp="1"/>
          </p:cNvSpPr>
          <p:nvPr>
            <p:ph type="sldNum" sz="quarter" idx="10"/>
          </p:nvPr>
        </p:nvSpPr>
        <p:spPr/>
        <p:txBody>
          <a:bodyPr/>
          <a:lstStyle/>
          <a:p>
            <a:fld id="{224FE703-6C62-6C4E-9DBD-55D81A9BE5C4}" type="slidenum">
              <a:rPr lang="en-US" smtClean="0"/>
              <a:t>15</a:t>
            </a:fld>
            <a:endParaRPr lang="en-US" dirty="0"/>
          </a:p>
        </p:txBody>
      </p:sp>
    </p:spTree>
    <p:extLst>
      <p:ext uri="{BB962C8B-B14F-4D97-AF65-F5344CB8AC3E}">
        <p14:creationId xmlns:p14="http://schemas.microsoft.com/office/powerpoint/2010/main" val="94434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DarkPurpl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GB" smtClean="0"/>
              <a:t>Click to edit Master title style</a:t>
            </a:r>
            <a:endParaRPr lang="en-US"/>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GB" smtClean="0"/>
              <a:t>Click to edit Master subtitle style</a:t>
            </a:r>
            <a:endParaRPr lang="en-US"/>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ea typeface="+mn-ea"/>
              </a:defRPr>
            </a:lvl1pPr>
          </a:lstStyle>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319834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28AAD46-5911-4211-AF18-DFF6DA63C09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8874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0DF99D0E-6809-4603-95B0-03273A24FCB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5660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691680" y="2492896"/>
            <a:ext cx="6400800" cy="72008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en-GB"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Presentation title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t>
            </a:r>
            <a:endParaRPr kumimoji="0" lang="en-GB"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F8AB0226-BF6D-48F6-B02C-B133B4C70075}" type="slidenum">
              <a:rPr lang="en-US" smtClean="0">
                <a:solidFill>
                  <a:srgbClr val="000000"/>
                </a:solidFill>
                <a:ea typeface="ＭＳ Ｐゴシック" charset="-128"/>
              </a:rPr>
              <a:pPr fontAlgn="base">
                <a:spcBef>
                  <a:spcPct val="0"/>
                </a:spcBef>
                <a:spcAft>
                  <a:spcPct val="0"/>
                </a:spcAft>
              </a:pPr>
              <a:t>‹#›</a:t>
            </a:fld>
            <a:endParaRPr lang="en-US" dirty="0">
              <a:solidFill>
                <a:srgbClr val="000000"/>
              </a:solidFill>
              <a:ea typeface="ＭＳ Ｐゴシック" charset="-128"/>
            </a:endParaRPr>
          </a:p>
        </p:txBody>
      </p:sp>
      <p:sp>
        <p:nvSpPr>
          <p:cNvPr id="9" name="Subtitle 2"/>
          <p:cNvSpPr txBox="1">
            <a:spLocks/>
          </p:cNvSpPr>
          <p:nvPr/>
        </p:nvSpPr>
        <p:spPr>
          <a:xfrm>
            <a:off x="323528" y="692696"/>
            <a:ext cx="8712968" cy="1512168"/>
          </a:xfrm>
          <a:prstGeom prst="rect">
            <a:avLst/>
          </a:prstGeom>
        </p:spPr>
        <p:txBody>
          <a:bodyPr vert="horz" lIns="91440" tIns="45720" rIns="91440" bIns="45720" rtlCol="0">
            <a:normAutofit fontScale="70000" lnSpcReduction="20000"/>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20000"/>
              </a:lnSpc>
              <a:spcBef>
                <a:spcPts val="0"/>
              </a:spcBef>
              <a:spcAft>
                <a:spcPts val="0"/>
              </a:spcAft>
              <a:buClrTx/>
              <a:buSzTx/>
              <a:buFont typeface="Arial" pitchFamily="34" charset="0"/>
              <a:buNone/>
              <a:tabLst/>
              <a:defRPr/>
            </a:pPr>
            <a:r>
              <a:rPr lang="en-GB" sz="3600" b="1" dirty="0" smtClean="0">
                <a:solidFill>
                  <a:srgbClr val="365F91"/>
                </a:solidFill>
                <a:latin typeface="+mn-lt"/>
                <a:ea typeface="Calibri"/>
                <a:cs typeface="Times New Roman"/>
              </a:rPr>
              <a:t>Sustainable Programme Incorporating Nutrition and Games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3600" b="1" dirty="0" smtClean="0">
                <a:solidFill>
                  <a:schemeClr val="accent1">
                    <a:lumMod val="75000"/>
                  </a:schemeClr>
                </a:solidFill>
                <a:latin typeface="+mn-lt"/>
                <a:ea typeface="Calibri"/>
                <a:cs typeface="Times New Roman"/>
              </a:rPr>
              <a:t>(SPRING)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3600" i="1" dirty="0" smtClean="0">
                <a:solidFill>
                  <a:srgbClr val="365F91"/>
                </a:solidFill>
                <a:latin typeface="+mn-lt"/>
                <a:ea typeface="Calibri"/>
                <a:cs typeface="Times New Roman"/>
              </a:rPr>
              <a:t>for</a:t>
            </a:r>
            <a:r>
              <a:rPr lang="en-GB" sz="3600" dirty="0" smtClean="0">
                <a:solidFill>
                  <a:srgbClr val="365F91"/>
                </a:solidFill>
                <a:latin typeface="+mn-lt"/>
                <a:ea typeface="Calibri"/>
                <a:cs typeface="Times New Roman"/>
              </a:rPr>
              <a:t> maximising child growth and development</a:t>
            </a:r>
            <a:endPar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Subtitle 2"/>
          <p:cNvSpPr txBox="1">
            <a:spLocks/>
          </p:cNvSpPr>
          <p:nvPr/>
        </p:nvSpPr>
        <p:spPr>
          <a:xfrm>
            <a:off x="1619672" y="4437112"/>
            <a:ext cx="6400800" cy="864096"/>
          </a:xfrm>
          <a:prstGeom prst="rect">
            <a:avLst/>
          </a:prstGeom>
        </p:spPr>
        <p:txBody>
          <a:bodyPr vert="horz" lIns="91440" tIns="45720" rIns="91440" bIns="45720" rtlCol="0">
            <a:normAutofit/>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p:txBody>
      </p:sp>
      <p:sp>
        <p:nvSpPr>
          <p:cNvPr id="11" name="Subtitle 2"/>
          <p:cNvSpPr txBox="1">
            <a:spLocks/>
          </p:cNvSpPr>
          <p:nvPr/>
        </p:nvSpPr>
        <p:spPr>
          <a:xfrm>
            <a:off x="1619672" y="2204864"/>
            <a:ext cx="6400800" cy="864096"/>
          </a:xfrm>
          <a:prstGeom prst="rect">
            <a:avLst/>
          </a:prstGeom>
        </p:spPr>
        <p:txBody>
          <a:bodyPr vert="horz" lIns="91440" tIns="45720" rIns="91440" bIns="45720" rtlCol="0">
            <a:normAutofit/>
          </a:bodyPr>
          <a:lstStyle>
            <a:lvl1pPr marL="0" indent="0" algn="ctr">
              <a:buNone/>
              <a:defRPr sz="2800" baseline="0">
                <a:ln>
                  <a:noFill/>
                </a:ln>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
        <p:nvSpPr>
          <p:cNvPr id="13" name="Subtitle 2"/>
          <p:cNvSpPr txBox="1">
            <a:spLocks/>
          </p:cNvSpPr>
          <p:nvPr/>
        </p:nvSpPr>
        <p:spPr>
          <a:xfrm>
            <a:off x="1619672" y="4581128"/>
            <a:ext cx="6400800" cy="864096"/>
          </a:xfrm>
          <a:prstGeom prst="rect">
            <a:avLst/>
          </a:prstGeom>
        </p:spPr>
        <p:txBody>
          <a:bodyPr vert="horz" lIns="91440" tIns="45720" rIns="91440" bIns="45720" rtlCol="0">
            <a:normAutofit/>
          </a:bodyPr>
          <a:lstStyle>
            <a:lvl1pPr marL="0" indent="0" algn="ctr">
              <a:buNone/>
              <a:defRPr sz="2800" baseline="0">
                <a:ln>
                  <a:noFill/>
                </a:ln>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p:txBody>
      </p:sp>
      <p:sp>
        <p:nvSpPr>
          <p:cNvPr id="15" name="Subtitle 2"/>
          <p:cNvSpPr txBox="1">
            <a:spLocks/>
          </p:cNvSpPr>
          <p:nvPr/>
        </p:nvSpPr>
        <p:spPr>
          <a:xfrm>
            <a:off x="1403648" y="4509120"/>
            <a:ext cx="6400800" cy="504056"/>
          </a:xfrm>
          <a:prstGeom prst="rect">
            <a:avLst/>
          </a:prstGeom>
        </p:spPr>
        <p:txBody>
          <a:bodyPr vert="horz" lIns="91440" tIns="45720" rIns="91440" bIns="45720" rtlCol="0">
            <a:normAutofit lnSpcReduction="10000"/>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en-GB"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dirty="0"/>
          </a:p>
        </p:txBody>
      </p:sp>
      <p:sp>
        <p:nvSpPr>
          <p:cNvPr id="3" name="Content Placeholder 2"/>
          <p:cNvSpPr>
            <a:spLocks noGrp="1"/>
          </p:cNvSpPr>
          <p:nvPr>
            <p:ph idx="1"/>
          </p:nvPr>
        </p:nvSpPr>
        <p:spPr/>
        <p:txBody>
          <a:bodyPr/>
          <a:lstStyle/>
          <a:p>
            <a:pPr lvl="0"/>
            <a:r>
              <a:rPr lang="en-GB" smtClean="0"/>
              <a:t>Click to edit Master text styles</a:t>
            </a:r>
          </a:p>
        </p:txBody>
      </p:sp>
      <p:sp>
        <p:nvSpPr>
          <p:cNvPr id="6" name="Slide Number Placeholder 5"/>
          <p:cNvSpPr>
            <a:spLocks noGrp="1"/>
          </p:cNvSpPr>
          <p:nvPr>
            <p:ph type="sldNum" sz="quarter" idx="12"/>
          </p:nvPr>
        </p:nvSpPr>
        <p:spPr/>
        <p:txBody>
          <a:bodyPr/>
          <a:lstStyle/>
          <a:p>
            <a:fld id="{0DF5BA73-20CF-4042-BC47-FA94ED7986BD}"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p:txBody>
          <a:bodyPr/>
          <a:lstStyle/>
          <a:p>
            <a:fld id="{B85A5718-AF4A-4378-BE98-D0A2EE76BA14}"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4A1A7A3-1FD2-489A-9DF2-336F47B586B0}" type="datetimeFigureOut">
              <a:rPr lang="en-GB" smtClean="0"/>
              <a:pPr/>
              <a:t>11/07/15</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735D6C4D-28A5-47FF-A412-AFDCE4361271}"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4A1A7A3-1FD2-489A-9DF2-336F47B586B0}" type="datetimeFigureOut">
              <a:rPr lang="en-GB" smtClean="0"/>
              <a:pPr/>
              <a:t>11/07/15</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7D4B8D22-36CB-467C-9BED-B0CFDB699FCA}"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A1A7A3-1FD2-489A-9DF2-336F47B586B0}" type="datetimeFigureOut">
              <a:rPr lang="en-GB" smtClean="0"/>
              <a:pPr/>
              <a:t>11/07/15</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C5F9D309-E174-471E-A182-33C512D8A00B}"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4A1A7A3-1FD2-489A-9DF2-336F47B586B0}" type="datetimeFigureOut">
              <a:rPr lang="en-GB" smtClean="0"/>
              <a:pPr/>
              <a:t>11/07/15</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765D0E04-39B5-428B-A5AD-AF3F373E1A9B}"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0DF5BA73-20CF-4042-BC47-FA94ED7986B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325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4A1A7A3-1FD2-489A-9DF2-336F47B586B0}" type="datetimeFigureOut">
              <a:rPr lang="en-GB" smtClean="0"/>
              <a:pPr/>
              <a:t>11/07/15</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2751FAF2-89F8-4735-879B-EEBD467C1F4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4A1A7A3-1FD2-489A-9DF2-336F47B586B0}" type="datetimeFigureOut">
              <a:rPr lang="en-GB" smtClean="0"/>
              <a:pPr/>
              <a:t>11/07/15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128AAD46-5911-4211-AF18-DFF6DA63C099}"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4A1A7A3-1FD2-489A-9DF2-336F47B586B0}" type="datetimeFigureOut">
              <a:rPr lang="en-GB" smtClean="0"/>
              <a:pPr/>
              <a:t>11/07/15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DF99D0E-6809-4603-95B0-03273A24FCB9}"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B85A5718-AF4A-4378-BE98-D0A2EE76BA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601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6277D9AE-6153-4D31-A4C8-9795E46BC60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430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735D6C4D-28A5-47FF-A412-AFDCE436127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764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7D4B8D22-36CB-467C-9BED-B0CFDB699FC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6412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C5F9D309-E174-471E-A182-33C512D8A00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7942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65D0E04-39B5-428B-A5AD-AF3F373E1A9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1447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2751FAF2-89F8-4735-879B-EEBD467C1F4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71555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png"/><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smtClean="0"/>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8AB0226-BF6D-48F6-B02C-B133B4C70075}" type="slidenum">
              <a:rPr lang="en-US">
                <a:solidFill>
                  <a:srgbClr val="000000"/>
                </a:solidFill>
                <a:ea typeface="ＭＳ Ｐゴシック" charset="-128"/>
              </a:rPr>
              <a:pPr fontAlgn="base">
                <a:spcBef>
                  <a:spcPct val="0"/>
                </a:spcBef>
                <a:spcAft>
                  <a:spcPct val="0"/>
                </a:spcAft>
              </a:pPr>
              <a:t>‹#›</a:t>
            </a:fld>
            <a:endParaRPr lang="en-US" dirty="0">
              <a:solidFill>
                <a:srgbClr val="000000"/>
              </a:solidFill>
              <a:ea typeface="ＭＳ Ｐゴシック" charset="-128"/>
            </a:endParaRPr>
          </a:p>
        </p:txBody>
      </p:sp>
      <p:pic>
        <p:nvPicPr>
          <p:cNvPr id="1029" name="Picture 15" descr="DarkPurple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420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000" b="1">
          <a:solidFill>
            <a:schemeClr val="tx2"/>
          </a:solidFill>
          <a:latin typeface="+mj-lt"/>
          <a:ea typeface="ＭＳ Ｐゴシック" charset="-128"/>
          <a:cs typeface="+mj-cs"/>
        </a:defRPr>
      </a:lvl1pPr>
      <a:lvl2pPr algn="l" rtl="0" eaLnBrk="1" fontAlgn="base" hangingPunct="1">
        <a:spcBef>
          <a:spcPct val="0"/>
        </a:spcBef>
        <a:spcAft>
          <a:spcPct val="0"/>
        </a:spcAft>
        <a:defRPr sz="3000" b="1">
          <a:solidFill>
            <a:schemeClr val="tx2"/>
          </a:solidFill>
          <a:latin typeface="Arial" charset="0"/>
          <a:ea typeface="ＭＳ Ｐゴシック" charset="-128"/>
        </a:defRPr>
      </a:lvl2pPr>
      <a:lvl3pPr algn="l" rtl="0" eaLnBrk="1" fontAlgn="base" hangingPunct="1">
        <a:spcBef>
          <a:spcPct val="0"/>
        </a:spcBef>
        <a:spcAft>
          <a:spcPct val="0"/>
        </a:spcAft>
        <a:defRPr sz="3000" b="1">
          <a:solidFill>
            <a:schemeClr val="tx2"/>
          </a:solidFill>
          <a:latin typeface="Arial" charset="0"/>
          <a:ea typeface="ＭＳ Ｐゴシック" charset="-128"/>
        </a:defRPr>
      </a:lvl3pPr>
      <a:lvl4pPr algn="l" rtl="0" eaLnBrk="1" fontAlgn="base" hangingPunct="1">
        <a:spcBef>
          <a:spcPct val="0"/>
        </a:spcBef>
        <a:spcAft>
          <a:spcPct val="0"/>
        </a:spcAft>
        <a:defRPr sz="3000" b="1">
          <a:solidFill>
            <a:schemeClr val="tx2"/>
          </a:solidFill>
          <a:latin typeface="Arial" charset="0"/>
          <a:ea typeface="ＭＳ Ｐゴシック" charset="-128"/>
        </a:defRPr>
      </a:lvl4pPr>
      <a:lvl5pPr algn="l" rtl="0" eaLnBrk="1" fontAlgn="base" hangingPunct="1">
        <a:spcBef>
          <a:spcPct val="0"/>
        </a:spcBef>
        <a:spcAft>
          <a:spcPct val="0"/>
        </a:spcAft>
        <a:defRPr sz="3000" b="1">
          <a:solidFill>
            <a:schemeClr val="tx2"/>
          </a:solidFill>
          <a:latin typeface="Arial" charset="0"/>
          <a:ea typeface="ＭＳ Ｐゴシック" charset="-128"/>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128"/>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6" name="Slide Number Placeholder 5"/>
          <p:cNvSpPr>
            <a:spLocks noGrp="1"/>
          </p:cNvSpPr>
          <p:nvPr>
            <p:ph type="sldNum" sz="quarter" idx="4"/>
          </p:nvPr>
        </p:nvSpPr>
        <p:spPr>
          <a:xfrm>
            <a:off x="3059832" y="63813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8AB0226-BF6D-48F6-B02C-B133B4C70075}" type="slidenum">
              <a:rPr lang="en-US" smtClean="0">
                <a:solidFill>
                  <a:srgbClr val="000000"/>
                </a:solidFill>
                <a:ea typeface="ＭＳ Ｐゴシック" charset="-128"/>
              </a:rPr>
              <a:pPr fontAlgn="base">
                <a:spcBef>
                  <a:spcPct val="0"/>
                </a:spcBef>
                <a:spcAft>
                  <a:spcPct val="0"/>
                </a:spcAft>
              </a:pPr>
              <a:t>‹#›</a:t>
            </a:fld>
            <a:endParaRPr lang="en-US" dirty="0">
              <a:solidFill>
                <a:srgbClr val="000000"/>
              </a:solidFill>
              <a:ea typeface="ＭＳ Ｐゴシック" charset="-128"/>
            </a:endParaRPr>
          </a:p>
        </p:txBody>
      </p:sp>
      <p:pic>
        <p:nvPicPr>
          <p:cNvPr id="8" name="Picture 7"/>
          <p:cNvPicPr/>
          <p:nvPr/>
        </p:nvPicPr>
        <p:blipFill>
          <a:blip r:embed="rId13" cstate="print"/>
          <a:srcRect/>
          <a:stretch>
            <a:fillRect/>
          </a:stretch>
        </p:blipFill>
        <p:spPr bwMode="auto">
          <a:xfrm>
            <a:off x="8126095" y="5363210"/>
            <a:ext cx="1017905" cy="1494790"/>
          </a:xfrm>
          <a:prstGeom prst="rect">
            <a:avLst/>
          </a:prstGeom>
          <a:noFill/>
          <a:ln w="9525">
            <a:noFill/>
            <a:miter lim="800000"/>
            <a:headEnd/>
            <a:tailEnd/>
          </a:ln>
        </p:spPr>
      </p:pic>
      <p:sp>
        <p:nvSpPr>
          <p:cNvPr id="11" name="Rectangle 10"/>
          <p:cNvSpPr/>
          <p:nvPr/>
        </p:nvSpPr>
        <p:spPr>
          <a:xfrm>
            <a:off x="7380312" y="6237312"/>
            <a:ext cx="1195653" cy="461665"/>
          </a:xfrm>
          <a:prstGeom prst="rect">
            <a:avLst/>
          </a:prstGeom>
          <a:ln>
            <a:noFill/>
          </a:ln>
          <a:effectLst>
            <a:outerShdw blurRad="50800" dist="38100" dir="16200000" rotWithShape="0">
              <a:prstClr val="black">
                <a:alpha val="40000"/>
              </a:prstClr>
            </a:outerShdw>
          </a:effectLst>
        </p:spPr>
        <p:txBody>
          <a:bodyPr wrap="square">
            <a:spAutoFit/>
          </a:bodyPr>
          <a:lstStyle/>
          <a:p>
            <a:r>
              <a:rPr lang="en-GB" sz="2400" b="1" kern="1200" dirty="0" smtClean="0">
                <a:solidFill>
                  <a:srgbClr val="002060"/>
                </a:solidFill>
                <a:latin typeface="+mn-lt"/>
                <a:ea typeface="+mn-ea"/>
                <a:cs typeface="+mn-cs"/>
              </a:rPr>
              <a:t>SPRING</a:t>
            </a:r>
            <a:endParaRPr lang="en-GB" sz="2400" dirty="0">
              <a:solidFill>
                <a:srgbClr val="002060"/>
              </a:solidFill>
            </a:endParaRPr>
          </a:p>
        </p:txBody>
      </p:sp>
      <p:pic>
        <p:nvPicPr>
          <p:cNvPr id="7" name="Picture 15" descr="DarkPurple9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935537"/>
            <a:ext cx="8496300" cy="2119514"/>
          </a:xfrm>
        </p:spPr>
        <p:txBody>
          <a:bodyPr/>
          <a:lstStyle/>
          <a:p>
            <a:pPr algn="ctr"/>
            <a:r>
              <a:rPr lang="en-US" sz="2600" dirty="0" smtClean="0">
                <a:solidFill>
                  <a:srgbClr val="000000"/>
                </a:solidFill>
              </a:rPr>
              <a:t>What drives women’s agency with respect to seeking healthcare for themselves and their children? Evidence from India</a:t>
            </a:r>
            <a:endParaRPr lang="en-US" sz="2600" dirty="0">
              <a:solidFill>
                <a:srgbClr val="000000"/>
              </a:solidFill>
            </a:endParaRPr>
          </a:p>
        </p:txBody>
      </p:sp>
      <p:sp>
        <p:nvSpPr>
          <p:cNvPr id="3" name="Subtitle 2"/>
          <p:cNvSpPr>
            <a:spLocks noGrp="1"/>
          </p:cNvSpPr>
          <p:nvPr>
            <p:ph type="subTitle" idx="1"/>
          </p:nvPr>
        </p:nvSpPr>
        <p:spPr>
          <a:xfrm>
            <a:off x="618233" y="3603827"/>
            <a:ext cx="7468923" cy="2865903"/>
          </a:xfrm>
        </p:spPr>
        <p:txBody>
          <a:bodyPr/>
          <a:lstStyle/>
          <a:p>
            <a:pPr algn="ctr"/>
            <a:r>
              <a:rPr lang="en-US" sz="2200" dirty="0" smtClean="0"/>
              <a:t>Neha Batura, Glyn </a:t>
            </a:r>
            <a:r>
              <a:rPr lang="en-US" sz="2200" dirty="0" err="1" smtClean="0"/>
              <a:t>Alcock</a:t>
            </a:r>
            <a:r>
              <a:rPr lang="en-US" sz="2200" dirty="0" smtClean="0"/>
              <a:t>, </a:t>
            </a:r>
            <a:r>
              <a:rPr lang="en-US" sz="2200" dirty="0" err="1" smtClean="0"/>
              <a:t>Ujwala</a:t>
            </a:r>
            <a:r>
              <a:rPr lang="en-US" sz="2200" dirty="0" smtClean="0"/>
              <a:t> </a:t>
            </a:r>
            <a:r>
              <a:rPr lang="en-US" sz="2200" dirty="0" err="1" smtClean="0"/>
              <a:t>Bapat</a:t>
            </a:r>
            <a:r>
              <a:rPr lang="en-US" sz="2200" dirty="0" smtClean="0"/>
              <a:t>, </a:t>
            </a:r>
            <a:r>
              <a:rPr lang="en-US" sz="2200" dirty="0" err="1" smtClean="0"/>
              <a:t>Sushmita</a:t>
            </a:r>
            <a:r>
              <a:rPr lang="en-US" sz="2200" dirty="0" smtClean="0"/>
              <a:t> Das, David </a:t>
            </a:r>
            <a:r>
              <a:rPr lang="en-US" sz="2200" dirty="0" err="1" smtClean="0"/>
              <a:t>Orsin</a:t>
            </a:r>
            <a:r>
              <a:rPr lang="en-US" sz="2200" dirty="0" smtClean="0"/>
              <a:t>, Shanti </a:t>
            </a:r>
            <a:r>
              <a:rPr lang="en-US" sz="2200" dirty="0" err="1" smtClean="0"/>
              <a:t>Pantaidya</a:t>
            </a:r>
            <a:r>
              <a:rPr lang="en-US" sz="2200" dirty="0" smtClean="0"/>
              <a:t>, and </a:t>
            </a:r>
            <a:r>
              <a:rPr lang="en-US" sz="2200" dirty="0" err="1" smtClean="0"/>
              <a:t>Neena</a:t>
            </a:r>
            <a:r>
              <a:rPr lang="en-US" sz="2200" dirty="0" smtClean="0"/>
              <a:t> Shah More</a:t>
            </a:r>
          </a:p>
          <a:p>
            <a:pPr algn="ctr"/>
            <a:endParaRPr lang="en-US" sz="2200" dirty="0"/>
          </a:p>
          <a:p>
            <a:pPr algn="ctr"/>
            <a:r>
              <a:rPr lang="en-US" sz="2200" dirty="0" err="1" smtClean="0"/>
              <a:t>iHEA</a:t>
            </a:r>
            <a:r>
              <a:rPr lang="en-US" sz="2200" dirty="0" smtClean="0"/>
              <a:t> World Congress</a:t>
            </a:r>
          </a:p>
          <a:p>
            <a:pPr algn="ctr"/>
            <a:r>
              <a:rPr lang="en-US" sz="2200" dirty="0" smtClean="0"/>
              <a:t>12-15 July, 2015</a:t>
            </a:r>
          </a:p>
          <a:p>
            <a:pPr algn="ctr"/>
            <a:r>
              <a:rPr lang="en-US" sz="2200" dirty="0" smtClean="0"/>
              <a:t>Milan</a:t>
            </a:r>
            <a:endParaRPr lang="en-US" sz="2200" dirty="0"/>
          </a:p>
        </p:txBody>
      </p:sp>
    </p:spTree>
    <p:extLst>
      <p:ext uri="{BB962C8B-B14F-4D97-AF65-F5344CB8AC3E}">
        <p14:creationId xmlns:p14="http://schemas.microsoft.com/office/powerpoint/2010/main" val="25878019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57642"/>
            <a:ext cx="8489950" cy="1296988"/>
          </a:xfrm>
        </p:spPr>
        <p:txBody>
          <a:bodyPr/>
          <a:lstStyle/>
          <a:p>
            <a:r>
              <a:rPr lang="en-US" sz="2600" dirty="0" smtClean="0"/>
              <a:t>Methods</a:t>
            </a:r>
            <a:endParaRPr lang="en-US" sz="2600" dirty="0"/>
          </a:p>
        </p:txBody>
      </p:sp>
      <p:sp>
        <p:nvSpPr>
          <p:cNvPr id="3" name="Content Placeholder 2"/>
          <p:cNvSpPr>
            <a:spLocks noGrp="1"/>
          </p:cNvSpPr>
          <p:nvPr>
            <p:ph idx="1"/>
          </p:nvPr>
        </p:nvSpPr>
        <p:spPr>
          <a:xfrm>
            <a:off x="213237" y="1395886"/>
            <a:ext cx="8813800" cy="5411978"/>
          </a:xfrm>
        </p:spPr>
        <p:txBody>
          <a:bodyPr/>
          <a:lstStyle/>
          <a:p>
            <a:pPr>
              <a:lnSpc>
                <a:spcPct val="140000"/>
              </a:lnSpc>
              <a:spcBef>
                <a:spcPts val="0"/>
              </a:spcBef>
            </a:pPr>
            <a:r>
              <a:rPr lang="en-US" sz="2200" dirty="0" smtClean="0"/>
              <a:t>Two indices using principal component analysis (PCA):</a:t>
            </a:r>
            <a:endParaRPr lang="en-US" sz="2200" dirty="0"/>
          </a:p>
          <a:p>
            <a:pPr lvl="1">
              <a:lnSpc>
                <a:spcPct val="140000"/>
              </a:lnSpc>
              <a:spcBef>
                <a:spcPts val="0"/>
              </a:spcBef>
            </a:pPr>
            <a:r>
              <a:rPr lang="en-US" sz="2000" dirty="0"/>
              <a:t>A</a:t>
            </a:r>
            <a:r>
              <a:rPr lang="en-US" sz="2000" dirty="0" smtClean="0"/>
              <a:t>gency </a:t>
            </a:r>
          </a:p>
          <a:p>
            <a:pPr lvl="1">
              <a:lnSpc>
                <a:spcPct val="140000"/>
              </a:lnSpc>
              <a:spcBef>
                <a:spcPts val="0"/>
              </a:spcBef>
            </a:pPr>
            <a:r>
              <a:rPr lang="en-US" sz="2000" dirty="0" smtClean="0"/>
              <a:t>Agency in seeking health care (health agency)</a:t>
            </a:r>
            <a:endParaRPr lang="en-US" sz="2000" dirty="0"/>
          </a:p>
          <a:p>
            <a:pPr marL="342900" lvl="1" indent="-342900">
              <a:lnSpc>
                <a:spcPct val="140000"/>
              </a:lnSpc>
              <a:spcBef>
                <a:spcPts val="0"/>
              </a:spcBef>
              <a:buChar char="•"/>
            </a:pPr>
            <a:r>
              <a:rPr lang="en-US" sz="2200" dirty="0">
                <a:cs typeface="+mn-cs"/>
              </a:rPr>
              <a:t>D</a:t>
            </a:r>
            <a:r>
              <a:rPr lang="en-US" sz="2200" dirty="0" smtClean="0">
                <a:cs typeface="+mn-cs"/>
              </a:rPr>
              <a:t>escriptive stats</a:t>
            </a:r>
          </a:p>
          <a:p>
            <a:pPr>
              <a:lnSpc>
                <a:spcPct val="140000"/>
              </a:lnSpc>
              <a:spcBef>
                <a:spcPts val="0"/>
              </a:spcBef>
            </a:pPr>
            <a:r>
              <a:rPr lang="en-US" sz="2200" dirty="0" smtClean="0"/>
              <a:t>OLS regression model</a:t>
            </a:r>
          </a:p>
          <a:p>
            <a:pPr lvl="1">
              <a:lnSpc>
                <a:spcPct val="140000"/>
              </a:lnSpc>
              <a:spcBef>
                <a:spcPts val="0"/>
              </a:spcBef>
            </a:pPr>
            <a:r>
              <a:rPr lang="en-US" sz="2000" dirty="0" smtClean="0"/>
              <a:t>Dependent variable: health agency PCA index </a:t>
            </a:r>
          </a:p>
          <a:p>
            <a:pPr lvl="1">
              <a:lnSpc>
                <a:spcPct val="140000"/>
              </a:lnSpc>
              <a:spcBef>
                <a:spcPts val="0"/>
              </a:spcBef>
            </a:pPr>
            <a:r>
              <a:rPr lang="en-US" sz="2000" dirty="0" smtClean="0"/>
              <a:t>Independent variables: age, religion, education level, age at marriage, age at first pregnancy, household size, household wealth, employment, group membership, living in intervention clusters</a:t>
            </a:r>
          </a:p>
          <a:p>
            <a:pPr lvl="1">
              <a:lnSpc>
                <a:spcPct val="140000"/>
              </a:lnSpc>
              <a:spcBef>
                <a:spcPts val="0"/>
              </a:spcBef>
            </a:pPr>
            <a:r>
              <a:rPr lang="en-US" sz="2000" dirty="0" smtClean="0"/>
              <a:t>Controlled for overall level of agency </a:t>
            </a:r>
          </a:p>
          <a:p>
            <a:pPr lvl="1">
              <a:lnSpc>
                <a:spcPct val="140000"/>
              </a:lnSpc>
              <a:spcBef>
                <a:spcPts val="0"/>
              </a:spcBef>
            </a:pPr>
            <a:r>
              <a:rPr lang="en-US" sz="2000" dirty="0" smtClean="0"/>
              <a:t>Adjusted for clustering</a:t>
            </a:r>
            <a:r>
              <a:rPr lang="en-US" sz="2000" dirty="0"/>
              <a:t> </a:t>
            </a:r>
            <a:r>
              <a:rPr lang="en-US" sz="2000" dirty="0" smtClean="0"/>
              <a:t>for cluster level unobserved variables</a:t>
            </a:r>
          </a:p>
          <a:p>
            <a:pPr lvl="1">
              <a:lnSpc>
                <a:spcPct val="140000"/>
              </a:lnSpc>
              <a:spcBef>
                <a:spcPts val="0"/>
              </a:spcBef>
            </a:pPr>
            <a:endParaRPr lang="en-US" sz="2000" dirty="0"/>
          </a:p>
        </p:txBody>
      </p:sp>
    </p:spTree>
    <p:extLst>
      <p:ext uri="{BB962C8B-B14F-4D97-AF65-F5344CB8AC3E}">
        <p14:creationId xmlns:p14="http://schemas.microsoft.com/office/powerpoint/2010/main" val="22003734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97356"/>
            <a:ext cx="8489950" cy="1296988"/>
          </a:xfrm>
        </p:spPr>
        <p:txBody>
          <a:bodyPr/>
          <a:lstStyle/>
          <a:p>
            <a:r>
              <a:rPr lang="en-US" sz="2600" dirty="0" smtClean="0"/>
              <a:t>Summary statistics</a:t>
            </a:r>
            <a:br>
              <a:rPr lang="en-US" sz="2600" dirty="0" smtClean="0"/>
            </a:br>
            <a:endParaRPr lang="en-US" sz="2600" dirty="0"/>
          </a:p>
        </p:txBody>
      </p:sp>
      <p:sp>
        <p:nvSpPr>
          <p:cNvPr id="3" name="Content Placeholder 2"/>
          <p:cNvSpPr>
            <a:spLocks noGrp="1"/>
          </p:cNvSpPr>
          <p:nvPr>
            <p:ph idx="1"/>
          </p:nvPr>
        </p:nvSpPr>
        <p:spPr>
          <a:xfrm>
            <a:off x="330200" y="1336924"/>
            <a:ext cx="8489950" cy="4828927"/>
          </a:xfrm>
        </p:spPr>
        <p:txBody>
          <a:bodyPr/>
          <a:lstStyle/>
          <a:p>
            <a:endParaRPr lang="en-US" dirty="0" smtClean="0"/>
          </a:p>
          <a:p>
            <a:endParaRPr lang="en-US" dirty="0"/>
          </a:p>
          <a:p>
            <a:endParaRPr lang="en-US" dirty="0" smtClean="0"/>
          </a:p>
          <a:p>
            <a:endParaRPr lang="en-US" dirty="0"/>
          </a:p>
          <a:p>
            <a:pPr marL="0" indent="0">
              <a:buNone/>
            </a:pPr>
            <a:endParaRPr lang="en-US" dirty="0"/>
          </a:p>
          <a:p>
            <a:pPr marL="0" indent="0">
              <a:buNone/>
            </a:pPr>
            <a:endParaRPr lang="en-US" sz="1800" dirty="0" smtClean="0"/>
          </a:p>
          <a:p>
            <a:endParaRPr lang="en-US" sz="1800" dirty="0"/>
          </a:p>
          <a:p>
            <a:endParaRPr lang="en-US" sz="1800" dirty="0" smtClean="0"/>
          </a:p>
          <a:p>
            <a:pPr marL="0" indent="0">
              <a:buNone/>
            </a:pP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3225509951"/>
              </p:ext>
            </p:extLst>
          </p:nvPr>
        </p:nvGraphicFramePr>
        <p:xfrm>
          <a:off x="671839" y="1191746"/>
          <a:ext cx="7615824" cy="2021840"/>
        </p:xfrm>
        <a:graphic>
          <a:graphicData uri="http://schemas.openxmlformats.org/drawingml/2006/table">
            <a:tbl>
              <a:tblPr firstRow="1" bandRow="1">
                <a:tableStyleId>{073A0DAA-6AF3-43AB-8588-CEC1D06C72B9}</a:tableStyleId>
              </a:tblPr>
              <a:tblGrid>
                <a:gridCol w="2937305"/>
                <a:gridCol w="2139911"/>
                <a:gridCol w="2538608"/>
              </a:tblGrid>
              <a:tr h="370840">
                <a:tc>
                  <a:txBody>
                    <a:bodyPr/>
                    <a:lstStyle/>
                    <a:p>
                      <a:r>
                        <a:rPr lang="en-US" sz="1500" dirty="0" smtClean="0"/>
                        <a:t>Variable</a:t>
                      </a:r>
                      <a:endParaRPr lang="en-US" sz="1500" dirty="0"/>
                    </a:p>
                  </a:txBody>
                  <a:tcPr/>
                </a:tc>
                <a:tc>
                  <a:txBody>
                    <a:bodyPr/>
                    <a:lstStyle/>
                    <a:p>
                      <a:r>
                        <a:rPr lang="en-US" sz="1500" dirty="0" smtClean="0"/>
                        <a:t>Mean</a:t>
                      </a:r>
                      <a:endParaRPr lang="en-US" sz="1500" dirty="0"/>
                    </a:p>
                  </a:txBody>
                  <a:tcPr/>
                </a:tc>
                <a:tc>
                  <a:txBody>
                    <a:bodyPr/>
                    <a:lstStyle/>
                    <a:p>
                      <a:r>
                        <a:rPr lang="en-US" sz="1500" dirty="0" smtClean="0"/>
                        <a:t>Standard deviation</a:t>
                      </a:r>
                      <a:endParaRPr lang="en-US" sz="1500" dirty="0"/>
                    </a:p>
                  </a:txBody>
                  <a:tcPr/>
                </a:tc>
              </a:tr>
              <a:tr h="282205">
                <a:tc>
                  <a:txBody>
                    <a:bodyPr/>
                    <a:lstStyle/>
                    <a:p>
                      <a:r>
                        <a:rPr lang="en-US" sz="1500" dirty="0" smtClean="0"/>
                        <a:t>Age (years)</a:t>
                      </a:r>
                      <a:endParaRPr lang="en-US" sz="1500" dirty="0"/>
                    </a:p>
                  </a:txBody>
                  <a:tcPr/>
                </a:tc>
                <a:tc>
                  <a:txBody>
                    <a:bodyPr/>
                    <a:lstStyle/>
                    <a:p>
                      <a:r>
                        <a:rPr lang="en-US" sz="1500" dirty="0" smtClean="0"/>
                        <a:t>24.5</a:t>
                      </a:r>
                      <a:endParaRPr lang="en-US" sz="1500" dirty="0"/>
                    </a:p>
                  </a:txBody>
                  <a:tcPr/>
                </a:tc>
                <a:tc>
                  <a:txBody>
                    <a:bodyPr/>
                    <a:lstStyle/>
                    <a:p>
                      <a:r>
                        <a:rPr lang="en-US" sz="1500" dirty="0" smtClean="0"/>
                        <a:t>4.15</a:t>
                      </a:r>
                      <a:endParaRPr lang="en-US" sz="1500" dirty="0"/>
                    </a:p>
                  </a:txBody>
                  <a:tcPr/>
                </a:tc>
              </a:tr>
              <a:tr h="294924">
                <a:tc>
                  <a:txBody>
                    <a:bodyPr/>
                    <a:lstStyle/>
                    <a:p>
                      <a:r>
                        <a:rPr lang="en-US" sz="1500" dirty="0" smtClean="0"/>
                        <a:t>Age at marriage (years)</a:t>
                      </a:r>
                    </a:p>
                  </a:txBody>
                  <a:tcPr/>
                </a:tc>
                <a:tc>
                  <a:txBody>
                    <a:bodyPr/>
                    <a:lstStyle/>
                    <a:p>
                      <a:r>
                        <a:rPr lang="en-US" sz="1500" dirty="0" smtClean="0"/>
                        <a:t>19.04</a:t>
                      </a:r>
                      <a:endParaRPr lang="en-US" sz="1500" dirty="0"/>
                    </a:p>
                  </a:txBody>
                  <a:tcPr/>
                </a:tc>
                <a:tc>
                  <a:txBody>
                    <a:bodyPr/>
                    <a:lstStyle/>
                    <a:p>
                      <a:r>
                        <a:rPr lang="en-US" sz="1500" dirty="0" smtClean="0"/>
                        <a:t>3.05</a:t>
                      </a:r>
                      <a:endParaRPr lang="en-US" sz="1500" dirty="0"/>
                    </a:p>
                  </a:txBody>
                  <a:tcPr/>
                </a:tc>
              </a:tr>
              <a:tr h="307644">
                <a:tc>
                  <a:txBody>
                    <a:bodyPr/>
                    <a:lstStyle/>
                    <a:p>
                      <a:r>
                        <a:rPr lang="en-US" sz="1500" dirty="0" smtClean="0"/>
                        <a:t>Age at first pregnancy (years)</a:t>
                      </a:r>
                      <a:endParaRPr lang="en-US" sz="1500" dirty="0"/>
                    </a:p>
                  </a:txBody>
                  <a:tcPr/>
                </a:tc>
                <a:tc>
                  <a:txBody>
                    <a:bodyPr/>
                    <a:lstStyle/>
                    <a:p>
                      <a:r>
                        <a:rPr lang="en-US" sz="1500" dirty="0" smtClean="0"/>
                        <a:t>20.54</a:t>
                      </a:r>
                      <a:endParaRPr lang="en-US" sz="1500" dirty="0"/>
                    </a:p>
                  </a:txBody>
                  <a:tcPr/>
                </a:tc>
                <a:tc>
                  <a:txBody>
                    <a:bodyPr/>
                    <a:lstStyle/>
                    <a:p>
                      <a:r>
                        <a:rPr lang="en-US" sz="1500" dirty="0" smtClean="0"/>
                        <a:t>3.06</a:t>
                      </a:r>
                      <a:endParaRPr lang="en-US" sz="1500" dirty="0"/>
                    </a:p>
                  </a:txBody>
                  <a:tcPr/>
                </a:tc>
              </a:tr>
              <a:tr h="300807">
                <a:tc>
                  <a:txBody>
                    <a:bodyPr/>
                    <a:lstStyle/>
                    <a:p>
                      <a:r>
                        <a:rPr lang="en-US" sz="1500" dirty="0" smtClean="0"/>
                        <a:t>Household size</a:t>
                      </a:r>
                      <a:endParaRPr lang="en-US" sz="1500" dirty="0"/>
                    </a:p>
                  </a:txBody>
                  <a:tcPr/>
                </a:tc>
                <a:tc>
                  <a:txBody>
                    <a:bodyPr/>
                    <a:lstStyle/>
                    <a:p>
                      <a:r>
                        <a:rPr lang="en-US" sz="1500" dirty="0" smtClean="0"/>
                        <a:t>6.5</a:t>
                      </a:r>
                      <a:endParaRPr lang="en-US" sz="1500" dirty="0"/>
                    </a:p>
                  </a:txBody>
                  <a:tcPr/>
                </a:tc>
                <a:tc>
                  <a:txBody>
                    <a:bodyPr/>
                    <a:lstStyle/>
                    <a:p>
                      <a:r>
                        <a:rPr lang="en-US" sz="1500" dirty="0" smtClean="0"/>
                        <a:t>4.7</a:t>
                      </a:r>
                      <a:endParaRPr lang="en-US" sz="1500" dirty="0"/>
                    </a:p>
                  </a:txBody>
                  <a:tcPr/>
                </a:tc>
              </a:tr>
              <a:tr h="370840">
                <a:tc>
                  <a:txBody>
                    <a:bodyPr/>
                    <a:lstStyle/>
                    <a:p>
                      <a:r>
                        <a:rPr lang="en-US" sz="1500" dirty="0" smtClean="0"/>
                        <a:t>Asset score</a:t>
                      </a:r>
                      <a:endParaRPr lang="en-US" sz="1500" dirty="0"/>
                    </a:p>
                  </a:txBody>
                  <a:tcPr/>
                </a:tc>
                <a:tc>
                  <a:txBody>
                    <a:bodyPr/>
                    <a:lstStyle/>
                    <a:p>
                      <a:r>
                        <a:rPr lang="en-US" sz="1500" dirty="0" smtClean="0"/>
                        <a:t>0.15</a:t>
                      </a:r>
                      <a:endParaRPr lang="en-US" sz="1500" dirty="0"/>
                    </a:p>
                  </a:txBody>
                  <a:tcPr/>
                </a:tc>
                <a:tc>
                  <a:txBody>
                    <a:bodyPr/>
                    <a:lstStyle/>
                    <a:p>
                      <a:r>
                        <a:rPr lang="en-US" sz="1500" dirty="0" smtClean="0"/>
                        <a:t>0.97</a:t>
                      </a:r>
                      <a:endParaRPr lang="en-US" sz="15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44136294"/>
              </p:ext>
            </p:extLst>
          </p:nvPr>
        </p:nvGraphicFramePr>
        <p:xfrm>
          <a:off x="671839" y="3184368"/>
          <a:ext cx="7615824" cy="3505199"/>
        </p:xfrm>
        <a:graphic>
          <a:graphicData uri="http://schemas.openxmlformats.org/drawingml/2006/table">
            <a:tbl>
              <a:tblPr firstRow="1" bandRow="1">
                <a:tableStyleId>{073A0DAA-6AF3-43AB-8588-CEC1D06C72B9}</a:tableStyleId>
              </a:tblPr>
              <a:tblGrid>
                <a:gridCol w="2937305"/>
                <a:gridCol w="2105334"/>
                <a:gridCol w="2573185"/>
              </a:tblGrid>
              <a:tr h="0">
                <a:tc>
                  <a:txBody>
                    <a:bodyPr/>
                    <a:lstStyle/>
                    <a:p>
                      <a:r>
                        <a:rPr lang="en-US" sz="1400" dirty="0" smtClean="0"/>
                        <a:t>Variable</a:t>
                      </a:r>
                      <a:endParaRPr lang="en-US" sz="1400" dirty="0"/>
                    </a:p>
                  </a:txBody>
                  <a:tcPr/>
                </a:tc>
                <a:tc>
                  <a:txBody>
                    <a:bodyPr/>
                    <a:lstStyle/>
                    <a:p>
                      <a:r>
                        <a:rPr lang="en-US" sz="1400" dirty="0" smtClean="0"/>
                        <a:t>Proportion</a:t>
                      </a:r>
                      <a:endParaRPr lang="en-US" sz="1400" dirty="0"/>
                    </a:p>
                  </a:txBody>
                  <a:tcPr/>
                </a:tc>
                <a:tc>
                  <a:txBody>
                    <a:bodyPr/>
                    <a:lstStyle/>
                    <a:p>
                      <a:r>
                        <a:rPr lang="en-US" sz="1400" dirty="0" smtClean="0"/>
                        <a:t>Standard deviation</a:t>
                      </a:r>
                      <a:endParaRPr lang="en-US" sz="1400" dirty="0"/>
                    </a:p>
                  </a:txBody>
                  <a:tcPr/>
                </a:tc>
              </a:tr>
              <a:tr h="279001">
                <a:tc>
                  <a:txBody>
                    <a:bodyPr/>
                    <a:lstStyle/>
                    <a:p>
                      <a:r>
                        <a:rPr lang="en-US" sz="1500" dirty="0" smtClean="0"/>
                        <a:t>No schooling</a:t>
                      </a:r>
                      <a:endParaRPr lang="en-US" sz="1500" dirty="0"/>
                    </a:p>
                  </a:txBody>
                  <a:tcPr/>
                </a:tc>
                <a:tc>
                  <a:txBody>
                    <a:bodyPr/>
                    <a:lstStyle/>
                    <a:p>
                      <a:r>
                        <a:rPr lang="en-US" sz="1500" dirty="0" smtClean="0"/>
                        <a:t>20.8%</a:t>
                      </a:r>
                      <a:endParaRPr lang="en-US" sz="1500" dirty="0"/>
                    </a:p>
                  </a:txBody>
                  <a:tcPr/>
                </a:tc>
                <a:tc>
                  <a:txBody>
                    <a:bodyPr/>
                    <a:lstStyle/>
                    <a:p>
                      <a:r>
                        <a:rPr lang="en-US" sz="1500" dirty="0" smtClean="0"/>
                        <a:t>0.4</a:t>
                      </a:r>
                      <a:endParaRPr lang="en-US" sz="1500" dirty="0"/>
                    </a:p>
                  </a:txBody>
                  <a:tcPr/>
                </a:tc>
              </a:tr>
              <a:tr h="308432">
                <a:tc>
                  <a:txBody>
                    <a:bodyPr/>
                    <a:lstStyle/>
                    <a:p>
                      <a:r>
                        <a:rPr lang="en-US" sz="1500" dirty="0" smtClean="0"/>
                        <a:t>Completed primary </a:t>
                      </a:r>
                      <a:r>
                        <a:rPr lang="en-US" sz="1500" dirty="0" err="1" smtClean="0"/>
                        <a:t>ed</a:t>
                      </a:r>
                      <a:endParaRPr lang="en-US" sz="1500" dirty="0"/>
                    </a:p>
                  </a:txBody>
                  <a:tcPr/>
                </a:tc>
                <a:tc>
                  <a:txBody>
                    <a:bodyPr/>
                    <a:lstStyle/>
                    <a:p>
                      <a:r>
                        <a:rPr lang="en-US" sz="1500" dirty="0" smtClean="0"/>
                        <a:t>5.27%</a:t>
                      </a:r>
                      <a:endParaRPr lang="en-US" sz="1500" dirty="0"/>
                    </a:p>
                  </a:txBody>
                  <a:tcPr/>
                </a:tc>
                <a:tc>
                  <a:txBody>
                    <a:bodyPr/>
                    <a:lstStyle/>
                    <a:p>
                      <a:r>
                        <a:rPr lang="en-US" sz="1500" dirty="0" smtClean="0"/>
                        <a:t>0.22</a:t>
                      </a:r>
                      <a:endParaRPr lang="en-US" sz="1500" dirty="0"/>
                    </a:p>
                  </a:txBody>
                  <a:tcPr/>
                </a:tc>
              </a:tr>
              <a:tr h="300808">
                <a:tc>
                  <a:txBody>
                    <a:bodyPr/>
                    <a:lstStyle/>
                    <a:p>
                      <a:r>
                        <a:rPr lang="en-US" sz="1500" dirty="0" smtClean="0"/>
                        <a:t>Completed secondary </a:t>
                      </a:r>
                      <a:r>
                        <a:rPr lang="en-US" sz="1500" dirty="0" err="1" smtClean="0"/>
                        <a:t>ed</a:t>
                      </a:r>
                      <a:endParaRPr lang="en-US" sz="1500" dirty="0"/>
                    </a:p>
                  </a:txBody>
                  <a:tcPr/>
                </a:tc>
                <a:tc>
                  <a:txBody>
                    <a:bodyPr/>
                    <a:lstStyle/>
                    <a:p>
                      <a:r>
                        <a:rPr lang="en-US" sz="1500" dirty="0" smtClean="0"/>
                        <a:t>63%</a:t>
                      </a:r>
                      <a:endParaRPr lang="en-US" sz="1500" dirty="0"/>
                    </a:p>
                  </a:txBody>
                  <a:tcPr/>
                </a:tc>
                <a:tc>
                  <a:txBody>
                    <a:bodyPr/>
                    <a:lstStyle/>
                    <a:p>
                      <a:r>
                        <a:rPr lang="en-US" sz="1500" dirty="0" smtClean="0"/>
                        <a:t>0.48</a:t>
                      </a:r>
                      <a:endParaRPr lang="en-US" sz="1500" dirty="0"/>
                    </a:p>
                  </a:txBody>
                  <a:tcPr/>
                </a:tc>
              </a:tr>
              <a:tr h="280104">
                <a:tc>
                  <a:txBody>
                    <a:bodyPr/>
                    <a:lstStyle/>
                    <a:p>
                      <a:r>
                        <a:rPr lang="en-US" sz="1500" dirty="0" smtClean="0"/>
                        <a:t>Completed tertiary</a:t>
                      </a:r>
                      <a:r>
                        <a:rPr lang="en-US" sz="1500" baseline="0" dirty="0" smtClean="0"/>
                        <a:t> </a:t>
                      </a:r>
                      <a:r>
                        <a:rPr lang="en-US" sz="1500" baseline="0" dirty="0" err="1" smtClean="0"/>
                        <a:t>ed</a:t>
                      </a:r>
                      <a:endParaRPr lang="en-US" sz="1500" dirty="0"/>
                    </a:p>
                  </a:txBody>
                  <a:tcPr/>
                </a:tc>
                <a:tc>
                  <a:txBody>
                    <a:bodyPr/>
                    <a:lstStyle/>
                    <a:p>
                      <a:r>
                        <a:rPr lang="en-US" sz="1500" dirty="0" smtClean="0"/>
                        <a:t>10.92%</a:t>
                      </a:r>
                      <a:endParaRPr lang="en-US" sz="1500" dirty="0"/>
                    </a:p>
                  </a:txBody>
                  <a:tcPr/>
                </a:tc>
                <a:tc>
                  <a:txBody>
                    <a:bodyPr/>
                    <a:lstStyle/>
                    <a:p>
                      <a:r>
                        <a:rPr lang="en-US" sz="1500" dirty="0" smtClean="0"/>
                        <a:t>0.31</a:t>
                      </a:r>
                      <a:endParaRPr lang="en-US" sz="1500" dirty="0"/>
                    </a:p>
                  </a:txBody>
                  <a:tcPr/>
                </a:tc>
              </a:tr>
              <a:tr h="276112">
                <a:tc>
                  <a:txBody>
                    <a:bodyPr/>
                    <a:lstStyle/>
                    <a:p>
                      <a:r>
                        <a:rPr lang="en-US" sz="1500" dirty="0" smtClean="0"/>
                        <a:t>Hindu</a:t>
                      </a:r>
                      <a:endParaRPr lang="en-US" sz="1500" dirty="0"/>
                    </a:p>
                  </a:txBody>
                  <a:tcPr/>
                </a:tc>
                <a:tc>
                  <a:txBody>
                    <a:bodyPr/>
                    <a:lstStyle/>
                    <a:p>
                      <a:r>
                        <a:rPr lang="en-US" sz="1500" dirty="0" smtClean="0"/>
                        <a:t>47.5%</a:t>
                      </a:r>
                      <a:endParaRPr lang="en-US" sz="1500" dirty="0"/>
                    </a:p>
                  </a:txBody>
                  <a:tcPr/>
                </a:tc>
                <a:tc>
                  <a:txBody>
                    <a:bodyPr/>
                    <a:lstStyle/>
                    <a:p>
                      <a:r>
                        <a:rPr lang="en-US" sz="1500" dirty="0" smtClean="0"/>
                        <a:t>0.5</a:t>
                      </a:r>
                      <a:endParaRPr lang="en-US" sz="1500" dirty="0"/>
                    </a:p>
                  </a:txBody>
                  <a:tcPr/>
                </a:tc>
              </a:tr>
              <a:tr h="305543">
                <a:tc>
                  <a:txBody>
                    <a:bodyPr/>
                    <a:lstStyle/>
                    <a:p>
                      <a:r>
                        <a:rPr lang="en-US" sz="1500" dirty="0" smtClean="0"/>
                        <a:t>Muslim</a:t>
                      </a:r>
                      <a:endParaRPr lang="en-US" sz="1500" dirty="0"/>
                    </a:p>
                  </a:txBody>
                  <a:tcPr/>
                </a:tc>
                <a:tc>
                  <a:txBody>
                    <a:bodyPr/>
                    <a:lstStyle/>
                    <a:p>
                      <a:r>
                        <a:rPr lang="en-US" sz="1500" dirty="0" smtClean="0"/>
                        <a:t>46.04%</a:t>
                      </a:r>
                      <a:endParaRPr lang="en-US" sz="1500" dirty="0"/>
                    </a:p>
                  </a:txBody>
                  <a:tcPr/>
                </a:tc>
                <a:tc>
                  <a:txBody>
                    <a:bodyPr/>
                    <a:lstStyle/>
                    <a:p>
                      <a:r>
                        <a:rPr lang="en-US" sz="1500" dirty="0" smtClean="0"/>
                        <a:t>0.5</a:t>
                      </a:r>
                      <a:endParaRPr lang="en-US" sz="1500" dirty="0"/>
                    </a:p>
                  </a:txBody>
                  <a:tcPr/>
                </a:tc>
              </a:tr>
              <a:tr h="267384">
                <a:tc>
                  <a:txBody>
                    <a:bodyPr/>
                    <a:lstStyle/>
                    <a:p>
                      <a:r>
                        <a:rPr lang="en-US" sz="1500" dirty="0" smtClean="0"/>
                        <a:t>Buddhist</a:t>
                      </a:r>
                      <a:endParaRPr lang="en-US" sz="1500" dirty="0"/>
                    </a:p>
                  </a:txBody>
                  <a:tcPr/>
                </a:tc>
                <a:tc>
                  <a:txBody>
                    <a:bodyPr/>
                    <a:lstStyle/>
                    <a:p>
                      <a:r>
                        <a:rPr lang="en-US" sz="1500" dirty="0" smtClean="0"/>
                        <a:t>4.83%</a:t>
                      </a:r>
                      <a:endParaRPr lang="en-US" sz="1500" dirty="0"/>
                    </a:p>
                  </a:txBody>
                  <a:tcPr/>
                </a:tc>
                <a:tc>
                  <a:txBody>
                    <a:bodyPr/>
                    <a:lstStyle/>
                    <a:p>
                      <a:r>
                        <a:rPr lang="en-US" sz="1500" dirty="0" smtClean="0"/>
                        <a:t>0.21</a:t>
                      </a:r>
                      <a:endParaRPr lang="en-US" sz="1500" dirty="0"/>
                    </a:p>
                  </a:txBody>
                  <a:tcPr/>
                </a:tc>
              </a:tr>
              <a:tr h="313527">
                <a:tc>
                  <a:txBody>
                    <a:bodyPr/>
                    <a:lstStyle/>
                    <a:p>
                      <a:r>
                        <a:rPr lang="en-US" sz="1500" dirty="0" smtClean="0"/>
                        <a:t>Other religion</a:t>
                      </a:r>
                      <a:endParaRPr lang="en-US" sz="1500" dirty="0"/>
                    </a:p>
                  </a:txBody>
                  <a:tcPr/>
                </a:tc>
                <a:tc>
                  <a:txBody>
                    <a:bodyPr/>
                    <a:lstStyle/>
                    <a:p>
                      <a:r>
                        <a:rPr lang="en-US" sz="1500" dirty="0" smtClean="0"/>
                        <a:t>1.6%</a:t>
                      </a:r>
                      <a:endParaRPr lang="en-US" sz="1500" dirty="0"/>
                    </a:p>
                  </a:txBody>
                  <a:tcPr/>
                </a:tc>
                <a:tc>
                  <a:txBody>
                    <a:bodyPr/>
                    <a:lstStyle/>
                    <a:p>
                      <a:r>
                        <a:rPr lang="en-US" sz="1500" dirty="0" smtClean="0"/>
                        <a:t>0.13</a:t>
                      </a:r>
                      <a:endParaRPr lang="en-US" sz="1500" dirty="0"/>
                    </a:p>
                  </a:txBody>
                  <a:tcPr/>
                </a:tc>
              </a:tr>
              <a:tr h="267384">
                <a:tc>
                  <a:txBody>
                    <a:bodyPr/>
                    <a:lstStyle/>
                    <a:p>
                      <a:r>
                        <a:rPr lang="en-US" sz="1500" dirty="0" smtClean="0"/>
                        <a:t>Engaged</a:t>
                      </a:r>
                      <a:r>
                        <a:rPr lang="en-US" sz="1500" baseline="0" dirty="0" smtClean="0"/>
                        <a:t> in paid employment</a:t>
                      </a:r>
                      <a:endParaRPr lang="en-US" sz="1500" dirty="0"/>
                    </a:p>
                  </a:txBody>
                  <a:tcPr/>
                </a:tc>
                <a:tc>
                  <a:txBody>
                    <a:bodyPr/>
                    <a:lstStyle/>
                    <a:p>
                      <a:r>
                        <a:rPr lang="en-US" sz="1500" dirty="0" smtClean="0"/>
                        <a:t>13.18%</a:t>
                      </a:r>
                      <a:endParaRPr lang="en-US" sz="1500" dirty="0"/>
                    </a:p>
                  </a:txBody>
                  <a:tcPr/>
                </a:tc>
                <a:tc>
                  <a:txBody>
                    <a:bodyPr/>
                    <a:lstStyle/>
                    <a:p>
                      <a:r>
                        <a:rPr lang="en-US" sz="1500" dirty="0" smtClean="0"/>
                        <a:t>0.34</a:t>
                      </a:r>
                      <a:endParaRPr lang="en-US" sz="1500" dirty="0"/>
                    </a:p>
                  </a:txBody>
                  <a:tcPr/>
                </a:tc>
              </a:tr>
              <a:tr h="296815">
                <a:tc>
                  <a:txBody>
                    <a:bodyPr/>
                    <a:lstStyle/>
                    <a:p>
                      <a:r>
                        <a:rPr lang="en-US" sz="1500" dirty="0" smtClean="0"/>
                        <a:t>Group membership</a:t>
                      </a:r>
                      <a:endParaRPr lang="en-US" sz="1500" dirty="0"/>
                    </a:p>
                  </a:txBody>
                  <a:tcPr/>
                </a:tc>
                <a:tc>
                  <a:txBody>
                    <a:bodyPr/>
                    <a:lstStyle/>
                    <a:p>
                      <a:r>
                        <a:rPr lang="en-US" sz="1500" dirty="0" smtClean="0"/>
                        <a:t>0.29%</a:t>
                      </a:r>
                      <a:endParaRPr lang="en-US" sz="1500" dirty="0"/>
                    </a:p>
                  </a:txBody>
                  <a:tcPr/>
                </a:tc>
                <a:tc>
                  <a:txBody>
                    <a:bodyPr/>
                    <a:lstStyle/>
                    <a:p>
                      <a:r>
                        <a:rPr lang="en-US" sz="1500" dirty="0" smtClean="0"/>
                        <a:t>0.05</a:t>
                      </a:r>
                      <a:endParaRPr lang="en-US" sz="1500" dirty="0"/>
                    </a:p>
                  </a:txBody>
                  <a:tcPr/>
                </a:tc>
              </a:tr>
            </a:tbl>
          </a:graphicData>
        </a:graphic>
      </p:graphicFrame>
    </p:spTree>
    <p:extLst>
      <p:ext uri="{BB962C8B-B14F-4D97-AF65-F5344CB8AC3E}">
        <p14:creationId xmlns:p14="http://schemas.microsoft.com/office/powerpoint/2010/main" val="4956772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9597"/>
            <a:ext cx="8489950" cy="550172"/>
          </a:xfrm>
        </p:spPr>
        <p:txBody>
          <a:bodyPr/>
          <a:lstStyle/>
          <a:p>
            <a:r>
              <a:rPr lang="en-US" sz="2600" dirty="0" smtClean="0"/>
              <a:t>Women’s agency- overview</a:t>
            </a:r>
            <a:endParaRPr lang="en-US" sz="2600" dirty="0"/>
          </a:p>
        </p:txBody>
      </p:sp>
      <p:graphicFrame>
        <p:nvGraphicFramePr>
          <p:cNvPr id="6" name="Table 5"/>
          <p:cNvGraphicFramePr>
            <a:graphicFrameLocks noGrp="1"/>
          </p:cNvGraphicFramePr>
          <p:nvPr>
            <p:extLst>
              <p:ext uri="{D42A27DB-BD31-4B8C-83A1-F6EECF244321}">
                <p14:modId xmlns:p14="http://schemas.microsoft.com/office/powerpoint/2010/main" val="1183635812"/>
              </p:ext>
            </p:extLst>
          </p:nvPr>
        </p:nvGraphicFramePr>
        <p:xfrm>
          <a:off x="448731" y="1407177"/>
          <a:ext cx="8150512" cy="5173170"/>
        </p:xfrm>
        <a:graphic>
          <a:graphicData uri="http://schemas.openxmlformats.org/drawingml/2006/table">
            <a:tbl>
              <a:tblPr firstRow="1" bandRow="1">
                <a:tableStyleId>{1E171933-4619-4E11-9A3F-F7608DF75F80}</a:tableStyleId>
              </a:tblPr>
              <a:tblGrid>
                <a:gridCol w="6396068"/>
                <a:gridCol w="1754444"/>
              </a:tblGrid>
              <a:tr h="517317">
                <a:tc>
                  <a:txBody>
                    <a:bodyPr/>
                    <a:lstStyle/>
                    <a:p>
                      <a:pPr>
                        <a:lnSpc>
                          <a:spcPct val="100000"/>
                        </a:lnSpc>
                      </a:pPr>
                      <a:r>
                        <a:rPr lang="en-US" dirty="0" smtClean="0"/>
                        <a:t>Variable</a:t>
                      </a:r>
                      <a:endParaRPr lang="en-US" dirty="0"/>
                    </a:p>
                  </a:txBody>
                  <a:tcPr/>
                </a:tc>
                <a:tc>
                  <a:txBody>
                    <a:bodyPr/>
                    <a:lstStyle/>
                    <a:p>
                      <a:pPr>
                        <a:lnSpc>
                          <a:spcPct val="100000"/>
                        </a:lnSpc>
                      </a:pPr>
                      <a:r>
                        <a:rPr lang="en-US" dirty="0" smtClean="0"/>
                        <a:t>Percentage</a:t>
                      </a:r>
                      <a:endParaRPr lang="en-US" dirty="0"/>
                    </a:p>
                  </a:txBody>
                  <a:tcPr/>
                </a:tc>
              </a:tr>
              <a:tr h="517317">
                <a:tc>
                  <a:txBody>
                    <a:bodyPr/>
                    <a:lstStyle/>
                    <a:p>
                      <a:pPr>
                        <a:lnSpc>
                          <a:spcPct val="100000"/>
                        </a:lnSpc>
                      </a:pPr>
                      <a:r>
                        <a:rPr lang="en-US" dirty="0" smtClean="0"/>
                        <a:t>Engaged in paid work in the last 12 months</a:t>
                      </a:r>
                      <a:endParaRPr lang="en-US" dirty="0"/>
                    </a:p>
                  </a:txBody>
                  <a:tcPr/>
                </a:tc>
                <a:tc>
                  <a:txBody>
                    <a:bodyPr/>
                    <a:lstStyle/>
                    <a:p>
                      <a:pPr>
                        <a:lnSpc>
                          <a:spcPct val="100000"/>
                        </a:lnSpc>
                      </a:pPr>
                      <a:r>
                        <a:rPr lang="en-US" dirty="0" smtClean="0"/>
                        <a:t>13.6%</a:t>
                      </a:r>
                      <a:endParaRPr lang="en-US" dirty="0"/>
                    </a:p>
                  </a:txBody>
                  <a:tcPr/>
                </a:tc>
              </a:tr>
              <a:tr h="517317">
                <a:tc gridSpan="2">
                  <a:txBody>
                    <a:bodyPr/>
                    <a:lstStyle/>
                    <a:p>
                      <a:pPr>
                        <a:lnSpc>
                          <a:spcPct val="100000"/>
                        </a:lnSpc>
                      </a:pPr>
                      <a:r>
                        <a:rPr lang="en-US" i="1" dirty="0" smtClean="0"/>
                        <a:t>Whether the woman made</a:t>
                      </a:r>
                      <a:r>
                        <a:rPr lang="en-US" i="1" baseline="0" dirty="0" smtClean="0"/>
                        <a:t> decisions about (alone or jointly with her husband):</a:t>
                      </a:r>
                      <a:endParaRPr lang="en-US" i="1" dirty="0"/>
                    </a:p>
                  </a:txBody>
                  <a:tcPr/>
                </a:tc>
                <a:tc hMerge="1">
                  <a:txBody>
                    <a:bodyPr/>
                    <a:lstStyle/>
                    <a:p>
                      <a:endParaRPr lang="en-US" dirty="0"/>
                    </a:p>
                  </a:txBody>
                  <a:tcPr/>
                </a:tc>
              </a:tr>
              <a:tr h="517317">
                <a:tc>
                  <a:txBody>
                    <a:bodyPr/>
                    <a:lstStyle/>
                    <a:p>
                      <a:pPr>
                        <a:lnSpc>
                          <a:spcPct val="100000"/>
                        </a:lnSpc>
                      </a:pPr>
                      <a:r>
                        <a:rPr lang="en-US" dirty="0" smtClean="0"/>
                        <a:t>Working outside </a:t>
                      </a:r>
                      <a:r>
                        <a:rPr lang="en-US" dirty="0" smtClean="0"/>
                        <a:t>the home/ type of work</a:t>
                      </a:r>
                      <a:endParaRPr lang="en-US" dirty="0"/>
                    </a:p>
                  </a:txBody>
                  <a:tcPr/>
                </a:tc>
                <a:tc>
                  <a:txBody>
                    <a:bodyPr/>
                    <a:lstStyle/>
                    <a:p>
                      <a:pPr>
                        <a:lnSpc>
                          <a:spcPct val="100000"/>
                        </a:lnSpc>
                      </a:pPr>
                      <a:r>
                        <a:rPr lang="en-US" dirty="0" smtClean="0"/>
                        <a:t>68.7%</a:t>
                      </a:r>
                      <a:endParaRPr lang="en-US" dirty="0"/>
                    </a:p>
                  </a:txBody>
                  <a:tcPr/>
                </a:tc>
              </a:tr>
              <a:tr h="517317">
                <a:tc>
                  <a:txBody>
                    <a:bodyPr/>
                    <a:lstStyle/>
                    <a:p>
                      <a:pPr>
                        <a:lnSpc>
                          <a:spcPct val="100000"/>
                        </a:lnSpc>
                      </a:pPr>
                      <a:r>
                        <a:rPr lang="en-US" dirty="0" smtClean="0"/>
                        <a:t>What her money should be spent on </a:t>
                      </a:r>
                      <a:endParaRPr lang="en-US" dirty="0"/>
                    </a:p>
                  </a:txBody>
                  <a:tcPr/>
                </a:tc>
                <a:tc>
                  <a:txBody>
                    <a:bodyPr/>
                    <a:lstStyle/>
                    <a:p>
                      <a:pPr>
                        <a:lnSpc>
                          <a:spcPct val="100000"/>
                        </a:lnSpc>
                      </a:pPr>
                      <a:r>
                        <a:rPr lang="en-US" dirty="0" smtClean="0"/>
                        <a:t>73.4%</a:t>
                      </a:r>
                      <a:endParaRPr lang="en-US" dirty="0"/>
                    </a:p>
                  </a:txBody>
                  <a:tcPr/>
                </a:tc>
              </a:tr>
              <a:tr h="517317">
                <a:tc>
                  <a:txBody>
                    <a:bodyPr/>
                    <a:lstStyle/>
                    <a:p>
                      <a:pPr>
                        <a:lnSpc>
                          <a:spcPct val="100000"/>
                        </a:lnSpc>
                      </a:pPr>
                      <a:r>
                        <a:rPr lang="en-US" dirty="0" smtClean="0"/>
                        <a:t>What her husband’s money should be spent on</a:t>
                      </a:r>
                      <a:endParaRPr lang="en-US" dirty="0"/>
                    </a:p>
                  </a:txBody>
                  <a:tcPr/>
                </a:tc>
                <a:tc>
                  <a:txBody>
                    <a:bodyPr/>
                    <a:lstStyle/>
                    <a:p>
                      <a:pPr>
                        <a:lnSpc>
                          <a:spcPct val="100000"/>
                        </a:lnSpc>
                      </a:pPr>
                      <a:r>
                        <a:rPr lang="en-US" dirty="0" smtClean="0"/>
                        <a:t>66%</a:t>
                      </a:r>
                      <a:endParaRPr lang="en-US" dirty="0"/>
                    </a:p>
                  </a:txBody>
                  <a:tcPr/>
                </a:tc>
              </a:tr>
              <a:tr h="517317">
                <a:tc>
                  <a:txBody>
                    <a:bodyPr/>
                    <a:lstStyle/>
                    <a:p>
                      <a:pPr>
                        <a:lnSpc>
                          <a:spcPct val="100000"/>
                        </a:lnSpc>
                      </a:pPr>
                      <a:r>
                        <a:rPr lang="en-US" dirty="0" smtClean="0"/>
                        <a:t>Whether</a:t>
                      </a:r>
                      <a:r>
                        <a:rPr lang="en-US" baseline="0" dirty="0" smtClean="0"/>
                        <a:t> she should save and where</a:t>
                      </a:r>
                      <a:endParaRPr lang="en-US" dirty="0"/>
                    </a:p>
                  </a:txBody>
                  <a:tcPr/>
                </a:tc>
                <a:tc>
                  <a:txBody>
                    <a:bodyPr/>
                    <a:lstStyle/>
                    <a:p>
                      <a:pPr>
                        <a:lnSpc>
                          <a:spcPct val="100000"/>
                        </a:lnSpc>
                      </a:pPr>
                      <a:r>
                        <a:rPr lang="en-US" dirty="0" smtClean="0"/>
                        <a:t>69.4%</a:t>
                      </a:r>
                      <a:endParaRPr lang="en-US" dirty="0"/>
                    </a:p>
                  </a:txBody>
                  <a:tcPr/>
                </a:tc>
              </a:tr>
              <a:tr h="517317">
                <a:tc>
                  <a:txBody>
                    <a:bodyPr/>
                    <a:lstStyle/>
                    <a:p>
                      <a:pPr>
                        <a:lnSpc>
                          <a:spcPct val="100000"/>
                        </a:lnSpc>
                      </a:pPr>
                      <a:r>
                        <a:rPr lang="en-US" dirty="0" smtClean="0"/>
                        <a:t>Children’s education</a:t>
                      </a:r>
                      <a:endParaRPr lang="en-US" dirty="0"/>
                    </a:p>
                  </a:txBody>
                  <a:tcPr/>
                </a:tc>
                <a:tc>
                  <a:txBody>
                    <a:bodyPr/>
                    <a:lstStyle/>
                    <a:p>
                      <a:pPr>
                        <a:lnSpc>
                          <a:spcPct val="100000"/>
                        </a:lnSpc>
                      </a:pPr>
                      <a:r>
                        <a:rPr lang="en-US" dirty="0" smtClean="0"/>
                        <a:t>72.7%</a:t>
                      </a:r>
                      <a:endParaRPr lang="en-US" dirty="0"/>
                    </a:p>
                  </a:txBody>
                  <a:tcPr/>
                </a:tc>
              </a:tr>
              <a:tr h="517317">
                <a:tc>
                  <a:txBody>
                    <a:bodyPr/>
                    <a:lstStyle/>
                    <a:p>
                      <a:pPr>
                        <a:lnSpc>
                          <a:spcPct val="100000"/>
                        </a:lnSpc>
                      </a:pPr>
                      <a:r>
                        <a:rPr lang="en-US" dirty="0" smtClean="0"/>
                        <a:t>Visiting family and relatives</a:t>
                      </a:r>
                      <a:endParaRPr lang="en-US" dirty="0"/>
                    </a:p>
                  </a:txBody>
                  <a:tcPr/>
                </a:tc>
                <a:tc>
                  <a:txBody>
                    <a:bodyPr/>
                    <a:lstStyle/>
                    <a:p>
                      <a:pPr>
                        <a:lnSpc>
                          <a:spcPct val="100000"/>
                        </a:lnSpc>
                      </a:pPr>
                      <a:r>
                        <a:rPr lang="en-US" dirty="0" smtClean="0"/>
                        <a:t>67.7%</a:t>
                      </a:r>
                      <a:endParaRPr lang="en-US" dirty="0"/>
                    </a:p>
                  </a:txBody>
                  <a:tcPr/>
                </a:tc>
              </a:tr>
              <a:tr h="517317">
                <a:tc>
                  <a:txBody>
                    <a:bodyPr/>
                    <a:lstStyle/>
                    <a:p>
                      <a:pPr>
                        <a:lnSpc>
                          <a:spcPct val="100000"/>
                        </a:lnSpc>
                      </a:pPr>
                      <a:r>
                        <a:rPr lang="en-US" dirty="0" smtClean="0"/>
                        <a:t>When she goes for ANC</a:t>
                      </a:r>
                      <a:endParaRPr lang="en-US" dirty="0"/>
                    </a:p>
                  </a:txBody>
                  <a:tcPr/>
                </a:tc>
                <a:tc>
                  <a:txBody>
                    <a:bodyPr/>
                    <a:lstStyle/>
                    <a:p>
                      <a:pPr>
                        <a:lnSpc>
                          <a:spcPct val="100000"/>
                        </a:lnSpc>
                      </a:pPr>
                      <a:r>
                        <a:rPr lang="en-US" dirty="0" smtClean="0"/>
                        <a:t>67.2%</a:t>
                      </a:r>
                      <a:endParaRPr lang="en-US" dirty="0"/>
                    </a:p>
                  </a:txBody>
                  <a:tcPr/>
                </a:tc>
              </a:tr>
            </a:tbl>
          </a:graphicData>
        </a:graphic>
      </p:graphicFrame>
    </p:spTree>
    <p:extLst>
      <p:ext uri="{BB962C8B-B14F-4D97-AF65-F5344CB8AC3E}">
        <p14:creationId xmlns:p14="http://schemas.microsoft.com/office/powerpoint/2010/main" val="26434100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824490"/>
            <a:ext cx="8489950" cy="597910"/>
          </a:xfrm>
        </p:spPr>
        <p:txBody>
          <a:bodyPr/>
          <a:lstStyle/>
          <a:p>
            <a:r>
              <a:rPr lang="en-US" sz="2600" dirty="0" smtClean="0"/>
              <a:t>Women’s health agency – overview</a:t>
            </a:r>
            <a:endParaRPr lang="en-US" sz="2600" dirty="0"/>
          </a:p>
        </p:txBody>
      </p:sp>
      <p:graphicFrame>
        <p:nvGraphicFramePr>
          <p:cNvPr id="4" name="Table 3"/>
          <p:cNvGraphicFramePr>
            <a:graphicFrameLocks noGrp="1"/>
          </p:cNvGraphicFramePr>
          <p:nvPr>
            <p:extLst>
              <p:ext uri="{D42A27DB-BD31-4B8C-83A1-F6EECF244321}">
                <p14:modId xmlns:p14="http://schemas.microsoft.com/office/powerpoint/2010/main" val="1547000309"/>
              </p:ext>
            </p:extLst>
          </p:nvPr>
        </p:nvGraphicFramePr>
        <p:xfrm>
          <a:off x="330200" y="1522672"/>
          <a:ext cx="8489950" cy="4555291"/>
        </p:xfrm>
        <a:graphic>
          <a:graphicData uri="http://schemas.openxmlformats.org/drawingml/2006/table">
            <a:tbl>
              <a:tblPr firstRow="1" bandRow="1">
                <a:tableStyleId>{1E171933-4619-4E11-9A3F-F7608DF75F80}</a:tableStyleId>
              </a:tblPr>
              <a:tblGrid>
                <a:gridCol w="6714067"/>
                <a:gridCol w="1775883"/>
              </a:tblGrid>
              <a:tr h="415870">
                <a:tc>
                  <a:txBody>
                    <a:bodyPr/>
                    <a:lstStyle/>
                    <a:p>
                      <a:r>
                        <a:rPr lang="en-US" dirty="0" smtClean="0"/>
                        <a:t>Variable</a:t>
                      </a:r>
                      <a:endParaRPr lang="en-US" dirty="0"/>
                    </a:p>
                  </a:txBody>
                  <a:tcPr/>
                </a:tc>
                <a:tc>
                  <a:txBody>
                    <a:bodyPr/>
                    <a:lstStyle/>
                    <a:p>
                      <a:r>
                        <a:rPr lang="en-US" dirty="0" smtClean="0"/>
                        <a:t>Percentage</a:t>
                      </a:r>
                      <a:endParaRPr lang="en-US" dirty="0"/>
                    </a:p>
                  </a:txBody>
                  <a:tcPr/>
                </a:tc>
              </a:tr>
              <a:tr h="384365">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Whether the woman made</a:t>
                      </a:r>
                      <a:r>
                        <a:rPr lang="en-US" i="1" baseline="0" dirty="0" smtClean="0"/>
                        <a:t> decisions about (alone or jointly with her husband)</a:t>
                      </a:r>
                      <a:endParaRPr lang="en-US" i="1" dirty="0"/>
                    </a:p>
                  </a:txBody>
                  <a:tcPr/>
                </a:tc>
                <a:tc hMerge="1">
                  <a:txBody>
                    <a:bodyPr/>
                    <a:lstStyle/>
                    <a:p>
                      <a:endParaRPr lang="en-US" dirty="0"/>
                    </a:p>
                  </a:txBody>
                  <a:tcPr/>
                </a:tc>
              </a:tr>
              <a:tr h="396036">
                <a:tc>
                  <a:txBody>
                    <a:bodyPr/>
                    <a:lstStyle/>
                    <a:p>
                      <a:r>
                        <a:rPr lang="en-US" dirty="0" smtClean="0"/>
                        <a:t>ANC</a:t>
                      </a:r>
                      <a:r>
                        <a:rPr lang="en-US" baseline="0" dirty="0" smtClean="0"/>
                        <a:t> in the first 3 months of pregnancy</a:t>
                      </a:r>
                      <a:endParaRPr lang="en-US" dirty="0"/>
                    </a:p>
                  </a:txBody>
                  <a:tcPr/>
                </a:tc>
                <a:tc>
                  <a:txBody>
                    <a:bodyPr/>
                    <a:lstStyle/>
                    <a:p>
                      <a:r>
                        <a:rPr lang="en-US" dirty="0" smtClean="0"/>
                        <a:t>68.9%</a:t>
                      </a:r>
                      <a:endParaRPr lang="en-US" dirty="0"/>
                    </a:p>
                  </a:txBody>
                  <a:tcPr/>
                </a:tc>
              </a:tr>
              <a:tr h="417788">
                <a:tc>
                  <a:txBody>
                    <a:bodyPr/>
                    <a:lstStyle/>
                    <a:p>
                      <a:r>
                        <a:rPr lang="en-US" dirty="0" smtClean="0"/>
                        <a:t>More rest during pregnancy than before</a:t>
                      </a:r>
                      <a:endParaRPr lang="en-US" dirty="0"/>
                    </a:p>
                  </a:txBody>
                  <a:tcPr/>
                </a:tc>
                <a:tc>
                  <a:txBody>
                    <a:bodyPr/>
                    <a:lstStyle/>
                    <a:p>
                      <a:r>
                        <a:rPr lang="en-US" dirty="0" smtClean="0"/>
                        <a:t>75.8%</a:t>
                      </a:r>
                      <a:endParaRPr lang="en-US" dirty="0"/>
                    </a:p>
                  </a:txBody>
                  <a:tcPr/>
                </a:tc>
              </a:tr>
              <a:tr h="417789">
                <a:tc>
                  <a:txBody>
                    <a:bodyPr/>
                    <a:lstStyle/>
                    <a:p>
                      <a:r>
                        <a:rPr lang="en-US" dirty="0" smtClean="0"/>
                        <a:t>Eat more food during pregnancy than before</a:t>
                      </a:r>
                      <a:endParaRPr lang="en-US" dirty="0"/>
                    </a:p>
                  </a:txBody>
                  <a:tcPr/>
                </a:tc>
                <a:tc>
                  <a:txBody>
                    <a:bodyPr/>
                    <a:lstStyle/>
                    <a:p>
                      <a:r>
                        <a:rPr lang="en-US" dirty="0" smtClean="0"/>
                        <a:t>79.4%</a:t>
                      </a:r>
                      <a:endParaRPr lang="en-US" dirty="0"/>
                    </a:p>
                  </a:txBody>
                  <a:tcPr/>
                </a:tc>
              </a:tr>
              <a:tr h="434500">
                <a:tc>
                  <a:txBody>
                    <a:bodyPr/>
                    <a:lstStyle/>
                    <a:p>
                      <a:r>
                        <a:rPr lang="en-US" dirty="0" smtClean="0"/>
                        <a:t>Place</a:t>
                      </a:r>
                      <a:r>
                        <a:rPr lang="en-US" baseline="0" dirty="0" smtClean="0"/>
                        <a:t> of delivery</a:t>
                      </a:r>
                      <a:endParaRPr lang="en-US" dirty="0"/>
                    </a:p>
                  </a:txBody>
                  <a:tcPr/>
                </a:tc>
                <a:tc>
                  <a:txBody>
                    <a:bodyPr/>
                    <a:lstStyle/>
                    <a:p>
                      <a:r>
                        <a:rPr lang="en-US" dirty="0" smtClean="0"/>
                        <a:t>65.6%</a:t>
                      </a:r>
                      <a:endParaRPr lang="en-US" dirty="0"/>
                    </a:p>
                  </a:txBody>
                  <a:tcPr/>
                </a:tc>
              </a:tr>
              <a:tr h="401077">
                <a:tc>
                  <a:txBody>
                    <a:bodyPr/>
                    <a:lstStyle/>
                    <a:p>
                      <a:r>
                        <a:rPr lang="en-US" dirty="0" smtClean="0"/>
                        <a:t>Give the baby colostrum</a:t>
                      </a:r>
                      <a:endParaRPr lang="en-US" dirty="0"/>
                    </a:p>
                  </a:txBody>
                  <a:tcPr/>
                </a:tc>
                <a:tc>
                  <a:txBody>
                    <a:bodyPr/>
                    <a:lstStyle/>
                    <a:p>
                      <a:r>
                        <a:rPr lang="en-US" dirty="0" smtClean="0"/>
                        <a:t>75.1%</a:t>
                      </a:r>
                      <a:endParaRPr lang="en-US" dirty="0"/>
                    </a:p>
                  </a:txBody>
                  <a:tcPr/>
                </a:tc>
              </a:tr>
              <a:tr h="417789">
                <a:tc>
                  <a:txBody>
                    <a:bodyPr/>
                    <a:lstStyle/>
                    <a:p>
                      <a:r>
                        <a:rPr lang="en-US" dirty="0" smtClean="0"/>
                        <a:t>Place of care seeking when she was ill</a:t>
                      </a:r>
                      <a:endParaRPr lang="en-US" dirty="0"/>
                    </a:p>
                  </a:txBody>
                  <a:tcPr/>
                </a:tc>
                <a:tc>
                  <a:txBody>
                    <a:bodyPr/>
                    <a:lstStyle/>
                    <a:p>
                      <a:r>
                        <a:rPr lang="en-US" dirty="0" smtClean="0"/>
                        <a:t>70.1%</a:t>
                      </a:r>
                      <a:endParaRPr lang="en-US" dirty="0"/>
                    </a:p>
                  </a:txBody>
                  <a:tcPr/>
                </a:tc>
              </a:tr>
              <a:tr h="401077">
                <a:tc>
                  <a:txBody>
                    <a:bodyPr/>
                    <a:lstStyle/>
                    <a:p>
                      <a:r>
                        <a:rPr lang="en-US" dirty="0" smtClean="0"/>
                        <a:t>Place of care seeking when the baby was ill </a:t>
                      </a:r>
                      <a:endParaRPr lang="en-US" dirty="0"/>
                    </a:p>
                  </a:txBody>
                  <a:tcPr/>
                </a:tc>
                <a:tc>
                  <a:txBody>
                    <a:bodyPr/>
                    <a:lstStyle/>
                    <a:p>
                      <a:r>
                        <a:rPr lang="en-US" dirty="0" smtClean="0"/>
                        <a:t>70.4%</a:t>
                      </a:r>
                      <a:endParaRPr lang="en-US" dirty="0"/>
                    </a:p>
                  </a:txBody>
                  <a:tcPr/>
                </a:tc>
              </a:tr>
              <a:tr h="417788">
                <a:tc>
                  <a:txBody>
                    <a:bodyPr/>
                    <a:lstStyle/>
                    <a:p>
                      <a:r>
                        <a:rPr lang="en-US" dirty="0" smtClean="0"/>
                        <a:t>Feeding baby items other than breast milk</a:t>
                      </a:r>
                      <a:endParaRPr lang="en-US" dirty="0"/>
                    </a:p>
                  </a:txBody>
                  <a:tcPr/>
                </a:tc>
                <a:tc>
                  <a:txBody>
                    <a:bodyPr/>
                    <a:lstStyle/>
                    <a:p>
                      <a:r>
                        <a:rPr lang="en-US" dirty="0" smtClean="0"/>
                        <a:t>70.3%</a:t>
                      </a:r>
                      <a:endParaRPr lang="en-US" dirty="0"/>
                    </a:p>
                  </a:txBody>
                  <a:tcPr/>
                </a:tc>
              </a:tr>
              <a:tr h="451212">
                <a:tc>
                  <a:txBody>
                    <a:bodyPr/>
                    <a:lstStyle/>
                    <a:p>
                      <a:r>
                        <a:rPr lang="en-US" dirty="0" smtClean="0"/>
                        <a:t>Immunizing the baby</a:t>
                      </a:r>
                      <a:endParaRPr lang="en-US" dirty="0"/>
                    </a:p>
                  </a:txBody>
                  <a:tcPr/>
                </a:tc>
                <a:tc>
                  <a:txBody>
                    <a:bodyPr/>
                    <a:lstStyle/>
                    <a:p>
                      <a:r>
                        <a:rPr lang="en-US" dirty="0" smtClean="0"/>
                        <a:t>74.2%</a:t>
                      </a:r>
                      <a:endParaRPr lang="en-US" dirty="0"/>
                    </a:p>
                  </a:txBody>
                  <a:tcPr/>
                </a:tc>
              </a:tr>
            </a:tbl>
          </a:graphicData>
        </a:graphic>
      </p:graphicFrame>
    </p:spTree>
    <p:extLst>
      <p:ext uri="{BB962C8B-B14F-4D97-AF65-F5344CB8AC3E}">
        <p14:creationId xmlns:p14="http://schemas.microsoft.com/office/powerpoint/2010/main" val="6657490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469223"/>
            <a:ext cx="8489950" cy="1296988"/>
          </a:xfrm>
        </p:spPr>
        <p:txBody>
          <a:bodyPr/>
          <a:lstStyle/>
          <a:p>
            <a:r>
              <a:rPr lang="en-US" sz="2600" dirty="0" smtClean="0"/>
              <a:t>Regression results</a:t>
            </a:r>
            <a:endParaRPr lang="en-US" sz="2600" dirty="0"/>
          </a:p>
        </p:txBody>
      </p:sp>
      <p:sp>
        <p:nvSpPr>
          <p:cNvPr id="4" name="TextBox 3"/>
          <p:cNvSpPr txBox="1"/>
          <p:nvPr/>
        </p:nvSpPr>
        <p:spPr>
          <a:xfrm flipH="1">
            <a:off x="1137079" y="2991365"/>
            <a:ext cx="350022" cy="335909"/>
          </a:xfrm>
          <a:prstGeom prst="rect">
            <a:avLst/>
          </a:prstGeom>
          <a:noFill/>
        </p:spPr>
        <p:txBody>
          <a:bodyPr wrap="square" rtlCol="0">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84883399"/>
              </p:ext>
            </p:extLst>
          </p:nvPr>
        </p:nvGraphicFramePr>
        <p:xfrm>
          <a:off x="584814" y="962488"/>
          <a:ext cx="7218287" cy="5853472"/>
        </p:xfrm>
        <a:graphic>
          <a:graphicData uri="http://schemas.openxmlformats.org/drawingml/2006/table">
            <a:tbl>
              <a:tblPr firstRow="1" bandRow="1">
                <a:tableStyleId>{8EC20E35-A176-4012-BC5E-935CFFF8708E}</a:tableStyleId>
              </a:tblPr>
              <a:tblGrid>
                <a:gridCol w="4427885"/>
                <a:gridCol w="1443846"/>
                <a:gridCol w="1346556"/>
              </a:tblGrid>
              <a:tr h="290872">
                <a:tc>
                  <a:txBody>
                    <a:bodyPr/>
                    <a:lstStyle/>
                    <a:p>
                      <a:pPr algn="l" fontAlgn="ctr"/>
                      <a:r>
                        <a:rPr lang="en-GB" sz="1600" u="none" strike="noStrike" dirty="0">
                          <a:effectLst/>
                        </a:rPr>
                        <a:t>Variable</a:t>
                      </a:r>
                      <a:endParaRPr lang="en-GB" sz="1600" b="1"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Co-efficient</a:t>
                      </a:r>
                      <a:endParaRPr lang="en-GB" sz="1600" b="1"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SE</a:t>
                      </a:r>
                      <a:endParaRPr lang="en-GB" sz="1600" b="1"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a:effectLst/>
                        </a:rPr>
                        <a:t>Age (years)</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0.148***</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0.015</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a:effectLst/>
                        </a:rPr>
                        <a:t>Age at </a:t>
                      </a:r>
                      <a:r>
                        <a:rPr lang="en-GB" sz="1600" u="none" strike="noStrike" dirty="0" smtClean="0">
                          <a:effectLst/>
                        </a:rPr>
                        <a:t>marriage (years)</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-0.018</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0.028</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a:effectLst/>
                        </a:rPr>
                        <a:t>Age at first </a:t>
                      </a:r>
                      <a:r>
                        <a:rPr lang="en-GB" sz="1600" u="none" strike="noStrike" dirty="0" smtClean="0">
                          <a:effectLst/>
                        </a:rPr>
                        <a:t>pregnancy (years)</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smtClean="0">
                          <a:effectLst/>
                        </a:rPr>
                        <a:t>0.077</a:t>
                      </a:r>
                      <a:r>
                        <a:rPr lang="en-GB" sz="1600" u="none" strike="noStrike" dirty="0">
                          <a:effectLst/>
                        </a:rPr>
                        <a:t>***</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0.03</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a:effectLst/>
                        </a:rPr>
                        <a:t>Primary education</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0.348</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0.256</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a:effectLst/>
                        </a:rPr>
                        <a:t>Secondary education</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0.401***</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0.144</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a:effectLst/>
                        </a:rPr>
                        <a:t>Tertiary education</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0.658***</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0.216</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smtClean="0">
                          <a:effectLst/>
                        </a:rPr>
                        <a:t>Muslim</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0.274*</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0.148</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smtClean="0">
                          <a:effectLst/>
                        </a:rPr>
                        <a:t>Buddhist</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-0.157</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0.29</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a:effectLst/>
                        </a:rPr>
                        <a:t>Other religion</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0.946**</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0.425</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smtClean="0">
                          <a:effectLst/>
                        </a:rPr>
                        <a:t>Number </a:t>
                      </a:r>
                      <a:r>
                        <a:rPr lang="en-GB" sz="1600" u="none" strike="noStrike" dirty="0">
                          <a:effectLst/>
                        </a:rPr>
                        <a:t>of </a:t>
                      </a:r>
                      <a:r>
                        <a:rPr lang="en-GB" sz="1600" u="none" strike="noStrike" dirty="0" smtClean="0">
                          <a:effectLst/>
                        </a:rPr>
                        <a:t>household </a:t>
                      </a:r>
                      <a:r>
                        <a:rPr lang="en-GB" sz="1600" u="none" strike="noStrike" dirty="0">
                          <a:effectLst/>
                        </a:rPr>
                        <a:t>members</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-0.051***</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0.011</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smtClean="0">
                          <a:effectLst/>
                        </a:rPr>
                        <a:t>Paid </a:t>
                      </a:r>
                      <a:r>
                        <a:rPr lang="en-GB" sz="1600" u="none" strike="noStrike" dirty="0">
                          <a:effectLst/>
                        </a:rPr>
                        <a:t>work </a:t>
                      </a:r>
                      <a:r>
                        <a:rPr lang="en-GB" sz="1600" u="none" strike="noStrike" dirty="0" smtClean="0">
                          <a:effectLst/>
                        </a:rPr>
                        <a:t>in</a:t>
                      </a:r>
                      <a:r>
                        <a:rPr lang="en-GB" sz="1600" u="none" strike="noStrike" baseline="0" dirty="0" smtClean="0">
                          <a:effectLst/>
                        </a:rPr>
                        <a:t> the </a:t>
                      </a:r>
                      <a:r>
                        <a:rPr lang="en-GB" sz="1600" u="none" strike="noStrike" dirty="0" smtClean="0">
                          <a:effectLst/>
                        </a:rPr>
                        <a:t>last </a:t>
                      </a:r>
                      <a:r>
                        <a:rPr lang="en-GB" sz="1600" u="none" strike="noStrike" dirty="0">
                          <a:effectLst/>
                        </a:rPr>
                        <a:t>12 </a:t>
                      </a:r>
                      <a:r>
                        <a:rPr lang="en-GB" sz="1600" u="none" strike="noStrike" dirty="0" smtClean="0">
                          <a:effectLst/>
                        </a:rPr>
                        <a:t>months</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0.590***</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0.16</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a:effectLst/>
                        </a:rPr>
                        <a:t>Asset index</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-0.202***</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0.067</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a:effectLst/>
                        </a:rPr>
                        <a:t>Group membership</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2.042**</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0.97</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a:effectLst/>
                        </a:rPr>
                        <a:t>Agency (general)</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0.097***</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0.025</a:t>
                      </a:r>
                      <a:endParaRPr lang="en-GB" sz="1600" b="0" i="0" u="none" strike="noStrike" dirty="0">
                        <a:solidFill>
                          <a:srgbClr val="000000"/>
                        </a:solidFill>
                        <a:effectLst/>
                        <a:latin typeface="Arial"/>
                      </a:endParaRPr>
                    </a:p>
                  </a:txBody>
                  <a:tcPr marL="12700" marR="12700" marT="12700" marB="0" anchor="ctr"/>
                </a:tc>
              </a:tr>
              <a:tr h="370840">
                <a:tc>
                  <a:txBody>
                    <a:bodyPr/>
                    <a:lstStyle/>
                    <a:p>
                      <a:pPr algn="l" fontAlgn="ctr"/>
                      <a:r>
                        <a:rPr lang="en-GB" sz="1600" u="none" strike="noStrike" dirty="0">
                          <a:effectLst/>
                        </a:rPr>
                        <a:t>Lives in the intervention area</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2.915***</a:t>
                      </a:r>
                      <a:endParaRPr lang="en-GB" sz="1600" b="0" i="0" u="none" strike="noStrike" dirty="0">
                        <a:solidFill>
                          <a:srgbClr val="000000"/>
                        </a:solidFill>
                        <a:effectLst/>
                        <a:latin typeface="Arial"/>
                      </a:endParaRPr>
                    </a:p>
                  </a:txBody>
                  <a:tcPr marL="12700" marR="12700" marT="12700" marB="0" anchor="ctr"/>
                </a:tc>
                <a:tc>
                  <a:txBody>
                    <a:bodyPr/>
                    <a:lstStyle/>
                    <a:p>
                      <a:pPr algn="l" fontAlgn="ctr"/>
                      <a:r>
                        <a:rPr lang="en-GB" sz="1600" u="none" strike="noStrike" dirty="0">
                          <a:effectLst/>
                        </a:rPr>
                        <a:t>0.759</a:t>
                      </a:r>
                      <a:endParaRPr lang="en-GB" sz="1600" b="0" i="0" u="none" strike="noStrike" dirty="0">
                        <a:solidFill>
                          <a:srgbClr val="000000"/>
                        </a:solidFill>
                        <a:effectLst/>
                        <a:latin typeface="Arial"/>
                      </a:endParaRPr>
                    </a:p>
                  </a:txBody>
                  <a:tcPr marL="12700" marR="12700" marT="12700" marB="0" anchor="ctr"/>
                </a:tc>
              </a:tr>
            </a:tbl>
          </a:graphicData>
        </a:graphic>
      </p:graphicFrame>
      <p:sp>
        <p:nvSpPr>
          <p:cNvPr id="8" name="Left Arrow 7"/>
          <p:cNvSpPr/>
          <p:nvPr/>
        </p:nvSpPr>
        <p:spPr>
          <a:xfrm>
            <a:off x="7953484" y="1336924"/>
            <a:ext cx="401016" cy="167114"/>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Left Arrow 8"/>
          <p:cNvSpPr/>
          <p:nvPr/>
        </p:nvSpPr>
        <p:spPr>
          <a:xfrm>
            <a:off x="7953484" y="2044056"/>
            <a:ext cx="401016" cy="167114"/>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Left Arrow 9"/>
          <p:cNvSpPr/>
          <p:nvPr/>
        </p:nvSpPr>
        <p:spPr>
          <a:xfrm>
            <a:off x="7953484" y="2824251"/>
            <a:ext cx="401016" cy="167114"/>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Left Arrow 10"/>
          <p:cNvSpPr/>
          <p:nvPr/>
        </p:nvSpPr>
        <p:spPr>
          <a:xfrm>
            <a:off x="7953484" y="3221793"/>
            <a:ext cx="401016" cy="167114"/>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Left Arrow 11"/>
          <p:cNvSpPr/>
          <p:nvPr/>
        </p:nvSpPr>
        <p:spPr>
          <a:xfrm>
            <a:off x="7953484" y="4678491"/>
            <a:ext cx="401016" cy="167114"/>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Left Arrow 12"/>
          <p:cNvSpPr/>
          <p:nvPr/>
        </p:nvSpPr>
        <p:spPr>
          <a:xfrm>
            <a:off x="7953484" y="5090291"/>
            <a:ext cx="401016" cy="167114"/>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Left Arrow 13"/>
          <p:cNvSpPr/>
          <p:nvPr/>
        </p:nvSpPr>
        <p:spPr>
          <a:xfrm>
            <a:off x="7953484" y="5441740"/>
            <a:ext cx="401016" cy="167114"/>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Left Arrow 14"/>
          <p:cNvSpPr/>
          <p:nvPr/>
        </p:nvSpPr>
        <p:spPr>
          <a:xfrm>
            <a:off x="7953484" y="6145621"/>
            <a:ext cx="401016" cy="167114"/>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Left Arrow 15"/>
          <p:cNvSpPr/>
          <p:nvPr/>
        </p:nvSpPr>
        <p:spPr>
          <a:xfrm>
            <a:off x="7953484" y="6563078"/>
            <a:ext cx="401016" cy="167114"/>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91428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24218"/>
            <a:ext cx="8489950" cy="1296988"/>
          </a:xfrm>
        </p:spPr>
        <p:txBody>
          <a:bodyPr/>
          <a:lstStyle/>
          <a:p>
            <a:r>
              <a:rPr lang="en-US" sz="2600" dirty="0" smtClean="0"/>
              <a:t>Discussion - 1</a:t>
            </a:r>
            <a:endParaRPr lang="en-US" sz="2600" dirty="0"/>
          </a:p>
        </p:txBody>
      </p:sp>
      <p:sp>
        <p:nvSpPr>
          <p:cNvPr id="3" name="Content Placeholder 2"/>
          <p:cNvSpPr>
            <a:spLocks noGrp="1"/>
          </p:cNvSpPr>
          <p:nvPr>
            <p:ph idx="1"/>
          </p:nvPr>
        </p:nvSpPr>
        <p:spPr>
          <a:xfrm>
            <a:off x="330200" y="1336925"/>
            <a:ext cx="8174682" cy="6233413"/>
          </a:xfrm>
        </p:spPr>
        <p:txBody>
          <a:bodyPr/>
          <a:lstStyle/>
          <a:p>
            <a:pPr>
              <a:lnSpc>
                <a:spcPct val="130000"/>
              </a:lnSpc>
              <a:spcBef>
                <a:spcPts val="0"/>
              </a:spcBef>
            </a:pPr>
            <a:r>
              <a:rPr lang="en-US" sz="2200" dirty="0" smtClean="0"/>
              <a:t>Agency positively and significantly associated with: </a:t>
            </a:r>
          </a:p>
          <a:p>
            <a:pPr lvl="1">
              <a:lnSpc>
                <a:spcPct val="130000"/>
              </a:lnSpc>
              <a:spcBef>
                <a:spcPts val="0"/>
              </a:spcBef>
            </a:pPr>
            <a:r>
              <a:rPr lang="en-US" sz="2000" dirty="0"/>
              <a:t>a</a:t>
            </a:r>
            <a:r>
              <a:rPr lang="en-US" sz="2000" dirty="0" smtClean="0"/>
              <a:t>ge </a:t>
            </a:r>
            <a:endParaRPr lang="en-US" sz="2000" dirty="0" smtClean="0"/>
          </a:p>
          <a:p>
            <a:pPr lvl="1">
              <a:lnSpc>
                <a:spcPct val="130000"/>
              </a:lnSpc>
              <a:spcBef>
                <a:spcPts val="0"/>
              </a:spcBef>
            </a:pPr>
            <a:r>
              <a:rPr lang="en-US" sz="2000" dirty="0" smtClean="0"/>
              <a:t>age at first pregnancy</a:t>
            </a:r>
          </a:p>
          <a:p>
            <a:pPr lvl="1">
              <a:lnSpc>
                <a:spcPct val="130000"/>
              </a:lnSpc>
              <a:spcBef>
                <a:spcPts val="0"/>
              </a:spcBef>
            </a:pPr>
            <a:r>
              <a:rPr lang="en-US" sz="2000" dirty="0" smtClean="0"/>
              <a:t>higher levels of education </a:t>
            </a:r>
          </a:p>
          <a:p>
            <a:pPr lvl="1">
              <a:lnSpc>
                <a:spcPct val="130000"/>
              </a:lnSpc>
              <a:spcBef>
                <a:spcPts val="0"/>
              </a:spcBef>
            </a:pPr>
            <a:r>
              <a:rPr lang="en-US" sz="2000" dirty="0" smtClean="0"/>
              <a:t>living in an intervention area</a:t>
            </a:r>
          </a:p>
          <a:p>
            <a:pPr>
              <a:lnSpc>
                <a:spcPct val="130000"/>
              </a:lnSpc>
              <a:spcBef>
                <a:spcPts val="0"/>
              </a:spcBef>
            </a:pPr>
            <a:endParaRPr lang="en-US" sz="2200" dirty="0"/>
          </a:p>
          <a:p>
            <a:pPr>
              <a:lnSpc>
                <a:spcPct val="130000"/>
              </a:lnSpc>
              <a:spcBef>
                <a:spcPts val="0"/>
              </a:spcBef>
            </a:pPr>
            <a:r>
              <a:rPr lang="en-US" sz="2200" dirty="0" smtClean="0"/>
              <a:t>Positively and significantly </a:t>
            </a:r>
            <a:r>
              <a:rPr lang="en-US" sz="2200" dirty="0"/>
              <a:t>associated </a:t>
            </a:r>
            <a:r>
              <a:rPr lang="en-US" sz="2200" dirty="0" smtClean="0"/>
              <a:t>with</a:t>
            </a:r>
            <a:r>
              <a:rPr lang="en-US" sz="2200" dirty="0"/>
              <a:t> </a:t>
            </a:r>
            <a:r>
              <a:rPr lang="en-US" sz="2200" dirty="0" smtClean="0"/>
              <a:t>group membership, paid employment</a:t>
            </a:r>
          </a:p>
          <a:p>
            <a:pPr lvl="1">
              <a:lnSpc>
                <a:spcPct val="130000"/>
              </a:lnSpc>
              <a:spcBef>
                <a:spcPts val="0"/>
              </a:spcBef>
            </a:pPr>
            <a:r>
              <a:rPr lang="en-US" sz="2000" dirty="0" smtClean="0"/>
              <a:t>Contribution to household income </a:t>
            </a:r>
            <a:r>
              <a:rPr lang="en-US" sz="2000" dirty="0" smtClean="0"/>
              <a:t>associated with higher health </a:t>
            </a:r>
            <a:r>
              <a:rPr lang="en-US" sz="2000" dirty="0" smtClean="0"/>
              <a:t>agency</a:t>
            </a:r>
          </a:p>
          <a:p>
            <a:pPr lvl="1">
              <a:lnSpc>
                <a:spcPct val="130000"/>
              </a:lnSpc>
              <a:spcBef>
                <a:spcPts val="0"/>
              </a:spcBef>
            </a:pPr>
            <a:r>
              <a:rPr lang="en-US" sz="2000" dirty="0" smtClean="0"/>
              <a:t>Larger </a:t>
            </a:r>
            <a:r>
              <a:rPr lang="en-US" sz="2000" dirty="0"/>
              <a:t>social networks, benefit of peer learning and support from </a:t>
            </a:r>
            <a:r>
              <a:rPr lang="en-US" sz="2000" dirty="0" smtClean="0"/>
              <a:t>non-family members </a:t>
            </a:r>
            <a:r>
              <a:rPr lang="en-US" sz="2000" dirty="0" smtClean="0"/>
              <a:t>associated with higher health </a:t>
            </a:r>
            <a:r>
              <a:rPr lang="en-US" sz="2000" dirty="0" smtClean="0"/>
              <a:t>agency</a:t>
            </a:r>
          </a:p>
          <a:p>
            <a:pPr lvl="1">
              <a:lnSpc>
                <a:spcPct val="130000"/>
              </a:lnSpc>
              <a:spcBef>
                <a:spcPts val="0"/>
              </a:spcBef>
            </a:pPr>
            <a:endParaRPr lang="en-US" sz="2000" dirty="0"/>
          </a:p>
        </p:txBody>
      </p:sp>
    </p:spTree>
    <p:extLst>
      <p:ext uri="{BB962C8B-B14F-4D97-AF65-F5344CB8AC3E}">
        <p14:creationId xmlns:p14="http://schemas.microsoft.com/office/powerpoint/2010/main" val="32886731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841202"/>
            <a:ext cx="8489950" cy="1296988"/>
          </a:xfrm>
        </p:spPr>
        <p:txBody>
          <a:bodyPr/>
          <a:lstStyle/>
          <a:p>
            <a:r>
              <a:rPr lang="en-US" sz="2600" dirty="0" smtClean="0"/>
              <a:t>Discussion - 2</a:t>
            </a:r>
            <a:endParaRPr lang="en-US" sz="2600" dirty="0"/>
          </a:p>
        </p:txBody>
      </p:sp>
      <p:sp>
        <p:nvSpPr>
          <p:cNvPr id="3" name="Content Placeholder 2"/>
          <p:cNvSpPr>
            <a:spLocks noGrp="1"/>
          </p:cNvSpPr>
          <p:nvPr>
            <p:ph idx="1"/>
          </p:nvPr>
        </p:nvSpPr>
        <p:spPr>
          <a:xfrm>
            <a:off x="334180" y="1587605"/>
            <a:ext cx="9027037" cy="6233413"/>
          </a:xfrm>
        </p:spPr>
        <p:txBody>
          <a:bodyPr/>
          <a:lstStyle/>
          <a:p>
            <a:pPr marL="0" indent="0">
              <a:lnSpc>
                <a:spcPct val="150000"/>
              </a:lnSpc>
              <a:spcBef>
                <a:spcPts val="0"/>
              </a:spcBef>
              <a:buNone/>
            </a:pPr>
            <a:r>
              <a:rPr lang="en-US" sz="2200" dirty="0" smtClean="0"/>
              <a:t>Agency negatively and significantly </a:t>
            </a:r>
            <a:r>
              <a:rPr lang="en-US" sz="2200" dirty="0"/>
              <a:t>associated </a:t>
            </a:r>
            <a:r>
              <a:rPr lang="en-US" sz="2200" dirty="0" smtClean="0"/>
              <a:t>with: </a:t>
            </a:r>
          </a:p>
          <a:p>
            <a:pPr>
              <a:lnSpc>
                <a:spcPct val="150000"/>
              </a:lnSpc>
              <a:spcBef>
                <a:spcPts val="0"/>
              </a:spcBef>
            </a:pPr>
            <a:r>
              <a:rPr lang="en-US" sz="2200" dirty="0" smtClean="0"/>
              <a:t>Large households</a:t>
            </a:r>
          </a:p>
          <a:p>
            <a:pPr lvl="1">
              <a:lnSpc>
                <a:spcPct val="150000"/>
              </a:lnSpc>
              <a:spcBef>
                <a:spcPts val="0"/>
              </a:spcBef>
              <a:buFont typeface="Lucida Grande"/>
              <a:buChar char="-"/>
            </a:pPr>
            <a:r>
              <a:rPr lang="en-US" sz="2000" dirty="0" smtClean="0"/>
              <a:t>Sharing resource pool amongst </a:t>
            </a:r>
            <a:r>
              <a:rPr lang="en-US" sz="2000" dirty="0"/>
              <a:t>several </a:t>
            </a:r>
            <a:r>
              <a:rPr lang="en-US" sz="2000" dirty="0" smtClean="0"/>
              <a:t>people</a:t>
            </a:r>
          </a:p>
          <a:p>
            <a:pPr lvl="1">
              <a:lnSpc>
                <a:spcPct val="150000"/>
              </a:lnSpc>
              <a:spcBef>
                <a:spcPts val="0"/>
              </a:spcBef>
              <a:buFont typeface="Lucida Grande"/>
              <a:buChar char="-"/>
            </a:pPr>
            <a:r>
              <a:rPr lang="en-US" sz="2000" dirty="0"/>
              <a:t>Many stakeholders in decision-making </a:t>
            </a:r>
          </a:p>
          <a:p>
            <a:pPr lvl="1">
              <a:lnSpc>
                <a:spcPct val="150000"/>
              </a:lnSpc>
              <a:spcBef>
                <a:spcPts val="0"/>
              </a:spcBef>
              <a:buFont typeface="Lucida Grande"/>
              <a:buChar char="-"/>
            </a:pPr>
            <a:r>
              <a:rPr lang="en-US" sz="2000" dirty="0"/>
              <a:t>Proxy for religious and cultural </a:t>
            </a:r>
            <a:r>
              <a:rPr lang="en-US" sz="2000" dirty="0" smtClean="0"/>
              <a:t>norms</a:t>
            </a:r>
            <a:r>
              <a:rPr lang="en-US" sz="2000" dirty="0"/>
              <a:t>:</a:t>
            </a:r>
            <a:r>
              <a:rPr lang="en-US" sz="2000" dirty="0" smtClean="0"/>
              <a:t> </a:t>
            </a:r>
            <a:r>
              <a:rPr lang="en-US" sz="2000" dirty="0"/>
              <a:t>stronger inter personal relationships could be limiting.</a:t>
            </a:r>
          </a:p>
          <a:p>
            <a:pPr>
              <a:lnSpc>
                <a:spcPct val="150000"/>
              </a:lnSpc>
              <a:spcBef>
                <a:spcPts val="0"/>
              </a:spcBef>
              <a:buFont typeface="Arial"/>
              <a:buChar char="•"/>
            </a:pPr>
            <a:r>
              <a:rPr lang="en-US" sz="2200" dirty="0"/>
              <a:t>H</a:t>
            </a:r>
            <a:r>
              <a:rPr lang="en-US" sz="2200" dirty="0" smtClean="0"/>
              <a:t>ousehold wealth</a:t>
            </a:r>
            <a:endParaRPr lang="en-US" sz="2200" dirty="0"/>
          </a:p>
          <a:p>
            <a:pPr lvl="1">
              <a:lnSpc>
                <a:spcPct val="150000"/>
              </a:lnSpc>
              <a:spcBef>
                <a:spcPts val="0"/>
              </a:spcBef>
              <a:buFont typeface="Lucida Grande"/>
              <a:buChar char="-"/>
            </a:pPr>
            <a:r>
              <a:rPr lang="en-GB" sz="2000" dirty="0"/>
              <a:t>More established and more </a:t>
            </a:r>
            <a:r>
              <a:rPr lang="en-GB" sz="2000" dirty="0" smtClean="0"/>
              <a:t>traditional</a:t>
            </a:r>
            <a:r>
              <a:rPr lang="en-GB" sz="2000" dirty="0"/>
              <a:t>:</a:t>
            </a:r>
            <a:r>
              <a:rPr lang="en-GB" sz="2000" dirty="0" smtClean="0"/>
              <a:t> </a:t>
            </a:r>
            <a:r>
              <a:rPr lang="en-GB" sz="2000" dirty="0"/>
              <a:t>strong interpersonal relationships at play that may limit </a:t>
            </a:r>
            <a:r>
              <a:rPr lang="en-GB" sz="2000" dirty="0" smtClean="0"/>
              <a:t>health agency  </a:t>
            </a:r>
            <a:endParaRPr lang="en-GB" sz="2000" dirty="0"/>
          </a:p>
        </p:txBody>
      </p:sp>
    </p:spTree>
    <p:extLst>
      <p:ext uri="{BB962C8B-B14F-4D97-AF65-F5344CB8AC3E}">
        <p14:creationId xmlns:p14="http://schemas.microsoft.com/office/powerpoint/2010/main" val="2050766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74354"/>
            <a:ext cx="8489950" cy="1296988"/>
          </a:xfrm>
        </p:spPr>
        <p:txBody>
          <a:bodyPr/>
          <a:lstStyle/>
          <a:p>
            <a:r>
              <a:rPr lang="en-US" sz="2600" dirty="0" smtClean="0"/>
              <a:t>Concluding remarks</a:t>
            </a:r>
            <a:endParaRPr lang="en-US" sz="2600" dirty="0"/>
          </a:p>
        </p:txBody>
      </p:sp>
      <p:sp>
        <p:nvSpPr>
          <p:cNvPr id="3" name="Content Placeholder 2"/>
          <p:cNvSpPr>
            <a:spLocks noGrp="1"/>
          </p:cNvSpPr>
          <p:nvPr>
            <p:ph idx="1"/>
          </p:nvPr>
        </p:nvSpPr>
        <p:spPr>
          <a:xfrm>
            <a:off x="330200" y="1354634"/>
            <a:ext cx="8489950" cy="5503366"/>
          </a:xfrm>
        </p:spPr>
        <p:txBody>
          <a:bodyPr/>
          <a:lstStyle/>
          <a:p>
            <a:pPr>
              <a:lnSpc>
                <a:spcPct val="120000"/>
              </a:lnSpc>
            </a:pPr>
            <a:r>
              <a:rPr lang="en-US" sz="2200" dirty="0" smtClean="0"/>
              <a:t>Several programmes (</a:t>
            </a:r>
            <a:r>
              <a:rPr lang="en-US" sz="2200" i="1" dirty="0" smtClean="0"/>
              <a:t>Grameen Bank </a:t>
            </a:r>
            <a:r>
              <a:rPr lang="en-US" sz="2200" dirty="0" smtClean="0"/>
              <a:t>and </a:t>
            </a:r>
            <a:r>
              <a:rPr lang="en-US" sz="2200" i="1" dirty="0" smtClean="0"/>
              <a:t>SEWA</a:t>
            </a:r>
            <a:r>
              <a:rPr lang="en-US" sz="2200" dirty="0" smtClean="0"/>
              <a:t>) aim </a:t>
            </a:r>
            <a:r>
              <a:rPr lang="en-US" sz="2200" dirty="0"/>
              <a:t>to </a:t>
            </a:r>
            <a:r>
              <a:rPr lang="en-US" sz="2200" dirty="0" smtClean="0"/>
              <a:t>improve women’s healthcare seeking behaviour through health education.</a:t>
            </a:r>
          </a:p>
          <a:p>
            <a:pPr>
              <a:lnSpc>
                <a:spcPct val="120000"/>
              </a:lnSpc>
            </a:pPr>
            <a:r>
              <a:rPr lang="en-US" sz="2200" dirty="0" smtClean="0"/>
              <a:t>Need to understand facilitators and barriers to women’s agency and engagement with these programmes. </a:t>
            </a:r>
          </a:p>
          <a:p>
            <a:pPr>
              <a:lnSpc>
                <a:spcPct val="120000"/>
              </a:lnSpc>
            </a:pPr>
            <a:r>
              <a:rPr lang="en-US" sz="2200" dirty="0" smtClean="0"/>
              <a:t>Our study fills this gap by identifying age, household size, wealth and employment status and group membership as factors that affect women’s health agency.</a:t>
            </a:r>
          </a:p>
          <a:p>
            <a:pPr>
              <a:lnSpc>
                <a:spcPct val="120000"/>
              </a:lnSpc>
            </a:pPr>
            <a:r>
              <a:rPr lang="en-US" sz="2200" dirty="0" smtClean="0"/>
              <a:t>Design programmes and interventions that focus on:</a:t>
            </a:r>
          </a:p>
          <a:p>
            <a:pPr lvl="1">
              <a:lnSpc>
                <a:spcPct val="120000"/>
              </a:lnSpc>
            </a:pPr>
            <a:r>
              <a:rPr lang="en-US" sz="2000" dirty="0" smtClean="0"/>
              <a:t>Younger women</a:t>
            </a:r>
          </a:p>
          <a:p>
            <a:pPr lvl="1">
              <a:lnSpc>
                <a:spcPct val="120000"/>
              </a:lnSpc>
            </a:pPr>
            <a:r>
              <a:rPr lang="en-US" sz="2000" dirty="0" smtClean="0"/>
              <a:t>Target entire families, especially important in large households</a:t>
            </a:r>
          </a:p>
          <a:p>
            <a:pPr lvl="1">
              <a:lnSpc>
                <a:spcPct val="120000"/>
              </a:lnSpc>
            </a:pPr>
            <a:r>
              <a:rPr lang="en-US" sz="2000" dirty="0" smtClean="0"/>
              <a:t>Encourage external social networks for support</a:t>
            </a:r>
          </a:p>
        </p:txBody>
      </p:sp>
    </p:spTree>
    <p:extLst>
      <p:ext uri="{BB962C8B-B14F-4D97-AF65-F5344CB8AC3E}">
        <p14:creationId xmlns:p14="http://schemas.microsoft.com/office/powerpoint/2010/main" val="3966681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841202"/>
            <a:ext cx="8489950" cy="1296988"/>
          </a:xfrm>
        </p:spPr>
        <p:txBody>
          <a:bodyPr/>
          <a:lstStyle/>
          <a:p>
            <a:r>
              <a:rPr lang="en-US" sz="2600" dirty="0" smtClean="0"/>
              <a:t>Outline</a:t>
            </a:r>
            <a:endParaRPr lang="en-US" sz="2600" dirty="0"/>
          </a:p>
        </p:txBody>
      </p:sp>
      <p:sp>
        <p:nvSpPr>
          <p:cNvPr id="3" name="Content Placeholder 2"/>
          <p:cNvSpPr>
            <a:spLocks noGrp="1"/>
          </p:cNvSpPr>
          <p:nvPr>
            <p:ph idx="1"/>
          </p:nvPr>
        </p:nvSpPr>
        <p:spPr>
          <a:xfrm>
            <a:off x="330200" y="1505044"/>
            <a:ext cx="8489950" cy="3457575"/>
          </a:xfrm>
        </p:spPr>
        <p:txBody>
          <a:bodyPr/>
          <a:lstStyle/>
          <a:p>
            <a:pPr>
              <a:lnSpc>
                <a:spcPct val="140000"/>
              </a:lnSpc>
            </a:pPr>
            <a:r>
              <a:rPr lang="en-US" sz="2200" dirty="0" smtClean="0"/>
              <a:t>Motivation for the study</a:t>
            </a:r>
          </a:p>
          <a:p>
            <a:pPr>
              <a:lnSpc>
                <a:spcPct val="140000"/>
              </a:lnSpc>
            </a:pPr>
            <a:r>
              <a:rPr lang="en-US" sz="2200" dirty="0" smtClean="0"/>
              <a:t>Study objective</a:t>
            </a:r>
          </a:p>
          <a:p>
            <a:pPr>
              <a:lnSpc>
                <a:spcPct val="140000"/>
              </a:lnSpc>
            </a:pPr>
            <a:r>
              <a:rPr lang="en-US" sz="2200" dirty="0" smtClean="0"/>
              <a:t>Study setting</a:t>
            </a:r>
          </a:p>
          <a:p>
            <a:pPr>
              <a:lnSpc>
                <a:spcPct val="140000"/>
              </a:lnSpc>
            </a:pPr>
            <a:r>
              <a:rPr lang="en-US" sz="2200" dirty="0" smtClean="0"/>
              <a:t>Data </a:t>
            </a:r>
          </a:p>
          <a:p>
            <a:pPr>
              <a:lnSpc>
                <a:spcPct val="140000"/>
              </a:lnSpc>
            </a:pPr>
            <a:r>
              <a:rPr lang="en-US" sz="2200" dirty="0" smtClean="0"/>
              <a:t>Methods</a:t>
            </a:r>
          </a:p>
          <a:p>
            <a:pPr>
              <a:lnSpc>
                <a:spcPct val="140000"/>
              </a:lnSpc>
            </a:pPr>
            <a:r>
              <a:rPr lang="en-US" sz="2200" dirty="0" smtClean="0"/>
              <a:t>Results</a:t>
            </a:r>
          </a:p>
          <a:p>
            <a:pPr>
              <a:lnSpc>
                <a:spcPct val="140000"/>
              </a:lnSpc>
            </a:pPr>
            <a:r>
              <a:rPr lang="en-US" sz="2200" dirty="0" smtClean="0"/>
              <a:t>Discussion </a:t>
            </a:r>
            <a:endParaRPr lang="en-US" sz="2200" dirty="0"/>
          </a:p>
          <a:p>
            <a:pPr>
              <a:lnSpc>
                <a:spcPct val="140000"/>
              </a:lnSpc>
            </a:pPr>
            <a:r>
              <a:rPr lang="en-US" sz="2200" dirty="0" smtClean="0"/>
              <a:t>Concluding remarks</a:t>
            </a:r>
            <a:endParaRPr lang="en-US" sz="2200" dirty="0"/>
          </a:p>
        </p:txBody>
      </p:sp>
    </p:spTree>
    <p:extLst>
      <p:ext uri="{BB962C8B-B14F-4D97-AF65-F5344CB8AC3E}">
        <p14:creationId xmlns:p14="http://schemas.microsoft.com/office/powerpoint/2010/main" val="33869848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823143"/>
            <a:ext cx="8489950" cy="1296988"/>
          </a:xfrm>
        </p:spPr>
        <p:txBody>
          <a:bodyPr/>
          <a:lstStyle/>
          <a:p>
            <a:r>
              <a:rPr lang="en-US" sz="2600" dirty="0" smtClean="0"/>
              <a:t>Motivation for the study</a:t>
            </a:r>
            <a:endParaRPr lang="en-US" sz="2600" dirty="0"/>
          </a:p>
        </p:txBody>
      </p:sp>
      <p:sp>
        <p:nvSpPr>
          <p:cNvPr id="3" name="Content Placeholder 2"/>
          <p:cNvSpPr>
            <a:spLocks noGrp="1"/>
          </p:cNvSpPr>
          <p:nvPr>
            <p:ph idx="1"/>
          </p:nvPr>
        </p:nvSpPr>
        <p:spPr>
          <a:xfrm>
            <a:off x="196528" y="1409904"/>
            <a:ext cx="8813800" cy="5715488"/>
          </a:xfrm>
        </p:spPr>
        <p:txBody>
          <a:bodyPr/>
          <a:lstStyle/>
          <a:p>
            <a:pPr>
              <a:lnSpc>
                <a:spcPct val="120000"/>
              </a:lnSpc>
              <a:spcBef>
                <a:spcPts val="0"/>
              </a:spcBef>
            </a:pPr>
            <a:r>
              <a:rPr lang="en-US" sz="2200" dirty="0" smtClean="0"/>
              <a:t>India has </a:t>
            </a:r>
            <a:r>
              <a:rPr lang="en-US" sz="2200" dirty="0"/>
              <a:t>h</a:t>
            </a:r>
            <a:r>
              <a:rPr lang="en-US" sz="2200" dirty="0" smtClean="0"/>
              <a:t>igher </a:t>
            </a:r>
            <a:r>
              <a:rPr lang="en-US" sz="2200" dirty="0"/>
              <a:t>growth rates </a:t>
            </a:r>
            <a:r>
              <a:rPr lang="en-US" sz="2200" dirty="0" smtClean="0"/>
              <a:t>than </a:t>
            </a:r>
            <a:r>
              <a:rPr lang="en-US" sz="2200" dirty="0" err="1"/>
              <a:t>neighbours</a:t>
            </a:r>
            <a:r>
              <a:rPr lang="en-US" sz="2200" dirty="0"/>
              <a:t> and emerging </a:t>
            </a:r>
            <a:r>
              <a:rPr lang="en-US" sz="2200" dirty="0" smtClean="0"/>
              <a:t>economies</a:t>
            </a:r>
          </a:p>
          <a:p>
            <a:pPr lvl="1">
              <a:lnSpc>
                <a:spcPct val="120000"/>
              </a:lnSpc>
              <a:spcBef>
                <a:spcPts val="0"/>
              </a:spcBef>
            </a:pPr>
            <a:r>
              <a:rPr lang="en-US" sz="2000" dirty="0" smtClean="0"/>
              <a:t>Economic growth increased from 3.8 to 10.03% between 2000-2010.</a:t>
            </a:r>
          </a:p>
          <a:p>
            <a:pPr lvl="1">
              <a:lnSpc>
                <a:spcPct val="120000"/>
              </a:lnSpc>
              <a:spcBef>
                <a:spcPts val="0"/>
              </a:spcBef>
            </a:pPr>
            <a:endParaRPr lang="en-US" sz="2000" dirty="0" smtClean="0"/>
          </a:p>
          <a:p>
            <a:pPr>
              <a:lnSpc>
                <a:spcPct val="120000"/>
              </a:lnSpc>
              <a:spcBef>
                <a:spcPts val="0"/>
              </a:spcBef>
            </a:pPr>
            <a:r>
              <a:rPr lang="en-US" sz="2200" dirty="0" smtClean="0"/>
              <a:t>Improvement in health outcomes </a:t>
            </a:r>
          </a:p>
          <a:p>
            <a:pPr lvl="1">
              <a:lnSpc>
                <a:spcPct val="120000"/>
              </a:lnSpc>
              <a:spcBef>
                <a:spcPts val="0"/>
              </a:spcBef>
            </a:pPr>
            <a:r>
              <a:rPr lang="en-US" sz="2000" dirty="0"/>
              <a:t>IMR fell by 28% and </a:t>
            </a:r>
            <a:r>
              <a:rPr lang="en-US" sz="2000" dirty="0" smtClean="0"/>
              <a:t>MMR </a:t>
            </a:r>
            <a:r>
              <a:rPr lang="en-US" sz="2000" dirty="0"/>
              <a:t>by 43% between </a:t>
            </a:r>
            <a:r>
              <a:rPr lang="en-US" sz="2000" dirty="0" smtClean="0"/>
              <a:t>2000-2010.</a:t>
            </a:r>
          </a:p>
          <a:p>
            <a:pPr lvl="1">
              <a:lnSpc>
                <a:spcPct val="120000"/>
              </a:lnSpc>
              <a:spcBef>
                <a:spcPts val="0"/>
              </a:spcBef>
            </a:pPr>
            <a:r>
              <a:rPr lang="en-US" sz="2000" dirty="0" smtClean="0"/>
              <a:t>Significantly poorer progress than other emerging economies</a:t>
            </a:r>
          </a:p>
          <a:p>
            <a:pPr lvl="1">
              <a:lnSpc>
                <a:spcPct val="120000"/>
              </a:lnSpc>
              <a:spcBef>
                <a:spcPts val="0"/>
              </a:spcBef>
            </a:pPr>
            <a:endParaRPr lang="en-US" sz="2000" dirty="0"/>
          </a:p>
          <a:p>
            <a:pPr>
              <a:lnSpc>
                <a:spcPct val="120000"/>
              </a:lnSpc>
              <a:spcBef>
                <a:spcPts val="0"/>
              </a:spcBef>
            </a:pPr>
            <a:r>
              <a:rPr lang="en-US" sz="2200" dirty="0"/>
              <a:t>R</a:t>
            </a:r>
            <a:r>
              <a:rPr lang="en-US" sz="2200" dirty="0" smtClean="0"/>
              <a:t>easons for slow improvement in health </a:t>
            </a:r>
            <a:r>
              <a:rPr lang="en-US" sz="2200" dirty="0" smtClean="0"/>
              <a:t>outcomes </a:t>
            </a:r>
          </a:p>
          <a:p>
            <a:pPr lvl="1">
              <a:lnSpc>
                <a:spcPct val="120000"/>
              </a:lnSpc>
              <a:spcBef>
                <a:spcPts val="0"/>
              </a:spcBef>
            </a:pPr>
            <a:r>
              <a:rPr lang="en-US" sz="2000" dirty="0"/>
              <a:t>Health care demand </a:t>
            </a:r>
            <a:r>
              <a:rPr lang="en-US" sz="2000" dirty="0" err="1"/>
              <a:t>vs</a:t>
            </a:r>
            <a:r>
              <a:rPr lang="en-US" sz="2000" dirty="0"/>
              <a:t> supply</a:t>
            </a:r>
          </a:p>
          <a:p>
            <a:pPr lvl="1">
              <a:lnSpc>
                <a:spcPct val="120000"/>
              </a:lnSpc>
              <a:spcBef>
                <a:spcPts val="0"/>
              </a:spcBef>
            </a:pPr>
            <a:r>
              <a:rPr lang="en-US" sz="2000" dirty="0"/>
              <a:t>Q</a:t>
            </a:r>
            <a:r>
              <a:rPr lang="en-US" sz="2000" dirty="0" smtClean="0"/>
              <a:t>uality of care </a:t>
            </a:r>
          </a:p>
          <a:p>
            <a:pPr lvl="1">
              <a:lnSpc>
                <a:spcPct val="120000"/>
              </a:lnSpc>
              <a:spcBef>
                <a:spcPts val="0"/>
              </a:spcBef>
            </a:pPr>
            <a:r>
              <a:rPr lang="en-US" sz="2000" dirty="0"/>
              <a:t>B</a:t>
            </a:r>
            <a:r>
              <a:rPr lang="en-US" sz="2000" dirty="0" smtClean="0"/>
              <a:t>arriers at household and individual levels</a:t>
            </a:r>
          </a:p>
          <a:p>
            <a:pPr lvl="2">
              <a:lnSpc>
                <a:spcPct val="120000"/>
              </a:lnSpc>
              <a:spcBef>
                <a:spcPts val="0"/>
              </a:spcBef>
            </a:pPr>
            <a:r>
              <a:rPr lang="en-US" sz="1800" dirty="0"/>
              <a:t>L</a:t>
            </a:r>
            <a:r>
              <a:rPr lang="en-US" sz="1800" dirty="0" smtClean="0"/>
              <a:t>ow </a:t>
            </a:r>
            <a:r>
              <a:rPr lang="en-US" sz="1800" dirty="0"/>
              <a:t>status of </a:t>
            </a:r>
            <a:r>
              <a:rPr lang="en-US" sz="1800" dirty="0" smtClean="0"/>
              <a:t>women</a:t>
            </a:r>
            <a:r>
              <a:rPr lang="en-US" sz="1800" dirty="0"/>
              <a:t> </a:t>
            </a:r>
            <a:r>
              <a:rPr lang="en-US" sz="1800" dirty="0" smtClean="0"/>
              <a:t>in </a:t>
            </a:r>
            <a:r>
              <a:rPr lang="en-US" sz="1800" dirty="0"/>
              <a:t>South Asia (</a:t>
            </a:r>
            <a:r>
              <a:rPr lang="en-US" sz="1800" dirty="0" err="1"/>
              <a:t>Ramalingaswami</a:t>
            </a:r>
            <a:r>
              <a:rPr lang="en-US" sz="1800" dirty="0"/>
              <a:t> </a:t>
            </a:r>
            <a:r>
              <a:rPr lang="en-US" sz="1800" i="1" dirty="0"/>
              <a:t>et al</a:t>
            </a:r>
            <a:r>
              <a:rPr lang="en-US" sz="1800" dirty="0"/>
              <a:t>, 1996; Smith and Haddad, 2000; Smith </a:t>
            </a:r>
            <a:r>
              <a:rPr lang="en-US" sz="1800" i="1" dirty="0"/>
              <a:t>et al</a:t>
            </a:r>
            <a:r>
              <a:rPr lang="en-US" sz="1800" dirty="0"/>
              <a:t>, 2002; </a:t>
            </a:r>
            <a:r>
              <a:rPr lang="en-US" sz="1800" dirty="0" err="1"/>
              <a:t>Shroff</a:t>
            </a:r>
            <a:r>
              <a:rPr lang="en-US" sz="1800" dirty="0"/>
              <a:t> </a:t>
            </a:r>
            <a:r>
              <a:rPr lang="en-US" sz="1800" i="1" dirty="0"/>
              <a:t>et al</a:t>
            </a:r>
            <a:r>
              <a:rPr lang="en-US" sz="1800" dirty="0"/>
              <a:t>, 2007). </a:t>
            </a:r>
          </a:p>
          <a:p>
            <a:pPr lvl="1">
              <a:lnSpc>
                <a:spcPct val="120000"/>
              </a:lnSpc>
              <a:spcBef>
                <a:spcPts val="0"/>
              </a:spcBef>
            </a:pPr>
            <a:endParaRPr lang="en-US" sz="2000" dirty="0" smtClean="0"/>
          </a:p>
          <a:p>
            <a:pPr lvl="1">
              <a:lnSpc>
                <a:spcPct val="120000"/>
              </a:lnSpc>
              <a:spcBef>
                <a:spcPts val="0"/>
              </a:spcBef>
            </a:pPr>
            <a:endParaRPr lang="en-US" sz="2000" dirty="0"/>
          </a:p>
          <a:p>
            <a:pPr lvl="1">
              <a:lnSpc>
                <a:spcPct val="120000"/>
              </a:lnSpc>
              <a:spcBef>
                <a:spcPts val="0"/>
              </a:spcBef>
            </a:pPr>
            <a:endParaRPr lang="en-US" sz="2000" dirty="0" smtClean="0"/>
          </a:p>
        </p:txBody>
      </p:sp>
    </p:spTree>
    <p:extLst>
      <p:ext uri="{BB962C8B-B14F-4D97-AF65-F5344CB8AC3E}">
        <p14:creationId xmlns:p14="http://schemas.microsoft.com/office/powerpoint/2010/main" val="9424295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05710"/>
            <a:ext cx="8489950" cy="1296988"/>
          </a:xfrm>
        </p:spPr>
        <p:txBody>
          <a:bodyPr/>
          <a:lstStyle/>
          <a:p>
            <a:r>
              <a:rPr lang="en-US" sz="2600" dirty="0" smtClean="0"/>
              <a:t>Women’s status</a:t>
            </a:r>
            <a:endParaRPr lang="en-US" sz="2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4791214"/>
              </p:ext>
            </p:extLst>
          </p:nvPr>
        </p:nvGraphicFramePr>
        <p:xfrm>
          <a:off x="196528" y="1278004"/>
          <a:ext cx="8759496" cy="5373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rved Right Arrow 5"/>
          <p:cNvSpPr/>
          <p:nvPr/>
        </p:nvSpPr>
        <p:spPr>
          <a:xfrm rot="8054411">
            <a:off x="6212064" y="-260075"/>
            <a:ext cx="1840966" cy="6155135"/>
          </a:xfrm>
          <a:prstGeom prst="curvedRightArrow">
            <a:avLst/>
          </a:prstGeom>
          <a:solidFill>
            <a:schemeClr val="bg2">
              <a:lumMod val="60000"/>
              <a:lumOff val="40000"/>
            </a:schemeClr>
          </a:solidFill>
          <a:ln>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933377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008322"/>
            <a:ext cx="8489950" cy="662837"/>
          </a:xfrm>
        </p:spPr>
        <p:txBody>
          <a:bodyPr/>
          <a:lstStyle/>
          <a:p>
            <a:r>
              <a:rPr lang="en-US" sz="2600" dirty="0" smtClean="0"/>
              <a:t>Study objective</a:t>
            </a:r>
            <a:endParaRPr lang="en-US" sz="2600" dirty="0"/>
          </a:p>
        </p:txBody>
      </p:sp>
      <p:sp>
        <p:nvSpPr>
          <p:cNvPr id="3" name="Content Placeholder 2"/>
          <p:cNvSpPr>
            <a:spLocks noGrp="1"/>
          </p:cNvSpPr>
          <p:nvPr>
            <p:ph idx="1"/>
          </p:nvPr>
        </p:nvSpPr>
        <p:spPr>
          <a:xfrm>
            <a:off x="330200" y="1754719"/>
            <a:ext cx="8489950" cy="4678523"/>
          </a:xfrm>
        </p:spPr>
        <p:txBody>
          <a:bodyPr/>
          <a:lstStyle/>
          <a:p>
            <a:pPr>
              <a:lnSpc>
                <a:spcPct val="200000"/>
              </a:lnSpc>
              <a:spcBef>
                <a:spcPts val="0"/>
              </a:spcBef>
            </a:pPr>
            <a:endParaRPr lang="en-US" sz="2200" dirty="0" smtClean="0"/>
          </a:p>
          <a:p>
            <a:pPr marL="0" indent="0">
              <a:lnSpc>
                <a:spcPct val="200000"/>
              </a:lnSpc>
              <a:spcBef>
                <a:spcPts val="0"/>
              </a:spcBef>
              <a:buNone/>
            </a:pPr>
            <a:r>
              <a:rPr lang="en-US" sz="2200" dirty="0" smtClean="0"/>
              <a:t>Explore </a:t>
            </a:r>
            <a:r>
              <a:rPr lang="en-US" sz="2200" dirty="0"/>
              <a:t>the factors associated with </a:t>
            </a:r>
            <a:r>
              <a:rPr lang="en-US" sz="2200" dirty="0" smtClean="0"/>
              <a:t>women’s status in seeking </a:t>
            </a:r>
            <a:r>
              <a:rPr lang="en-US" sz="2200" dirty="0"/>
              <a:t>health </a:t>
            </a:r>
            <a:r>
              <a:rPr lang="en-US" sz="2200" dirty="0" smtClean="0"/>
              <a:t>care for themselves and their children.</a:t>
            </a:r>
            <a:endParaRPr lang="en-US" sz="2200" dirty="0"/>
          </a:p>
          <a:p>
            <a:pPr marL="0" indent="0">
              <a:lnSpc>
                <a:spcPct val="200000"/>
              </a:lnSpc>
              <a:spcBef>
                <a:spcPts val="0"/>
              </a:spcBef>
              <a:buNone/>
            </a:pPr>
            <a:endParaRPr lang="en-US" sz="2200" dirty="0" smtClean="0"/>
          </a:p>
          <a:p>
            <a:pPr>
              <a:lnSpc>
                <a:spcPct val="200000"/>
              </a:lnSpc>
              <a:spcBef>
                <a:spcPts val="0"/>
              </a:spcBef>
            </a:pPr>
            <a:endParaRPr lang="en-US" sz="2200" dirty="0"/>
          </a:p>
          <a:p>
            <a:pPr marL="0" indent="0">
              <a:lnSpc>
                <a:spcPct val="200000"/>
              </a:lnSpc>
              <a:spcBef>
                <a:spcPts val="0"/>
              </a:spcBef>
              <a:buNone/>
            </a:pPr>
            <a:r>
              <a:rPr lang="en-US" sz="2200" dirty="0"/>
              <a:t>	</a:t>
            </a:r>
            <a:endParaRPr lang="en-US" dirty="0"/>
          </a:p>
        </p:txBody>
      </p:sp>
    </p:spTree>
    <p:extLst>
      <p:ext uri="{BB962C8B-B14F-4D97-AF65-F5344CB8AC3E}">
        <p14:creationId xmlns:p14="http://schemas.microsoft.com/office/powerpoint/2010/main" val="12482403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839406"/>
            <a:ext cx="8489950" cy="1296988"/>
          </a:xfrm>
        </p:spPr>
        <p:txBody>
          <a:bodyPr/>
          <a:lstStyle/>
          <a:p>
            <a:r>
              <a:rPr lang="en-US" sz="2600" dirty="0" smtClean="0"/>
              <a:t>Study setting: Mumbai, India - 1</a:t>
            </a:r>
            <a:endParaRPr lang="en-US" sz="2600" dirty="0"/>
          </a:p>
        </p:txBody>
      </p:sp>
      <p:sp>
        <p:nvSpPr>
          <p:cNvPr id="3" name="Content Placeholder 2"/>
          <p:cNvSpPr>
            <a:spLocks noGrp="1"/>
          </p:cNvSpPr>
          <p:nvPr>
            <p:ph idx="1"/>
          </p:nvPr>
        </p:nvSpPr>
        <p:spPr>
          <a:xfrm>
            <a:off x="146400" y="1589077"/>
            <a:ext cx="8843041" cy="5232400"/>
          </a:xfrm>
        </p:spPr>
        <p:txBody>
          <a:bodyPr/>
          <a:lstStyle/>
          <a:p>
            <a:pPr>
              <a:lnSpc>
                <a:spcPct val="140000"/>
              </a:lnSpc>
              <a:spcBef>
                <a:spcPts val="0"/>
              </a:spcBef>
            </a:pPr>
            <a:r>
              <a:rPr lang="en-US" sz="2200" dirty="0"/>
              <a:t>P</a:t>
            </a:r>
            <a:r>
              <a:rPr lang="en-US" sz="2200" dirty="0" smtClean="0"/>
              <a:t>opulation &gt;16 million; over 50% live in urban slums </a:t>
            </a:r>
          </a:p>
          <a:p>
            <a:pPr>
              <a:lnSpc>
                <a:spcPct val="140000"/>
              </a:lnSpc>
              <a:spcBef>
                <a:spcPts val="0"/>
              </a:spcBef>
            </a:pPr>
            <a:r>
              <a:rPr lang="en-US" sz="2200" dirty="0" smtClean="0"/>
              <a:t>High rates of neonatal and maternal morbidity and neonatal mortality rates.</a:t>
            </a:r>
          </a:p>
          <a:p>
            <a:pPr>
              <a:lnSpc>
                <a:spcPct val="140000"/>
              </a:lnSpc>
              <a:spcBef>
                <a:spcPts val="0"/>
              </a:spcBef>
            </a:pPr>
            <a:r>
              <a:rPr lang="en-US" sz="2200" dirty="0" smtClean="0"/>
              <a:t>Large </a:t>
            </a:r>
            <a:r>
              <a:rPr lang="en-US" sz="2200" dirty="0" err="1" smtClean="0"/>
              <a:t>cRCT</a:t>
            </a:r>
            <a:r>
              <a:rPr lang="en-US" sz="2200" dirty="0" smtClean="0"/>
              <a:t> </a:t>
            </a:r>
            <a:r>
              <a:rPr lang="en-US" sz="2200" dirty="0"/>
              <a:t>t</a:t>
            </a:r>
            <a:r>
              <a:rPr lang="en-US" sz="2200" dirty="0" smtClean="0"/>
              <a:t>argeted </a:t>
            </a:r>
            <a:r>
              <a:rPr lang="en-US" sz="2200" dirty="0"/>
              <a:t>at </a:t>
            </a:r>
            <a:r>
              <a:rPr lang="en-US" sz="2200" dirty="0" smtClean="0"/>
              <a:t>women of child bearing age </a:t>
            </a:r>
            <a:r>
              <a:rPr lang="en-US" sz="2200" dirty="0"/>
              <a:t>and </a:t>
            </a:r>
            <a:r>
              <a:rPr lang="en-US" sz="2200" dirty="0" smtClean="0"/>
              <a:t>children</a:t>
            </a:r>
            <a:endParaRPr lang="en-US" sz="2200" dirty="0" smtClean="0"/>
          </a:p>
          <a:p>
            <a:pPr>
              <a:lnSpc>
                <a:spcPct val="140000"/>
              </a:lnSpc>
              <a:spcBef>
                <a:spcPts val="0"/>
              </a:spcBef>
            </a:pPr>
            <a:r>
              <a:rPr lang="en-US" sz="2200" dirty="0"/>
              <a:t>Population </a:t>
            </a:r>
            <a:r>
              <a:rPr lang="en-US" sz="2200" dirty="0" smtClean="0"/>
              <a:t>= 283,000</a:t>
            </a:r>
            <a:r>
              <a:rPr lang="en-US" sz="2200" dirty="0"/>
              <a:t>; 48 clusters with 1200 households </a:t>
            </a:r>
            <a:r>
              <a:rPr lang="en-US" sz="2200" dirty="0" smtClean="0"/>
              <a:t>each</a:t>
            </a:r>
          </a:p>
          <a:p>
            <a:pPr>
              <a:lnSpc>
                <a:spcPct val="140000"/>
              </a:lnSpc>
              <a:spcBef>
                <a:spcPts val="0"/>
              </a:spcBef>
            </a:pPr>
            <a:r>
              <a:rPr lang="en-US" sz="2200" dirty="0" smtClean="0"/>
              <a:t>Tested effects </a:t>
            </a:r>
            <a:r>
              <a:rPr lang="en-US" sz="2200" dirty="0"/>
              <a:t>of a participatory intervention using action research cycles on </a:t>
            </a:r>
            <a:endParaRPr lang="en-US" sz="2200" dirty="0" smtClean="0"/>
          </a:p>
          <a:p>
            <a:pPr lvl="1">
              <a:lnSpc>
                <a:spcPct val="140000"/>
              </a:lnSpc>
              <a:spcBef>
                <a:spcPts val="0"/>
              </a:spcBef>
            </a:pPr>
            <a:r>
              <a:rPr lang="en-US" sz="2000" dirty="0" smtClean="0"/>
              <a:t>Care practices and healthcare seeking behaviour of women; </a:t>
            </a:r>
            <a:endParaRPr lang="en-US" sz="2000" dirty="0"/>
          </a:p>
          <a:p>
            <a:pPr lvl="1">
              <a:lnSpc>
                <a:spcPct val="140000"/>
              </a:lnSpc>
              <a:spcBef>
                <a:spcPts val="0"/>
              </a:spcBef>
            </a:pPr>
            <a:r>
              <a:rPr lang="en-US" sz="2000" dirty="0" smtClean="0"/>
              <a:t>Neonatal and maternal morbidity; and </a:t>
            </a:r>
          </a:p>
          <a:p>
            <a:pPr lvl="1">
              <a:lnSpc>
                <a:spcPct val="140000"/>
              </a:lnSpc>
              <a:spcBef>
                <a:spcPts val="0"/>
              </a:spcBef>
            </a:pPr>
            <a:r>
              <a:rPr lang="en-US" sz="2000" dirty="0" smtClean="0"/>
              <a:t>Neonatal mortality</a:t>
            </a:r>
          </a:p>
        </p:txBody>
      </p:sp>
    </p:spTree>
    <p:extLst>
      <p:ext uri="{BB962C8B-B14F-4D97-AF65-F5344CB8AC3E}">
        <p14:creationId xmlns:p14="http://schemas.microsoft.com/office/powerpoint/2010/main" val="38700579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48061"/>
            <a:ext cx="8489950" cy="1296988"/>
          </a:xfrm>
        </p:spPr>
        <p:txBody>
          <a:bodyPr/>
          <a:lstStyle/>
          <a:p>
            <a:r>
              <a:rPr lang="en-US" sz="2600" dirty="0" smtClean="0"/>
              <a:t>Study setting: Mumbai, India - 2</a:t>
            </a:r>
            <a:endParaRPr lang="en-US" sz="2600" dirty="0"/>
          </a:p>
        </p:txBody>
      </p:sp>
      <p:pic>
        <p:nvPicPr>
          <p:cNvPr id="4" name="Picture 3" descr="dharavi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60" y="4087838"/>
            <a:ext cx="8646190" cy="2770162"/>
          </a:xfrm>
          <a:prstGeom prst="rect">
            <a:avLst/>
          </a:prstGeom>
        </p:spPr>
      </p:pic>
      <p:pic>
        <p:nvPicPr>
          <p:cNvPr id="5" name="Picture 4"/>
          <p:cNvPicPr>
            <a:picLocks noChangeAspect="1"/>
          </p:cNvPicPr>
          <p:nvPr/>
        </p:nvPicPr>
        <p:blipFill>
          <a:blip r:embed="rId4"/>
          <a:stretch>
            <a:fillRect/>
          </a:stretch>
        </p:blipFill>
        <p:spPr>
          <a:xfrm>
            <a:off x="4463127" y="1163962"/>
            <a:ext cx="4358751" cy="2941271"/>
          </a:xfrm>
          <a:prstGeom prst="rect">
            <a:avLst/>
          </a:prstGeom>
        </p:spPr>
      </p:pic>
      <p:pic>
        <p:nvPicPr>
          <p:cNvPr id="6" name="Picture 5"/>
          <p:cNvPicPr>
            <a:picLocks noChangeAspect="1"/>
          </p:cNvPicPr>
          <p:nvPr/>
        </p:nvPicPr>
        <p:blipFill>
          <a:blip r:embed="rId5"/>
          <a:stretch>
            <a:fillRect/>
          </a:stretch>
        </p:blipFill>
        <p:spPr>
          <a:xfrm>
            <a:off x="173960" y="1163962"/>
            <a:ext cx="4386085" cy="2923876"/>
          </a:xfrm>
          <a:prstGeom prst="rect">
            <a:avLst/>
          </a:prstGeom>
        </p:spPr>
      </p:pic>
    </p:spTree>
    <p:extLst>
      <p:ext uri="{BB962C8B-B14F-4D97-AF65-F5344CB8AC3E}">
        <p14:creationId xmlns:p14="http://schemas.microsoft.com/office/powerpoint/2010/main" val="13988617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839406"/>
            <a:ext cx="8489950" cy="1296988"/>
          </a:xfrm>
        </p:spPr>
        <p:txBody>
          <a:bodyPr/>
          <a:lstStyle/>
          <a:p>
            <a:r>
              <a:rPr lang="en-US" sz="2600" dirty="0" smtClean="0"/>
              <a:t>Study setting: Mumbai, India - 3</a:t>
            </a:r>
            <a:endParaRPr lang="en-US" sz="2600" dirty="0"/>
          </a:p>
        </p:txBody>
      </p:sp>
      <p:sp>
        <p:nvSpPr>
          <p:cNvPr id="3" name="Content Placeholder 2"/>
          <p:cNvSpPr>
            <a:spLocks noGrp="1"/>
          </p:cNvSpPr>
          <p:nvPr>
            <p:ph idx="1"/>
          </p:nvPr>
        </p:nvSpPr>
        <p:spPr>
          <a:xfrm>
            <a:off x="330200" y="1472093"/>
            <a:ext cx="8489950" cy="5232400"/>
          </a:xfrm>
        </p:spPr>
        <p:txBody>
          <a:bodyPr/>
          <a:lstStyle/>
          <a:p>
            <a:pPr>
              <a:lnSpc>
                <a:spcPct val="110000"/>
              </a:lnSpc>
              <a:spcBef>
                <a:spcPts val="0"/>
              </a:spcBef>
            </a:pPr>
            <a:r>
              <a:rPr lang="en-US" sz="2200" dirty="0">
                <a:solidFill>
                  <a:srgbClr val="000000"/>
                </a:solidFill>
              </a:rPr>
              <a:t>H</a:t>
            </a:r>
            <a:r>
              <a:rPr lang="en-US" sz="2200" dirty="0" smtClean="0">
                <a:solidFill>
                  <a:srgbClr val="000000"/>
                </a:solidFill>
              </a:rPr>
              <a:t>omes of insubstantial materials  - 26%</a:t>
            </a:r>
          </a:p>
          <a:p>
            <a:pPr marL="0" indent="0">
              <a:lnSpc>
                <a:spcPct val="110000"/>
              </a:lnSpc>
              <a:spcBef>
                <a:spcPts val="0"/>
              </a:spcBef>
              <a:buNone/>
            </a:pPr>
            <a:r>
              <a:rPr lang="en-US" sz="2200" i="1" dirty="0" smtClean="0">
                <a:solidFill>
                  <a:srgbClr val="000000"/>
                </a:solidFill>
              </a:rPr>
              <a:t>	corrugated iron, tarpaulin, plastic sheets</a:t>
            </a:r>
          </a:p>
          <a:p>
            <a:pPr marL="0" indent="0">
              <a:lnSpc>
                <a:spcPct val="110000"/>
              </a:lnSpc>
              <a:spcBef>
                <a:spcPts val="0"/>
              </a:spcBef>
              <a:buNone/>
            </a:pPr>
            <a:endParaRPr lang="en-US" sz="2200" i="1" dirty="0" smtClean="0">
              <a:solidFill>
                <a:srgbClr val="000000"/>
              </a:solidFill>
            </a:endParaRPr>
          </a:p>
          <a:p>
            <a:pPr>
              <a:lnSpc>
                <a:spcPct val="110000"/>
              </a:lnSpc>
              <a:spcBef>
                <a:spcPts val="0"/>
              </a:spcBef>
            </a:pPr>
            <a:r>
              <a:rPr lang="en-US" sz="2200" dirty="0" smtClean="0">
                <a:solidFill>
                  <a:srgbClr val="000000"/>
                </a:solidFill>
              </a:rPr>
              <a:t>No electricity connection – 28%</a:t>
            </a:r>
          </a:p>
          <a:p>
            <a:pPr>
              <a:lnSpc>
                <a:spcPct val="110000"/>
              </a:lnSpc>
              <a:spcBef>
                <a:spcPts val="0"/>
              </a:spcBef>
            </a:pPr>
            <a:endParaRPr lang="en-US" sz="2200" dirty="0" smtClean="0">
              <a:solidFill>
                <a:srgbClr val="000000"/>
              </a:solidFill>
            </a:endParaRPr>
          </a:p>
          <a:p>
            <a:pPr>
              <a:lnSpc>
                <a:spcPct val="110000"/>
              </a:lnSpc>
              <a:spcBef>
                <a:spcPts val="0"/>
              </a:spcBef>
            </a:pPr>
            <a:r>
              <a:rPr lang="en-US" sz="2200" dirty="0" smtClean="0">
                <a:solidFill>
                  <a:srgbClr val="000000"/>
                </a:solidFill>
              </a:rPr>
              <a:t>No access to piped water – 21%</a:t>
            </a:r>
          </a:p>
          <a:p>
            <a:pPr marL="0" indent="0">
              <a:lnSpc>
                <a:spcPct val="110000"/>
              </a:lnSpc>
              <a:spcBef>
                <a:spcPts val="0"/>
              </a:spcBef>
              <a:buNone/>
            </a:pPr>
            <a:r>
              <a:rPr lang="en-US" sz="2200" dirty="0">
                <a:solidFill>
                  <a:srgbClr val="000000"/>
                </a:solidFill>
              </a:rPr>
              <a:t>	</a:t>
            </a:r>
            <a:r>
              <a:rPr lang="en-US" sz="2200" i="1" dirty="0">
                <a:solidFill>
                  <a:srgbClr val="000000"/>
                </a:solidFill>
              </a:rPr>
              <a:t>individual or </a:t>
            </a:r>
            <a:r>
              <a:rPr lang="en-US" sz="2200" i="1" dirty="0" smtClean="0">
                <a:solidFill>
                  <a:srgbClr val="000000"/>
                </a:solidFill>
              </a:rPr>
              <a:t>community</a:t>
            </a:r>
          </a:p>
          <a:p>
            <a:pPr marL="0" indent="0">
              <a:lnSpc>
                <a:spcPct val="110000"/>
              </a:lnSpc>
              <a:spcBef>
                <a:spcPts val="0"/>
              </a:spcBef>
              <a:buNone/>
            </a:pPr>
            <a:endParaRPr lang="en-US" sz="2200" i="1" dirty="0" smtClean="0">
              <a:solidFill>
                <a:srgbClr val="000000"/>
              </a:solidFill>
            </a:endParaRPr>
          </a:p>
          <a:p>
            <a:pPr>
              <a:lnSpc>
                <a:spcPct val="110000"/>
              </a:lnSpc>
              <a:spcBef>
                <a:spcPts val="0"/>
              </a:spcBef>
            </a:pPr>
            <a:r>
              <a:rPr lang="en-US" sz="2200" dirty="0" smtClean="0">
                <a:solidFill>
                  <a:srgbClr val="000000"/>
                </a:solidFill>
              </a:rPr>
              <a:t>No toilet facilities – 94%</a:t>
            </a:r>
          </a:p>
          <a:p>
            <a:pPr marL="0" indent="0">
              <a:lnSpc>
                <a:spcPct val="110000"/>
              </a:lnSpc>
              <a:spcBef>
                <a:spcPts val="0"/>
              </a:spcBef>
              <a:buNone/>
            </a:pPr>
            <a:endParaRPr lang="en-US" sz="2200" dirty="0" smtClean="0">
              <a:solidFill>
                <a:srgbClr val="000000"/>
              </a:solidFill>
            </a:endParaRPr>
          </a:p>
          <a:p>
            <a:pPr>
              <a:lnSpc>
                <a:spcPct val="110000"/>
              </a:lnSpc>
              <a:spcBef>
                <a:spcPts val="0"/>
              </a:spcBef>
            </a:pPr>
            <a:r>
              <a:rPr lang="en-US" sz="2200" dirty="0" smtClean="0">
                <a:solidFill>
                  <a:srgbClr val="000000"/>
                </a:solidFill>
              </a:rPr>
              <a:t>Hazards – 35%</a:t>
            </a:r>
          </a:p>
          <a:p>
            <a:pPr marL="0" indent="0">
              <a:lnSpc>
                <a:spcPct val="110000"/>
              </a:lnSpc>
              <a:spcBef>
                <a:spcPts val="0"/>
              </a:spcBef>
              <a:buNone/>
            </a:pPr>
            <a:r>
              <a:rPr lang="en-US" sz="2200" i="1" dirty="0" smtClean="0">
                <a:solidFill>
                  <a:srgbClr val="000000"/>
                </a:solidFill>
              </a:rPr>
              <a:t>	railway </a:t>
            </a:r>
            <a:r>
              <a:rPr lang="en-US" sz="2200" i="1" dirty="0">
                <a:solidFill>
                  <a:srgbClr val="000000"/>
                </a:solidFill>
              </a:rPr>
              <a:t>lines, garbage </a:t>
            </a:r>
            <a:r>
              <a:rPr lang="en-US" sz="2200" i="1" dirty="0" smtClean="0">
                <a:solidFill>
                  <a:srgbClr val="000000"/>
                </a:solidFill>
              </a:rPr>
              <a:t>dumps, </a:t>
            </a:r>
            <a:r>
              <a:rPr lang="en-US" sz="2200" i="1" dirty="0">
                <a:solidFill>
                  <a:srgbClr val="000000"/>
                </a:solidFill>
              </a:rPr>
              <a:t>polluted </a:t>
            </a:r>
            <a:r>
              <a:rPr lang="en-US" sz="2200" i="1" dirty="0" smtClean="0">
                <a:solidFill>
                  <a:srgbClr val="000000"/>
                </a:solidFill>
              </a:rPr>
              <a:t>water bodies</a:t>
            </a:r>
            <a:endParaRPr lang="en-US" sz="2200" i="1" dirty="0">
              <a:solidFill>
                <a:srgbClr val="000000"/>
              </a:solidFill>
            </a:endParaRPr>
          </a:p>
          <a:p>
            <a:pPr marL="0" indent="0">
              <a:lnSpc>
                <a:spcPct val="110000"/>
              </a:lnSpc>
              <a:buNone/>
            </a:pPr>
            <a:endParaRPr lang="en-US" dirty="0" smtClean="0"/>
          </a:p>
        </p:txBody>
      </p:sp>
    </p:spTree>
    <p:extLst>
      <p:ext uri="{BB962C8B-B14F-4D97-AF65-F5344CB8AC3E}">
        <p14:creationId xmlns:p14="http://schemas.microsoft.com/office/powerpoint/2010/main" val="3215916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823385"/>
            <a:ext cx="8489950" cy="1296988"/>
          </a:xfrm>
        </p:spPr>
        <p:txBody>
          <a:bodyPr/>
          <a:lstStyle/>
          <a:p>
            <a:r>
              <a:rPr lang="en-US" sz="2600" dirty="0" smtClean="0"/>
              <a:t>Data</a:t>
            </a:r>
            <a:endParaRPr lang="en-US" sz="2600" dirty="0"/>
          </a:p>
        </p:txBody>
      </p:sp>
      <p:sp>
        <p:nvSpPr>
          <p:cNvPr id="3" name="Content Placeholder 2"/>
          <p:cNvSpPr>
            <a:spLocks noGrp="1"/>
          </p:cNvSpPr>
          <p:nvPr>
            <p:ph idx="1"/>
          </p:nvPr>
        </p:nvSpPr>
        <p:spPr>
          <a:xfrm>
            <a:off x="330200" y="1532277"/>
            <a:ext cx="8489950" cy="5130029"/>
          </a:xfrm>
        </p:spPr>
        <p:txBody>
          <a:bodyPr/>
          <a:lstStyle/>
          <a:p>
            <a:pPr>
              <a:lnSpc>
                <a:spcPct val="200000"/>
              </a:lnSpc>
              <a:spcBef>
                <a:spcPts val="0"/>
              </a:spcBef>
            </a:pPr>
            <a:r>
              <a:rPr lang="en-US" sz="2200" dirty="0" smtClean="0"/>
              <a:t>Data collected by routine trial surveillance.</a:t>
            </a:r>
          </a:p>
          <a:p>
            <a:pPr>
              <a:lnSpc>
                <a:spcPct val="200000"/>
              </a:lnSpc>
              <a:spcBef>
                <a:spcPts val="0"/>
              </a:spcBef>
            </a:pPr>
            <a:r>
              <a:rPr lang="en-US" sz="2200" dirty="0"/>
              <a:t>S</a:t>
            </a:r>
            <a:r>
              <a:rPr lang="en-US" sz="2200" dirty="0" smtClean="0"/>
              <a:t>ub sample of women were administered agency survey.</a:t>
            </a:r>
          </a:p>
          <a:p>
            <a:pPr>
              <a:lnSpc>
                <a:spcPct val="200000"/>
              </a:lnSpc>
              <a:spcBef>
                <a:spcPts val="0"/>
              </a:spcBef>
            </a:pPr>
            <a:r>
              <a:rPr lang="en-US" sz="2200" dirty="0"/>
              <a:t>Q</a:t>
            </a:r>
            <a:r>
              <a:rPr lang="en-US" sz="2200" dirty="0" smtClean="0"/>
              <a:t>uestions on decision-making (National Family Health Survey) </a:t>
            </a:r>
          </a:p>
          <a:p>
            <a:pPr>
              <a:lnSpc>
                <a:spcPct val="200000"/>
              </a:lnSpc>
              <a:spcBef>
                <a:spcPts val="0"/>
              </a:spcBef>
            </a:pPr>
            <a:r>
              <a:rPr lang="en-US" sz="2200" dirty="0" smtClean="0"/>
              <a:t>18 specific questions on decision making with respect to seeking health care</a:t>
            </a:r>
          </a:p>
          <a:p>
            <a:pPr lvl="1">
              <a:lnSpc>
                <a:spcPct val="200000"/>
              </a:lnSpc>
              <a:spcBef>
                <a:spcPts val="0"/>
              </a:spcBef>
            </a:pPr>
            <a:r>
              <a:rPr lang="en-US" sz="2000" dirty="0" smtClean="0"/>
              <a:t>ANC, rest during pregnancy, place of delivery, feeding practices</a:t>
            </a:r>
          </a:p>
          <a:p>
            <a:pPr>
              <a:lnSpc>
                <a:spcPct val="200000"/>
              </a:lnSpc>
              <a:spcBef>
                <a:spcPts val="0"/>
              </a:spcBef>
            </a:pPr>
            <a:r>
              <a:rPr lang="en-US" sz="2200" dirty="0" smtClean="0"/>
              <a:t>Complete records for 2064 women</a:t>
            </a:r>
            <a:endParaRPr lang="en-US" sz="2200" dirty="0"/>
          </a:p>
        </p:txBody>
      </p:sp>
    </p:spTree>
    <p:extLst>
      <p:ext uri="{BB962C8B-B14F-4D97-AF65-F5344CB8AC3E}">
        <p14:creationId xmlns:p14="http://schemas.microsoft.com/office/powerpoint/2010/main" val="686195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CL purple theme">
  <a:themeElements>
    <a:clrScheme name="Custom Design 15">
      <a:dk1>
        <a:srgbClr val="000000"/>
      </a:dk1>
      <a:lt1>
        <a:srgbClr val="FFFFFF"/>
      </a:lt1>
      <a:dk2>
        <a:srgbClr val="52425B"/>
      </a:dk2>
      <a:lt2>
        <a:srgbClr val="808080"/>
      </a:lt2>
      <a:accent1>
        <a:srgbClr val="7FA1AC"/>
      </a:accent1>
      <a:accent2>
        <a:srgbClr val="911853"/>
      </a:accent2>
      <a:accent3>
        <a:srgbClr val="FFFFFF"/>
      </a:accent3>
      <a:accent4>
        <a:srgbClr val="000000"/>
      </a:accent4>
      <a:accent5>
        <a:srgbClr val="C0CDD2"/>
      </a:accent5>
      <a:accent6>
        <a:srgbClr val="83154A"/>
      </a:accent6>
      <a:hlink>
        <a:srgbClr val="4B4620"/>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52425B"/>
        </a:dk2>
        <a:lt2>
          <a:srgbClr val="808080"/>
        </a:lt2>
        <a:accent1>
          <a:srgbClr val="7FA1AC"/>
        </a:accent1>
        <a:accent2>
          <a:srgbClr val="911853"/>
        </a:accent2>
        <a:accent3>
          <a:srgbClr val="FFFFFF"/>
        </a:accent3>
        <a:accent4>
          <a:srgbClr val="000000"/>
        </a:accent4>
        <a:accent5>
          <a:srgbClr val="C0CDD2"/>
        </a:accent5>
        <a:accent6>
          <a:srgbClr val="83154A"/>
        </a:accent6>
        <a:hlink>
          <a:srgbClr val="4B4620"/>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PRING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UCL purple theme.thmx</Template>
  <TotalTime>3080</TotalTime>
  <Words>1336</Words>
  <Application>Microsoft Macintosh PowerPoint</Application>
  <PresentationFormat>On-screen Show (4:3)</PresentationFormat>
  <Paragraphs>278</Paragraphs>
  <Slides>17</Slides>
  <Notes>11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UCL purple theme</vt:lpstr>
      <vt:lpstr>SPRING slide template</vt:lpstr>
      <vt:lpstr>What drives women’s agency with respect to seeking healthcare for themselves and their children? Evidence from India</vt:lpstr>
      <vt:lpstr>Outline</vt:lpstr>
      <vt:lpstr>Motivation for the study</vt:lpstr>
      <vt:lpstr>Women’s status</vt:lpstr>
      <vt:lpstr>Study objective</vt:lpstr>
      <vt:lpstr>Study setting: Mumbai, India - 1</vt:lpstr>
      <vt:lpstr>Study setting: Mumbai, India - 2</vt:lpstr>
      <vt:lpstr>Study setting: Mumbai, India - 3</vt:lpstr>
      <vt:lpstr>Data</vt:lpstr>
      <vt:lpstr>Methods</vt:lpstr>
      <vt:lpstr>Summary statistics </vt:lpstr>
      <vt:lpstr>Women’s agency- overview</vt:lpstr>
      <vt:lpstr>Women’s health agency – overview</vt:lpstr>
      <vt:lpstr>Regression results</vt:lpstr>
      <vt:lpstr>Discussion - 1</vt:lpstr>
      <vt:lpstr>Discussion - 2</vt:lpstr>
      <vt:lpstr>Concluding remarks</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drives agency? Investigating factors associated with women’s agency with respect to seeking health care for themselves and their children</dc:title>
  <dc:creator>Neha Batura</dc:creator>
  <cp:lastModifiedBy>Neha Batura</cp:lastModifiedBy>
  <cp:revision>78</cp:revision>
  <dcterms:created xsi:type="dcterms:W3CDTF">2015-06-19T08:08:39Z</dcterms:created>
  <dcterms:modified xsi:type="dcterms:W3CDTF">2015-07-11T10:06:10Z</dcterms:modified>
</cp:coreProperties>
</file>