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257" r:id="rId3"/>
    <p:sldId id="258" r:id="rId4"/>
    <p:sldId id="275" r:id="rId5"/>
    <p:sldId id="276" r:id="rId6"/>
    <p:sldId id="277" r:id="rId7"/>
    <p:sldId id="278" r:id="rId8"/>
    <p:sldId id="264" r:id="rId9"/>
    <p:sldId id="265" r:id="rId10"/>
    <p:sldId id="266" r:id="rId11"/>
    <p:sldId id="267" r:id="rId12"/>
    <p:sldId id="269" r:id="rId13"/>
    <p:sldId id="270" r:id="rId14"/>
    <p:sldId id="271" r:id="rId15"/>
    <p:sldId id="273" r:id="rId16"/>
    <p:sldId id="27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71026" autoAdjust="0"/>
  </p:normalViewPr>
  <p:slideViewPr>
    <p:cSldViewPr>
      <p:cViewPr varScale="1">
        <p:scale>
          <a:sx n="82" d="100"/>
          <a:sy n="82" d="100"/>
        </p:scale>
        <p:origin x="2622" y="7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Documents\UCL%20Research%20Assistant\Shape%20Coding\Sentence%20generation%20assessme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cer\Documents\UCL%20Research%20Assistant\Shape%20Coding\Sentence%20generation%20assess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extLst>
              <c:ext xmlns:c16="http://schemas.microsoft.com/office/drawing/2014/chart" uri="{C3380CC4-5D6E-409C-BE32-E72D297353CC}">
                <c16:uniqueId val="{00000001-66DF-4E6D-A72C-CD1FCF337350}"/>
              </c:ext>
            </c:extLst>
          </c:dPt>
          <c:cat>
            <c:strRef>
              <c:f>Sheet1!$K$1:$K$2</c:f>
              <c:strCache>
                <c:ptCount val="2"/>
                <c:pt idx="0">
                  <c:v>Pre</c:v>
                </c:pt>
                <c:pt idx="1">
                  <c:v>Post</c:v>
                </c:pt>
              </c:strCache>
            </c:strRef>
          </c:cat>
          <c:val>
            <c:numRef>
              <c:f>Sheet1!$L$1:$L$2</c:f>
              <c:numCache>
                <c:formatCode>General</c:formatCode>
                <c:ptCount val="2"/>
                <c:pt idx="0">
                  <c:v>4.3</c:v>
                </c:pt>
                <c:pt idx="1">
                  <c:v>13</c:v>
                </c:pt>
              </c:numCache>
            </c:numRef>
          </c:val>
          <c:extLst>
            <c:ext xmlns:c16="http://schemas.microsoft.com/office/drawing/2014/chart" uri="{C3380CC4-5D6E-409C-BE32-E72D297353CC}">
              <c16:uniqueId val="{00000002-66DF-4E6D-A72C-CD1FCF337350}"/>
            </c:ext>
          </c:extLst>
        </c:ser>
        <c:dLbls>
          <c:showLegendKey val="0"/>
          <c:showVal val="0"/>
          <c:showCatName val="0"/>
          <c:showSerName val="0"/>
          <c:showPercent val="0"/>
          <c:showBubbleSize val="0"/>
        </c:dLbls>
        <c:gapWidth val="150"/>
        <c:axId val="36827904"/>
        <c:axId val="36829440"/>
      </c:barChart>
      <c:catAx>
        <c:axId val="36827904"/>
        <c:scaling>
          <c:orientation val="minMax"/>
        </c:scaling>
        <c:delete val="0"/>
        <c:axPos val="b"/>
        <c:numFmt formatCode="General" sourceLinked="0"/>
        <c:majorTickMark val="out"/>
        <c:minorTickMark val="none"/>
        <c:tickLblPos val="nextTo"/>
        <c:crossAx val="36829440"/>
        <c:crosses val="autoZero"/>
        <c:auto val="1"/>
        <c:lblAlgn val="ctr"/>
        <c:lblOffset val="100"/>
        <c:noMultiLvlLbl val="0"/>
      </c:catAx>
      <c:valAx>
        <c:axId val="36829440"/>
        <c:scaling>
          <c:orientation val="minMax"/>
          <c:max val="22"/>
          <c:min val="0"/>
        </c:scaling>
        <c:delete val="0"/>
        <c:axPos val="l"/>
        <c:numFmt formatCode="General" sourceLinked="1"/>
        <c:majorTickMark val="out"/>
        <c:minorTickMark val="none"/>
        <c:tickLblPos val="nextTo"/>
        <c:crossAx val="36827904"/>
        <c:crosses val="autoZero"/>
        <c:crossBetween val="between"/>
      </c:valAx>
      <c:spPr>
        <a:solidFill>
          <a:schemeClr val="bg1">
            <a:lumMod val="85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extLst>
              <c:ext xmlns:c16="http://schemas.microsoft.com/office/drawing/2014/chart" uri="{C3380CC4-5D6E-409C-BE32-E72D297353CC}">
                <c16:uniqueId val="{00000001-9F51-49A7-A719-5487A2CB0508}"/>
              </c:ext>
            </c:extLst>
          </c:dPt>
          <c:cat>
            <c:strRef>
              <c:f>Sheet1!$A$1:$A$2</c:f>
              <c:strCache>
                <c:ptCount val="2"/>
                <c:pt idx="0">
                  <c:v>Pre</c:v>
                </c:pt>
                <c:pt idx="1">
                  <c:v>Post</c:v>
                </c:pt>
              </c:strCache>
            </c:strRef>
          </c:cat>
          <c:val>
            <c:numRef>
              <c:f>Sheet1!$B$1:$B$2</c:f>
              <c:numCache>
                <c:formatCode>General</c:formatCode>
                <c:ptCount val="2"/>
                <c:pt idx="0">
                  <c:v>9</c:v>
                </c:pt>
                <c:pt idx="1">
                  <c:v>25</c:v>
                </c:pt>
              </c:numCache>
            </c:numRef>
          </c:val>
          <c:extLst>
            <c:ext xmlns:c16="http://schemas.microsoft.com/office/drawing/2014/chart" uri="{C3380CC4-5D6E-409C-BE32-E72D297353CC}">
              <c16:uniqueId val="{00000002-9F51-49A7-A719-5487A2CB0508}"/>
            </c:ext>
          </c:extLst>
        </c:ser>
        <c:dLbls>
          <c:showLegendKey val="0"/>
          <c:showVal val="0"/>
          <c:showCatName val="0"/>
          <c:showSerName val="0"/>
          <c:showPercent val="0"/>
          <c:showBubbleSize val="0"/>
        </c:dLbls>
        <c:gapWidth val="150"/>
        <c:axId val="38699392"/>
        <c:axId val="38700928"/>
      </c:barChart>
      <c:catAx>
        <c:axId val="38699392"/>
        <c:scaling>
          <c:orientation val="minMax"/>
        </c:scaling>
        <c:delete val="0"/>
        <c:axPos val="b"/>
        <c:numFmt formatCode="General" sourceLinked="0"/>
        <c:majorTickMark val="out"/>
        <c:minorTickMark val="none"/>
        <c:tickLblPos val="nextTo"/>
        <c:crossAx val="38700928"/>
        <c:crosses val="autoZero"/>
        <c:auto val="1"/>
        <c:lblAlgn val="ctr"/>
        <c:lblOffset val="100"/>
        <c:noMultiLvlLbl val="0"/>
      </c:catAx>
      <c:valAx>
        <c:axId val="38700928"/>
        <c:scaling>
          <c:orientation val="minMax"/>
          <c:max val="30"/>
        </c:scaling>
        <c:delete val="0"/>
        <c:axPos val="l"/>
        <c:numFmt formatCode="General" sourceLinked="1"/>
        <c:majorTickMark val="out"/>
        <c:minorTickMark val="none"/>
        <c:tickLblPos val="nextTo"/>
        <c:crossAx val="38699392"/>
        <c:crosses val="autoZero"/>
        <c:crossBetween val="between"/>
      </c:valAx>
      <c:spPr>
        <a:solidFill>
          <a:schemeClr val="bg1">
            <a:lumMod val="85000"/>
          </a:schemeClr>
        </a:solid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624851437134345E-2"/>
          <c:y val="3.8801244306188198E-2"/>
          <c:w val="0.80709505500086198"/>
          <c:h val="0.87755832685257196"/>
        </c:manualLayout>
      </c:layout>
      <c:barChart>
        <c:barDir val="col"/>
        <c:grouping val="stacked"/>
        <c:varyColors val="0"/>
        <c:ser>
          <c:idx val="0"/>
          <c:order val="0"/>
          <c:tx>
            <c:strRef>
              <c:f>Sheet1!$B$2</c:f>
              <c:strCache>
                <c:ptCount val="1"/>
                <c:pt idx="0">
                  <c:v>error</c:v>
                </c:pt>
              </c:strCache>
            </c:strRef>
          </c:tx>
          <c:spPr>
            <a:solidFill>
              <a:srgbClr val="FF0000"/>
            </a:solidFill>
          </c:spPr>
          <c:invertIfNegative val="0"/>
          <c:cat>
            <c:strRef>
              <c:f>Sheet1!$A$3:$A$5</c:f>
              <c:strCache>
                <c:ptCount val="3"/>
                <c:pt idx="0">
                  <c:v>1-arg</c:v>
                </c:pt>
                <c:pt idx="1">
                  <c:v>2-arg</c:v>
                </c:pt>
                <c:pt idx="2">
                  <c:v>3-arg</c:v>
                </c:pt>
              </c:strCache>
            </c:strRef>
          </c:cat>
          <c:val>
            <c:numRef>
              <c:f>Sheet1!$B$3:$B$5</c:f>
              <c:numCache>
                <c:formatCode>General</c:formatCode>
                <c:ptCount val="3"/>
                <c:pt idx="0">
                  <c:v>0</c:v>
                </c:pt>
                <c:pt idx="1">
                  <c:v>4</c:v>
                </c:pt>
                <c:pt idx="2">
                  <c:v>10</c:v>
                </c:pt>
              </c:numCache>
            </c:numRef>
          </c:val>
          <c:extLst>
            <c:ext xmlns:c16="http://schemas.microsoft.com/office/drawing/2014/chart" uri="{C3380CC4-5D6E-409C-BE32-E72D297353CC}">
              <c16:uniqueId val="{00000000-0EF0-42B3-9910-3549E2786809}"/>
            </c:ext>
          </c:extLst>
        </c:ser>
        <c:ser>
          <c:idx val="1"/>
          <c:order val="1"/>
          <c:tx>
            <c:strRef>
              <c:f>Sheet1!$C$2</c:f>
              <c:strCache>
                <c:ptCount val="1"/>
                <c:pt idx="0">
                  <c:v>obligatory</c:v>
                </c:pt>
              </c:strCache>
            </c:strRef>
          </c:tx>
          <c:spPr>
            <a:solidFill>
              <a:srgbClr val="00B050"/>
            </a:solidFill>
          </c:spPr>
          <c:invertIfNegative val="0"/>
          <c:cat>
            <c:strRef>
              <c:f>Sheet1!$A$3:$A$5</c:f>
              <c:strCache>
                <c:ptCount val="3"/>
                <c:pt idx="0">
                  <c:v>1-arg</c:v>
                </c:pt>
                <c:pt idx="1">
                  <c:v>2-arg</c:v>
                </c:pt>
                <c:pt idx="2">
                  <c:v>3-arg</c:v>
                </c:pt>
              </c:strCache>
            </c:strRef>
          </c:cat>
          <c:val>
            <c:numRef>
              <c:f>Sheet1!$C$3:$C$5</c:f>
              <c:numCache>
                <c:formatCode>General</c:formatCode>
                <c:ptCount val="3"/>
                <c:pt idx="0">
                  <c:v>12</c:v>
                </c:pt>
                <c:pt idx="1">
                  <c:v>14</c:v>
                </c:pt>
                <c:pt idx="2">
                  <c:v>0</c:v>
                </c:pt>
              </c:numCache>
            </c:numRef>
          </c:val>
          <c:extLst>
            <c:ext xmlns:c16="http://schemas.microsoft.com/office/drawing/2014/chart" uri="{C3380CC4-5D6E-409C-BE32-E72D297353CC}">
              <c16:uniqueId val="{00000001-0EF0-42B3-9910-3549E2786809}"/>
            </c:ext>
          </c:extLst>
        </c:ser>
        <c:ser>
          <c:idx val="2"/>
          <c:order val="2"/>
          <c:tx>
            <c:strRef>
              <c:f>Sheet1!$D$2</c:f>
              <c:strCache>
                <c:ptCount val="1"/>
                <c:pt idx="0">
                  <c:v>optional</c:v>
                </c:pt>
              </c:strCache>
            </c:strRef>
          </c:tx>
          <c:spPr>
            <a:solidFill>
              <a:srgbClr val="00B0F0"/>
            </a:solidFill>
          </c:spPr>
          <c:invertIfNegative val="0"/>
          <c:cat>
            <c:strRef>
              <c:f>Sheet1!$A$3:$A$5</c:f>
              <c:strCache>
                <c:ptCount val="3"/>
                <c:pt idx="0">
                  <c:v>1-arg</c:v>
                </c:pt>
                <c:pt idx="1">
                  <c:v>2-arg</c:v>
                </c:pt>
                <c:pt idx="2">
                  <c:v>3-arg</c:v>
                </c:pt>
              </c:strCache>
            </c:strRef>
          </c:cat>
          <c:val>
            <c:numRef>
              <c:f>Sheet1!$D$3:$D$5</c:f>
              <c:numCache>
                <c:formatCode>General</c:formatCode>
                <c:ptCount val="3"/>
                <c:pt idx="1">
                  <c:v>8</c:v>
                </c:pt>
                <c:pt idx="2">
                  <c:v>1</c:v>
                </c:pt>
              </c:numCache>
            </c:numRef>
          </c:val>
          <c:extLst>
            <c:ext xmlns:c16="http://schemas.microsoft.com/office/drawing/2014/chart" uri="{C3380CC4-5D6E-409C-BE32-E72D297353CC}">
              <c16:uniqueId val="{00000002-0EF0-42B3-9910-3549E2786809}"/>
            </c:ext>
          </c:extLst>
        </c:ser>
        <c:dLbls>
          <c:showLegendKey val="0"/>
          <c:showVal val="0"/>
          <c:showCatName val="0"/>
          <c:showSerName val="0"/>
          <c:showPercent val="0"/>
          <c:showBubbleSize val="0"/>
        </c:dLbls>
        <c:gapWidth val="150"/>
        <c:overlap val="100"/>
        <c:axId val="39246080"/>
        <c:axId val="39543936"/>
      </c:barChart>
      <c:catAx>
        <c:axId val="39246080"/>
        <c:scaling>
          <c:orientation val="minMax"/>
        </c:scaling>
        <c:delete val="0"/>
        <c:axPos val="b"/>
        <c:numFmt formatCode="General" sourceLinked="0"/>
        <c:majorTickMark val="out"/>
        <c:minorTickMark val="none"/>
        <c:tickLblPos val="nextTo"/>
        <c:crossAx val="39543936"/>
        <c:crosses val="autoZero"/>
        <c:auto val="1"/>
        <c:lblAlgn val="ctr"/>
        <c:lblOffset val="100"/>
        <c:noMultiLvlLbl val="0"/>
      </c:catAx>
      <c:valAx>
        <c:axId val="39543936"/>
        <c:scaling>
          <c:orientation val="minMax"/>
          <c:max val="30"/>
        </c:scaling>
        <c:delete val="0"/>
        <c:axPos val="l"/>
        <c:numFmt formatCode="General" sourceLinked="1"/>
        <c:majorTickMark val="out"/>
        <c:minorTickMark val="none"/>
        <c:tickLblPos val="nextTo"/>
        <c:crossAx val="39246080"/>
        <c:crosses val="autoZero"/>
        <c:crossBetween val="between"/>
      </c:valAx>
      <c:spPr>
        <a:solidFill>
          <a:schemeClr val="bg1">
            <a:lumMod val="85000"/>
          </a:schemeClr>
        </a:solidFill>
      </c:spPr>
    </c:plotArea>
    <c:legend>
      <c:legendPos val="r"/>
      <c:layout>
        <c:manualLayout>
          <c:xMode val="edge"/>
          <c:yMode val="edge"/>
          <c:x val="0.69459927731388582"/>
          <c:y val="6.0505777135873795E-2"/>
          <c:w val="0.15998139955814408"/>
          <c:h val="0.18056577046994779"/>
        </c:manualLayout>
      </c:layout>
      <c:overlay val="0"/>
      <c:spPr>
        <a:solidFill>
          <a:schemeClr val="bg1"/>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Sheet1!$G$2</c:f>
              <c:strCache>
                <c:ptCount val="1"/>
                <c:pt idx="0">
                  <c:v>error</c:v>
                </c:pt>
              </c:strCache>
            </c:strRef>
          </c:tx>
          <c:spPr>
            <a:solidFill>
              <a:srgbClr val="FF0000"/>
            </a:solidFill>
          </c:spPr>
          <c:invertIfNegative val="0"/>
          <c:cat>
            <c:strRef>
              <c:f>Sheet1!$F$3:$F$5</c:f>
              <c:strCache>
                <c:ptCount val="3"/>
                <c:pt idx="0">
                  <c:v>1-arg</c:v>
                </c:pt>
                <c:pt idx="1">
                  <c:v>2-arg</c:v>
                </c:pt>
                <c:pt idx="2">
                  <c:v>3-arg</c:v>
                </c:pt>
              </c:strCache>
            </c:strRef>
          </c:cat>
          <c:val>
            <c:numRef>
              <c:f>Sheet1!$G$3:$G$5</c:f>
              <c:numCache>
                <c:formatCode>General</c:formatCode>
                <c:ptCount val="3"/>
                <c:pt idx="0">
                  <c:v>0</c:v>
                </c:pt>
                <c:pt idx="1">
                  <c:v>0</c:v>
                </c:pt>
                <c:pt idx="2">
                  <c:v>2</c:v>
                </c:pt>
              </c:numCache>
            </c:numRef>
          </c:val>
          <c:extLst>
            <c:ext xmlns:c16="http://schemas.microsoft.com/office/drawing/2014/chart" uri="{C3380CC4-5D6E-409C-BE32-E72D297353CC}">
              <c16:uniqueId val="{00000000-0C3C-4CDF-A409-AD8CD3A1C16C}"/>
            </c:ext>
          </c:extLst>
        </c:ser>
        <c:ser>
          <c:idx val="1"/>
          <c:order val="1"/>
          <c:tx>
            <c:strRef>
              <c:f>Sheet1!$H$2</c:f>
              <c:strCache>
                <c:ptCount val="1"/>
                <c:pt idx="0">
                  <c:v>obligatory</c:v>
                </c:pt>
              </c:strCache>
            </c:strRef>
          </c:tx>
          <c:spPr>
            <a:solidFill>
              <a:srgbClr val="00B050"/>
            </a:solidFill>
          </c:spPr>
          <c:invertIfNegative val="0"/>
          <c:cat>
            <c:strRef>
              <c:f>Sheet1!$F$3:$F$5</c:f>
              <c:strCache>
                <c:ptCount val="3"/>
                <c:pt idx="0">
                  <c:v>1-arg</c:v>
                </c:pt>
                <c:pt idx="1">
                  <c:v>2-arg</c:v>
                </c:pt>
                <c:pt idx="2">
                  <c:v>3-arg</c:v>
                </c:pt>
              </c:strCache>
            </c:strRef>
          </c:cat>
          <c:val>
            <c:numRef>
              <c:f>Sheet1!$H$3:$H$5</c:f>
              <c:numCache>
                <c:formatCode>General</c:formatCode>
                <c:ptCount val="3"/>
                <c:pt idx="0">
                  <c:v>16</c:v>
                </c:pt>
                <c:pt idx="1">
                  <c:v>13</c:v>
                </c:pt>
                <c:pt idx="2">
                  <c:v>8</c:v>
                </c:pt>
              </c:numCache>
            </c:numRef>
          </c:val>
          <c:extLst>
            <c:ext xmlns:c16="http://schemas.microsoft.com/office/drawing/2014/chart" uri="{C3380CC4-5D6E-409C-BE32-E72D297353CC}">
              <c16:uniqueId val="{00000001-0C3C-4CDF-A409-AD8CD3A1C16C}"/>
            </c:ext>
          </c:extLst>
        </c:ser>
        <c:ser>
          <c:idx val="2"/>
          <c:order val="2"/>
          <c:tx>
            <c:strRef>
              <c:f>Sheet1!$I$2</c:f>
              <c:strCache>
                <c:ptCount val="1"/>
                <c:pt idx="0">
                  <c:v>optional</c:v>
                </c:pt>
              </c:strCache>
            </c:strRef>
          </c:tx>
          <c:spPr>
            <a:solidFill>
              <a:srgbClr val="00B0F0"/>
            </a:solidFill>
          </c:spPr>
          <c:invertIfNegative val="0"/>
          <c:cat>
            <c:strRef>
              <c:f>Sheet1!$F$3:$F$5</c:f>
              <c:strCache>
                <c:ptCount val="3"/>
                <c:pt idx="0">
                  <c:v>1-arg</c:v>
                </c:pt>
                <c:pt idx="1">
                  <c:v>2-arg</c:v>
                </c:pt>
                <c:pt idx="2">
                  <c:v>3-arg</c:v>
                </c:pt>
              </c:strCache>
            </c:strRef>
          </c:cat>
          <c:val>
            <c:numRef>
              <c:f>Sheet1!$I$3:$I$5</c:f>
              <c:numCache>
                <c:formatCode>General</c:formatCode>
                <c:ptCount val="3"/>
                <c:pt idx="1">
                  <c:v>4</c:v>
                </c:pt>
                <c:pt idx="2">
                  <c:v>5</c:v>
                </c:pt>
              </c:numCache>
            </c:numRef>
          </c:val>
          <c:extLst>
            <c:ext xmlns:c16="http://schemas.microsoft.com/office/drawing/2014/chart" uri="{C3380CC4-5D6E-409C-BE32-E72D297353CC}">
              <c16:uniqueId val="{00000002-0C3C-4CDF-A409-AD8CD3A1C16C}"/>
            </c:ext>
          </c:extLst>
        </c:ser>
        <c:dLbls>
          <c:showLegendKey val="0"/>
          <c:showVal val="0"/>
          <c:showCatName val="0"/>
          <c:showSerName val="0"/>
          <c:showPercent val="0"/>
          <c:showBubbleSize val="0"/>
        </c:dLbls>
        <c:gapWidth val="150"/>
        <c:overlap val="100"/>
        <c:axId val="40454400"/>
        <c:axId val="40911232"/>
      </c:barChart>
      <c:catAx>
        <c:axId val="40454400"/>
        <c:scaling>
          <c:orientation val="minMax"/>
        </c:scaling>
        <c:delete val="0"/>
        <c:axPos val="b"/>
        <c:numFmt formatCode="General" sourceLinked="0"/>
        <c:majorTickMark val="out"/>
        <c:minorTickMark val="none"/>
        <c:tickLblPos val="nextTo"/>
        <c:crossAx val="40911232"/>
        <c:crosses val="autoZero"/>
        <c:auto val="1"/>
        <c:lblAlgn val="ctr"/>
        <c:lblOffset val="100"/>
        <c:noMultiLvlLbl val="0"/>
      </c:catAx>
      <c:valAx>
        <c:axId val="40911232"/>
        <c:scaling>
          <c:orientation val="minMax"/>
          <c:max val="30"/>
        </c:scaling>
        <c:delete val="0"/>
        <c:axPos val="l"/>
        <c:numFmt formatCode="General" sourceLinked="1"/>
        <c:majorTickMark val="out"/>
        <c:minorTickMark val="none"/>
        <c:tickLblPos val="nextTo"/>
        <c:crossAx val="40454400"/>
        <c:crosses val="autoZero"/>
        <c:crossBetween val="between"/>
      </c:valAx>
      <c:spPr>
        <a:solidFill>
          <a:schemeClr val="bg1">
            <a:lumMod val="85000"/>
          </a:schemeClr>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EB784-EBB3-43DB-8588-12B970C34073}" type="datetimeFigureOut">
              <a:rPr lang="en-GB" smtClean="0"/>
              <a:pPr/>
              <a:t>04/11/2019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A5EDF-A694-4E35-9E8A-D3CA024AAAFB}" type="slidenum">
              <a:rPr lang="en-GB" smtClean="0"/>
              <a:pPr/>
              <a:t>‹#›</a:t>
            </a:fld>
            <a:endParaRPr lang="en-GB"/>
          </a:p>
        </p:txBody>
      </p:sp>
    </p:spTree>
    <p:extLst>
      <p:ext uri="{BB962C8B-B14F-4D97-AF65-F5344CB8AC3E}">
        <p14:creationId xmlns:p14="http://schemas.microsoft.com/office/powerpoint/2010/main" val="356202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Shape Coding</a:t>
            </a:r>
            <a:r>
              <a:rPr lang="en-GB" baseline="0" dirty="0" smtClean="0"/>
              <a:t> was developed by Susan </a:t>
            </a:r>
            <a:r>
              <a:rPr lang="en-GB" baseline="0" dirty="0" err="1" smtClean="0"/>
              <a:t>Ebbels</a:t>
            </a:r>
            <a:r>
              <a:rPr lang="en-GB" baseline="0" dirty="0" smtClean="0"/>
              <a:t> as a therapy approach for children with Specific Language Impairment. Building on the principles of colourful semantics, Shape Coding uses colours, shapes, lines and arrows to code written language in order to support the language development of children with SLI. </a:t>
            </a:r>
          </a:p>
          <a:p>
            <a:r>
              <a:rPr lang="en-GB" baseline="0" dirty="0" smtClean="0"/>
              <a:t>There is some evidence to suggest that shape coding may be useful in supporting the spoken output of people with aphasia. Helen Davy’s project (which won the BAS prize) was a case study examining the use of shape coding with one client. She found that, while the participant did not make significant improvements in the assessments used, he demonstrated a better understanding of the components needed to form a sentence, and it was felt that with more therapy he might have made more significant improvements. </a:t>
            </a:r>
          </a:p>
          <a:p>
            <a:r>
              <a:rPr lang="en-GB" baseline="0" dirty="0" smtClean="0"/>
              <a:t>This current study follows on from Helen Davy’s. We have been examining the effect of shape coding therapy on two clients, one of whom was the subject of Helen’s project in 2010, the other was new to shape coding. </a:t>
            </a:r>
          </a:p>
        </p:txBody>
      </p:sp>
      <p:sp>
        <p:nvSpPr>
          <p:cNvPr id="4" name="Slide Number Placeholder 3"/>
          <p:cNvSpPr>
            <a:spLocks noGrp="1"/>
          </p:cNvSpPr>
          <p:nvPr>
            <p:ph type="sldNum" sz="quarter" idx="10"/>
          </p:nvPr>
        </p:nvSpPr>
        <p:spPr/>
        <p:txBody>
          <a:bodyPr/>
          <a:lstStyle/>
          <a:p>
            <a:fld id="{916A5EDF-A694-4E35-9E8A-D3CA024AAAFB}"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Alan’s therapy</a:t>
            </a:r>
            <a:r>
              <a:rPr lang="en-GB" baseline="0" dirty="0" smtClean="0"/>
              <a:t> on the other hand skipped quickly through the initial stages, as he had been introduced to shape coding before and remembered it well. We worked mainly on extending his utterances and using a good sentence structure in less structured tasks. For example, instead of basic picture description we’d take a topic – Alan likes art and so we chose paintings to talk about, and then Alan would tell me all he knew about the painting. I’d prompt him to use the shapes so that instead of producing a string of nouns (as he otherwise tended to do) he’d produce sentences like ‘Picasso lived in the South of France’ cuing himself to produce the subject verb and object in the correct order by pointing at the relevant shapes. After working on three argument verbs he also produced sentences such as ‘I am inviting Carolyn to the art gallery’ in spontaneous conversation. Alan commented several times in therapy sessions that he felt the shapes helped him produce better sentences. </a:t>
            </a:r>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are in the process of analysing our results. What follows are some initial findings... I’m going to talk through some of the highlights / the parts where we saw the most change. </a:t>
            </a:r>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Toby</a:t>
            </a:r>
            <a:r>
              <a:rPr lang="en-GB" baseline="0" dirty="0" smtClean="0"/>
              <a:t> improved in the action naming assessment (from the Object and Action Naming Battery) with an average pre-therapy of 9/50, and post therapy achieving 25/50. </a:t>
            </a:r>
          </a:p>
          <a:p>
            <a:r>
              <a:rPr lang="en-GB" baseline="0" dirty="0" smtClean="0"/>
              <a:t>He also made improvements in sentence production tasks such as those in the TRIP assessment, with an average thematic completeness score of 4.3 pre-therapy and 13 post-therapy. </a:t>
            </a:r>
          </a:p>
          <a:p>
            <a:r>
              <a:rPr lang="en-GB" baseline="0" dirty="0" smtClean="0"/>
              <a:t>However, Toby did not appear to make any improvements in less structured tasks such as video description, in which he still had difficulty producing verbs and forming sentences. </a:t>
            </a:r>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Alan also made improvements in</a:t>
            </a:r>
            <a:r>
              <a:rPr lang="en-GB" baseline="0" dirty="0" smtClean="0"/>
              <a:t> sentence production tasks such as in the TRIP and in the sentence generation task. In the sentence generation assessment the participant is given a verb and asked to make a sentence (e.g. The verb ‘eat’ they could say ‘the boy is eating a sandwich’). This is done with a set of verbs some of which are intransitive, some transitive, some </a:t>
            </a:r>
            <a:r>
              <a:rPr lang="en-GB" baseline="0" dirty="0" err="1" smtClean="0"/>
              <a:t>ditransitive</a:t>
            </a:r>
            <a:r>
              <a:rPr lang="en-GB" baseline="0" dirty="0" smtClean="0"/>
              <a:t>. </a:t>
            </a:r>
          </a:p>
          <a:p>
            <a:r>
              <a:rPr lang="en-GB" baseline="0" dirty="0" smtClean="0"/>
              <a:t>This chart is not initially easy to interpret, because we have made a distinction between a response which gives the minimum number of required arguments, and responses which give optional extra arguments. For example, if given the verb ‘to eat’ it would be sufficient to say ‘the man is eating’, in which case we would mark it correct and code it as a one argument verb. If the participant said ‘the man is eating a meal’ then it would also be correct, and we’d mark it as an optional two argument verb, in blue rather than green, just to show that he’s giving additional information. </a:t>
            </a:r>
          </a:p>
          <a:p>
            <a:r>
              <a:rPr lang="en-GB" baseline="0" dirty="0" smtClean="0"/>
              <a:t>I’m happy to take questions later on this if anyone’s interested, but for now I’d like to just highlight a couple of points in Alan’s results: </a:t>
            </a:r>
          </a:p>
          <a:p>
            <a:r>
              <a:rPr lang="en-GB" baseline="0" dirty="0" smtClean="0"/>
              <a:t>Firstly we can see that he never made any errors with one argument verbs, neither pre- nor post-therapy. </a:t>
            </a:r>
          </a:p>
          <a:p>
            <a:r>
              <a:rPr lang="en-GB" baseline="0" dirty="0" smtClean="0"/>
              <a:t>Secondly we can see that he made a few errors with two argument verbs pre-therapy, but none post-therapy. So before the therapy block he made some errors like omitting a patient, for example ‘the boy is throwing’, but afterwards none. </a:t>
            </a:r>
          </a:p>
          <a:p>
            <a:r>
              <a:rPr lang="en-GB" baseline="0" dirty="0" smtClean="0"/>
              <a:t>Finally and most significantly, you can see that he made a lot of errors with three argument verbs (like give or show) pre-therapy – in fact he didn’t get any three argument verb sentences right, whereas after therapy he only made one error. </a:t>
            </a:r>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Initial analysis shows that Alan did not use significantly more verbs post-therapy,</a:t>
            </a:r>
            <a:r>
              <a:rPr lang="en-GB" baseline="0" dirty="0" smtClean="0"/>
              <a:t> but there was a big change in the number and type of sentences he produced. Pre-therapy Alan mainly listed single words: most were nouns and a few were verbs. [play section]</a:t>
            </a:r>
          </a:p>
          <a:p>
            <a:r>
              <a:rPr lang="en-GB" baseline="0" dirty="0" smtClean="0"/>
              <a:t>Post-therapy, when assessed using the shapes independently, Alan produced far more thematically complete utterances. [play clips]</a:t>
            </a:r>
          </a:p>
        </p:txBody>
      </p:sp>
      <p:sp>
        <p:nvSpPr>
          <p:cNvPr id="4" name="Slide Number Placeholder 3"/>
          <p:cNvSpPr>
            <a:spLocks noGrp="1"/>
          </p:cNvSpPr>
          <p:nvPr>
            <p:ph type="sldNum" sz="quarter" idx="10"/>
          </p:nvPr>
        </p:nvSpPr>
        <p:spPr/>
        <p:txBody>
          <a:bodyPr/>
          <a:lstStyle/>
          <a:p>
            <a:fld id="{916A5EDF-A694-4E35-9E8A-D3CA024AAAFB}"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916A5EDF-A694-4E35-9E8A-D3CA024AAAFB}"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gives you an idea of how</a:t>
            </a:r>
            <a:r>
              <a:rPr lang="en-GB" baseline="0" dirty="0" smtClean="0"/>
              <a:t> sentences can be coded. This first sentence shows the basic shapes used which you might focus on if targeting predicate-argument structure in therapy. The colours and shapes give information about the type of word: for example red for nouns, in an oval if it’s the subject, rectangle for the object. </a:t>
            </a:r>
          </a:p>
          <a:p>
            <a:r>
              <a:rPr lang="en-GB" baseline="0" dirty="0" smtClean="0"/>
              <a:t>In this second sentence I’ve tried to demonstrate how shape coding can be used as a much more complex code. You might be unlikely to work on this all at once, but for example you might focus on subject verb agreement but using this underlining (one line for singular and two for plural). If working on tense you’d use these lines and arrows to show past tense here and the progressive aspect here. You might be working on extending phrases by adding in adjectives – shown in the green bubble, or prepositional phrases. </a:t>
            </a:r>
          </a:p>
          <a:p>
            <a:r>
              <a:rPr lang="en-GB" baseline="0" dirty="0" smtClean="0"/>
              <a:t>So shape coding works as a kind of toolkit: you don’t need to use all of it at once (and it would probably over complicate things if you did) but you can select aspects to work on at any given time, according to your client’s needs.</a:t>
            </a:r>
          </a:p>
        </p:txBody>
      </p:sp>
      <p:sp>
        <p:nvSpPr>
          <p:cNvPr id="4" name="Slide Number Placeholder 3"/>
          <p:cNvSpPr>
            <a:spLocks noGrp="1"/>
          </p:cNvSpPr>
          <p:nvPr>
            <p:ph type="sldNum" sz="quarter" idx="10"/>
          </p:nvPr>
        </p:nvSpPr>
        <p:spPr/>
        <p:txBody>
          <a:bodyPr/>
          <a:lstStyle/>
          <a:p>
            <a:fld id="{916A5EDF-A694-4E35-9E8A-D3CA024AAAF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participants were white British</a:t>
            </a:r>
            <a:r>
              <a:rPr lang="en-GB" baseline="0" dirty="0" smtClean="0"/>
              <a:t> males in their early fifties, both native speakers of English. </a:t>
            </a:r>
          </a:p>
          <a:p>
            <a:r>
              <a:rPr lang="en-GB" baseline="0" dirty="0" smtClean="0"/>
              <a:t>Alan was 5 years and Toby 4 years post-stroke. Both presented with chronic non-fluent aphasia and moderate apraxia of speech. Both had been attending twice weekly sessions at the UCL clinic prior to starting the project. </a:t>
            </a:r>
          </a:p>
          <a:p>
            <a:r>
              <a:rPr lang="en-GB" baseline="0" dirty="0" smtClean="0"/>
              <a:t>The slide shows some of the key differences between them: as you can see Alan’s auditory comprehension is slightly less impaired than Toby’s. Alan was the subject of Helen Davy’s project three years ago, and so had been exposed to shape coding previously. Both his previous exposure to shape coding and his better auditory and reading comprehension were felt to be advantages in therapy. </a:t>
            </a:r>
          </a:p>
          <a:p>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4</a:t>
            </a:fld>
            <a:endParaRPr lang="en-GB"/>
          </a:p>
        </p:txBody>
      </p:sp>
    </p:spTree>
    <p:extLst>
      <p:ext uri="{BB962C8B-B14F-4D97-AF65-F5344CB8AC3E}">
        <p14:creationId xmlns:p14="http://schemas.microsoft.com/office/powerpoint/2010/main" val="192540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auto">
              <a:spcBef>
                <a:spcPts val="0"/>
              </a:spcBef>
              <a:spcAft>
                <a:spcPts val="0"/>
              </a:spcAft>
              <a:defRPr/>
            </a:pPr>
            <a:r>
              <a:rPr lang="en-GB" sz="1100" dirty="0" smtClean="0">
                <a:solidFill>
                  <a:schemeClr val="tx1"/>
                </a:solidFill>
              </a:rPr>
              <a:t>Summarised</a:t>
            </a:r>
            <a:r>
              <a:rPr lang="en-GB" sz="1100" baseline="0" dirty="0" smtClean="0">
                <a:solidFill>
                  <a:schemeClr val="tx1"/>
                </a:solidFill>
              </a:rPr>
              <a:t> here is a brief history of their communication skills since their strokes. </a:t>
            </a:r>
          </a:p>
          <a:p>
            <a:pPr algn="l" fontAlgn="auto">
              <a:spcBef>
                <a:spcPts val="0"/>
              </a:spcBef>
              <a:spcAft>
                <a:spcPts val="0"/>
              </a:spcAft>
              <a:defRPr/>
            </a:pPr>
            <a:r>
              <a:rPr lang="en-GB" sz="1100" baseline="0" dirty="0" smtClean="0">
                <a:solidFill>
                  <a:schemeClr val="tx1"/>
                </a:solidFill>
              </a:rPr>
              <a:t>At one year post stroke, Alan communicated mainly by writing single words and using Possum for short phrases. </a:t>
            </a:r>
          </a:p>
          <a:p>
            <a:pPr algn="l" fontAlgn="auto">
              <a:spcBef>
                <a:spcPts val="0"/>
              </a:spcBef>
              <a:spcAft>
                <a:spcPts val="0"/>
              </a:spcAft>
              <a:defRPr/>
            </a:pPr>
            <a:r>
              <a:rPr lang="en-GB" sz="1100" baseline="0" dirty="0" smtClean="0">
                <a:solidFill>
                  <a:schemeClr val="tx1"/>
                </a:solidFill>
              </a:rPr>
              <a:t>Toby used a combination of gesture and writing to communicate, writing key words and using a few spoken words. </a:t>
            </a:r>
            <a:endParaRPr lang="en-GB" sz="1100" dirty="0" smtClean="0">
              <a:solidFill>
                <a:schemeClr val="tx1"/>
              </a:solidFill>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9849E4-A095-46C1-8617-D30AD58EA82E}" type="slidenum">
              <a:rPr lang="en-GB"/>
              <a:pPr fontAlgn="base">
                <a:spcBef>
                  <a:spcPct val="0"/>
                </a:spcBef>
                <a:spcAft>
                  <a:spcPct val="0"/>
                </a:spcAft>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At two years both were using more spoken</a:t>
            </a:r>
            <a:r>
              <a:rPr lang="en-GB" baseline="0" dirty="0" smtClean="0"/>
              <a:t> language, though usually lacking in verbs. In constrained tasks both were able to access verbs.</a:t>
            </a:r>
            <a:endParaRPr lang="en-GB"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C57188-2E08-4EA1-81BD-6EDB7E9A49D7}" type="slidenum">
              <a:rPr lang="en-GB"/>
              <a:pPr fontAlgn="base">
                <a:spcBef>
                  <a:spcPct val="0"/>
                </a:spcBef>
                <a:spcAft>
                  <a:spcPct val="0"/>
                </a:spcAft>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 At four years post-stroke Alan was</a:t>
            </a:r>
            <a:r>
              <a:rPr lang="en-GB" baseline="0" dirty="0" smtClean="0"/>
              <a:t> </a:t>
            </a:r>
            <a:r>
              <a:rPr lang="en-GB" dirty="0" smtClean="0"/>
              <a:t>able to produce</a:t>
            </a:r>
            <a:r>
              <a:rPr lang="en-GB" baseline="0" dirty="0" smtClean="0"/>
              <a:t> some fairly good sentences with a clear predicate argument structure, especially in constrained tasks. Tony finds verbs difficult to produce, but again we can see here that he can access them at times, in particular in constrained tasks. </a:t>
            </a:r>
            <a:endParaRPr lang="en-GB"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778469-20E4-4E87-99D8-ED808CD8926E}" type="slidenum">
              <a:rPr lang="en-GB"/>
              <a:pPr fontAlgn="base">
                <a:spcBef>
                  <a:spcPct val="0"/>
                </a:spcBef>
                <a:spcAft>
                  <a:spcPct val="0"/>
                </a:spcAft>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list of the assessments we used. We took three baseline</a:t>
            </a:r>
            <a:r>
              <a:rPr lang="en-GB" baseline="0" dirty="0" smtClean="0"/>
              <a:t> measures before starting therapy.</a:t>
            </a:r>
          </a:p>
          <a:p>
            <a:r>
              <a:rPr lang="en-GB" baseline="0" dirty="0" smtClean="0"/>
              <a:t>Each participant then undertook eight hour long therapy sessions, spread over a minimum of four weeks. This was chosen as an arbitrary number: it was felt with both that they would have benefited from longer therapy blocks, had we the means to provide it. </a:t>
            </a:r>
          </a:p>
          <a:p>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Toby’s therapy focused on these</a:t>
            </a:r>
            <a:r>
              <a:rPr lang="en-GB" baseline="0" dirty="0" smtClean="0"/>
              <a:t> areas. He hadn’t done any shape coding before so some time was needed to help him use the code. We then did lots of picture description tasks, first with basic subject-verb-object phrases, then extending phrases by encouraging him to use additional prepositional phrases. We did do some work on tense and subject-verb agreement too. </a:t>
            </a:r>
            <a:endParaRPr lang="en-GB" dirty="0"/>
          </a:p>
        </p:txBody>
      </p:sp>
      <p:sp>
        <p:nvSpPr>
          <p:cNvPr id="4" name="Slide Number Placeholder 3"/>
          <p:cNvSpPr>
            <a:spLocks noGrp="1"/>
          </p:cNvSpPr>
          <p:nvPr>
            <p:ph type="sldNum" sz="quarter" idx="10"/>
          </p:nvPr>
        </p:nvSpPr>
        <p:spPr/>
        <p:txBody>
          <a:bodyPr/>
          <a:lstStyle/>
          <a:p>
            <a:fld id="{916A5EDF-A694-4E35-9E8A-D3CA024AAAFB}"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F9B9C3-1043-49F3-BC10-D6D14889A7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CBF0413-1F07-4447-AE58-CFBCEAF9B5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B2F3E8A-E954-4D2A-B9FB-0AB2710B1D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5BF2EA5-CA35-4639-8C61-6EC7C99E92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D6D9BB4-26F7-4C2F-AAA0-FD15B015E7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EB156EA9-559F-410E-8835-D40E84FAF0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042654A-73C7-4C6C-8994-71A4F8CEE8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FF94E1-6E70-4BAC-BE56-7D32C51080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9760A8-837F-40B6-B2B3-68F8F01138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7B7FE2-ED8B-4504-A6DB-7C6E1036B6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B0DF875-6D6A-4EEC-B265-D0A62FB31C1E}" type="slidenum">
              <a:rPr lang="en-US"/>
              <a:pPr>
                <a:defRPr/>
              </a:pPr>
              <a:t>‹#›</a:t>
            </a:fld>
            <a:endParaRPr lang="en-US"/>
          </a:p>
        </p:txBody>
      </p:sp>
      <p:pic>
        <p:nvPicPr>
          <p:cNvPr id="1029" name="Picture 13" descr="DarkBlue1024"/>
          <p:cNvPicPr>
            <a:picLocks noChangeAspect="1" noChangeArrowheads="1"/>
          </p:cNvPicPr>
          <p:nvPr userDrawn="1"/>
        </p:nvPicPr>
        <p:blipFill>
          <a:blip r:embed="rId13" cstate="print"/>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Video%20and%20audio%20files\AS%20Cinderella%20post-therapy%20with%20shapes.MTS" TargetMode="External"/><Relationship Id="rId1" Type="http://schemas.openxmlformats.org/officeDocument/2006/relationships/audio" Target="file:///D:\Video%20and%20audio%20files\AS%20Cinderella%20baseline%201.wma"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Getting Into Shape: the effect of shape coding on the spoken language production of two men with chronic aphasia.</a:t>
            </a:r>
          </a:p>
        </p:txBody>
      </p:sp>
      <p:sp>
        <p:nvSpPr>
          <p:cNvPr id="3075" name="Rectangle 3"/>
          <p:cNvSpPr>
            <a:spLocks noGrp="1" noChangeArrowheads="1"/>
          </p:cNvSpPr>
          <p:nvPr>
            <p:ph type="subTitle" idx="1"/>
          </p:nvPr>
        </p:nvSpPr>
        <p:spPr/>
        <p:txBody>
          <a:bodyPr/>
          <a:lstStyle/>
          <a:p>
            <a:pPr algn="r" eaLnBrk="1" hangingPunct="1"/>
            <a:endParaRPr lang="en-US" dirty="0" smtClean="0"/>
          </a:p>
          <a:p>
            <a:pPr algn="r" eaLnBrk="1" hangingPunct="1"/>
            <a:endParaRPr lang="en-US" dirty="0" smtClean="0"/>
          </a:p>
          <a:p>
            <a:pPr algn="r" eaLnBrk="1" hangingPunct="1"/>
            <a:endParaRPr lang="en-US" dirty="0" smtClean="0"/>
          </a:p>
          <a:p>
            <a:pPr algn="r" eaLnBrk="1" hangingPunct="1"/>
            <a:r>
              <a:rPr lang="en-US" dirty="0" err="1" smtClean="0"/>
              <a:t>Pippa</a:t>
            </a:r>
            <a:r>
              <a:rPr lang="en-US" dirty="0" smtClean="0"/>
              <a:t> Kirby, Carolyn Bruce and Caroline Newton</a:t>
            </a:r>
          </a:p>
          <a:p>
            <a:pPr algn="r" eaLnBrk="1" hangingPunct="1"/>
            <a:r>
              <a:rPr lang="en-US" dirty="0" smtClean="0"/>
              <a:t>Division of Psychology and Language Sciences</a:t>
            </a:r>
          </a:p>
          <a:p>
            <a:pPr algn="r" eaLnBrk="1" hangingPunct="1"/>
            <a:r>
              <a:rPr lang="en-US"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778669"/>
            <a:ext cx="8229600" cy="1143000"/>
          </a:xfrm>
          <a:prstGeom prst="rect">
            <a:avLst/>
          </a:prstGeom>
        </p:spPr>
        <p:txBody>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3000" b="1" i="0" u="none" strike="noStrike" kern="0" cap="none" spc="0" normalizeH="0" baseline="0" noProof="0" smtClean="0">
                <a:ln>
                  <a:noFill/>
                </a:ln>
                <a:solidFill>
                  <a:schemeClr val="tx2"/>
                </a:solidFill>
                <a:effectLst/>
                <a:uLnTx/>
                <a:uFillTx/>
                <a:latin typeface="+mj-lt"/>
                <a:ea typeface="+mj-ea"/>
                <a:cs typeface="+mj-cs"/>
              </a:rPr>
              <a:t>Therapy: Toby</a:t>
            </a:r>
            <a:endParaRPr kumimoji="0" lang="en-GB" sz="3000" b="1" i="0" u="none" strike="noStrike" kern="0" cap="none" spc="0" normalizeH="0" baseline="0" noProof="0" dirty="0">
              <a:ln>
                <a:noFill/>
              </a:ln>
              <a:solidFill>
                <a:schemeClr val="tx2"/>
              </a:solidFill>
              <a:effectLst/>
              <a:uLnTx/>
              <a:uFillTx/>
              <a:latin typeface="+mj-lt"/>
              <a:ea typeface="+mj-ea"/>
              <a:cs typeface="+mj-cs"/>
            </a:endParaRPr>
          </a:p>
        </p:txBody>
      </p:sp>
      <p:cxnSp>
        <p:nvCxnSpPr>
          <p:cNvPr id="3" name="Straight Arrow Connector 2"/>
          <p:cNvCxnSpPr/>
          <p:nvPr/>
        </p:nvCxnSpPr>
        <p:spPr>
          <a:xfrm>
            <a:off x="120650" y="5733256"/>
            <a:ext cx="8820150" cy="0"/>
          </a:xfrm>
          <a:prstGeom prst="straightConnector1">
            <a:avLst/>
          </a:prstGeom>
          <a:ln w="69850" cmpd="sng">
            <a:tailEnd type="arrow"/>
          </a:ln>
        </p:spPr>
        <p:style>
          <a:lnRef idx="1">
            <a:schemeClr val="accent1"/>
          </a:lnRef>
          <a:fillRef idx="0">
            <a:schemeClr val="accent1"/>
          </a:fillRef>
          <a:effectRef idx="0">
            <a:schemeClr val="accent1"/>
          </a:effectRef>
          <a:fontRef idx="minor">
            <a:schemeClr val="tx1"/>
          </a:fontRef>
        </p:style>
      </p:cxnSp>
      <p:pic>
        <p:nvPicPr>
          <p:cNvPr id="9" name="Picture 2" descr="http://images.cdn2.inmagine.com/168nwm/imagezoo/izs017/izs017083.jpg"/>
          <p:cNvPicPr>
            <a:picLocks noChangeAspect="1" noChangeArrowheads="1"/>
          </p:cNvPicPr>
          <p:nvPr/>
        </p:nvPicPr>
        <p:blipFill>
          <a:blip r:embed="rId3" cstate="print"/>
          <a:srcRect l="13391" r="55359"/>
          <a:stretch>
            <a:fillRect/>
          </a:stretch>
        </p:blipFill>
        <p:spPr bwMode="auto">
          <a:xfrm>
            <a:off x="7307783" y="2370931"/>
            <a:ext cx="936625" cy="2282825"/>
          </a:xfrm>
          <a:prstGeom prst="rect">
            <a:avLst/>
          </a:prstGeom>
          <a:noFill/>
          <a:ln w="9525">
            <a:noFill/>
            <a:miter lim="800000"/>
            <a:headEnd/>
            <a:tailEnd/>
          </a:ln>
        </p:spPr>
      </p:pic>
      <p:sp>
        <p:nvSpPr>
          <p:cNvPr id="10" name="Rectangle 9"/>
          <p:cNvSpPr/>
          <p:nvPr/>
        </p:nvSpPr>
        <p:spPr>
          <a:xfrm>
            <a:off x="0" y="4221088"/>
            <a:ext cx="2051844" cy="11521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Learn the code: </a:t>
            </a:r>
          </a:p>
          <a:p>
            <a:pPr algn="ctr" fontAlgn="auto">
              <a:spcBef>
                <a:spcPts val="0"/>
              </a:spcBef>
              <a:spcAft>
                <a:spcPts val="0"/>
              </a:spcAft>
              <a:defRPr/>
            </a:pPr>
            <a:r>
              <a:rPr lang="en-GB" sz="2000" dirty="0" smtClean="0"/>
              <a:t>introduce the first 3-4 shapes </a:t>
            </a:r>
            <a:endParaRPr lang="en-GB" sz="2000" dirty="0"/>
          </a:p>
        </p:txBody>
      </p:sp>
      <p:sp>
        <p:nvSpPr>
          <p:cNvPr id="11" name="Rectangle 10"/>
          <p:cNvSpPr/>
          <p:nvPr/>
        </p:nvSpPr>
        <p:spPr>
          <a:xfrm>
            <a:off x="2195835" y="4221088"/>
            <a:ext cx="2016125" cy="11521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Learn the code: </a:t>
            </a:r>
          </a:p>
          <a:p>
            <a:pPr algn="ctr" fontAlgn="auto">
              <a:spcBef>
                <a:spcPts val="0"/>
              </a:spcBef>
              <a:spcAft>
                <a:spcPts val="0"/>
              </a:spcAft>
              <a:defRPr/>
            </a:pPr>
            <a:r>
              <a:rPr lang="en-GB" sz="2000" dirty="0" smtClean="0"/>
              <a:t>add more shapes</a:t>
            </a:r>
            <a:endParaRPr lang="en-GB" sz="2000" dirty="0"/>
          </a:p>
        </p:txBody>
      </p:sp>
      <p:sp>
        <p:nvSpPr>
          <p:cNvPr id="12" name="Rectangle 11"/>
          <p:cNvSpPr/>
          <p:nvPr/>
        </p:nvSpPr>
        <p:spPr>
          <a:xfrm>
            <a:off x="323528" y="1988840"/>
            <a:ext cx="2088232" cy="20882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Apply: </a:t>
            </a:r>
          </a:p>
          <a:p>
            <a:pPr algn="ctr" fontAlgn="auto">
              <a:spcBef>
                <a:spcPts val="0"/>
              </a:spcBef>
              <a:spcAft>
                <a:spcPts val="0"/>
              </a:spcAft>
              <a:defRPr/>
            </a:pPr>
            <a:r>
              <a:rPr lang="en-GB" sz="2000" dirty="0" smtClean="0"/>
              <a:t>e.g. SVO picture description tasks</a:t>
            </a:r>
            <a:endParaRPr lang="en-GB" sz="2000" dirty="0"/>
          </a:p>
        </p:txBody>
      </p:sp>
      <p:sp>
        <p:nvSpPr>
          <p:cNvPr id="15" name="Rectangle 14"/>
          <p:cNvSpPr/>
          <p:nvPr/>
        </p:nvSpPr>
        <p:spPr>
          <a:xfrm>
            <a:off x="2555776" y="1988840"/>
            <a:ext cx="2016224" cy="2088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a:t>
            </a:r>
          </a:p>
          <a:p>
            <a:pPr algn="ctr" fontAlgn="auto">
              <a:spcBef>
                <a:spcPts val="0"/>
              </a:spcBef>
              <a:spcAft>
                <a:spcPts val="0"/>
              </a:spcAft>
              <a:defRPr/>
            </a:pPr>
            <a:r>
              <a:rPr lang="en-GB" sz="2000" dirty="0" smtClean="0">
                <a:solidFill>
                  <a:schemeClr val="tx1"/>
                </a:solidFill>
              </a:rPr>
              <a:t>e.g. sentence </a:t>
            </a:r>
            <a:r>
              <a:rPr lang="en-GB" sz="2000" dirty="0">
                <a:solidFill>
                  <a:schemeClr val="tx1"/>
                </a:solidFill>
              </a:rPr>
              <a:t>extension </a:t>
            </a:r>
            <a:r>
              <a:rPr lang="en-GB" sz="2000" dirty="0" smtClean="0">
                <a:solidFill>
                  <a:schemeClr val="tx1"/>
                </a:solidFill>
              </a:rPr>
              <a:t>tasks using </a:t>
            </a:r>
            <a:r>
              <a:rPr lang="en-GB" sz="2000" dirty="0" err="1" smtClean="0">
                <a:solidFill>
                  <a:schemeClr val="tx1"/>
                </a:solidFill>
              </a:rPr>
              <a:t>repositional</a:t>
            </a:r>
            <a:r>
              <a:rPr lang="en-GB" sz="2000" dirty="0" smtClean="0">
                <a:solidFill>
                  <a:schemeClr val="tx1"/>
                </a:solidFill>
              </a:rPr>
              <a:t> phrases</a:t>
            </a:r>
            <a:endParaRPr lang="en-GB" sz="2000" dirty="0">
              <a:solidFill>
                <a:schemeClr val="tx1"/>
              </a:solidFill>
            </a:endParaRPr>
          </a:p>
        </p:txBody>
      </p:sp>
      <p:sp>
        <p:nvSpPr>
          <p:cNvPr id="17" name="Rectangle 16"/>
          <p:cNvSpPr/>
          <p:nvPr/>
        </p:nvSpPr>
        <p:spPr>
          <a:xfrm>
            <a:off x="4356646" y="4221088"/>
            <a:ext cx="2087562" cy="115212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Learn the code: </a:t>
            </a:r>
            <a:r>
              <a:rPr lang="en-GB" sz="2000" dirty="0" smtClean="0">
                <a:solidFill>
                  <a:schemeClr val="tx1"/>
                </a:solidFill>
              </a:rPr>
              <a:t>lines </a:t>
            </a:r>
            <a:r>
              <a:rPr lang="en-GB" sz="2000" dirty="0">
                <a:solidFill>
                  <a:schemeClr val="tx1"/>
                </a:solidFill>
              </a:rPr>
              <a:t>and </a:t>
            </a:r>
            <a:r>
              <a:rPr lang="en-GB" sz="2000" dirty="0" smtClean="0">
                <a:solidFill>
                  <a:schemeClr val="tx1"/>
                </a:solidFill>
              </a:rPr>
              <a:t>arrows </a:t>
            </a:r>
            <a:endParaRPr lang="en-GB" sz="2000" dirty="0">
              <a:solidFill>
                <a:schemeClr val="tx1"/>
              </a:solidFill>
            </a:endParaRPr>
          </a:p>
        </p:txBody>
      </p:sp>
      <p:sp>
        <p:nvSpPr>
          <p:cNvPr id="18" name="Rectangle 17"/>
          <p:cNvSpPr/>
          <p:nvPr/>
        </p:nvSpPr>
        <p:spPr>
          <a:xfrm>
            <a:off x="4716016" y="1988840"/>
            <a:ext cx="2088232" cy="208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 </a:t>
            </a:r>
          </a:p>
          <a:p>
            <a:pPr algn="ctr" fontAlgn="auto">
              <a:spcBef>
                <a:spcPts val="0"/>
              </a:spcBef>
              <a:spcAft>
                <a:spcPts val="0"/>
              </a:spcAft>
              <a:defRPr/>
            </a:pPr>
            <a:r>
              <a:rPr lang="en-GB" sz="2000" dirty="0" smtClean="0">
                <a:solidFill>
                  <a:schemeClr val="tx1"/>
                </a:solidFill>
              </a:rPr>
              <a:t>increase complexity e.g. changing tense, three argument verbs</a:t>
            </a:r>
            <a:endParaRPr lang="en-GB"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634653"/>
            <a:ext cx="8229600" cy="1143000"/>
          </a:xfrm>
          <a:prstGeom prst="rect">
            <a:avLst/>
          </a:prstGeom>
        </p:spPr>
        <p:txBody>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3000" b="1" i="0" u="none" strike="noStrike" kern="0" cap="none" spc="0" normalizeH="0" baseline="0" noProof="0" dirty="0" smtClean="0">
                <a:ln>
                  <a:noFill/>
                </a:ln>
                <a:solidFill>
                  <a:schemeClr val="tx2"/>
                </a:solidFill>
                <a:effectLst/>
                <a:uLnTx/>
                <a:uFillTx/>
                <a:latin typeface="+mj-lt"/>
                <a:ea typeface="+mj-ea"/>
                <a:cs typeface="+mj-cs"/>
              </a:rPr>
              <a:t>Therapy: Alan</a:t>
            </a:r>
            <a:endParaRPr kumimoji="0" lang="en-GB" sz="3000" b="1" i="0" u="none" strike="noStrike" kern="0" cap="none" spc="0" normalizeH="0" baseline="0" noProof="0" dirty="0">
              <a:ln>
                <a:noFill/>
              </a:ln>
              <a:solidFill>
                <a:schemeClr val="tx2"/>
              </a:solidFill>
              <a:effectLst/>
              <a:uLnTx/>
              <a:uFillTx/>
              <a:latin typeface="+mj-lt"/>
              <a:ea typeface="+mj-ea"/>
              <a:cs typeface="+mj-cs"/>
            </a:endParaRPr>
          </a:p>
        </p:txBody>
      </p:sp>
      <p:cxnSp>
        <p:nvCxnSpPr>
          <p:cNvPr id="3" name="Straight Arrow Connector 2"/>
          <p:cNvCxnSpPr/>
          <p:nvPr/>
        </p:nvCxnSpPr>
        <p:spPr>
          <a:xfrm>
            <a:off x="120650" y="5589240"/>
            <a:ext cx="8820150" cy="0"/>
          </a:xfrm>
          <a:prstGeom prst="straightConnector1">
            <a:avLst/>
          </a:prstGeom>
          <a:ln w="69850" cmpd="sng">
            <a:tailEnd type="arrow"/>
          </a:ln>
        </p:spPr>
        <p:style>
          <a:lnRef idx="1">
            <a:schemeClr val="accent1"/>
          </a:lnRef>
          <a:fillRef idx="0">
            <a:schemeClr val="accent1"/>
          </a:fillRef>
          <a:effectRef idx="0">
            <a:schemeClr val="accent1"/>
          </a:effectRef>
          <a:fontRef idx="minor">
            <a:schemeClr val="tx1"/>
          </a:fontRef>
        </p:style>
      </p:cxnSp>
      <p:pic>
        <p:nvPicPr>
          <p:cNvPr id="6" name="Picture 2" descr="http://images.cdn2.inmagine.com/168nwm/imagezoo/izs017/izs017083.jpg"/>
          <p:cNvPicPr>
            <a:picLocks noChangeAspect="1" noChangeArrowheads="1"/>
          </p:cNvPicPr>
          <p:nvPr/>
        </p:nvPicPr>
        <p:blipFill>
          <a:blip r:embed="rId3" cstate="print"/>
          <a:srcRect l="49107" r="21803"/>
          <a:stretch>
            <a:fillRect/>
          </a:stretch>
        </p:blipFill>
        <p:spPr bwMode="auto">
          <a:xfrm>
            <a:off x="720725" y="2349153"/>
            <a:ext cx="898525" cy="2352675"/>
          </a:xfrm>
          <a:prstGeom prst="rect">
            <a:avLst/>
          </a:prstGeom>
          <a:noFill/>
          <a:ln w="9525">
            <a:noFill/>
            <a:miter lim="800000"/>
            <a:headEnd/>
            <a:tailEnd/>
          </a:ln>
        </p:spPr>
      </p:pic>
      <p:sp>
        <p:nvSpPr>
          <p:cNvPr id="9" name="Rectangle 8"/>
          <p:cNvSpPr/>
          <p:nvPr/>
        </p:nvSpPr>
        <p:spPr>
          <a:xfrm>
            <a:off x="4356646" y="4221088"/>
            <a:ext cx="2087562" cy="115212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Learn the code: </a:t>
            </a:r>
            <a:r>
              <a:rPr lang="en-GB" sz="2000" dirty="0" smtClean="0">
                <a:solidFill>
                  <a:schemeClr val="tx1"/>
                </a:solidFill>
              </a:rPr>
              <a:t>lines </a:t>
            </a:r>
            <a:r>
              <a:rPr lang="en-GB" sz="2000" dirty="0">
                <a:solidFill>
                  <a:schemeClr val="tx1"/>
                </a:solidFill>
              </a:rPr>
              <a:t>and </a:t>
            </a:r>
            <a:r>
              <a:rPr lang="en-GB" sz="2000" dirty="0" smtClean="0">
                <a:solidFill>
                  <a:schemeClr val="tx1"/>
                </a:solidFill>
              </a:rPr>
              <a:t>arrows </a:t>
            </a:r>
            <a:endParaRPr lang="en-GB" sz="2000" dirty="0">
              <a:solidFill>
                <a:schemeClr val="tx1"/>
              </a:solidFill>
            </a:endParaRPr>
          </a:p>
        </p:txBody>
      </p:sp>
      <p:sp>
        <p:nvSpPr>
          <p:cNvPr id="10" name="Rectangle 9"/>
          <p:cNvSpPr/>
          <p:nvPr/>
        </p:nvSpPr>
        <p:spPr>
          <a:xfrm>
            <a:off x="4716016" y="1988840"/>
            <a:ext cx="2088232" cy="208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 </a:t>
            </a:r>
          </a:p>
          <a:p>
            <a:pPr algn="ctr" fontAlgn="auto">
              <a:spcBef>
                <a:spcPts val="0"/>
              </a:spcBef>
              <a:spcAft>
                <a:spcPts val="0"/>
              </a:spcAft>
              <a:defRPr/>
            </a:pPr>
            <a:r>
              <a:rPr lang="en-GB" sz="2000" dirty="0" smtClean="0">
                <a:solidFill>
                  <a:schemeClr val="tx1"/>
                </a:solidFill>
              </a:rPr>
              <a:t>increase complexity e.g. changing tense, three argument verbs</a:t>
            </a:r>
            <a:endParaRPr lang="en-GB" sz="2000" dirty="0">
              <a:solidFill>
                <a:schemeClr val="tx1"/>
              </a:solidFill>
            </a:endParaRPr>
          </a:p>
        </p:txBody>
      </p:sp>
      <p:sp>
        <p:nvSpPr>
          <p:cNvPr id="11" name="Rectangle 10"/>
          <p:cNvSpPr/>
          <p:nvPr/>
        </p:nvSpPr>
        <p:spPr>
          <a:xfrm>
            <a:off x="6948264" y="1988841"/>
            <a:ext cx="2123728" cy="20882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Generalise: </a:t>
            </a:r>
          </a:p>
          <a:p>
            <a:pPr algn="ctr" fontAlgn="auto">
              <a:spcBef>
                <a:spcPts val="0"/>
              </a:spcBef>
              <a:spcAft>
                <a:spcPts val="0"/>
              </a:spcAft>
              <a:defRPr/>
            </a:pPr>
            <a:r>
              <a:rPr lang="en-GB" sz="2000" dirty="0" smtClean="0">
                <a:solidFill>
                  <a:schemeClr val="tx1"/>
                </a:solidFill>
              </a:rPr>
              <a:t>support use of shapes in less structured tasks</a:t>
            </a:r>
            <a:endParaRPr lang="en-GB" sz="2000" i="1" dirty="0" smtClean="0">
              <a:solidFill>
                <a:schemeClr val="tx1"/>
              </a:solidFill>
            </a:endParaRPr>
          </a:p>
        </p:txBody>
      </p:sp>
      <p:sp>
        <p:nvSpPr>
          <p:cNvPr id="12" name="Rectangle 11"/>
          <p:cNvSpPr/>
          <p:nvPr/>
        </p:nvSpPr>
        <p:spPr>
          <a:xfrm>
            <a:off x="2555776" y="1988840"/>
            <a:ext cx="2016224" cy="2088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a:t>
            </a:r>
          </a:p>
          <a:p>
            <a:pPr algn="ctr" fontAlgn="auto">
              <a:spcBef>
                <a:spcPts val="0"/>
              </a:spcBef>
              <a:spcAft>
                <a:spcPts val="0"/>
              </a:spcAft>
              <a:defRPr/>
            </a:pPr>
            <a:r>
              <a:rPr lang="en-GB" sz="2000" dirty="0" smtClean="0">
                <a:solidFill>
                  <a:schemeClr val="tx1"/>
                </a:solidFill>
              </a:rPr>
              <a:t>e.g. sentence </a:t>
            </a:r>
            <a:r>
              <a:rPr lang="en-GB" sz="2000" dirty="0">
                <a:solidFill>
                  <a:schemeClr val="tx1"/>
                </a:solidFill>
              </a:rPr>
              <a:t>extension </a:t>
            </a:r>
            <a:r>
              <a:rPr lang="en-GB" sz="2000" dirty="0" smtClean="0">
                <a:solidFill>
                  <a:schemeClr val="tx1"/>
                </a:solidFill>
              </a:rPr>
              <a:t>tasks using prepositional phrases</a:t>
            </a:r>
            <a:endParaRPr lang="en-GB" sz="2000" dirty="0">
              <a:solidFill>
                <a:schemeClr val="tx1"/>
              </a:solidFill>
            </a:endParaRPr>
          </a:p>
        </p:txBody>
      </p:sp>
      <p:sp>
        <p:nvSpPr>
          <p:cNvPr id="13" name="Rectangle 12"/>
          <p:cNvSpPr/>
          <p:nvPr/>
        </p:nvSpPr>
        <p:spPr>
          <a:xfrm>
            <a:off x="2195835" y="4221088"/>
            <a:ext cx="2016125" cy="11521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Learn the code: </a:t>
            </a:r>
          </a:p>
          <a:p>
            <a:pPr algn="ctr" fontAlgn="auto">
              <a:spcBef>
                <a:spcPts val="0"/>
              </a:spcBef>
              <a:spcAft>
                <a:spcPts val="0"/>
              </a:spcAft>
              <a:defRPr/>
            </a:pPr>
            <a:r>
              <a:rPr lang="en-GB" sz="2000" dirty="0" smtClean="0"/>
              <a:t>add more shapes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Post-Therapy Assessment</a:t>
            </a:r>
            <a:endParaRPr lang="en-GB" dirty="0"/>
          </a:p>
        </p:txBody>
      </p:sp>
      <p:sp>
        <p:nvSpPr>
          <p:cNvPr id="3" name="Content Placeholder 2"/>
          <p:cNvSpPr>
            <a:spLocks noGrp="1"/>
          </p:cNvSpPr>
          <p:nvPr>
            <p:ph idx="1"/>
          </p:nvPr>
        </p:nvSpPr>
        <p:spPr>
          <a:xfrm>
            <a:off x="330200" y="1844824"/>
            <a:ext cx="8489950" cy="3457575"/>
          </a:xfrm>
        </p:spPr>
        <p:txBody>
          <a:bodyPr/>
          <a:lstStyle/>
          <a:p>
            <a:r>
              <a:rPr lang="en-GB" dirty="0" smtClean="0"/>
              <a:t>Immediately after the therapy block finished</a:t>
            </a:r>
          </a:p>
          <a:p>
            <a:endParaRPr lang="en-GB" dirty="0" smtClean="0"/>
          </a:p>
          <a:p>
            <a:r>
              <a:rPr lang="en-GB" dirty="0" smtClean="0"/>
              <a:t>A week later allowing participants to use the shapes during the assessments</a:t>
            </a:r>
          </a:p>
          <a:p>
            <a:endParaRPr lang="en-GB" dirty="0" smtClean="0"/>
          </a:p>
          <a:p>
            <a:r>
              <a:rPr lang="en-GB" dirty="0" smtClean="0"/>
              <a:t>Three months later (yet to complete)</a:t>
            </a:r>
            <a:endParaRPr lang="en-GB" dirty="0"/>
          </a:p>
        </p:txBody>
      </p:sp>
      <p:pic>
        <p:nvPicPr>
          <p:cNvPr id="4" name="Picture 3"/>
          <p:cNvPicPr/>
          <p:nvPr/>
        </p:nvPicPr>
        <p:blipFill rotWithShape="1">
          <a:blip r:embed="rId3" cstate="print"/>
          <a:srcRect l="41338" t="44573" r="8206" b="25147"/>
          <a:stretch/>
        </p:blipFill>
        <p:spPr bwMode="auto">
          <a:xfrm>
            <a:off x="3131840" y="5157192"/>
            <a:ext cx="2889250" cy="125095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Toby’s Results</a:t>
            </a:r>
            <a:endParaRPr lang="en-GB" sz="3200" dirty="0"/>
          </a:p>
        </p:txBody>
      </p:sp>
      <p:sp>
        <p:nvSpPr>
          <p:cNvPr id="3" name="Content Placeholder 2"/>
          <p:cNvSpPr>
            <a:spLocks noGrp="1"/>
          </p:cNvSpPr>
          <p:nvPr>
            <p:ph idx="1"/>
          </p:nvPr>
        </p:nvSpPr>
        <p:spPr>
          <a:xfrm>
            <a:off x="330200" y="1700262"/>
            <a:ext cx="8489950" cy="792634"/>
          </a:xfrm>
        </p:spPr>
        <p:txBody>
          <a:bodyPr/>
          <a:lstStyle/>
          <a:p>
            <a:r>
              <a:rPr lang="en-GB" dirty="0" smtClean="0"/>
              <a:t>Improvements in action naming and sentence production in constrained tasks</a:t>
            </a:r>
          </a:p>
        </p:txBody>
      </p:sp>
      <p:graphicFrame>
        <p:nvGraphicFramePr>
          <p:cNvPr id="10" name="Chart 9"/>
          <p:cNvGraphicFramePr/>
          <p:nvPr>
            <p:extLst>
              <p:ext uri="{D42A27DB-BD31-4B8C-83A1-F6EECF244321}">
                <p14:modId xmlns:p14="http://schemas.microsoft.com/office/powerpoint/2010/main" val="2985894067"/>
              </p:ext>
            </p:extLst>
          </p:nvPr>
        </p:nvGraphicFramePr>
        <p:xfrm>
          <a:off x="4932040" y="3140968"/>
          <a:ext cx="352839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842702582"/>
              </p:ext>
            </p:extLst>
          </p:nvPr>
        </p:nvGraphicFramePr>
        <p:xfrm>
          <a:off x="683568" y="3140968"/>
          <a:ext cx="35433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a:spLocks/>
          </p:cNvSpPr>
          <p:nvPr/>
        </p:nvSpPr>
        <p:spPr bwMode="auto">
          <a:xfrm>
            <a:off x="906586" y="5876726"/>
            <a:ext cx="3305374" cy="792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GB" sz="2000" kern="0" dirty="0" smtClean="0">
                <a:latin typeface="+mn-lt"/>
              </a:rPr>
              <a:t>Action naming: OANB (/50) 		</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4860032" y="5889846"/>
            <a:ext cx="3888432" cy="369332"/>
          </a:xfrm>
          <a:prstGeom prst="rect">
            <a:avLst/>
          </a:prstGeom>
          <a:noFill/>
        </p:spPr>
        <p:txBody>
          <a:bodyPr wrap="square" rtlCol="0">
            <a:spAutoFit/>
          </a:bodyPr>
          <a:lstStyle/>
          <a:p>
            <a:pPr lvl="0"/>
            <a:r>
              <a:rPr lang="en-GB" kern="0" dirty="0"/>
              <a:t>Thematic Completeness: TRIP (/20</a:t>
            </a:r>
            <a:r>
              <a:rPr lang="en-GB" kern="0" dirty="0" smtClean="0"/>
              <a:t>)</a:t>
            </a:r>
            <a:endParaRPr lang="en-GB"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Alan’s Results</a:t>
            </a:r>
            <a:endParaRPr lang="en-GB" dirty="0"/>
          </a:p>
        </p:txBody>
      </p:sp>
      <p:sp>
        <p:nvSpPr>
          <p:cNvPr id="5" name="Content Placeholder 2"/>
          <p:cNvSpPr txBox="1">
            <a:spLocks/>
          </p:cNvSpPr>
          <p:nvPr/>
        </p:nvSpPr>
        <p:spPr bwMode="auto">
          <a:xfrm>
            <a:off x="395536" y="5373216"/>
            <a:ext cx="4104456" cy="792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GB" sz="2000" kern="0" noProof="0" dirty="0" smtClean="0">
                <a:latin typeface="+mn-lt"/>
              </a:rPr>
              <a:t>Sentence Generation: pre-therapy</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4788024" y="5373216"/>
            <a:ext cx="4320480" cy="792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GB" sz="2000" kern="0" noProof="0" dirty="0" smtClean="0">
                <a:latin typeface="+mn-lt"/>
              </a:rPr>
              <a:t>Sentence Generation: post-therapy</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8" name="Chart 7"/>
          <p:cNvGraphicFramePr/>
          <p:nvPr>
            <p:extLst>
              <p:ext uri="{D42A27DB-BD31-4B8C-83A1-F6EECF244321}">
                <p14:modId xmlns:p14="http://schemas.microsoft.com/office/powerpoint/2010/main" val="311769774"/>
              </p:ext>
            </p:extLst>
          </p:nvPr>
        </p:nvGraphicFramePr>
        <p:xfrm>
          <a:off x="72007" y="1556792"/>
          <a:ext cx="4716017"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424267196"/>
              </p:ext>
            </p:extLst>
          </p:nvPr>
        </p:nvGraphicFramePr>
        <p:xfrm>
          <a:off x="4716016" y="1556792"/>
          <a:ext cx="4427984" cy="36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Cinderella Story</a:t>
            </a:r>
            <a:endParaRPr lang="en-GB" dirty="0"/>
          </a:p>
        </p:txBody>
      </p:sp>
      <p:sp>
        <p:nvSpPr>
          <p:cNvPr id="3" name="Content Placeholder 2"/>
          <p:cNvSpPr>
            <a:spLocks noGrp="1"/>
          </p:cNvSpPr>
          <p:nvPr>
            <p:ph idx="1"/>
          </p:nvPr>
        </p:nvSpPr>
        <p:spPr>
          <a:xfrm>
            <a:off x="323528" y="1484784"/>
            <a:ext cx="8489950" cy="648717"/>
          </a:xfrm>
        </p:spPr>
        <p:txBody>
          <a:bodyPr/>
          <a:lstStyle/>
          <a:p>
            <a:pPr>
              <a:buNone/>
            </a:pPr>
            <a:r>
              <a:rPr lang="en-GB" dirty="0" smtClean="0"/>
              <a:t>Pre-therapy</a:t>
            </a:r>
          </a:p>
          <a:p>
            <a:pPr>
              <a:buNone/>
            </a:pPr>
            <a:r>
              <a:rPr lang="en-GB" dirty="0" smtClean="0"/>
              <a:t>Post-therapy (with shapes)</a:t>
            </a:r>
          </a:p>
        </p:txBody>
      </p:sp>
      <p:pic>
        <p:nvPicPr>
          <p:cNvPr id="4" name="AS Cinderella baseline 1.wma">
            <a:hlinkClick r:id="" action="ppaction://media"/>
          </p:cNvPr>
          <p:cNvPicPr>
            <a:picLocks noRot="1" noChangeAspect="1"/>
          </p:cNvPicPr>
          <p:nvPr>
            <a:audioFile r:link="rId1"/>
          </p:nvPr>
        </p:nvPicPr>
        <p:blipFill>
          <a:blip r:embed="rId5" cstate="print"/>
          <a:stretch>
            <a:fillRect/>
          </a:stretch>
        </p:blipFill>
        <p:spPr>
          <a:xfrm>
            <a:off x="7524328" y="1412776"/>
            <a:ext cx="720080" cy="720080"/>
          </a:xfrm>
          <a:prstGeom prst="rect">
            <a:avLst/>
          </a:prstGeom>
        </p:spPr>
      </p:pic>
      <p:pic>
        <p:nvPicPr>
          <p:cNvPr id="5" name="AS Cinderella post-therapy with shapes.MTS">
            <a:hlinkClick r:id="" action="ppaction://media"/>
          </p:cNvPr>
          <p:cNvPicPr>
            <a:picLocks noRot="1" noChangeAspect="1"/>
          </p:cNvPicPr>
          <p:nvPr>
            <a:videoFile r:link="rId2"/>
          </p:nvPr>
        </p:nvPicPr>
        <p:blipFill>
          <a:blip r:embed="rId6" cstate="print"/>
          <a:stretch>
            <a:fillRect/>
          </a:stretch>
        </p:blipFill>
        <p:spPr>
          <a:xfrm>
            <a:off x="1979712" y="2780928"/>
            <a:ext cx="5112568" cy="383442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59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Conclusions</a:t>
            </a:r>
            <a:endParaRPr lang="en-GB" dirty="0"/>
          </a:p>
        </p:txBody>
      </p:sp>
      <p:sp>
        <p:nvSpPr>
          <p:cNvPr id="3" name="Content Placeholder 2"/>
          <p:cNvSpPr>
            <a:spLocks noGrp="1"/>
          </p:cNvSpPr>
          <p:nvPr>
            <p:ph idx="1"/>
          </p:nvPr>
        </p:nvSpPr>
        <p:spPr>
          <a:xfrm>
            <a:off x="330200" y="1988840"/>
            <a:ext cx="8489950" cy="4392488"/>
          </a:xfrm>
        </p:spPr>
        <p:txBody>
          <a:bodyPr/>
          <a:lstStyle/>
          <a:p>
            <a:r>
              <a:rPr lang="en-GB" dirty="0" smtClean="0"/>
              <a:t>Both participants demonstrated positive change but only Alan generalised skills to less structured tasks.</a:t>
            </a:r>
          </a:p>
          <a:p>
            <a:pPr lvl="1">
              <a:buNone/>
            </a:pPr>
            <a:r>
              <a:rPr lang="en-GB" dirty="0" smtClean="0"/>
              <a:t>?comprehension skills </a:t>
            </a:r>
          </a:p>
          <a:p>
            <a:pPr lvl="1">
              <a:buNone/>
            </a:pPr>
            <a:r>
              <a:rPr lang="en-GB" dirty="0" smtClean="0"/>
              <a:t>?previous exposure to Shape Coding</a:t>
            </a:r>
          </a:p>
          <a:p>
            <a:pPr>
              <a:buNone/>
            </a:pPr>
            <a:endParaRPr lang="en-GB" dirty="0" smtClean="0"/>
          </a:p>
          <a:p>
            <a:r>
              <a:rPr lang="en-GB" dirty="0" smtClean="0"/>
              <a:t>Shape Coding as a toolkit: adaptable according to clients’ needs.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algn="ctr" eaLnBrk="1" hangingPunct="1"/>
            <a:r>
              <a:rPr lang="en-US" sz="3200" dirty="0" smtClean="0"/>
              <a:t>Shape Coding and Aphasia</a:t>
            </a:r>
          </a:p>
        </p:txBody>
      </p:sp>
      <p:sp>
        <p:nvSpPr>
          <p:cNvPr id="4099" name="Rectangle 8"/>
          <p:cNvSpPr>
            <a:spLocks noGrp="1" noChangeArrowheads="1"/>
          </p:cNvSpPr>
          <p:nvPr>
            <p:ph type="body" idx="1"/>
          </p:nvPr>
        </p:nvSpPr>
        <p:spPr>
          <a:xfrm>
            <a:off x="330200" y="2204864"/>
            <a:ext cx="8489950" cy="3457575"/>
          </a:xfrm>
        </p:spPr>
        <p:txBody>
          <a:bodyPr/>
          <a:lstStyle/>
          <a:p>
            <a:pPr eaLnBrk="1" hangingPunct="1"/>
            <a:r>
              <a:rPr lang="en-US" dirty="0" smtClean="0"/>
              <a:t>Susan </a:t>
            </a:r>
            <a:r>
              <a:rPr lang="en-US" dirty="0" err="1" smtClean="0"/>
              <a:t>Ebbels</a:t>
            </a:r>
            <a:r>
              <a:rPr lang="en-US" dirty="0" smtClean="0"/>
              <a:t>: Shape Coding for SLI </a:t>
            </a:r>
          </a:p>
          <a:p>
            <a:pPr eaLnBrk="1" hangingPunct="1">
              <a:buNone/>
            </a:pPr>
            <a:endParaRPr lang="en-US" dirty="0" smtClean="0"/>
          </a:p>
          <a:p>
            <a:pPr eaLnBrk="1" hangingPunct="1"/>
            <a:r>
              <a:rPr lang="en-US" dirty="0" smtClean="0"/>
              <a:t>Helen Davy: pilot study – shape coding and aphasia</a:t>
            </a:r>
          </a:p>
          <a:p>
            <a:pPr eaLnBrk="1" hangingPunct="1">
              <a:buNone/>
            </a:pPr>
            <a:endParaRPr lang="en-US" dirty="0" smtClean="0"/>
          </a:p>
          <a:p>
            <a:pPr eaLnBrk="1" hangingPunct="1"/>
            <a:r>
              <a:rPr lang="en-US" dirty="0" smtClean="0"/>
              <a:t>Current study: shape coding for two men with chronic non-fluent aphasia.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srcRect/>
          <a:stretch>
            <a:fillRect/>
          </a:stretch>
        </p:blipFill>
        <p:spPr bwMode="auto">
          <a:xfrm>
            <a:off x="3491880" y="4597972"/>
            <a:ext cx="647700" cy="198437"/>
          </a:xfrm>
          <a:prstGeom prst="rect">
            <a:avLst/>
          </a:prstGeom>
          <a:noFill/>
          <a:ln w="9525">
            <a:noFill/>
            <a:miter lim="800000"/>
            <a:headEnd/>
            <a:tailEnd/>
          </a:ln>
        </p:spPr>
      </p:pic>
      <p:pic>
        <p:nvPicPr>
          <p:cNvPr id="22" name="Picture 2"/>
          <p:cNvPicPr>
            <a:picLocks noChangeAspect="1" noChangeArrowheads="1"/>
          </p:cNvPicPr>
          <p:nvPr/>
        </p:nvPicPr>
        <p:blipFill>
          <a:blip r:embed="rId4" cstate="print"/>
          <a:srcRect/>
          <a:stretch>
            <a:fillRect/>
          </a:stretch>
        </p:blipFill>
        <p:spPr bwMode="auto">
          <a:xfrm>
            <a:off x="4211960" y="4221088"/>
            <a:ext cx="1368152" cy="657225"/>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GB" sz="3200" dirty="0" smtClean="0"/>
              <a:t>Shape Coding</a:t>
            </a:r>
            <a:endParaRPr lang="en-GB" sz="3200" dirty="0"/>
          </a:p>
        </p:txBody>
      </p:sp>
      <p:sp>
        <p:nvSpPr>
          <p:cNvPr id="4" name="TextBox 3"/>
          <p:cNvSpPr txBox="1">
            <a:spLocks noChangeArrowheads="1"/>
          </p:cNvSpPr>
          <p:nvPr/>
        </p:nvSpPr>
        <p:spPr bwMode="auto">
          <a:xfrm>
            <a:off x="178941" y="2492251"/>
            <a:ext cx="6697663" cy="523220"/>
          </a:xfrm>
          <a:prstGeom prst="rect">
            <a:avLst/>
          </a:prstGeom>
          <a:noFill/>
          <a:ln w="9525">
            <a:noFill/>
            <a:miter lim="800000"/>
            <a:headEnd/>
            <a:tailEnd/>
          </a:ln>
        </p:spPr>
        <p:txBody>
          <a:bodyPr>
            <a:spAutoFit/>
          </a:bodyPr>
          <a:lstStyle/>
          <a:p>
            <a:r>
              <a:rPr lang="en-GB" sz="2800" dirty="0">
                <a:latin typeface="+mn-lt"/>
              </a:rPr>
              <a:t>The </a:t>
            </a:r>
            <a:r>
              <a:rPr lang="en-GB" sz="2800" dirty="0" smtClean="0">
                <a:latin typeface="+mn-lt"/>
              </a:rPr>
              <a:t>dog</a:t>
            </a:r>
            <a:r>
              <a:rPr lang="en-GB" sz="2800" dirty="0">
                <a:latin typeface="+mn-lt"/>
              </a:rPr>
              <a:t>	  is         </a:t>
            </a:r>
            <a:r>
              <a:rPr lang="en-GB" sz="2800" dirty="0" smtClean="0">
                <a:latin typeface="+mn-lt"/>
              </a:rPr>
              <a:t>chasing   the cat</a:t>
            </a:r>
            <a:endParaRPr lang="en-GB" sz="2800" dirty="0">
              <a:latin typeface="+mn-lt"/>
            </a:endParaRPr>
          </a:p>
        </p:txBody>
      </p:sp>
      <p:sp>
        <p:nvSpPr>
          <p:cNvPr id="5" name="Oval 4"/>
          <p:cNvSpPr/>
          <p:nvPr/>
        </p:nvSpPr>
        <p:spPr>
          <a:xfrm>
            <a:off x="107504" y="2060451"/>
            <a:ext cx="1655762" cy="1152525"/>
          </a:xfrm>
          <a:prstGeom prst="ellipse">
            <a:avLst/>
          </a:prstGeom>
          <a:noFill/>
          <a:ln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1979166" y="2133476"/>
            <a:ext cx="865188" cy="1079500"/>
          </a:xfrm>
          <a:prstGeom prst="diamond">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Hexagon 6"/>
          <p:cNvSpPr/>
          <p:nvPr/>
        </p:nvSpPr>
        <p:spPr>
          <a:xfrm>
            <a:off x="2987228" y="2204913"/>
            <a:ext cx="4105175" cy="936625"/>
          </a:xfrm>
          <a:prstGeom prst="hexagon">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p:nvSpPr>
        <p:spPr>
          <a:xfrm>
            <a:off x="179388" y="3932487"/>
            <a:ext cx="1655762" cy="1152525"/>
          </a:xfrm>
          <a:prstGeom prst="ellipse">
            <a:avLst/>
          </a:prstGeom>
          <a:noFill/>
          <a:ln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iamond 13"/>
          <p:cNvSpPr/>
          <p:nvPr/>
        </p:nvSpPr>
        <p:spPr>
          <a:xfrm>
            <a:off x="1907704" y="4005064"/>
            <a:ext cx="1080120" cy="1368152"/>
          </a:xfrm>
          <a:prstGeom prst="diamond">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Hexagon 14"/>
          <p:cNvSpPr/>
          <p:nvPr/>
        </p:nvSpPr>
        <p:spPr>
          <a:xfrm>
            <a:off x="3059112" y="4076949"/>
            <a:ext cx="4105175" cy="935038"/>
          </a:xfrm>
          <a:prstGeom prst="hexagon">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Rectangle 15"/>
          <p:cNvSpPr/>
          <p:nvPr/>
        </p:nvSpPr>
        <p:spPr>
          <a:xfrm>
            <a:off x="4284663" y="4219824"/>
            <a:ext cx="2663601" cy="577328"/>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TextBox 16"/>
          <p:cNvSpPr txBox="1">
            <a:spLocks noChangeArrowheads="1"/>
          </p:cNvSpPr>
          <p:nvPr/>
        </p:nvSpPr>
        <p:spPr bwMode="auto">
          <a:xfrm>
            <a:off x="250825" y="4292353"/>
            <a:ext cx="8893175" cy="461665"/>
          </a:xfrm>
          <a:prstGeom prst="rect">
            <a:avLst/>
          </a:prstGeom>
          <a:noFill/>
          <a:ln w="9525">
            <a:noFill/>
            <a:miter lim="800000"/>
            <a:headEnd/>
            <a:tailEnd/>
          </a:ln>
        </p:spPr>
        <p:txBody>
          <a:bodyPr>
            <a:spAutoFit/>
          </a:bodyPr>
          <a:lstStyle/>
          <a:p>
            <a:r>
              <a:rPr lang="en-GB" sz="2400" dirty="0">
                <a:latin typeface="+mn-lt"/>
              </a:rPr>
              <a:t>The </a:t>
            </a:r>
            <a:r>
              <a:rPr lang="en-GB" sz="2400" dirty="0" smtClean="0">
                <a:latin typeface="+mn-lt"/>
              </a:rPr>
              <a:t>boys</a:t>
            </a:r>
            <a:r>
              <a:rPr lang="en-GB" sz="2400" dirty="0">
                <a:latin typeface="+mn-lt"/>
              </a:rPr>
              <a:t>	</a:t>
            </a:r>
            <a:r>
              <a:rPr lang="en-GB" sz="2400" dirty="0" smtClean="0">
                <a:latin typeface="+mn-lt"/>
              </a:rPr>
              <a:t>were     eating    vanilla ice-creams       in the park            </a:t>
            </a:r>
            <a:endParaRPr lang="en-GB" sz="2400" dirty="0">
              <a:latin typeface="+mn-lt"/>
            </a:endParaRPr>
          </a:p>
        </p:txBody>
      </p:sp>
      <p:sp>
        <p:nvSpPr>
          <p:cNvPr id="18" name="Flowchart: Delay 17"/>
          <p:cNvSpPr/>
          <p:nvPr/>
        </p:nvSpPr>
        <p:spPr>
          <a:xfrm rot="16200000">
            <a:off x="7560704" y="3536641"/>
            <a:ext cx="1150938" cy="1799754"/>
          </a:xfrm>
          <a:prstGeom prst="flowChartDelay">
            <a:avLst/>
          </a:prstGeom>
          <a:noFill/>
          <a:ln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Rectangle 18"/>
          <p:cNvSpPr/>
          <p:nvPr/>
        </p:nvSpPr>
        <p:spPr>
          <a:xfrm>
            <a:off x="7740352" y="4293096"/>
            <a:ext cx="1224261" cy="432865"/>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30" name="Straight Connector 29"/>
          <p:cNvCxnSpPr/>
          <p:nvPr/>
        </p:nvCxnSpPr>
        <p:spPr>
          <a:xfrm flipH="1">
            <a:off x="395536" y="4797152"/>
            <a:ext cx="1296144" cy="0"/>
          </a:xfrm>
          <a:prstGeom prst="line">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267744" y="4797152"/>
            <a:ext cx="504056" cy="0"/>
          </a:xfrm>
          <a:prstGeom prst="line">
            <a:avLst/>
          </a:prstGeom>
          <a:ln w="4445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67744" y="4725144"/>
            <a:ext cx="0" cy="36004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88148" y="2420962"/>
            <a:ext cx="1656184" cy="575593"/>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1" name="Straight Connector 40"/>
          <p:cNvCxnSpPr/>
          <p:nvPr/>
        </p:nvCxnSpPr>
        <p:spPr>
          <a:xfrm flipH="1">
            <a:off x="2267744" y="4725144"/>
            <a:ext cx="504056" cy="0"/>
          </a:xfrm>
          <a:prstGeom prst="line">
            <a:avLst/>
          </a:prstGeom>
          <a:ln w="4445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5536" y="4725144"/>
            <a:ext cx="1296144" cy="0"/>
          </a:xfrm>
          <a:prstGeom prst="line">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520686"/>
          </a:xfrm>
        </p:spPr>
        <p:txBody>
          <a:bodyPr/>
          <a:lstStyle/>
          <a:p>
            <a:pPr algn="ctr"/>
            <a:r>
              <a:rPr lang="en-GB" dirty="0" smtClean="0"/>
              <a:t>Study Participants</a:t>
            </a:r>
            <a:endParaRPr lang="en-GB" dirty="0"/>
          </a:p>
        </p:txBody>
      </p:sp>
      <p:graphicFrame>
        <p:nvGraphicFramePr>
          <p:cNvPr id="4" name="Content Placeholder 3"/>
          <p:cNvGraphicFramePr>
            <a:graphicFrameLocks noGrp="1"/>
          </p:cNvGraphicFramePr>
          <p:nvPr>
            <p:ph idx="1"/>
          </p:nvPr>
        </p:nvGraphicFramePr>
        <p:xfrm>
          <a:off x="330200" y="1571612"/>
          <a:ext cx="8670955" cy="5072546"/>
        </p:xfrm>
        <a:graphic>
          <a:graphicData uri="http://schemas.openxmlformats.org/drawingml/2006/table">
            <a:tbl>
              <a:tblPr firstRow="1" bandRow="1">
                <a:tableStyleId>{5C22544A-7EE6-4342-B048-85BDC9FD1C3A}</a:tableStyleId>
              </a:tblPr>
              <a:tblGrid>
                <a:gridCol w="1559715">
                  <a:extLst>
                    <a:ext uri="{9D8B030D-6E8A-4147-A177-3AD203B41FA5}">
                      <a16:colId xmlns:a16="http://schemas.microsoft.com/office/drawing/2014/main" val="20000"/>
                    </a:ext>
                  </a:extLst>
                </a:gridCol>
                <a:gridCol w="917701">
                  <a:extLst>
                    <a:ext uri="{9D8B030D-6E8A-4147-A177-3AD203B41FA5}">
                      <a16:colId xmlns:a16="http://schemas.microsoft.com/office/drawing/2014/main" val="20001"/>
                    </a:ext>
                  </a:extLst>
                </a:gridCol>
                <a:gridCol w="1335756">
                  <a:extLst>
                    <a:ext uri="{9D8B030D-6E8A-4147-A177-3AD203B41FA5}">
                      <a16:colId xmlns:a16="http://schemas.microsoft.com/office/drawing/2014/main" val="20002"/>
                    </a:ext>
                  </a:extLst>
                </a:gridCol>
                <a:gridCol w="1141660">
                  <a:extLst>
                    <a:ext uri="{9D8B030D-6E8A-4147-A177-3AD203B41FA5}">
                      <a16:colId xmlns:a16="http://schemas.microsoft.com/office/drawing/2014/main" val="20003"/>
                    </a:ext>
                  </a:extLst>
                </a:gridCol>
                <a:gridCol w="1028634">
                  <a:extLst>
                    <a:ext uri="{9D8B030D-6E8A-4147-A177-3AD203B41FA5}">
                      <a16:colId xmlns:a16="http://schemas.microsoft.com/office/drawing/2014/main" val="20004"/>
                    </a:ext>
                  </a:extLst>
                </a:gridCol>
                <a:gridCol w="1448781">
                  <a:extLst>
                    <a:ext uri="{9D8B030D-6E8A-4147-A177-3AD203B41FA5}">
                      <a16:colId xmlns:a16="http://schemas.microsoft.com/office/drawing/2014/main" val="20005"/>
                    </a:ext>
                  </a:extLst>
                </a:gridCol>
                <a:gridCol w="1238708">
                  <a:extLst>
                    <a:ext uri="{9D8B030D-6E8A-4147-A177-3AD203B41FA5}">
                      <a16:colId xmlns:a16="http://schemas.microsoft.com/office/drawing/2014/main" val="20006"/>
                    </a:ext>
                  </a:extLst>
                </a:gridCol>
              </a:tblGrid>
              <a:tr h="642046">
                <a:tc>
                  <a:txBody>
                    <a:bodyPr/>
                    <a:lstStyle/>
                    <a:p>
                      <a:pPr algn="ctr"/>
                      <a:r>
                        <a:rPr lang="en-GB" dirty="0" smtClean="0"/>
                        <a:t>Participants</a:t>
                      </a:r>
                      <a:endParaRPr lang="en-GB" dirty="0"/>
                    </a:p>
                  </a:txBody>
                  <a:tcPr/>
                </a:tc>
                <a:tc>
                  <a:txBody>
                    <a:bodyPr/>
                    <a:lstStyle/>
                    <a:p>
                      <a:pPr algn="ctr"/>
                      <a:r>
                        <a:rPr lang="en-GB" dirty="0" smtClean="0"/>
                        <a:t>Age</a:t>
                      </a:r>
                      <a:endParaRPr lang="en-GB" dirty="0"/>
                    </a:p>
                  </a:txBody>
                  <a:tcPr/>
                </a:tc>
                <a:tc>
                  <a:txBody>
                    <a:bodyPr/>
                    <a:lstStyle/>
                    <a:p>
                      <a:pPr algn="ctr"/>
                      <a:r>
                        <a:rPr lang="en-GB" dirty="0" smtClean="0"/>
                        <a:t>Education</a:t>
                      </a:r>
                    </a:p>
                    <a:p>
                      <a:pPr algn="ctr"/>
                      <a:r>
                        <a:rPr lang="en-GB" dirty="0" smtClean="0"/>
                        <a:t>level</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Time post stroke</a:t>
                      </a:r>
                    </a:p>
                  </a:txBody>
                  <a:tcPr/>
                </a:tc>
                <a:tc gridSpan="2">
                  <a:txBody>
                    <a:bodyPr/>
                    <a:lstStyle/>
                    <a:p>
                      <a:pPr algn="ctr"/>
                      <a:r>
                        <a:rPr lang="en-GB" dirty="0" smtClean="0"/>
                        <a:t>Western Aphasia</a:t>
                      </a:r>
                      <a:r>
                        <a:rPr lang="en-GB" baseline="0" dirty="0" smtClean="0"/>
                        <a:t> </a:t>
                      </a:r>
                    </a:p>
                    <a:p>
                      <a:pPr algn="ctr"/>
                      <a:r>
                        <a:rPr lang="en-GB" dirty="0" smtClean="0"/>
                        <a:t>Battery</a:t>
                      </a:r>
                    </a:p>
                    <a:p>
                      <a:pPr algn="ctr"/>
                      <a:r>
                        <a:rPr lang="en-GB" dirty="0" smtClean="0"/>
                        <a:t>AQ             </a:t>
                      </a:r>
                      <a:r>
                        <a:rPr lang="en-GB" dirty="0" err="1" smtClean="0"/>
                        <a:t>aud</a:t>
                      </a:r>
                      <a:r>
                        <a:rPr lang="en-GB" dirty="0" smtClean="0"/>
                        <a:t> comp</a:t>
                      </a:r>
                    </a:p>
                  </a:txBody>
                  <a:tcPr/>
                </a:tc>
                <a:tc hMerge="1">
                  <a:txBody>
                    <a:bodyPr/>
                    <a:lstStyle/>
                    <a:p>
                      <a:endParaRPr lang="en-GB" dirty="0"/>
                    </a:p>
                  </a:txBody>
                  <a:tcPr/>
                </a:tc>
                <a:tc>
                  <a:txBody>
                    <a:bodyPr/>
                    <a:lstStyle/>
                    <a:p>
                      <a:pPr algn="ctr"/>
                      <a:r>
                        <a:rPr lang="en-GB" dirty="0" smtClean="0"/>
                        <a:t>Shape</a:t>
                      </a:r>
                    </a:p>
                    <a:p>
                      <a:pPr algn="ctr"/>
                      <a:r>
                        <a:rPr lang="en-GB" dirty="0" smtClean="0"/>
                        <a:t>Coding</a:t>
                      </a:r>
                      <a:endParaRPr lang="en-GB" dirty="0"/>
                    </a:p>
                  </a:txBody>
                  <a:tcPr/>
                </a:tc>
                <a:extLst>
                  <a:ext uri="{0D108BD9-81ED-4DB2-BD59-A6C34878D82A}">
                    <a16:rowId xmlns:a16="http://schemas.microsoft.com/office/drawing/2014/main" val="10000"/>
                  </a:ext>
                </a:extLst>
              </a:tr>
              <a:tr h="2014558">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lgn="ctr"/>
                      <a:r>
                        <a:rPr lang="en-GB" dirty="0" smtClean="0"/>
                        <a:t>Alan</a:t>
                      </a:r>
                      <a:endParaRPr lang="en-GB" dirty="0"/>
                    </a:p>
                  </a:txBody>
                  <a:tcPr/>
                </a:tc>
                <a:tc>
                  <a:txBody>
                    <a:bodyPr/>
                    <a:lstStyle/>
                    <a:p>
                      <a:endParaRPr lang="en-GB" sz="2000" dirty="0" smtClean="0"/>
                    </a:p>
                    <a:p>
                      <a:endParaRPr lang="en-GB" sz="2000" dirty="0" smtClean="0"/>
                    </a:p>
                    <a:p>
                      <a:endParaRPr lang="en-GB" sz="2000" dirty="0" smtClean="0"/>
                    </a:p>
                    <a:p>
                      <a:pPr algn="ctr"/>
                      <a:r>
                        <a:rPr lang="en-GB" sz="2000" dirty="0" smtClean="0"/>
                        <a:t>54</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MA</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5.5 years</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54.6</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9.4</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Previous</a:t>
                      </a:r>
                      <a:r>
                        <a:rPr kumimoji="0" lang="en-GB" sz="2000" b="0" i="0" u="none" strike="noStrike" kern="0" cap="none" spc="0" normalizeH="0" noProof="0" dirty="0" smtClean="0">
                          <a:ln>
                            <a:noFill/>
                          </a:ln>
                          <a:solidFill>
                            <a:schemeClr val="tx1"/>
                          </a:solidFill>
                          <a:effectLst/>
                          <a:uLnTx/>
                          <a:uFillTx/>
                          <a:latin typeface="+mn-lt"/>
                          <a:ea typeface="+mn-ea"/>
                          <a:cs typeface="+mn-cs"/>
                        </a:rPr>
                        <a:t> exposure to shape coding</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1"/>
                  </a:ext>
                </a:extLst>
              </a:tr>
              <a:tr h="2143588">
                <a:tc>
                  <a:txBody>
                    <a:bodyPr/>
                    <a:lstStyle/>
                    <a:p>
                      <a:endParaRPr lang="en-GB" dirty="0" smtClean="0"/>
                    </a:p>
                    <a:p>
                      <a:endParaRPr lang="en-GB" dirty="0" smtClean="0"/>
                    </a:p>
                    <a:p>
                      <a:endParaRPr lang="en-GB" dirty="0" smtClean="0"/>
                    </a:p>
                    <a:p>
                      <a:endParaRPr lang="en-GB" dirty="0" smtClean="0"/>
                    </a:p>
                    <a:p>
                      <a:endParaRPr lang="en-GB" dirty="0" smtClean="0"/>
                    </a:p>
                    <a:p>
                      <a:pPr algn="ctr"/>
                      <a:endParaRPr lang="en-GB" dirty="0" smtClean="0"/>
                    </a:p>
                    <a:p>
                      <a:pPr algn="ctr"/>
                      <a:r>
                        <a:rPr lang="en-GB" dirty="0" smtClean="0"/>
                        <a:t>Toby</a:t>
                      </a:r>
                    </a:p>
                  </a:txBody>
                  <a:tcPr/>
                </a:tc>
                <a:tc>
                  <a:txBody>
                    <a:bodyPr/>
                    <a:lstStyle/>
                    <a:p>
                      <a:endParaRPr lang="en-GB" sz="2000" dirty="0" smtClean="0"/>
                    </a:p>
                    <a:p>
                      <a:endParaRPr lang="en-GB" sz="2000" dirty="0" smtClean="0"/>
                    </a:p>
                    <a:p>
                      <a:endParaRPr lang="en-GB" sz="2000" dirty="0" smtClean="0"/>
                    </a:p>
                    <a:p>
                      <a:pPr algn="ctr"/>
                      <a:r>
                        <a:rPr lang="en-GB" sz="2000" dirty="0" smtClean="0"/>
                        <a:t>50</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16 years</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4 years</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46.4</a:t>
                      </a:r>
                      <a:endParaRPr lang="en-GB" sz="2000" dirty="0"/>
                    </a:p>
                  </a:txBody>
                  <a:tcPr/>
                </a:tc>
                <a:tc>
                  <a:txBody>
                    <a:bodyPr/>
                    <a:lstStyle/>
                    <a:p>
                      <a:endParaRPr lang="en-GB" sz="2000" dirty="0" smtClean="0"/>
                    </a:p>
                    <a:p>
                      <a:endParaRPr lang="en-GB" sz="2000" dirty="0" smtClean="0"/>
                    </a:p>
                    <a:p>
                      <a:endParaRPr lang="en-GB" sz="2000" dirty="0" smtClean="0"/>
                    </a:p>
                    <a:p>
                      <a:pPr algn="ctr"/>
                      <a:r>
                        <a:rPr lang="en-GB" sz="2000" dirty="0" smtClean="0"/>
                        <a:t>7.6</a:t>
                      </a:r>
                      <a:endParaRPr lang="en-GB" sz="2000" dirty="0"/>
                    </a:p>
                  </a:txBody>
                  <a:tcPr/>
                </a:tc>
                <a:tc>
                  <a:txBody>
                    <a:bodyPr/>
                    <a:lstStyle/>
                    <a:p>
                      <a:endParaRPr lang="en-GB" dirty="0" smtClean="0"/>
                    </a:p>
                    <a:p>
                      <a:endParaRPr lang="en-GB" dirty="0" smtClean="0"/>
                    </a:p>
                    <a:p>
                      <a:endParaRPr lang="en-GB" dirty="0" smtClean="0"/>
                    </a:p>
                  </a:txBody>
                  <a:tcPr/>
                </a:tc>
                <a:extLst>
                  <a:ext uri="{0D108BD9-81ED-4DB2-BD59-A6C34878D82A}">
                    <a16:rowId xmlns:a16="http://schemas.microsoft.com/office/drawing/2014/main" val="10002"/>
                  </a:ext>
                </a:extLst>
              </a:tr>
            </a:tbl>
          </a:graphicData>
        </a:graphic>
      </p:graphicFrame>
      <p:pic>
        <p:nvPicPr>
          <p:cNvPr id="5" name="Picture 2" descr="http://images.cdn2.inmagine.com/168nwm/imagezoo/izs017/izs017083.jpg"/>
          <p:cNvPicPr>
            <a:picLocks noChangeAspect="1" noChangeArrowheads="1"/>
          </p:cNvPicPr>
          <p:nvPr/>
        </p:nvPicPr>
        <p:blipFill>
          <a:blip r:embed="rId3" cstate="print"/>
          <a:srcRect l="13391" r="55359"/>
          <a:stretch>
            <a:fillRect/>
          </a:stretch>
        </p:blipFill>
        <p:spPr bwMode="auto">
          <a:xfrm>
            <a:off x="642910" y="4500570"/>
            <a:ext cx="714375" cy="1741488"/>
          </a:xfrm>
          <a:prstGeom prst="rect">
            <a:avLst/>
          </a:prstGeom>
          <a:noFill/>
          <a:ln w="9525">
            <a:noFill/>
            <a:miter lim="800000"/>
            <a:headEnd/>
            <a:tailEnd/>
          </a:ln>
        </p:spPr>
      </p:pic>
      <p:pic>
        <p:nvPicPr>
          <p:cNvPr id="6" name="Picture 2" descr="http://images.cdn2.inmagine.com/168nwm/imagezoo/izs017/izs017083.jpg"/>
          <p:cNvPicPr>
            <a:picLocks noChangeAspect="1" noChangeArrowheads="1"/>
          </p:cNvPicPr>
          <p:nvPr/>
        </p:nvPicPr>
        <p:blipFill>
          <a:blip r:embed="rId3" cstate="print"/>
          <a:srcRect l="49107" r="21803"/>
          <a:stretch>
            <a:fillRect/>
          </a:stretch>
        </p:blipFill>
        <p:spPr bwMode="auto">
          <a:xfrm>
            <a:off x="714348" y="2500306"/>
            <a:ext cx="654050" cy="1716088"/>
          </a:xfrm>
          <a:prstGeom prst="rect">
            <a:avLst/>
          </a:prstGeom>
          <a:noFill/>
          <a:ln w="9525">
            <a:noFill/>
            <a:miter lim="800000"/>
            <a:headEnd/>
            <a:tailEnd/>
          </a:ln>
        </p:spPr>
      </p:pic>
      <p:sp>
        <p:nvSpPr>
          <p:cNvPr id="7" name="Oval 6"/>
          <p:cNvSpPr/>
          <p:nvPr/>
        </p:nvSpPr>
        <p:spPr>
          <a:xfrm>
            <a:off x="928664" y="3000372"/>
            <a:ext cx="285750"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solidFill>
                  <a:schemeClr val="tx1"/>
                </a:solidFill>
              </a:rPr>
              <a:t>A</a:t>
            </a:r>
            <a:endParaRPr lang="en-GB" dirty="0">
              <a:solidFill>
                <a:schemeClr val="tx1"/>
              </a:solidFill>
            </a:endParaRPr>
          </a:p>
        </p:txBody>
      </p:sp>
      <p:sp>
        <p:nvSpPr>
          <p:cNvPr id="8" name="Oval 7"/>
          <p:cNvSpPr/>
          <p:nvPr/>
        </p:nvSpPr>
        <p:spPr>
          <a:xfrm>
            <a:off x="928662" y="5072074"/>
            <a:ext cx="28572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T</a:t>
            </a:r>
          </a:p>
        </p:txBody>
      </p:sp>
      <p:pic>
        <p:nvPicPr>
          <p:cNvPr id="1026" name="Picture 2" descr="http://www.thetford-academy.com/new.jpg"/>
          <p:cNvPicPr>
            <a:picLocks noChangeAspect="1" noChangeArrowheads="1"/>
          </p:cNvPicPr>
          <p:nvPr/>
        </p:nvPicPr>
        <p:blipFill>
          <a:blip r:embed="rId4" cstate="print"/>
          <a:srcRect/>
          <a:stretch>
            <a:fillRect/>
          </a:stretch>
        </p:blipFill>
        <p:spPr bwMode="auto">
          <a:xfrm>
            <a:off x="7858148" y="5200662"/>
            <a:ext cx="1071570" cy="857256"/>
          </a:xfrm>
          <a:prstGeom prst="rect">
            <a:avLst/>
          </a:prstGeom>
          <a:noFill/>
        </p:spPr>
      </p:pic>
    </p:spTree>
    <p:extLst>
      <p:ext uri="{BB962C8B-B14F-4D97-AF65-F5344CB8AC3E}">
        <p14:creationId xmlns:p14="http://schemas.microsoft.com/office/powerpoint/2010/main" val="197714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14313" y="6500813"/>
            <a:ext cx="8643937" cy="158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072481"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71563" y="6572250"/>
            <a:ext cx="2214562"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latin typeface="Calibri" pitchFamily="34" charset="0"/>
              </a:rPr>
              <a:t>1 year post stroke</a:t>
            </a:r>
          </a:p>
        </p:txBody>
      </p:sp>
      <p:pic>
        <p:nvPicPr>
          <p:cNvPr id="28677" name="Picture 2" descr="http://images.cdn2.inmagine.com/168nwm/imagezoo/izs017/izs017083.jpg"/>
          <p:cNvPicPr>
            <a:picLocks noChangeAspect="1" noChangeArrowheads="1"/>
          </p:cNvPicPr>
          <p:nvPr/>
        </p:nvPicPr>
        <p:blipFill>
          <a:blip r:embed="rId3" cstate="print"/>
          <a:srcRect l="13391" r="55359"/>
          <a:stretch>
            <a:fillRect/>
          </a:stretch>
        </p:blipFill>
        <p:spPr bwMode="auto">
          <a:xfrm>
            <a:off x="1747243" y="4616450"/>
            <a:ext cx="714375" cy="1741488"/>
          </a:xfrm>
          <a:prstGeom prst="rect">
            <a:avLst/>
          </a:prstGeom>
          <a:noFill/>
          <a:ln w="9525">
            <a:noFill/>
            <a:miter lim="800000"/>
            <a:headEnd/>
            <a:tailEnd/>
          </a:ln>
        </p:spPr>
      </p:pic>
      <p:pic>
        <p:nvPicPr>
          <p:cNvPr id="28678" name="Picture 2" descr="http://images.cdn2.inmagine.com/168nwm/imagezoo/izs017/izs017083.jpg"/>
          <p:cNvPicPr>
            <a:picLocks noChangeAspect="1" noChangeArrowheads="1"/>
          </p:cNvPicPr>
          <p:nvPr/>
        </p:nvPicPr>
        <p:blipFill>
          <a:blip r:embed="rId3" cstate="print"/>
          <a:srcRect l="49107" r="21803"/>
          <a:stretch>
            <a:fillRect/>
          </a:stretch>
        </p:blipFill>
        <p:spPr bwMode="auto">
          <a:xfrm>
            <a:off x="1691680" y="1857946"/>
            <a:ext cx="627063" cy="1643062"/>
          </a:xfrm>
          <a:prstGeom prst="rect">
            <a:avLst/>
          </a:prstGeom>
          <a:noFill/>
          <a:ln w="9525">
            <a:noFill/>
            <a:miter lim="800000"/>
            <a:headEnd/>
            <a:tailEnd/>
          </a:ln>
        </p:spPr>
      </p:pic>
      <p:sp>
        <p:nvSpPr>
          <p:cNvPr id="25" name="Oval Callout 24"/>
          <p:cNvSpPr/>
          <p:nvPr/>
        </p:nvSpPr>
        <p:spPr>
          <a:xfrm>
            <a:off x="2455342" y="631528"/>
            <a:ext cx="3000375" cy="1357312"/>
          </a:xfrm>
          <a:prstGeom prst="wedgeEllipseCallout">
            <a:avLst>
              <a:gd name="adj1" fmla="val -49885"/>
              <a:gd name="adj2" fmla="val 7466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dirty="0" smtClean="0"/>
          </a:p>
          <a:p>
            <a:pPr algn="ctr" fontAlgn="auto">
              <a:spcBef>
                <a:spcPts val="0"/>
              </a:spcBef>
              <a:spcAft>
                <a:spcPts val="0"/>
              </a:spcAft>
              <a:defRPr/>
            </a:pPr>
            <a:r>
              <a:rPr lang="en-GB" sz="2400" dirty="0" smtClean="0"/>
              <a:t>[</a:t>
            </a:r>
            <a:r>
              <a:rPr lang="en-GB" sz="2400" dirty="0" err="1" smtClean="0"/>
              <a:t>gədəgədə</a:t>
            </a:r>
            <a:r>
              <a:rPr lang="en-GB" sz="2400" dirty="0" smtClean="0"/>
              <a:t>]</a:t>
            </a:r>
            <a:r>
              <a:rPr lang="en-GB" sz="2400" i="1" dirty="0" smtClean="0"/>
              <a:t> </a:t>
            </a:r>
            <a:r>
              <a:rPr lang="en-GB" sz="2400" dirty="0" smtClean="0"/>
              <a:t>inconsistent </a:t>
            </a:r>
            <a:r>
              <a:rPr lang="en-GB" sz="2400" dirty="0"/>
              <a:t>yes/no</a:t>
            </a:r>
          </a:p>
          <a:p>
            <a:pPr algn="ctr" fontAlgn="auto">
              <a:spcBef>
                <a:spcPts val="0"/>
              </a:spcBef>
              <a:spcAft>
                <a:spcPts val="0"/>
              </a:spcAft>
              <a:defRPr/>
            </a:pPr>
            <a:endParaRPr lang="en-GB" dirty="0"/>
          </a:p>
        </p:txBody>
      </p:sp>
      <p:sp>
        <p:nvSpPr>
          <p:cNvPr id="26" name="Oval Callout 25"/>
          <p:cNvSpPr/>
          <p:nvPr/>
        </p:nvSpPr>
        <p:spPr>
          <a:xfrm>
            <a:off x="2527350" y="3571875"/>
            <a:ext cx="3000375" cy="1428750"/>
          </a:xfrm>
          <a:prstGeom prst="wedgeEllipseCallout">
            <a:avLst>
              <a:gd name="adj1" fmla="val -52163"/>
              <a:gd name="adj2" fmla="val 4912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dirty="0" smtClean="0">
              <a:solidFill>
                <a:schemeClr val="bg1"/>
              </a:solidFill>
            </a:endParaRPr>
          </a:p>
          <a:p>
            <a:pPr algn="ctr" fontAlgn="auto">
              <a:spcBef>
                <a:spcPts val="0"/>
              </a:spcBef>
              <a:spcAft>
                <a:spcPts val="0"/>
              </a:spcAft>
              <a:defRPr/>
            </a:pPr>
            <a:r>
              <a:rPr lang="en-GB" sz="2400" dirty="0" smtClean="0">
                <a:solidFill>
                  <a:schemeClr val="bg1"/>
                </a:solidFill>
              </a:rPr>
              <a:t>yes/no/ok</a:t>
            </a:r>
            <a:endParaRPr lang="en-GB" sz="2400" dirty="0"/>
          </a:p>
          <a:p>
            <a:pPr algn="ctr" fontAlgn="auto">
              <a:spcBef>
                <a:spcPts val="0"/>
              </a:spcBef>
              <a:spcAft>
                <a:spcPts val="0"/>
              </a:spcAft>
              <a:defRPr/>
            </a:pPr>
            <a:r>
              <a:rPr lang="en-GB" sz="2400" dirty="0"/>
              <a:t>‘all the time’            ‘cup of tea’</a:t>
            </a:r>
          </a:p>
          <a:p>
            <a:pPr algn="ctr" fontAlgn="auto">
              <a:spcBef>
                <a:spcPts val="0"/>
              </a:spcBef>
              <a:spcAft>
                <a:spcPts val="0"/>
              </a:spcAft>
              <a:defRPr/>
            </a:pPr>
            <a:endParaRPr lang="en-GB" dirty="0">
              <a:latin typeface="Calibri" pitchFamily="34" charset="0"/>
            </a:endParaRPr>
          </a:p>
        </p:txBody>
      </p:sp>
      <p:sp>
        <p:nvSpPr>
          <p:cNvPr id="11" name="Oval 10"/>
          <p:cNvSpPr/>
          <p:nvPr/>
        </p:nvSpPr>
        <p:spPr>
          <a:xfrm>
            <a:off x="1929607" y="2422599"/>
            <a:ext cx="285750"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solidFill>
                  <a:schemeClr val="tx1"/>
                </a:solidFill>
              </a:rPr>
              <a:t>A</a:t>
            </a:r>
            <a:endParaRPr lang="en-GB" dirty="0">
              <a:solidFill>
                <a:schemeClr val="tx1"/>
              </a:solidFill>
            </a:endParaRPr>
          </a:p>
        </p:txBody>
      </p:sp>
      <p:sp>
        <p:nvSpPr>
          <p:cNvPr id="12" name="Oval 11"/>
          <p:cNvSpPr/>
          <p:nvPr/>
        </p:nvSpPr>
        <p:spPr>
          <a:xfrm>
            <a:off x="2032993" y="5214950"/>
            <a:ext cx="28572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T</a:t>
            </a:r>
          </a:p>
        </p:txBody>
      </p:sp>
    </p:spTree>
    <p:extLst>
      <p:ext uri="{BB962C8B-B14F-4D97-AF65-F5344CB8AC3E}">
        <p14:creationId xmlns:p14="http://schemas.microsoft.com/office/powerpoint/2010/main" val="216687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14313" y="6500813"/>
            <a:ext cx="8643937" cy="158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072481"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71563" y="6572250"/>
            <a:ext cx="2214562"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1 year post stroke</a:t>
            </a:r>
          </a:p>
        </p:txBody>
      </p:sp>
      <p:cxnSp>
        <p:nvCxnSpPr>
          <p:cNvPr id="22" name="Straight Connector 21"/>
          <p:cNvCxnSpPr/>
          <p:nvPr/>
        </p:nvCxnSpPr>
        <p:spPr>
          <a:xfrm rot="5400000" flipH="1" flipV="1">
            <a:off x="5142706"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071938" y="6572250"/>
            <a:ext cx="2214562"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2 years post stroke</a:t>
            </a:r>
          </a:p>
        </p:txBody>
      </p:sp>
      <p:pic>
        <p:nvPicPr>
          <p:cNvPr id="30726" name="Picture 2" descr="http://images.cdn2.inmagine.com/168nwm/imagezoo/izs017/izs017083.jpg"/>
          <p:cNvPicPr>
            <a:picLocks noChangeAspect="1" noChangeArrowheads="1"/>
          </p:cNvPicPr>
          <p:nvPr/>
        </p:nvPicPr>
        <p:blipFill>
          <a:blip r:embed="rId3" cstate="print"/>
          <a:srcRect l="13391" r="55359"/>
          <a:stretch>
            <a:fillRect/>
          </a:stretch>
        </p:blipFill>
        <p:spPr bwMode="auto">
          <a:xfrm>
            <a:off x="4788024" y="4572000"/>
            <a:ext cx="714375" cy="1741488"/>
          </a:xfrm>
          <a:prstGeom prst="rect">
            <a:avLst/>
          </a:prstGeom>
          <a:noFill/>
          <a:ln w="9525">
            <a:noFill/>
            <a:miter lim="800000"/>
            <a:headEnd/>
            <a:tailEnd/>
          </a:ln>
        </p:spPr>
      </p:pic>
      <p:pic>
        <p:nvPicPr>
          <p:cNvPr id="30727" name="Picture 2" descr="http://images.cdn2.inmagine.com/168nwm/imagezoo/izs017/izs017083.jpg"/>
          <p:cNvPicPr>
            <a:picLocks noChangeAspect="1" noChangeArrowheads="1"/>
          </p:cNvPicPr>
          <p:nvPr/>
        </p:nvPicPr>
        <p:blipFill>
          <a:blip r:embed="rId3" cstate="print"/>
          <a:srcRect l="49107" r="21803"/>
          <a:stretch>
            <a:fillRect/>
          </a:stretch>
        </p:blipFill>
        <p:spPr bwMode="auto">
          <a:xfrm>
            <a:off x="4788024" y="1785938"/>
            <a:ext cx="627063" cy="1643062"/>
          </a:xfrm>
          <a:prstGeom prst="rect">
            <a:avLst/>
          </a:prstGeom>
          <a:noFill/>
          <a:ln w="9525">
            <a:noFill/>
            <a:miter lim="800000"/>
            <a:headEnd/>
            <a:tailEnd/>
          </a:ln>
        </p:spPr>
      </p:pic>
      <p:sp>
        <p:nvSpPr>
          <p:cNvPr id="28" name="Oval Callout 27"/>
          <p:cNvSpPr/>
          <p:nvPr/>
        </p:nvSpPr>
        <p:spPr>
          <a:xfrm>
            <a:off x="5790431" y="1857376"/>
            <a:ext cx="3162647" cy="1571624"/>
          </a:xfrm>
          <a:prstGeom prst="wedgeEllipseCallout">
            <a:avLst>
              <a:gd name="adj1" fmla="val -63947"/>
              <a:gd name="adj2" fmla="val -348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rgbClr val="FFFF00"/>
              </a:solidFill>
            </a:endParaRPr>
          </a:p>
          <a:p>
            <a:pPr algn="ctr" fontAlgn="auto">
              <a:spcBef>
                <a:spcPts val="0"/>
              </a:spcBef>
              <a:spcAft>
                <a:spcPts val="0"/>
              </a:spcAft>
              <a:defRPr/>
            </a:pPr>
            <a:r>
              <a:rPr lang="en-GB" dirty="0" smtClean="0">
                <a:solidFill>
                  <a:srgbClr val="FFFF00"/>
                </a:solidFill>
              </a:rPr>
              <a:t>Constrained task</a:t>
            </a:r>
          </a:p>
          <a:p>
            <a:pPr algn="ctr" fontAlgn="auto">
              <a:spcBef>
                <a:spcPts val="0"/>
              </a:spcBef>
              <a:spcAft>
                <a:spcPts val="0"/>
              </a:spcAft>
              <a:defRPr/>
            </a:pPr>
            <a:r>
              <a:rPr lang="en-GB" dirty="0" smtClean="0"/>
              <a:t>‘Man </a:t>
            </a:r>
            <a:r>
              <a:rPr lang="en-GB" dirty="0"/>
              <a:t>climb the tree</a:t>
            </a:r>
            <a:r>
              <a:rPr lang="en-GB" dirty="0" smtClean="0"/>
              <a:t>’</a:t>
            </a:r>
          </a:p>
          <a:p>
            <a:pPr algn="ctr" fontAlgn="auto">
              <a:spcBef>
                <a:spcPts val="0"/>
              </a:spcBef>
              <a:spcAft>
                <a:spcPts val="0"/>
              </a:spcAft>
              <a:defRPr/>
            </a:pPr>
            <a:r>
              <a:rPr lang="en-GB" dirty="0" smtClean="0"/>
              <a:t>The girl is …….the train .. pulling’</a:t>
            </a:r>
            <a:endParaRPr lang="en-GB" dirty="0"/>
          </a:p>
          <a:p>
            <a:pPr algn="ctr" fontAlgn="auto">
              <a:spcBef>
                <a:spcPts val="0"/>
              </a:spcBef>
              <a:spcAft>
                <a:spcPts val="0"/>
              </a:spcAft>
              <a:defRPr/>
            </a:pPr>
            <a:endParaRPr lang="en-GB" sz="1600" dirty="0"/>
          </a:p>
        </p:txBody>
      </p:sp>
      <p:sp>
        <p:nvSpPr>
          <p:cNvPr id="29" name="Oval Callout 28"/>
          <p:cNvSpPr/>
          <p:nvPr/>
        </p:nvSpPr>
        <p:spPr>
          <a:xfrm>
            <a:off x="5576119" y="571480"/>
            <a:ext cx="3376959" cy="1214446"/>
          </a:xfrm>
          <a:prstGeom prst="wedgeEllipseCallout">
            <a:avLst>
              <a:gd name="adj1" fmla="val -57340"/>
              <a:gd name="adj2" fmla="val 7317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700" dirty="0"/>
          </a:p>
          <a:p>
            <a:pPr algn="ctr" fontAlgn="auto">
              <a:spcBef>
                <a:spcPts val="0"/>
              </a:spcBef>
              <a:spcAft>
                <a:spcPts val="0"/>
              </a:spcAft>
              <a:defRPr/>
            </a:pPr>
            <a:r>
              <a:rPr lang="en-GB" sz="2000" dirty="0" smtClean="0"/>
              <a:t>‘</a:t>
            </a:r>
          </a:p>
          <a:p>
            <a:pPr algn="ctr" fontAlgn="auto">
              <a:spcBef>
                <a:spcPts val="0"/>
              </a:spcBef>
              <a:spcAft>
                <a:spcPts val="0"/>
              </a:spcAft>
              <a:defRPr/>
            </a:pPr>
            <a:endParaRPr lang="en-GB" sz="2000" dirty="0"/>
          </a:p>
          <a:p>
            <a:pPr algn="ctr" fontAlgn="auto">
              <a:spcBef>
                <a:spcPts val="0"/>
              </a:spcBef>
              <a:spcAft>
                <a:spcPts val="0"/>
              </a:spcAft>
              <a:defRPr/>
            </a:pPr>
            <a:r>
              <a:rPr lang="en-GB" sz="2000" dirty="0" smtClean="0"/>
              <a:t>‘I </a:t>
            </a:r>
            <a:r>
              <a:rPr lang="en-GB" sz="2000" dirty="0"/>
              <a:t>am bouquet of flowers to a friends please</a:t>
            </a:r>
            <a:r>
              <a:rPr lang="en-GB" sz="2000" dirty="0" smtClean="0"/>
              <a:t>’</a:t>
            </a:r>
          </a:p>
          <a:p>
            <a:pPr algn="ctr" fontAlgn="auto">
              <a:spcBef>
                <a:spcPts val="0"/>
              </a:spcBef>
              <a:spcAft>
                <a:spcPts val="0"/>
              </a:spcAft>
              <a:defRPr/>
            </a:pPr>
            <a:endParaRPr lang="en-GB" sz="1600" dirty="0" smtClean="0"/>
          </a:p>
          <a:p>
            <a:pPr algn="ctr" fontAlgn="auto">
              <a:spcBef>
                <a:spcPts val="0"/>
              </a:spcBef>
              <a:spcAft>
                <a:spcPts val="0"/>
              </a:spcAft>
              <a:defRPr/>
            </a:pPr>
            <a:endParaRPr lang="en-GB" sz="1700" dirty="0"/>
          </a:p>
          <a:p>
            <a:pPr algn="ctr" fontAlgn="auto">
              <a:spcBef>
                <a:spcPts val="0"/>
              </a:spcBef>
              <a:spcAft>
                <a:spcPts val="0"/>
              </a:spcAft>
              <a:defRPr/>
            </a:pPr>
            <a:endParaRPr lang="en-GB" sz="1700" dirty="0"/>
          </a:p>
        </p:txBody>
      </p:sp>
      <p:sp>
        <p:nvSpPr>
          <p:cNvPr id="34" name="Oval Callout 33"/>
          <p:cNvSpPr/>
          <p:nvPr/>
        </p:nvSpPr>
        <p:spPr>
          <a:xfrm>
            <a:off x="5430962" y="3717032"/>
            <a:ext cx="3522116" cy="1212156"/>
          </a:xfrm>
          <a:prstGeom prst="wedgeEllipseCallout">
            <a:avLst>
              <a:gd name="adj1" fmla="val -51878"/>
              <a:gd name="adj2" fmla="val 4999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a:p>
            <a:pPr algn="ctr" fontAlgn="auto">
              <a:spcBef>
                <a:spcPts val="0"/>
              </a:spcBef>
              <a:spcAft>
                <a:spcPts val="0"/>
              </a:spcAft>
              <a:defRPr/>
            </a:pPr>
            <a:endParaRPr lang="en-GB" dirty="0"/>
          </a:p>
          <a:p>
            <a:pPr algn="ctr" fontAlgn="auto">
              <a:spcBef>
                <a:spcPts val="0"/>
              </a:spcBef>
              <a:spcAft>
                <a:spcPts val="0"/>
              </a:spcAft>
              <a:defRPr/>
            </a:pPr>
            <a:r>
              <a:rPr lang="en-GB" sz="2000" dirty="0" smtClean="0"/>
              <a:t>‘</a:t>
            </a:r>
            <a:r>
              <a:rPr lang="en-GB" sz="2000" dirty="0"/>
              <a:t>flowers..</a:t>
            </a:r>
            <a:r>
              <a:rPr lang="en-GB" sz="2000" dirty="0" smtClean="0"/>
              <a:t>address…</a:t>
            </a:r>
          </a:p>
          <a:p>
            <a:pPr algn="ctr" fontAlgn="auto">
              <a:spcBef>
                <a:spcPts val="0"/>
              </a:spcBef>
              <a:spcAft>
                <a:spcPts val="0"/>
              </a:spcAft>
              <a:defRPr/>
            </a:pPr>
            <a:r>
              <a:rPr lang="en-GB" sz="2000" dirty="0" smtClean="0"/>
              <a:t>money</a:t>
            </a:r>
            <a:r>
              <a:rPr lang="en-GB" dirty="0"/>
              <a:t>’</a:t>
            </a:r>
          </a:p>
          <a:p>
            <a:pPr algn="ctr" fontAlgn="auto">
              <a:spcBef>
                <a:spcPts val="0"/>
              </a:spcBef>
              <a:spcAft>
                <a:spcPts val="0"/>
              </a:spcAft>
              <a:defRPr/>
            </a:pPr>
            <a:endParaRPr lang="en-GB" dirty="0"/>
          </a:p>
          <a:p>
            <a:pPr algn="ctr" fontAlgn="auto">
              <a:spcBef>
                <a:spcPts val="0"/>
              </a:spcBef>
              <a:spcAft>
                <a:spcPts val="0"/>
              </a:spcAft>
              <a:defRPr/>
            </a:pPr>
            <a:endParaRPr lang="en-GB" dirty="0"/>
          </a:p>
        </p:txBody>
      </p:sp>
      <p:sp>
        <p:nvSpPr>
          <p:cNvPr id="35" name="Oval Callout 34"/>
          <p:cNvSpPr/>
          <p:nvPr/>
        </p:nvSpPr>
        <p:spPr>
          <a:xfrm>
            <a:off x="5736679" y="5024015"/>
            <a:ext cx="3182169" cy="1357313"/>
          </a:xfrm>
          <a:prstGeom prst="wedgeEllipseCallout">
            <a:avLst>
              <a:gd name="adj1" fmla="val -60581"/>
              <a:gd name="adj2" fmla="val -525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a:p>
            <a:pPr algn="ctr" fontAlgn="auto">
              <a:spcBef>
                <a:spcPts val="0"/>
              </a:spcBef>
              <a:spcAft>
                <a:spcPts val="0"/>
              </a:spcAft>
              <a:defRPr/>
            </a:pPr>
            <a:r>
              <a:rPr lang="en-GB" dirty="0" smtClean="0">
                <a:solidFill>
                  <a:srgbClr val="FFFF00"/>
                </a:solidFill>
              </a:rPr>
              <a:t>Constrained task</a:t>
            </a:r>
          </a:p>
          <a:p>
            <a:pPr algn="ctr" fontAlgn="auto">
              <a:spcBef>
                <a:spcPts val="0"/>
              </a:spcBef>
              <a:spcAft>
                <a:spcPts val="0"/>
              </a:spcAft>
              <a:defRPr/>
            </a:pPr>
            <a:r>
              <a:rPr lang="en-GB" dirty="0" smtClean="0"/>
              <a:t>‘Man</a:t>
            </a:r>
            <a:r>
              <a:rPr lang="en-GB" dirty="0"/>
              <a:t>…..climb…. tree’</a:t>
            </a:r>
          </a:p>
          <a:p>
            <a:pPr algn="ctr" fontAlgn="auto">
              <a:spcBef>
                <a:spcPts val="0"/>
              </a:spcBef>
              <a:spcAft>
                <a:spcPts val="0"/>
              </a:spcAft>
              <a:defRPr/>
            </a:pPr>
            <a:endParaRPr lang="en-GB" dirty="0"/>
          </a:p>
        </p:txBody>
      </p:sp>
      <p:sp>
        <p:nvSpPr>
          <p:cNvPr id="25" name="Oval 24"/>
          <p:cNvSpPr/>
          <p:nvPr/>
        </p:nvSpPr>
        <p:spPr>
          <a:xfrm>
            <a:off x="5002337" y="2286000"/>
            <a:ext cx="285750"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A</a:t>
            </a:r>
          </a:p>
        </p:txBody>
      </p:sp>
      <p:sp>
        <p:nvSpPr>
          <p:cNvPr id="19" name="Oval 18"/>
          <p:cNvSpPr/>
          <p:nvPr/>
        </p:nvSpPr>
        <p:spPr>
          <a:xfrm>
            <a:off x="5064646" y="5229200"/>
            <a:ext cx="28572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T</a:t>
            </a:r>
          </a:p>
        </p:txBody>
      </p:sp>
    </p:spTree>
    <p:extLst>
      <p:ext uri="{BB962C8B-B14F-4D97-AF65-F5344CB8AC3E}">
        <p14:creationId xmlns:p14="http://schemas.microsoft.com/office/powerpoint/2010/main" val="156494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14313" y="6500813"/>
            <a:ext cx="8643937" cy="1587"/>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072481"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71563" y="6572250"/>
            <a:ext cx="2214562"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1 year post stroke</a:t>
            </a:r>
          </a:p>
        </p:txBody>
      </p:sp>
      <p:cxnSp>
        <p:nvCxnSpPr>
          <p:cNvPr id="22" name="Straight Connector 21"/>
          <p:cNvCxnSpPr/>
          <p:nvPr/>
        </p:nvCxnSpPr>
        <p:spPr>
          <a:xfrm rot="5400000" flipH="1" flipV="1">
            <a:off x="7884144"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071938" y="6572250"/>
            <a:ext cx="2214562"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2 years post stroke</a:t>
            </a:r>
          </a:p>
        </p:txBody>
      </p:sp>
      <p:pic>
        <p:nvPicPr>
          <p:cNvPr id="32774" name="Picture 2" descr="http://images.cdn2.inmagine.com/168nwm/imagezoo/izs017/izs017083.jpg"/>
          <p:cNvPicPr>
            <a:picLocks noChangeAspect="1" noChangeArrowheads="1"/>
          </p:cNvPicPr>
          <p:nvPr/>
        </p:nvPicPr>
        <p:blipFill>
          <a:blip r:embed="rId3" cstate="print"/>
          <a:srcRect l="13391" r="55359"/>
          <a:stretch>
            <a:fillRect/>
          </a:stretch>
        </p:blipFill>
        <p:spPr bwMode="auto">
          <a:xfrm>
            <a:off x="7524328" y="4572000"/>
            <a:ext cx="714375" cy="1741488"/>
          </a:xfrm>
          <a:prstGeom prst="rect">
            <a:avLst/>
          </a:prstGeom>
          <a:noFill/>
          <a:ln w="9525">
            <a:noFill/>
            <a:miter lim="800000"/>
            <a:headEnd/>
            <a:tailEnd/>
          </a:ln>
        </p:spPr>
      </p:pic>
      <p:pic>
        <p:nvPicPr>
          <p:cNvPr id="32775" name="Picture 2" descr="http://images.cdn2.inmagine.com/168nwm/imagezoo/izs017/izs017083.jpg"/>
          <p:cNvPicPr>
            <a:picLocks noChangeAspect="1" noChangeArrowheads="1"/>
          </p:cNvPicPr>
          <p:nvPr/>
        </p:nvPicPr>
        <p:blipFill>
          <a:blip r:embed="rId3" cstate="print"/>
          <a:srcRect l="49107" r="21803"/>
          <a:stretch>
            <a:fillRect/>
          </a:stretch>
        </p:blipFill>
        <p:spPr bwMode="auto">
          <a:xfrm>
            <a:off x="7524328" y="1785938"/>
            <a:ext cx="627062" cy="1643062"/>
          </a:xfrm>
          <a:prstGeom prst="rect">
            <a:avLst/>
          </a:prstGeom>
          <a:noFill/>
          <a:ln w="9525">
            <a:noFill/>
            <a:miter lim="800000"/>
            <a:headEnd/>
            <a:tailEnd/>
          </a:ln>
        </p:spPr>
      </p:pic>
      <p:sp>
        <p:nvSpPr>
          <p:cNvPr id="28" name="Oval Callout 27"/>
          <p:cNvSpPr/>
          <p:nvPr/>
        </p:nvSpPr>
        <p:spPr>
          <a:xfrm>
            <a:off x="4595961" y="1916833"/>
            <a:ext cx="2928366" cy="1296144"/>
          </a:xfrm>
          <a:prstGeom prst="wedgeEllipseCallout">
            <a:avLst>
              <a:gd name="adj1" fmla="val 51696"/>
              <a:gd name="adj2" fmla="val -3508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00"/>
                </a:solidFill>
              </a:rPr>
              <a:t>Constrained </a:t>
            </a:r>
            <a:r>
              <a:rPr lang="en-GB" dirty="0" smtClean="0">
                <a:solidFill>
                  <a:srgbClr val="FFFF00"/>
                </a:solidFill>
              </a:rPr>
              <a:t>task</a:t>
            </a:r>
            <a:endParaRPr lang="en-GB" dirty="0">
              <a:solidFill>
                <a:schemeClr val="bg1"/>
              </a:solidFill>
            </a:endParaRPr>
          </a:p>
          <a:p>
            <a:pPr algn="ctr" fontAlgn="auto">
              <a:spcBef>
                <a:spcPts val="0"/>
              </a:spcBef>
              <a:spcAft>
                <a:spcPts val="0"/>
              </a:spcAft>
              <a:defRPr/>
            </a:pPr>
            <a:r>
              <a:rPr lang="en-GB" dirty="0">
                <a:solidFill>
                  <a:schemeClr val="bg1"/>
                </a:solidFill>
              </a:rPr>
              <a:t>‘The boy is fishing and caught the fish.’</a:t>
            </a:r>
          </a:p>
        </p:txBody>
      </p:sp>
      <p:sp>
        <p:nvSpPr>
          <p:cNvPr id="29" name="Oval Callout 28"/>
          <p:cNvSpPr/>
          <p:nvPr/>
        </p:nvSpPr>
        <p:spPr>
          <a:xfrm>
            <a:off x="4595961" y="967036"/>
            <a:ext cx="2928368" cy="877788"/>
          </a:xfrm>
          <a:prstGeom prst="wedgeEllipseCallout">
            <a:avLst>
              <a:gd name="adj1" fmla="val 50765"/>
              <a:gd name="adj2" fmla="val 5301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900" dirty="0" smtClean="0"/>
              <a:t>‘</a:t>
            </a:r>
            <a:r>
              <a:rPr lang="en-GB" sz="1900" dirty="0"/>
              <a:t>The dog is taking ice-cream</a:t>
            </a:r>
            <a:r>
              <a:rPr lang="en-GB" sz="2000" dirty="0"/>
              <a:t>’</a:t>
            </a:r>
          </a:p>
        </p:txBody>
      </p:sp>
      <p:sp>
        <p:nvSpPr>
          <p:cNvPr id="34" name="Oval Callout 33"/>
          <p:cNvSpPr/>
          <p:nvPr/>
        </p:nvSpPr>
        <p:spPr>
          <a:xfrm>
            <a:off x="4595961" y="3717032"/>
            <a:ext cx="2928368" cy="994991"/>
          </a:xfrm>
          <a:prstGeom prst="wedgeEllipseCallout">
            <a:avLst>
              <a:gd name="adj1" fmla="val 52289"/>
              <a:gd name="adj2" fmla="val 5069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a:p>
            <a:pPr algn="ctr" fontAlgn="auto">
              <a:spcBef>
                <a:spcPts val="0"/>
              </a:spcBef>
              <a:spcAft>
                <a:spcPts val="0"/>
              </a:spcAft>
              <a:defRPr/>
            </a:pPr>
            <a:endParaRPr lang="en-GB" dirty="0"/>
          </a:p>
          <a:p>
            <a:pPr algn="ctr" fontAlgn="auto">
              <a:spcBef>
                <a:spcPts val="0"/>
              </a:spcBef>
              <a:spcAft>
                <a:spcPts val="0"/>
              </a:spcAft>
              <a:defRPr/>
            </a:pPr>
            <a:r>
              <a:rPr lang="en-GB" sz="2000" dirty="0" smtClean="0"/>
              <a:t>‘</a:t>
            </a:r>
            <a:r>
              <a:rPr lang="en-GB" sz="2000" dirty="0"/>
              <a:t>steal </a:t>
            </a:r>
            <a:r>
              <a:rPr lang="en-GB" sz="2000" dirty="0" smtClean="0"/>
              <a:t>. ice-cream</a:t>
            </a:r>
            <a:r>
              <a:rPr lang="en-GB" sz="2000" dirty="0"/>
              <a:t>’</a:t>
            </a:r>
          </a:p>
          <a:p>
            <a:pPr algn="ctr" fontAlgn="auto">
              <a:spcBef>
                <a:spcPts val="0"/>
              </a:spcBef>
              <a:spcAft>
                <a:spcPts val="0"/>
              </a:spcAft>
              <a:defRPr/>
            </a:pPr>
            <a:endParaRPr lang="en-GB" dirty="0"/>
          </a:p>
          <a:p>
            <a:pPr algn="ctr" fontAlgn="auto">
              <a:spcBef>
                <a:spcPts val="0"/>
              </a:spcBef>
              <a:spcAft>
                <a:spcPts val="0"/>
              </a:spcAft>
              <a:defRPr/>
            </a:pPr>
            <a:endParaRPr lang="en-GB" dirty="0"/>
          </a:p>
        </p:txBody>
      </p:sp>
      <p:sp>
        <p:nvSpPr>
          <p:cNvPr id="41" name="Rounded Rectangle 40"/>
          <p:cNvSpPr/>
          <p:nvPr/>
        </p:nvSpPr>
        <p:spPr>
          <a:xfrm>
            <a:off x="6858000" y="6572250"/>
            <a:ext cx="2214563"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4 years post stroke</a:t>
            </a:r>
          </a:p>
        </p:txBody>
      </p:sp>
      <p:sp>
        <p:nvSpPr>
          <p:cNvPr id="42" name="Oval Callout 41"/>
          <p:cNvSpPr/>
          <p:nvPr/>
        </p:nvSpPr>
        <p:spPr>
          <a:xfrm>
            <a:off x="4595961" y="4820541"/>
            <a:ext cx="3000375" cy="1056731"/>
          </a:xfrm>
          <a:prstGeom prst="wedgeEllipseCallout">
            <a:avLst>
              <a:gd name="adj1" fmla="val 50278"/>
              <a:gd name="adj2" fmla="val -441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dirty="0"/>
          </a:p>
          <a:p>
            <a:pPr algn="ctr" fontAlgn="auto">
              <a:spcBef>
                <a:spcPts val="0"/>
              </a:spcBef>
              <a:spcAft>
                <a:spcPts val="0"/>
              </a:spcAft>
              <a:defRPr/>
            </a:pPr>
            <a:endParaRPr lang="en-GB" dirty="0"/>
          </a:p>
          <a:p>
            <a:pPr algn="ctr" fontAlgn="auto">
              <a:spcBef>
                <a:spcPts val="0"/>
              </a:spcBef>
              <a:spcAft>
                <a:spcPts val="0"/>
              </a:spcAft>
              <a:defRPr/>
            </a:pPr>
            <a:endParaRPr lang="en-GB" sz="1050" dirty="0"/>
          </a:p>
          <a:p>
            <a:pPr algn="ctr" fontAlgn="auto">
              <a:spcBef>
                <a:spcPts val="0"/>
              </a:spcBef>
              <a:spcAft>
                <a:spcPts val="0"/>
              </a:spcAft>
              <a:defRPr/>
            </a:pPr>
            <a:r>
              <a:rPr lang="en-GB" sz="1900" dirty="0"/>
              <a:t>‘Man . is . </a:t>
            </a:r>
            <a:r>
              <a:rPr lang="en-GB" sz="1900" dirty="0" smtClean="0"/>
              <a:t>fishing</a:t>
            </a:r>
            <a:r>
              <a:rPr lang="en-GB" sz="1900" dirty="0"/>
              <a:t>’</a:t>
            </a:r>
          </a:p>
          <a:p>
            <a:pPr algn="ctr" fontAlgn="auto">
              <a:spcBef>
                <a:spcPts val="0"/>
              </a:spcBef>
              <a:spcAft>
                <a:spcPts val="0"/>
              </a:spcAft>
              <a:defRPr/>
            </a:pPr>
            <a:endParaRPr lang="en-GB" dirty="0"/>
          </a:p>
        </p:txBody>
      </p:sp>
      <p:sp>
        <p:nvSpPr>
          <p:cNvPr id="43" name="Rectangle 42"/>
          <p:cNvSpPr/>
          <p:nvPr/>
        </p:nvSpPr>
        <p:spPr>
          <a:xfrm>
            <a:off x="5179219" y="5013176"/>
            <a:ext cx="1913062" cy="4288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00"/>
                </a:solidFill>
              </a:rPr>
              <a:t>Constrained </a:t>
            </a:r>
            <a:r>
              <a:rPr lang="en-GB" dirty="0" smtClean="0">
                <a:solidFill>
                  <a:srgbClr val="FFFF00"/>
                </a:solidFill>
              </a:rPr>
              <a:t>task</a:t>
            </a:r>
            <a:endParaRPr lang="en-GB" dirty="0">
              <a:solidFill>
                <a:srgbClr val="FFFF00"/>
              </a:solidFill>
            </a:endParaRPr>
          </a:p>
        </p:txBody>
      </p:sp>
      <p:sp>
        <p:nvSpPr>
          <p:cNvPr id="16" name="Oval 15"/>
          <p:cNvSpPr/>
          <p:nvPr/>
        </p:nvSpPr>
        <p:spPr>
          <a:xfrm>
            <a:off x="7738640" y="2286000"/>
            <a:ext cx="285750"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solidFill>
                  <a:schemeClr val="tx1"/>
                </a:solidFill>
              </a:rPr>
              <a:t>A</a:t>
            </a:r>
            <a:endParaRPr lang="en-GB" dirty="0">
              <a:solidFill>
                <a:schemeClr val="tx1"/>
              </a:solidFill>
            </a:endParaRPr>
          </a:p>
        </p:txBody>
      </p:sp>
      <p:sp>
        <p:nvSpPr>
          <p:cNvPr id="17" name="Oval 16"/>
          <p:cNvSpPr/>
          <p:nvPr/>
        </p:nvSpPr>
        <p:spPr>
          <a:xfrm>
            <a:off x="7810078" y="5143500"/>
            <a:ext cx="285750" cy="214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T</a:t>
            </a:r>
          </a:p>
        </p:txBody>
      </p:sp>
      <p:cxnSp>
        <p:nvCxnSpPr>
          <p:cNvPr id="19" name="Straight Connector 18"/>
          <p:cNvCxnSpPr/>
          <p:nvPr/>
        </p:nvCxnSpPr>
        <p:spPr>
          <a:xfrm rot="5400000" flipH="1" flipV="1">
            <a:off x="5142706" y="6428582"/>
            <a:ext cx="142875" cy="1588"/>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75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783358"/>
            <a:ext cx="8229600" cy="4525962"/>
          </a:xfrm>
          <a:prstGeom prst="rect">
            <a:avLst/>
          </a:prstGeom>
        </p:spPr>
        <p:txBody>
          <a:bodyPr>
            <a:normAutofit fontScale="92500" lnSpcReduction="10000"/>
          </a:bodyPr>
          <a:lstStyle/>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Object and Action Naming Battery </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Thematic Roles In Production (TRIP)</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Sentence Generation Assessment</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Cinderella Story</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Video retell: Mrs </a:t>
            </a:r>
            <a:r>
              <a:rPr kumimoji="0" lang="en-GB" sz="2800" b="0" i="0" u="none" strike="noStrike" kern="0" cap="none" spc="0" normalizeH="0" baseline="0" noProof="0" dirty="0" err="1" smtClean="0">
                <a:ln>
                  <a:noFill/>
                </a:ln>
                <a:solidFill>
                  <a:schemeClr val="tx1"/>
                </a:solidFill>
                <a:effectLst/>
                <a:uLnTx/>
                <a:uFillTx/>
                <a:latin typeface="+mn-lt"/>
                <a:ea typeface="+mn-ea"/>
                <a:cs typeface="+mn-cs"/>
              </a:rPr>
              <a:t>Doubtfire</a:t>
            </a:r>
            <a:r>
              <a:rPr kumimoji="0" lang="en-GB" sz="2800" b="0" i="0" u="none" strike="noStrike" kern="0" cap="none" spc="0" normalizeH="0" baseline="0" noProof="0" dirty="0" smtClean="0">
                <a:ln>
                  <a:noFill/>
                </a:ln>
                <a:solidFill>
                  <a:schemeClr val="tx1"/>
                </a:solidFill>
                <a:effectLst/>
                <a:uLnTx/>
                <a:uFillTx/>
                <a:latin typeface="+mn-lt"/>
                <a:ea typeface="+mn-ea"/>
                <a:cs typeface="+mn-cs"/>
              </a:rPr>
              <a:t> clip</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Video retell: how to make an omelette  </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Amsterdam-Nijmegen Everyday Language Test</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Dinner Party narrative task</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Grammaticality Judgement Task</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Camden Memory Test (Face recognition task) </a:t>
            </a: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0" fontAlgn="auto" latinLnBrk="0" hangingPunct="0">
              <a:lnSpc>
                <a:spcPct val="100000"/>
              </a:lnSpc>
              <a:spcBef>
                <a:spcPct val="20000"/>
              </a:spcBef>
              <a:spcAft>
                <a:spcPts val="0"/>
              </a:spcAft>
              <a:buClrTx/>
              <a:buSzTx/>
              <a:buFont typeface="Wingdings 3"/>
              <a:buChar char=""/>
              <a:tabLst/>
              <a:defRPr/>
            </a:pPr>
            <a:endParaRPr kumimoji="0" lang="en-GB" sz="2800" b="0" i="0" u="none" strike="noStrike" kern="0" cap="none" spc="0" normalizeH="0" baseline="0" noProof="0" dirty="0">
              <a:ln>
                <a:noFill/>
              </a:ln>
              <a:solidFill>
                <a:schemeClr val="tx1"/>
              </a:solidFill>
              <a:effectLst/>
              <a:uLnTx/>
              <a:uFillTx/>
              <a:latin typeface="+mn-lt"/>
              <a:ea typeface="+mn-ea"/>
              <a:cs typeface="+mn-cs"/>
            </a:endParaRPr>
          </a:p>
        </p:txBody>
      </p:sp>
      <p:sp>
        <p:nvSpPr>
          <p:cNvPr id="3" name="Title 2"/>
          <p:cNvSpPr txBox="1">
            <a:spLocks/>
          </p:cNvSpPr>
          <p:nvPr/>
        </p:nvSpPr>
        <p:spPr>
          <a:xfrm>
            <a:off x="457200" y="576858"/>
            <a:ext cx="8229600" cy="1143000"/>
          </a:xfrm>
          <a:prstGeom prst="rect">
            <a:avLst/>
          </a:prstGeom>
        </p:spPr>
        <p:txBody>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3000" b="1" i="0" u="none" strike="noStrike" kern="0" cap="none" spc="0" normalizeH="0" baseline="0" noProof="0" smtClean="0">
                <a:ln>
                  <a:noFill/>
                </a:ln>
                <a:solidFill>
                  <a:schemeClr val="tx2"/>
                </a:solidFill>
                <a:effectLst/>
                <a:uLnTx/>
                <a:uFillTx/>
                <a:latin typeface="+mj-lt"/>
                <a:ea typeface="+mj-ea"/>
                <a:cs typeface="+mj-cs"/>
              </a:rPr>
              <a:t>Baseline Assessments	</a:t>
            </a:r>
            <a:endParaRPr kumimoji="0" lang="en-GB" sz="3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634653"/>
            <a:ext cx="8229600" cy="1143000"/>
          </a:xfrm>
          <a:prstGeom prst="rect">
            <a:avLst/>
          </a:prstGeom>
        </p:spPr>
        <p:txBody>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GB" sz="3000" b="1" i="0" u="none" strike="noStrike" kern="0" cap="none" spc="0" normalizeH="0" baseline="0" noProof="0" smtClean="0">
                <a:ln>
                  <a:noFill/>
                </a:ln>
                <a:solidFill>
                  <a:schemeClr val="tx2"/>
                </a:solidFill>
                <a:effectLst/>
                <a:uLnTx/>
                <a:uFillTx/>
                <a:latin typeface="+mj-lt"/>
                <a:ea typeface="+mj-ea"/>
                <a:cs typeface="+mj-cs"/>
              </a:rPr>
              <a:t>Shape Coding Therapy</a:t>
            </a:r>
            <a:endParaRPr kumimoji="0" lang="en-GB" sz="3000" b="1" i="0" u="none" strike="noStrike" kern="0" cap="none" spc="0" normalizeH="0" baseline="0" noProof="0" dirty="0">
              <a:ln>
                <a:noFill/>
              </a:ln>
              <a:solidFill>
                <a:schemeClr val="tx2"/>
              </a:solidFill>
              <a:effectLst/>
              <a:uLnTx/>
              <a:uFillTx/>
              <a:latin typeface="+mj-lt"/>
              <a:ea typeface="+mj-ea"/>
              <a:cs typeface="+mj-cs"/>
            </a:endParaRPr>
          </a:p>
        </p:txBody>
      </p:sp>
      <p:cxnSp>
        <p:nvCxnSpPr>
          <p:cNvPr id="3" name="Straight Arrow Connector 2"/>
          <p:cNvCxnSpPr/>
          <p:nvPr/>
        </p:nvCxnSpPr>
        <p:spPr>
          <a:xfrm>
            <a:off x="120650" y="5589240"/>
            <a:ext cx="8820150" cy="0"/>
          </a:xfrm>
          <a:prstGeom prst="straightConnector1">
            <a:avLst/>
          </a:prstGeom>
          <a:ln w="69850" cmpd="sng">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4221088"/>
            <a:ext cx="2051844" cy="11521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Learn the code: </a:t>
            </a:r>
          </a:p>
          <a:p>
            <a:pPr algn="ctr" fontAlgn="auto">
              <a:spcBef>
                <a:spcPts val="0"/>
              </a:spcBef>
              <a:spcAft>
                <a:spcPts val="0"/>
              </a:spcAft>
              <a:defRPr/>
            </a:pPr>
            <a:r>
              <a:rPr lang="en-GB" sz="2000" dirty="0" smtClean="0"/>
              <a:t>introduce the first 3-4 shapes </a:t>
            </a:r>
            <a:endParaRPr lang="en-GB" sz="2000" dirty="0"/>
          </a:p>
        </p:txBody>
      </p:sp>
      <p:sp>
        <p:nvSpPr>
          <p:cNvPr id="5" name="Rectangle 4"/>
          <p:cNvSpPr/>
          <p:nvPr/>
        </p:nvSpPr>
        <p:spPr>
          <a:xfrm>
            <a:off x="2195835" y="4221088"/>
            <a:ext cx="2016125" cy="11521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Learn the code: </a:t>
            </a:r>
          </a:p>
          <a:p>
            <a:pPr algn="ctr" fontAlgn="auto">
              <a:spcBef>
                <a:spcPts val="0"/>
              </a:spcBef>
              <a:spcAft>
                <a:spcPts val="0"/>
              </a:spcAft>
              <a:defRPr/>
            </a:pPr>
            <a:r>
              <a:rPr lang="en-GB" sz="2000" dirty="0" smtClean="0"/>
              <a:t>add more shapes</a:t>
            </a:r>
            <a:endParaRPr lang="en-GB" sz="2000" dirty="0"/>
          </a:p>
        </p:txBody>
      </p:sp>
      <p:sp>
        <p:nvSpPr>
          <p:cNvPr id="6" name="Rectangle 5"/>
          <p:cNvSpPr/>
          <p:nvPr/>
        </p:nvSpPr>
        <p:spPr>
          <a:xfrm>
            <a:off x="323528" y="1988840"/>
            <a:ext cx="2088232" cy="208823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t>Apply: </a:t>
            </a:r>
          </a:p>
          <a:p>
            <a:pPr algn="ctr" fontAlgn="auto">
              <a:spcBef>
                <a:spcPts val="0"/>
              </a:spcBef>
              <a:spcAft>
                <a:spcPts val="0"/>
              </a:spcAft>
              <a:defRPr/>
            </a:pPr>
            <a:r>
              <a:rPr lang="en-GB" sz="2000" dirty="0" smtClean="0"/>
              <a:t>e.g. SVO picture description tasks</a:t>
            </a:r>
            <a:endParaRPr lang="en-GB" sz="2000" dirty="0"/>
          </a:p>
        </p:txBody>
      </p:sp>
      <p:sp>
        <p:nvSpPr>
          <p:cNvPr id="7" name="Rectangle 6"/>
          <p:cNvSpPr/>
          <p:nvPr/>
        </p:nvSpPr>
        <p:spPr>
          <a:xfrm>
            <a:off x="4356646" y="4221088"/>
            <a:ext cx="2087562" cy="115212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Learn the code: </a:t>
            </a:r>
            <a:r>
              <a:rPr lang="en-GB" sz="2000" dirty="0" smtClean="0">
                <a:solidFill>
                  <a:schemeClr val="tx1"/>
                </a:solidFill>
              </a:rPr>
              <a:t>lines </a:t>
            </a:r>
            <a:r>
              <a:rPr lang="en-GB" sz="2000" dirty="0">
                <a:solidFill>
                  <a:schemeClr val="tx1"/>
                </a:solidFill>
              </a:rPr>
              <a:t>and </a:t>
            </a:r>
            <a:r>
              <a:rPr lang="en-GB" sz="2000" dirty="0" smtClean="0">
                <a:solidFill>
                  <a:schemeClr val="tx1"/>
                </a:solidFill>
              </a:rPr>
              <a:t>arrows </a:t>
            </a:r>
            <a:endParaRPr lang="en-GB" sz="2000" dirty="0">
              <a:solidFill>
                <a:schemeClr val="tx1"/>
              </a:solidFill>
            </a:endParaRPr>
          </a:p>
        </p:txBody>
      </p:sp>
      <p:sp>
        <p:nvSpPr>
          <p:cNvPr id="8" name="Rectangle 7"/>
          <p:cNvSpPr/>
          <p:nvPr/>
        </p:nvSpPr>
        <p:spPr>
          <a:xfrm>
            <a:off x="4716016" y="1988840"/>
            <a:ext cx="2088232" cy="208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 </a:t>
            </a:r>
          </a:p>
          <a:p>
            <a:pPr algn="ctr" fontAlgn="auto">
              <a:spcBef>
                <a:spcPts val="0"/>
              </a:spcBef>
              <a:spcAft>
                <a:spcPts val="0"/>
              </a:spcAft>
              <a:defRPr/>
            </a:pPr>
            <a:r>
              <a:rPr lang="en-GB" sz="2000" dirty="0" smtClean="0">
                <a:solidFill>
                  <a:schemeClr val="tx1"/>
                </a:solidFill>
              </a:rPr>
              <a:t>increase complexity e.g. changing tense, three argument verbs</a:t>
            </a:r>
            <a:endParaRPr lang="en-GB" sz="2000" dirty="0">
              <a:solidFill>
                <a:schemeClr val="tx1"/>
              </a:solidFill>
            </a:endParaRPr>
          </a:p>
        </p:txBody>
      </p:sp>
      <p:sp>
        <p:nvSpPr>
          <p:cNvPr id="10" name="Rectangle 9"/>
          <p:cNvSpPr/>
          <p:nvPr/>
        </p:nvSpPr>
        <p:spPr>
          <a:xfrm>
            <a:off x="2555776" y="1988840"/>
            <a:ext cx="2016224" cy="2088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Apply: </a:t>
            </a:r>
          </a:p>
          <a:p>
            <a:pPr algn="ctr" fontAlgn="auto">
              <a:spcBef>
                <a:spcPts val="0"/>
              </a:spcBef>
              <a:spcAft>
                <a:spcPts val="0"/>
              </a:spcAft>
              <a:defRPr/>
            </a:pPr>
            <a:r>
              <a:rPr lang="en-GB" sz="2000" dirty="0" smtClean="0">
                <a:solidFill>
                  <a:schemeClr val="tx1"/>
                </a:solidFill>
              </a:rPr>
              <a:t>e.g. sentence </a:t>
            </a:r>
            <a:r>
              <a:rPr lang="en-GB" sz="2000" dirty="0">
                <a:solidFill>
                  <a:schemeClr val="tx1"/>
                </a:solidFill>
              </a:rPr>
              <a:t>extension </a:t>
            </a:r>
            <a:r>
              <a:rPr lang="en-GB" sz="2000" dirty="0" smtClean="0">
                <a:solidFill>
                  <a:schemeClr val="tx1"/>
                </a:solidFill>
              </a:rPr>
              <a:t>tasks using prepositional phrases</a:t>
            </a:r>
            <a:endParaRPr lang="en-GB" sz="2000" dirty="0">
              <a:solidFill>
                <a:schemeClr val="tx1"/>
              </a:solidFill>
            </a:endParaRPr>
          </a:p>
        </p:txBody>
      </p:sp>
      <p:sp>
        <p:nvSpPr>
          <p:cNvPr id="11" name="Rectangle 10"/>
          <p:cNvSpPr/>
          <p:nvPr/>
        </p:nvSpPr>
        <p:spPr>
          <a:xfrm>
            <a:off x="6948264" y="1988841"/>
            <a:ext cx="2123728" cy="20882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i="1" dirty="0" smtClean="0">
                <a:solidFill>
                  <a:schemeClr val="tx1"/>
                </a:solidFill>
              </a:rPr>
              <a:t>Generalise: </a:t>
            </a:r>
          </a:p>
          <a:p>
            <a:pPr algn="ctr" fontAlgn="auto">
              <a:spcBef>
                <a:spcPts val="0"/>
              </a:spcBef>
              <a:spcAft>
                <a:spcPts val="0"/>
              </a:spcAft>
              <a:defRPr/>
            </a:pPr>
            <a:r>
              <a:rPr lang="en-GB" sz="2000" dirty="0" smtClean="0">
                <a:solidFill>
                  <a:schemeClr val="tx1"/>
                </a:solidFill>
              </a:rPr>
              <a:t>support use of shapes in less structured tasks</a:t>
            </a:r>
            <a:endParaRPr lang="en-GB" sz="2000" i="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2100</Words>
  <Application>Microsoft Office PowerPoint</Application>
  <PresentationFormat>On-screen Show (4:3)</PresentationFormat>
  <Paragraphs>245</Paragraphs>
  <Slides>16</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 3</vt:lpstr>
      <vt:lpstr>Custom Design</vt:lpstr>
      <vt:lpstr>Getting Into Shape: the effect of shape coding on the spoken language production of two men with chronic aphasia.</vt:lpstr>
      <vt:lpstr>Shape Coding and Aphasia</vt:lpstr>
      <vt:lpstr>Shape Coding</vt:lpstr>
      <vt:lpstr>Study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Post-Therapy Assessment</vt:lpstr>
      <vt:lpstr>Toby’s Results</vt:lpstr>
      <vt:lpstr>Alan’s Results</vt:lpstr>
      <vt:lpstr>Cinderella Story</vt:lpstr>
      <vt:lpstr>Conclusions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Carolyn Bruce</cp:lastModifiedBy>
  <cp:revision>65</cp:revision>
  <dcterms:created xsi:type="dcterms:W3CDTF">2005-07-13T12:26:50Z</dcterms:created>
  <dcterms:modified xsi:type="dcterms:W3CDTF">2019-11-04T08:06:28Z</dcterms:modified>
</cp:coreProperties>
</file>