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0" r:id="rId4"/>
    <p:sldId id="257" r:id="rId5"/>
    <p:sldId id="262" r:id="rId6"/>
    <p:sldId id="276" r:id="rId7"/>
    <p:sldId id="277" r:id="rId8"/>
    <p:sldId id="278" r:id="rId9"/>
    <p:sldId id="279" r:id="rId10"/>
    <p:sldId id="280" r:id="rId11"/>
    <p:sldId id="281" r:id="rId12"/>
    <p:sldId id="273"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snapToGrid="0" showGuides="1">
      <p:cViewPr varScale="1">
        <p:scale>
          <a:sx n="108" d="100"/>
          <a:sy n="108" d="100"/>
        </p:scale>
        <p:origin x="66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0CD2B-B190-4EB3-95C7-7FF3B8A7C97A}" type="datetimeFigureOut">
              <a:rPr lang="en-GB" smtClean="0"/>
              <a:t>05/11/2019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47F07-BEA6-4D05-A495-307457B14A66}" type="slidenum">
              <a:rPr lang="en-GB" smtClean="0"/>
              <a:t>‹#›</a:t>
            </a:fld>
            <a:endParaRPr lang="en-GB"/>
          </a:p>
        </p:txBody>
      </p:sp>
    </p:spTree>
    <p:extLst>
      <p:ext uri="{BB962C8B-B14F-4D97-AF65-F5344CB8AC3E}">
        <p14:creationId xmlns:p14="http://schemas.microsoft.com/office/powerpoint/2010/main" val="57437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1.How is KS3 MP/GCSE Mathematics (9-1) being implemented in schools? (How do students experience use of print and digital learning resources?) </a:t>
            </a:r>
          </a:p>
          <a:p>
            <a:pPr marL="514350" indent="-514350">
              <a:buAutoNum type="arabicPeriod"/>
            </a:pPr>
            <a:endParaRPr lang="en-GB" sz="1200" dirty="0"/>
          </a:p>
          <a:p>
            <a:pPr marL="0" indent="0">
              <a:buNone/>
            </a:pPr>
            <a:r>
              <a:rPr lang="en-GB" sz="1200" dirty="0"/>
              <a:t>2. Are there any barriers for students in accessing the digital resources? (Can the KS3 MP/GCSE Mathematics (9-1) digital resources be accessed on tablets, smart phones and computers at any time?) </a:t>
            </a:r>
          </a:p>
          <a:p>
            <a:pPr marL="0" indent="0">
              <a:buNone/>
            </a:pPr>
            <a:endParaRPr lang="en-GB" sz="1200" dirty="0"/>
          </a:p>
          <a:p>
            <a:pPr marL="0" indent="0">
              <a:buNone/>
            </a:pPr>
            <a:r>
              <a:rPr lang="en-GB" sz="1200" dirty="0"/>
              <a:t>3. In what ways does KS3 MP/GCSE Mathematics (9-1) encourage students’ confidence and a positive attitude towards learning mathematics? </a:t>
            </a:r>
          </a:p>
          <a:p>
            <a:pPr marL="0" indent="0">
              <a:buNone/>
            </a:pPr>
            <a:endParaRPr lang="en-GB" sz="1200" dirty="0"/>
          </a:p>
          <a:p>
            <a:pPr marL="0" indent="0">
              <a:buNone/>
            </a:pPr>
            <a:r>
              <a:rPr lang="en-GB" sz="1200" dirty="0"/>
              <a:t>4. Do teachers value the overall content, specific features of the platform (planning, assessing, reporting) and the CPD element? </a:t>
            </a:r>
          </a:p>
          <a:p>
            <a:pPr marL="0" indent="0">
              <a:buNone/>
            </a:pPr>
            <a:endParaRPr lang="en-GB" sz="1200" dirty="0"/>
          </a:p>
          <a:p>
            <a:pPr marL="0" indent="0">
              <a:buNone/>
            </a:pPr>
            <a:r>
              <a:rPr lang="en-GB" sz="1200" dirty="0"/>
              <a:t>5. How well is the resource perceived to help students understand and master the fundamental mathematical processes (problem solving, reasoning and fluency) laid out in the National Curriculum? (How, and with what effect, does KS3 MPGCSE Mathematics (9-1) support teaching and learning needs?)</a:t>
            </a:r>
          </a:p>
          <a:p>
            <a:pPr marL="0" indent="0">
              <a:buNone/>
            </a:pPr>
            <a:r>
              <a:rPr lang="en-GB" sz="1200" dirty="0"/>
              <a:t> </a:t>
            </a:r>
          </a:p>
          <a:p>
            <a:pPr marL="0" indent="0">
              <a:buNone/>
            </a:pPr>
            <a:r>
              <a:rPr lang="en-GB" sz="1200" dirty="0"/>
              <a:t>6. How well is KS3MP/GCSE Mathematics (9-1)perceived to prepare students for progression to the next stage of study?</a:t>
            </a:r>
          </a:p>
          <a:p>
            <a:endParaRPr lang="en-GB" dirty="0"/>
          </a:p>
        </p:txBody>
      </p:sp>
      <p:sp>
        <p:nvSpPr>
          <p:cNvPr id="4" name="Slide Number Placeholder 3"/>
          <p:cNvSpPr>
            <a:spLocks noGrp="1"/>
          </p:cNvSpPr>
          <p:nvPr>
            <p:ph type="sldNum" sz="quarter" idx="5"/>
          </p:nvPr>
        </p:nvSpPr>
        <p:spPr/>
        <p:txBody>
          <a:bodyPr/>
          <a:lstStyle/>
          <a:p>
            <a:fld id="{69147F07-BEA6-4D05-A495-307457B14A66}" type="slidenum">
              <a:rPr lang="en-GB" smtClean="0"/>
              <a:t>3</a:t>
            </a:fld>
            <a:endParaRPr lang="en-GB"/>
          </a:p>
        </p:txBody>
      </p:sp>
    </p:spTree>
    <p:extLst>
      <p:ext uri="{BB962C8B-B14F-4D97-AF65-F5344CB8AC3E}">
        <p14:creationId xmlns:p14="http://schemas.microsoft.com/office/powerpoint/2010/main" val="257972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147F07-BEA6-4D05-A495-307457B14A66}" type="slidenum">
              <a:rPr lang="en-GB" smtClean="0"/>
              <a:t>6</a:t>
            </a:fld>
            <a:endParaRPr lang="en-GB"/>
          </a:p>
        </p:txBody>
      </p:sp>
    </p:spTree>
    <p:extLst>
      <p:ext uri="{BB962C8B-B14F-4D97-AF65-F5344CB8AC3E}">
        <p14:creationId xmlns:p14="http://schemas.microsoft.com/office/powerpoint/2010/main" val="74542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D956-8585-40FF-A56A-BA2303FEB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290285-606B-4149-8418-1BCBB37C80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53F49-DBFF-409C-AC53-AA42CE6B93C1}"/>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5" name="Footer Placeholder 4">
            <a:extLst>
              <a:ext uri="{FF2B5EF4-FFF2-40B4-BE49-F238E27FC236}">
                <a16:creationId xmlns:a16="http://schemas.microsoft.com/office/drawing/2014/main" id="{0F0DD907-CBA9-4C26-9376-BC123C1537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46E934-6BC9-4A67-986D-D97CF9C84682}"/>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259008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FA22-F226-4C4B-8F24-2B70BC7A14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CF9CE5-9968-4049-952A-A96BE59466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D217B4-709C-470D-9B45-81C156CC305C}"/>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5" name="Footer Placeholder 4">
            <a:extLst>
              <a:ext uri="{FF2B5EF4-FFF2-40B4-BE49-F238E27FC236}">
                <a16:creationId xmlns:a16="http://schemas.microsoft.com/office/drawing/2014/main" id="{03877F82-206F-45D2-AA7B-A68B0FD9A4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EB6CC-0EC5-404A-80D1-841BD34D6D37}"/>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32076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0CC508-9139-49D8-A074-364D1C5F35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3FA91A-6256-409B-8E29-52BA78D939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B520DB-FE6C-4D82-BFE5-3876E8A74BF4}"/>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5" name="Footer Placeholder 4">
            <a:extLst>
              <a:ext uri="{FF2B5EF4-FFF2-40B4-BE49-F238E27FC236}">
                <a16:creationId xmlns:a16="http://schemas.microsoft.com/office/drawing/2014/main" id="{6EBAD738-1053-48B5-BB0C-EF2C7C80DD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A76C77-309F-434D-B036-69993E05EB45}"/>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31582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3065-28F1-4EBF-8BBF-C561BABAAB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401D86-9F21-484D-9ED5-A6AA2A9AC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20B89-304F-4051-A76C-10A52FF26F77}"/>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5" name="Footer Placeholder 4">
            <a:extLst>
              <a:ext uri="{FF2B5EF4-FFF2-40B4-BE49-F238E27FC236}">
                <a16:creationId xmlns:a16="http://schemas.microsoft.com/office/drawing/2014/main" id="{B613326A-EC09-4C48-8B20-0A49DC91D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02E392-5B98-453A-9B62-5DE27B90008F}"/>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356114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E98B-2697-4594-8C37-B42CDC7014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341BAB-4426-4171-9FDB-549FE63758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1B1BA3-FA55-4FB4-AD0E-7E7428D8ABA9}"/>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5" name="Footer Placeholder 4">
            <a:extLst>
              <a:ext uri="{FF2B5EF4-FFF2-40B4-BE49-F238E27FC236}">
                <a16:creationId xmlns:a16="http://schemas.microsoft.com/office/drawing/2014/main" id="{94AFB302-CE6D-4D92-92EF-0405073440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4DAB25-34B6-4337-8D1D-79229318CA7D}"/>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52193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5D0D-DE52-4138-86C5-AA8B7D414B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376DBC-820E-483F-AFFA-DB29CDEE41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393858-B54E-40E8-8DD8-F7764EEA0F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B36418-F0D8-4378-AA8B-B2D89202FE18}"/>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6" name="Footer Placeholder 5">
            <a:extLst>
              <a:ext uri="{FF2B5EF4-FFF2-40B4-BE49-F238E27FC236}">
                <a16:creationId xmlns:a16="http://schemas.microsoft.com/office/drawing/2014/main" id="{0C2A2463-7360-41FE-B8C7-0DA6E249B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6B34E7-7D8F-45C9-A02C-CD04858D1654}"/>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236812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67C7-014F-49A8-A669-C3B0E61F86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5310F-3DBB-4DBE-B7A6-567750400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6BA132-34CF-464C-9EA9-CE0A8AE436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6F5E8E-6192-45E1-9FC3-804C60331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FB5E08-B738-4DD0-9DBB-E987ECC02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C2F0CA-CC78-47D0-BFF8-64A9623EAD23}"/>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8" name="Footer Placeholder 7">
            <a:extLst>
              <a:ext uri="{FF2B5EF4-FFF2-40B4-BE49-F238E27FC236}">
                <a16:creationId xmlns:a16="http://schemas.microsoft.com/office/drawing/2014/main" id="{FAB64629-A093-4135-80F9-F215246E24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7C18E6-2CBA-4393-9050-C44D2A9C0C79}"/>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417025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37EFD-809F-4ED1-8FE1-44A241D706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2C89C4-CD5D-4434-91D0-48D15A7FFBD7}"/>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4" name="Footer Placeholder 3">
            <a:extLst>
              <a:ext uri="{FF2B5EF4-FFF2-40B4-BE49-F238E27FC236}">
                <a16:creationId xmlns:a16="http://schemas.microsoft.com/office/drawing/2014/main" id="{5AE689C7-B003-480D-9D60-2E05AC6672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066801-3C69-4982-A308-96A4B425674B}"/>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371738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1DDA3-5EB1-4CDA-B61D-6D7E771ABE57}"/>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3" name="Footer Placeholder 2">
            <a:extLst>
              <a:ext uri="{FF2B5EF4-FFF2-40B4-BE49-F238E27FC236}">
                <a16:creationId xmlns:a16="http://schemas.microsoft.com/office/drawing/2014/main" id="{27385CFC-6B13-4C59-A571-722337D8C1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62AA9C-16E0-4ECE-9C75-E7A257937FD4}"/>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49747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0D7F-A398-4407-9410-7972F07A3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1B9EB9-9009-4CEF-8AD5-46C2797E1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9331AC-E223-4283-BCEF-E2BEEE3BA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831C4-B0C3-49BE-87FA-FEF2E58FACE9}"/>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6" name="Footer Placeholder 5">
            <a:extLst>
              <a:ext uri="{FF2B5EF4-FFF2-40B4-BE49-F238E27FC236}">
                <a16:creationId xmlns:a16="http://schemas.microsoft.com/office/drawing/2014/main" id="{E6FFA947-C0E3-42FA-B6E6-E63C53F8DA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78DF58-24BD-45E9-B42B-3F58E0893188}"/>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220359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756B-4634-472B-B10C-58EE741AD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45E21E-021A-4D4B-92CC-42BBF9941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5D02B3-3C6E-4BC7-A7EB-D4534C8BC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9071AD-087A-4B3B-815C-385C786329B5}"/>
              </a:ext>
            </a:extLst>
          </p:cNvPr>
          <p:cNvSpPr>
            <a:spLocks noGrp="1"/>
          </p:cNvSpPr>
          <p:nvPr>
            <p:ph type="dt" sz="half" idx="10"/>
          </p:nvPr>
        </p:nvSpPr>
        <p:spPr/>
        <p:txBody>
          <a:bodyPr/>
          <a:lstStyle/>
          <a:p>
            <a:fld id="{7E8E9DAA-DA1E-4714-8DE1-4E6087AE6383}" type="datetimeFigureOut">
              <a:rPr lang="en-GB" smtClean="0"/>
              <a:t>05/11/2019</a:t>
            </a:fld>
            <a:endParaRPr lang="en-GB"/>
          </a:p>
        </p:txBody>
      </p:sp>
      <p:sp>
        <p:nvSpPr>
          <p:cNvPr id="6" name="Footer Placeholder 5">
            <a:extLst>
              <a:ext uri="{FF2B5EF4-FFF2-40B4-BE49-F238E27FC236}">
                <a16:creationId xmlns:a16="http://schemas.microsoft.com/office/drawing/2014/main" id="{A4368B8E-F712-472A-B4EE-B460293E72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756387-7C93-4A4D-9DE9-59F39CB37473}"/>
              </a:ext>
            </a:extLst>
          </p:cNvPr>
          <p:cNvSpPr>
            <a:spLocks noGrp="1"/>
          </p:cNvSpPr>
          <p:nvPr>
            <p:ph type="sldNum" sz="quarter" idx="12"/>
          </p:nvPr>
        </p:nvSpPr>
        <p:spPr/>
        <p:txBody>
          <a:bodyPr/>
          <a:lstStyle/>
          <a:p>
            <a:fld id="{18260B4B-867C-47E0-B968-59A35CA45CFC}" type="slidenum">
              <a:rPr lang="en-GB" smtClean="0"/>
              <a:t>‹#›</a:t>
            </a:fld>
            <a:endParaRPr lang="en-GB"/>
          </a:p>
        </p:txBody>
      </p:sp>
    </p:spTree>
    <p:extLst>
      <p:ext uri="{BB962C8B-B14F-4D97-AF65-F5344CB8AC3E}">
        <p14:creationId xmlns:p14="http://schemas.microsoft.com/office/powerpoint/2010/main" val="2009803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872D1-1AAD-4A39-BCEC-A13D25B66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9BA977-A9E6-4E8E-9042-FF9DF65FF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D4817C-6F20-4F05-88A4-207E7A372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E9DAA-DA1E-4714-8DE1-4E6087AE6383}" type="datetimeFigureOut">
              <a:rPr lang="en-GB" smtClean="0"/>
              <a:t>05/11/2019</a:t>
            </a:fld>
            <a:endParaRPr lang="en-GB"/>
          </a:p>
        </p:txBody>
      </p:sp>
      <p:sp>
        <p:nvSpPr>
          <p:cNvPr id="5" name="Footer Placeholder 4">
            <a:extLst>
              <a:ext uri="{FF2B5EF4-FFF2-40B4-BE49-F238E27FC236}">
                <a16:creationId xmlns:a16="http://schemas.microsoft.com/office/drawing/2014/main" id="{97BC4628-974D-4CC6-8C7E-D4DDBF976F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E704E4-3740-4CD5-8273-101953A42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60B4B-867C-47E0-B968-59A35CA45CFC}" type="slidenum">
              <a:rPr lang="en-GB" smtClean="0"/>
              <a:t>‹#›</a:t>
            </a:fld>
            <a:endParaRPr lang="en-GB"/>
          </a:p>
        </p:txBody>
      </p:sp>
    </p:spTree>
    <p:extLst>
      <p:ext uri="{BB962C8B-B14F-4D97-AF65-F5344CB8AC3E}">
        <p14:creationId xmlns:p14="http://schemas.microsoft.com/office/powerpoint/2010/main" val="346624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emf"/><Relationship Id="rId7" Type="http://schemas.openxmlformats.org/officeDocument/2006/relationships/hyperlink" Target="mailto:grace.grima@pearson.com"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mailto:j.golding@ucl.ac.uk" TargetMode="External"/><Relationship Id="rId5" Type="http://schemas.openxmlformats.org/officeDocument/2006/relationships/hyperlink" Target="mailto:Alistair.hooper@pearson.com" TargetMode="External"/><Relationship Id="rId4" Type="http://schemas.openxmlformats.org/officeDocument/2006/relationships/image" Target="../media/image3.emf"/><Relationship Id="rId9"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dm-thoughtplace.blogspot.com/2013/06/some-thoughts-on-database-locking-in.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107016-F0E5-4248-85D2-FD218DC1AB3E}"/>
              </a:ext>
            </a:extLst>
          </p:cNvPr>
          <p:cNvPicPr>
            <a:picLocks noChangeAspect="1"/>
          </p:cNvPicPr>
          <p:nvPr/>
        </p:nvPicPr>
        <p:blipFill>
          <a:blip r:embed="rId2"/>
          <a:stretch>
            <a:fillRect/>
          </a:stretch>
        </p:blipFill>
        <p:spPr>
          <a:xfrm>
            <a:off x="6942816" y="1030288"/>
            <a:ext cx="5249183" cy="5827712"/>
          </a:xfrm>
          <a:prstGeom prst="rect">
            <a:avLst/>
          </a:prstGeom>
        </p:spPr>
      </p:pic>
      <p:pic>
        <p:nvPicPr>
          <p:cNvPr id="5" name="Picture 4">
            <a:extLst>
              <a:ext uri="{FF2B5EF4-FFF2-40B4-BE49-F238E27FC236}">
                <a16:creationId xmlns:a16="http://schemas.microsoft.com/office/drawing/2014/main" id="{B89393B1-7563-4311-8FAD-F626AC0DD51B}"/>
              </a:ext>
            </a:extLst>
          </p:cNvPr>
          <p:cNvPicPr>
            <a:picLocks noChangeAspect="1"/>
          </p:cNvPicPr>
          <p:nvPr/>
        </p:nvPicPr>
        <p:blipFill>
          <a:blip r:embed="rId3"/>
          <a:stretch>
            <a:fillRect/>
          </a:stretch>
        </p:blipFill>
        <p:spPr>
          <a:xfrm>
            <a:off x="0" y="0"/>
            <a:ext cx="7994688" cy="2934048"/>
          </a:xfrm>
          <a:prstGeom prst="rect">
            <a:avLst/>
          </a:prstGeom>
        </p:spPr>
      </p:pic>
      <p:pic>
        <p:nvPicPr>
          <p:cNvPr id="6" name="Picture 5">
            <a:extLst>
              <a:ext uri="{FF2B5EF4-FFF2-40B4-BE49-F238E27FC236}">
                <a16:creationId xmlns:a16="http://schemas.microsoft.com/office/drawing/2014/main" id="{A0A9BCBA-24B7-4F44-9FFE-67217017E004}"/>
              </a:ext>
            </a:extLst>
          </p:cNvPr>
          <p:cNvPicPr>
            <a:picLocks noChangeAspect="1"/>
          </p:cNvPicPr>
          <p:nvPr/>
        </p:nvPicPr>
        <p:blipFill>
          <a:blip r:embed="rId4"/>
          <a:stretch>
            <a:fillRect/>
          </a:stretch>
        </p:blipFill>
        <p:spPr>
          <a:xfrm>
            <a:off x="0" y="2926081"/>
            <a:ext cx="6942817" cy="3931920"/>
          </a:xfrm>
          <a:prstGeom prst="rect">
            <a:avLst/>
          </a:prstGeom>
        </p:spPr>
      </p:pic>
      <p:sp>
        <p:nvSpPr>
          <p:cNvPr id="7" name="TextBox 6">
            <a:extLst>
              <a:ext uri="{FF2B5EF4-FFF2-40B4-BE49-F238E27FC236}">
                <a16:creationId xmlns:a16="http://schemas.microsoft.com/office/drawing/2014/main" id="{357871DF-3BA0-4C6B-9BBB-DBE231BC8B02}"/>
              </a:ext>
            </a:extLst>
          </p:cNvPr>
          <p:cNvSpPr txBox="1"/>
          <p:nvPr/>
        </p:nvSpPr>
        <p:spPr>
          <a:xfrm>
            <a:off x="303181" y="2974958"/>
            <a:ext cx="6639636" cy="3416320"/>
          </a:xfrm>
          <a:prstGeom prst="rect">
            <a:avLst/>
          </a:prstGeom>
          <a:noFill/>
        </p:spPr>
        <p:txBody>
          <a:bodyPr wrap="square" rtlCol="0">
            <a:spAutoFit/>
          </a:bodyPr>
          <a:lstStyle/>
          <a:p>
            <a:endParaRPr lang="en-US" u="sng" dirty="0">
              <a:solidFill>
                <a:schemeClr val="bg1"/>
              </a:solidFill>
            </a:endParaRPr>
          </a:p>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Preparing for high-stakes assessment of aspirational curricula: the role of educative resources</a:t>
            </a:r>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u="sng" dirty="0">
              <a:solidFill>
                <a:schemeClr val="bg1"/>
              </a:solidFill>
            </a:endParaRPr>
          </a:p>
          <a:p>
            <a:endParaRPr lang="en-US" u="sng" dirty="0">
              <a:solidFill>
                <a:schemeClr val="bg1"/>
              </a:solidFill>
            </a:endParaRPr>
          </a:p>
          <a:p>
            <a:endParaRPr lang="en-US" u="sng" dirty="0">
              <a:solidFill>
                <a:schemeClr val="bg1"/>
              </a:solidFill>
            </a:endParaRPr>
          </a:p>
          <a:p>
            <a:r>
              <a:rPr lang="en-US" u="sng" dirty="0">
                <a:solidFill>
                  <a:schemeClr val="bg1"/>
                </a:solidFill>
              </a:rPr>
              <a:t>Dr Alistair Hooper</a:t>
            </a:r>
            <a:r>
              <a:rPr lang="en-US" dirty="0">
                <a:solidFill>
                  <a:schemeClr val="bg1"/>
                </a:solidFill>
              </a:rPr>
              <a:t>, Pearson UK, </a:t>
            </a:r>
            <a:r>
              <a:rPr lang="en-US" u="sng" dirty="0">
                <a:solidFill>
                  <a:schemeClr val="bg1"/>
                </a:solidFill>
              </a:rPr>
              <a:t>a</a:t>
            </a:r>
            <a:r>
              <a:rPr lang="en-US" u="sng" dirty="0">
                <a:solidFill>
                  <a:schemeClr val="bg1"/>
                </a:solidFill>
                <a:hlinkClick r:id="rId5">
                  <a:extLst>
                    <a:ext uri="{A12FA001-AC4F-418D-AE19-62706E023703}">
                      <ahyp:hlinkClr xmlns:ahyp="http://schemas.microsoft.com/office/drawing/2018/hyperlinkcolor" val="tx"/>
                    </a:ext>
                  </a:extLst>
                </a:hlinkClick>
              </a:rPr>
              <a:t>listair.hooper@pearson.com</a:t>
            </a:r>
            <a:endParaRPr lang="en-GB" dirty="0">
              <a:solidFill>
                <a:schemeClr val="bg1"/>
              </a:solidFill>
            </a:endParaRPr>
          </a:p>
          <a:p>
            <a:r>
              <a:rPr lang="en-US" u="sng" dirty="0">
                <a:solidFill>
                  <a:schemeClr val="bg1"/>
                </a:solidFill>
              </a:rPr>
              <a:t>Dr Jennie Golding</a:t>
            </a:r>
            <a:r>
              <a:rPr lang="en-US" dirty="0">
                <a:solidFill>
                  <a:schemeClr val="bg1"/>
                </a:solidFill>
              </a:rPr>
              <a:t>, UCL, UK, </a:t>
            </a:r>
            <a:r>
              <a:rPr lang="en-US" u="sng" dirty="0">
                <a:solidFill>
                  <a:schemeClr val="bg1"/>
                </a:solidFill>
                <a:hlinkClick r:id="rId6">
                  <a:extLst>
                    <a:ext uri="{A12FA001-AC4F-418D-AE19-62706E023703}">
                      <ahyp:hlinkClr xmlns:ahyp="http://schemas.microsoft.com/office/drawing/2018/hyperlinkcolor" val="tx"/>
                    </a:ext>
                  </a:extLst>
                </a:hlinkClick>
              </a:rPr>
              <a:t>j.golding@ucl.ac.uk</a:t>
            </a:r>
            <a:endParaRPr lang="en-GB" dirty="0">
              <a:solidFill>
                <a:schemeClr val="bg1"/>
              </a:solidFill>
            </a:endParaRPr>
          </a:p>
          <a:p>
            <a:r>
              <a:rPr lang="en-US" u="sng" dirty="0">
                <a:solidFill>
                  <a:schemeClr val="bg1"/>
                </a:solidFill>
              </a:rPr>
              <a:t>Dr Grace </a:t>
            </a:r>
            <a:r>
              <a:rPr lang="en-US" u="sng" dirty="0" err="1">
                <a:solidFill>
                  <a:schemeClr val="bg1"/>
                </a:solidFill>
              </a:rPr>
              <a:t>Grima</a:t>
            </a:r>
            <a:r>
              <a:rPr lang="en-US" u="sng" dirty="0">
                <a:solidFill>
                  <a:schemeClr val="bg1"/>
                </a:solidFill>
              </a:rPr>
              <a:t>,</a:t>
            </a:r>
            <a:r>
              <a:rPr lang="en-US" dirty="0">
                <a:solidFill>
                  <a:schemeClr val="bg1"/>
                </a:solidFill>
              </a:rPr>
              <a:t> Pearson UK, </a:t>
            </a:r>
            <a:r>
              <a:rPr lang="en-US" u="sng" dirty="0">
                <a:solidFill>
                  <a:schemeClr val="bg1"/>
                </a:solidFill>
                <a:hlinkClick r:id="rId7">
                  <a:extLst>
                    <a:ext uri="{A12FA001-AC4F-418D-AE19-62706E023703}">
                      <ahyp:hlinkClr xmlns:ahyp="http://schemas.microsoft.com/office/drawing/2018/hyperlinkcolor" val="tx"/>
                    </a:ext>
                  </a:extLst>
                </a:hlinkClick>
              </a:rPr>
              <a:t>grace.grima@pearson.com</a:t>
            </a:r>
            <a:endParaRPr lang="en-GB" dirty="0">
              <a:solidFill>
                <a:schemeClr val="bg1"/>
              </a:solidFill>
            </a:endParaRPr>
          </a:p>
          <a:p>
            <a:endParaRPr lang="en-GB" dirty="0"/>
          </a:p>
        </p:txBody>
      </p:sp>
      <p:pic>
        <p:nvPicPr>
          <p:cNvPr id="8" name="Picture 7">
            <a:extLst>
              <a:ext uri="{FF2B5EF4-FFF2-40B4-BE49-F238E27FC236}">
                <a16:creationId xmlns:a16="http://schemas.microsoft.com/office/drawing/2014/main" id="{D18A34F2-8564-4E10-9B9B-4058C51E8F10}"/>
              </a:ext>
            </a:extLst>
          </p:cNvPr>
          <p:cNvPicPr>
            <a:picLocks noChangeAspect="1"/>
          </p:cNvPicPr>
          <p:nvPr/>
        </p:nvPicPr>
        <p:blipFill>
          <a:blip r:embed="rId8"/>
          <a:stretch>
            <a:fillRect/>
          </a:stretch>
        </p:blipFill>
        <p:spPr>
          <a:xfrm>
            <a:off x="9926216" y="0"/>
            <a:ext cx="2265783" cy="1030288"/>
          </a:xfrm>
          <a:prstGeom prst="rect">
            <a:avLst/>
          </a:prstGeom>
        </p:spPr>
      </p:pic>
      <p:pic>
        <p:nvPicPr>
          <p:cNvPr id="9" name="Picture 8">
            <a:extLst>
              <a:ext uri="{FF2B5EF4-FFF2-40B4-BE49-F238E27FC236}">
                <a16:creationId xmlns:a16="http://schemas.microsoft.com/office/drawing/2014/main" id="{A9F7CDE3-394F-4984-BD6F-9641C10CAA48}"/>
              </a:ext>
            </a:extLst>
          </p:cNvPr>
          <p:cNvPicPr>
            <a:picLocks noChangeAspect="1"/>
          </p:cNvPicPr>
          <p:nvPr/>
        </p:nvPicPr>
        <p:blipFill>
          <a:blip r:embed="rId9"/>
          <a:stretch>
            <a:fillRect/>
          </a:stretch>
        </p:blipFill>
        <p:spPr>
          <a:xfrm>
            <a:off x="7264122" y="3006"/>
            <a:ext cx="2599404" cy="1027282"/>
          </a:xfrm>
          <a:prstGeom prst="rect">
            <a:avLst/>
          </a:prstGeom>
        </p:spPr>
      </p:pic>
    </p:spTree>
    <p:extLst>
      <p:ext uri="{BB962C8B-B14F-4D97-AF65-F5344CB8AC3E}">
        <p14:creationId xmlns:p14="http://schemas.microsoft.com/office/powerpoint/2010/main" val="4077686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3CDF-4998-4203-823E-8DB42211C07E}"/>
              </a:ext>
            </a:extLst>
          </p:cNvPr>
          <p:cNvSpPr>
            <a:spLocks noGrp="1"/>
          </p:cNvSpPr>
          <p:nvPr>
            <p:ph type="title"/>
          </p:nvPr>
        </p:nvSpPr>
        <p:spPr>
          <a:xfrm>
            <a:off x="838200" y="1162843"/>
            <a:ext cx="7968175" cy="1325563"/>
          </a:xfrm>
        </p:spPr>
        <p:txBody>
          <a:bodyPr>
            <a:normAutofit fontScale="90000"/>
          </a:bodyPr>
          <a:lstStyle/>
          <a:p>
            <a:r>
              <a:rPr lang="en-GB" sz="3600" b="1" dirty="0">
                <a:solidFill>
                  <a:srgbClr val="002060"/>
                </a:solidFill>
              </a:rPr>
              <a:t>Findings: </a:t>
            </a:r>
            <a:br>
              <a:rPr lang="en-GB" sz="3600" dirty="0">
                <a:solidFill>
                  <a:srgbClr val="002060"/>
                </a:solidFill>
              </a:rPr>
            </a:br>
            <a:r>
              <a:rPr lang="en-GB" sz="3100" b="1" dirty="0">
                <a:solidFill>
                  <a:srgbClr val="002060"/>
                </a:solidFill>
              </a:rPr>
              <a:t>5. How well is the resource perceived to help students understand and master the fundamental mathematical processes (problem solving, reasoning and fluency) laid out in the National Curriculum? </a:t>
            </a:r>
            <a:br>
              <a:rPr lang="en-GB" dirty="0">
                <a:solidFill>
                  <a:srgbClr val="002060"/>
                </a:solidFill>
              </a:rPr>
            </a:br>
            <a:endParaRPr lang="en-GB" dirty="0"/>
          </a:p>
        </p:txBody>
      </p:sp>
      <p:sp>
        <p:nvSpPr>
          <p:cNvPr id="3" name="Content Placeholder 2">
            <a:extLst>
              <a:ext uri="{FF2B5EF4-FFF2-40B4-BE49-F238E27FC236}">
                <a16:creationId xmlns:a16="http://schemas.microsoft.com/office/drawing/2014/main" id="{51DFE479-655D-4E14-BCB8-720630C99420}"/>
              </a:ext>
            </a:extLst>
          </p:cNvPr>
          <p:cNvSpPr>
            <a:spLocks noGrp="1"/>
          </p:cNvSpPr>
          <p:nvPr>
            <p:ph idx="1"/>
          </p:nvPr>
        </p:nvSpPr>
        <p:spPr>
          <a:xfrm>
            <a:off x="838200" y="2912011"/>
            <a:ext cx="10515600" cy="3264951"/>
          </a:xfrm>
        </p:spPr>
        <p:txBody>
          <a:bodyPr>
            <a:normAutofit fontScale="92500"/>
          </a:bodyPr>
          <a:lstStyle/>
          <a:p>
            <a:r>
              <a:rPr lang="en-GB" dirty="0">
                <a:solidFill>
                  <a:srgbClr val="002060"/>
                </a:solidFill>
              </a:rPr>
              <a:t>General agreement that the level of curriculum demand had increased</a:t>
            </a:r>
          </a:p>
          <a:p>
            <a:r>
              <a:rPr lang="en-GB" dirty="0">
                <a:solidFill>
                  <a:srgbClr val="002060"/>
                </a:solidFill>
              </a:rPr>
              <a:t>Resources provided good coverage for newer curriculum content</a:t>
            </a:r>
          </a:p>
          <a:p>
            <a:r>
              <a:rPr lang="en-GB" dirty="0">
                <a:solidFill>
                  <a:srgbClr val="002060"/>
                </a:solidFill>
              </a:rPr>
              <a:t>Student confidence impacted in positive and negative ways </a:t>
            </a:r>
          </a:p>
          <a:p>
            <a:r>
              <a:rPr lang="en-GB" dirty="0">
                <a:solidFill>
                  <a:srgbClr val="002060"/>
                </a:solidFill>
              </a:rPr>
              <a:t>Major challenges for weaker students at each tier </a:t>
            </a:r>
          </a:p>
          <a:p>
            <a:r>
              <a:rPr lang="en-GB" dirty="0">
                <a:solidFill>
                  <a:srgbClr val="002060"/>
                </a:solidFill>
              </a:rPr>
              <a:t>The problem-solving and reasoning elements of the textbooks were perceived to be extremely challenging</a:t>
            </a:r>
          </a:p>
          <a:p>
            <a:r>
              <a:rPr lang="en-GB" dirty="0">
                <a:solidFill>
                  <a:srgbClr val="002060"/>
                </a:solidFill>
              </a:rPr>
              <a:t>Structure of textbooks led to quick development of maths processes</a:t>
            </a:r>
          </a:p>
          <a:p>
            <a:endParaRPr lang="en-GB" dirty="0"/>
          </a:p>
        </p:txBody>
      </p:sp>
      <p:pic>
        <p:nvPicPr>
          <p:cNvPr id="5" name="Picture 4">
            <a:extLst>
              <a:ext uri="{FF2B5EF4-FFF2-40B4-BE49-F238E27FC236}">
                <a16:creationId xmlns:a16="http://schemas.microsoft.com/office/drawing/2014/main" id="{F4C6E204-DE4E-496F-8784-9AF35351C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375" y="-231239"/>
            <a:ext cx="3143250" cy="3143250"/>
          </a:xfrm>
          <a:prstGeom prst="rect">
            <a:avLst/>
          </a:prstGeom>
        </p:spPr>
      </p:pic>
    </p:spTree>
    <p:extLst>
      <p:ext uri="{BB962C8B-B14F-4D97-AF65-F5344CB8AC3E}">
        <p14:creationId xmlns:p14="http://schemas.microsoft.com/office/powerpoint/2010/main" val="38911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FCF9-14F6-46F8-8B69-C6EC7D80DEB0}"/>
              </a:ext>
            </a:extLst>
          </p:cNvPr>
          <p:cNvSpPr>
            <a:spLocks noGrp="1"/>
          </p:cNvSpPr>
          <p:nvPr>
            <p:ph type="title"/>
          </p:nvPr>
        </p:nvSpPr>
        <p:spPr/>
        <p:txBody>
          <a:bodyPr>
            <a:noAutofit/>
          </a:bodyPr>
          <a:lstStyle/>
          <a:p>
            <a:r>
              <a:rPr lang="en-GB" sz="3200" b="1" dirty="0">
                <a:solidFill>
                  <a:srgbClr val="002060"/>
                </a:solidFill>
              </a:rPr>
              <a:t>Findings:</a:t>
            </a:r>
            <a:br>
              <a:rPr lang="en-GB" sz="3200" b="1" dirty="0">
                <a:solidFill>
                  <a:srgbClr val="002060"/>
                </a:solidFill>
              </a:rPr>
            </a:br>
            <a:r>
              <a:rPr lang="en-GB" sz="3200" b="1" dirty="0">
                <a:solidFill>
                  <a:srgbClr val="002060"/>
                </a:solidFill>
              </a:rPr>
              <a:t>6. How well is KS3MP/GCSE Mathematics (9-1) perceived to prepare students for progression to the next stage of study?</a:t>
            </a:r>
            <a:br>
              <a:rPr lang="en-GB" sz="3200" dirty="0">
                <a:solidFill>
                  <a:srgbClr val="002060"/>
                </a:solidFill>
              </a:rPr>
            </a:br>
            <a:endParaRPr lang="en-GB" sz="3200" dirty="0"/>
          </a:p>
        </p:txBody>
      </p:sp>
      <p:sp>
        <p:nvSpPr>
          <p:cNvPr id="3" name="Content Placeholder 2">
            <a:extLst>
              <a:ext uri="{FF2B5EF4-FFF2-40B4-BE49-F238E27FC236}">
                <a16:creationId xmlns:a16="http://schemas.microsoft.com/office/drawing/2014/main" id="{085121FA-29EF-4AFD-9C1C-D70BD0D37EE5}"/>
              </a:ext>
            </a:extLst>
          </p:cNvPr>
          <p:cNvSpPr>
            <a:spLocks noGrp="1"/>
          </p:cNvSpPr>
          <p:nvPr>
            <p:ph idx="1"/>
          </p:nvPr>
        </p:nvSpPr>
        <p:spPr>
          <a:xfrm>
            <a:off x="838200" y="1825625"/>
            <a:ext cx="8530883" cy="4351338"/>
          </a:xfrm>
        </p:spPr>
        <p:txBody>
          <a:bodyPr>
            <a:normAutofit lnSpcReduction="10000"/>
          </a:bodyPr>
          <a:lstStyle/>
          <a:p>
            <a:r>
              <a:rPr lang="en-GB" sz="2600" dirty="0">
                <a:solidFill>
                  <a:srgbClr val="002060"/>
                </a:solidFill>
              </a:rPr>
              <a:t>Data suggests an above-average progression for the study students</a:t>
            </a:r>
          </a:p>
          <a:p>
            <a:r>
              <a:rPr lang="en-GB" sz="2600" dirty="0">
                <a:solidFill>
                  <a:srgbClr val="002060"/>
                </a:solidFill>
              </a:rPr>
              <a:t>Some outstanding results in summative exams</a:t>
            </a:r>
          </a:p>
          <a:p>
            <a:r>
              <a:rPr lang="en-GB" sz="2600" dirty="0">
                <a:solidFill>
                  <a:srgbClr val="002060"/>
                </a:solidFill>
              </a:rPr>
              <a:t>Correlation between teaching approaches observed to be well-aligned with curriculum intentions and significantly above-expected progression</a:t>
            </a:r>
          </a:p>
          <a:p>
            <a:r>
              <a:rPr lang="en-GB" sz="2600" dirty="0">
                <a:solidFill>
                  <a:srgbClr val="002060"/>
                </a:solidFill>
              </a:rPr>
              <a:t>2/3 of the teacher responses were positive students had made good progress in their problem solving</a:t>
            </a:r>
          </a:p>
          <a:p>
            <a:r>
              <a:rPr lang="en-GB" sz="2600" dirty="0">
                <a:solidFill>
                  <a:srgbClr val="002060"/>
                </a:solidFill>
              </a:rPr>
              <a:t>Schools are thinking in terms of a five-year learning continuum</a:t>
            </a:r>
          </a:p>
          <a:p>
            <a:r>
              <a:rPr lang="en-GB" sz="2600" dirty="0">
                <a:solidFill>
                  <a:srgbClr val="002060"/>
                </a:solidFill>
              </a:rPr>
              <a:t>Students rather better prepared for Level 3 mathematics</a:t>
            </a:r>
            <a:endParaRPr lang="en-GB" dirty="0">
              <a:solidFill>
                <a:srgbClr val="002060"/>
              </a:solidFill>
            </a:endParaRPr>
          </a:p>
          <a:p>
            <a:endParaRPr lang="en-GB" dirty="0"/>
          </a:p>
        </p:txBody>
      </p:sp>
      <p:pic>
        <p:nvPicPr>
          <p:cNvPr id="4" name="Picture 3">
            <a:extLst>
              <a:ext uri="{FF2B5EF4-FFF2-40B4-BE49-F238E27FC236}">
                <a16:creationId xmlns:a16="http://schemas.microsoft.com/office/drawing/2014/main" id="{2592DA76-C2C0-4AE9-8DEB-9AF73FFE8ED8}"/>
              </a:ext>
            </a:extLst>
          </p:cNvPr>
          <p:cNvPicPr>
            <a:picLocks noChangeAspect="1"/>
          </p:cNvPicPr>
          <p:nvPr/>
        </p:nvPicPr>
        <p:blipFill>
          <a:blip r:embed="rId2"/>
          <a:stretch>
            <a:fillRect/>
          </a:stretch>
        </p:blipFill>
        <p:spPr>
          <a:xfrm>
            <a:off x="9881309" y="1416678"/>
            <a:ext cx="1472491" cy="1779908"/>
          </a:xfrm>
          <a:prstGeom prst="rect">
            <a:avLst/>
          </a:prstGeom>
        </p:spPr>
      </p:pic>
      <p:sp>
        <p:nvSpPr>
          <p:cNvPr id="5" name="TextBox 4">
            <a:extLst>
              <a:ext uri="{FF2B5EF4-FFF2-40B4-BE49-F238E27FC236}">
                <a16:creationId xmlns:a16="http://schemas.microsoft.com/office/drawing/2014/main" id="{332E2A58-DEBF-40B7-BC31-7C7484F47D85}"/>
              </a:ext>
            </a:extLst>
          </p:cNvPr>
          <p:cNvSpPr txBox="1"/>
          <p:nvPr/>
        </p:nvSpPr>
        <p:spPr>
          <a:xfrm>
            <a:off x="9706708" y="3552069"/>
            <a:ext cx="2278966" cy="2585323"/>
          </a:xfrm>
          <a:prstGeom prst="rect">
            <a:avLst/>
          </a:prstGeom>
          <a:noFill/>
          <a:ln>
            <a:solidFill>
              <a:srgbClr val="92D050"/>
            </a:solidFill>
          </a:ln>
        </p:spPr>
        <p:txBody>
          <a:bodyPr wrap="square" rtlCol="0">
            <a:spAutoFit/>
          </a:bodyPr>
          <a:lstStyle/>
          <a:p>
            <a:r>
              <a:rPr lang="en-GB" i="1" dirty="0"/>
              <a:t>“I can see the lower-end achievers are progressing as much as the high-end achievers. So within their capability, they are all progressing through” </a:t>
            </a:r>
            <a:endParaRPr lang="en-GB" dirty="0"/>
          </a:p>
          <a:p>
            <a:r>
              <a:rPr lang="en-GB" dirty="0"/>
              <a:t>School 7, KS4 </a:t>
            </a:r>
          </a:p>
        </p:txBody>
      </p:sp>
      <p:pic>
        <p:nvPicPr>
          <p:cNvPr id="6" name="Picture 5">
            <a:extLst>
              <a:ext uri="{FF2B5EF4-FFF2-40B4-BE49-F238E27FC236}">
                <a16:creationId xmlns:a16="http://schemas.microsoft.com/office/drawing/2014/main" id="{2A6D7CE3-F3A5-4F0A-920C-0C19E8B771E1}"/>
              </a:ext>
            </a:extLst>
          </p:cNvPr>
          <p:cNvPicPr>
            <a:picLocks noChangeAspect="1"/>
          </p:cNvPicPr>
          <p:nvPr/>
        </p:nvPicPr>
        <p:blipFill>
          <a:blip r:embed="rId3"/>
          <a:stretch>
            <a:fillRect/>
          </a:stretch>
        </p:blipFill>
        <p:spPr>
          <a:xfrm>
            <a:off x="8713888" y="5790875"/>
            <a:ext cx="992820" cy="702000"/>
          </a:xfrm>
          <a:prstGeom prst="rect">
            <a:avLst/>
          </a:prstGeom>
        </p:spPr>
      </p:pic>
    </p:spTree>
    <p:extLst>
      <p:ext uri="{BB962C8B-B14F-4D97-AF65-F5344CB8AC3E}">
        <p14:creationId xmlns:p14="http://schemas.microsoft.com/office/powerpoint/2010/main" val="244266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2243-7D8E-4D09-B1FD-108D636B29A6}"/>
              </a:ext>
            </a:extLst>
          </p:cNvPr>
          <p:cNvSpPr>
            <a:spLocks noGrp="1"/>
          </p:cNvSpPr>
          <p:nvPr>
            <p:ph type="title"/>
          </p:nvPr>
        </p:nvSpPr>
        <p:spPr>
          <a:xfrm>
            <a:off x="838200" y="-5449"/>
            <a:ext cx="10515600" cy="1325563"/>
          </a:xfrm>
        </p:spPr>
        <p:txBody>
          <a:bodyPr/>
          <a:lstStyle/>
          <a:p>
            <a:r>
              <a:rPr lang="en-GB" b="1" dirty="0">
                <a:solidFill>
                  <a:srgbClr val="002060"/>
                </a:solidFill>
              </a:rPr>
              <a:t>Conclusions</a:t>
            </a:r>
          </a:p>
        </p:txBody>
      </p:sp>
      <p:sp>
        <p:nvSpPr>
          <p:cNvPr id="3" name="Content Placeholder 2">
            <a:extLst>
              <a:ext uri="{FF2B5EF4-FFF2-40B4-BE49-F238E27FC236}">
                <a16:creationId xmlns:a16="http://schemas.microsoft.com/office/drawing/2014/main" id="{C17E4FA4-7609-44FC-9EB3-0C54B02E3C90}"/>
              </a:ext>
            </a:extLst>
          </p:cNvPr>
          <p:cNvSpPr>
            <a:spLocks noGrp="1"/>
          </p:cNvSpPr>
          <p:nvPr>
            <p:ph idx="1"/>
          </p:nvPr>
        </p:nvSpPr>
        <p:spPr>
          <a:xfrm>
            <a:off x="168812" y="3164679"/>
            <a:ext cx="3615397" cy="3231655"/>
          </a:xfrm>
          <a:ln w="31750">
            <a:solidFill>
              <a:srgbClr val="0070C0">
                <a:alpha val="82000"/>
              </a:srgbClr>
            </a:solidFill>
          </a:ln>
        </p:spPr>
        <p:txBody>
          <a:bodyPr>
            <a:normAutofit/>
          </a:bodyPr>
          <a:lstStyle/>
          <a:p>
            <a:pPr marL="0" indent="0" algn="ctr">
              <a:buNone/>
            </a:pPr>
            <a:r>
              <a:rPr lang="en-GB" sz="2400" b="1" dirty="0">
                <a:solidFill>
                  <a:srgbClr val="002060"/>
                </a:solidFill>
              </a:rPr>
              <a:t>Students: </a:t>
            </a:r>
          </a:p>
          <a:p>
            <a:r>
              <a:rPr lang="en-GB" sz="1800" dirty="0">
                <a:solidFill>
                  <a:srgbClr val="002060"/>
                </a:solidFill>
              </a:rPr>
              <a:t>The attitudes of the students to their mathematics experiences were unusually positive for 11-16 years olds in England </a:t>
            </a:r>
          </a:p>
          <a:p>
            <a:r>
              <a:rPr lang="en-GB" sz="1800" dirty="0">
                <a:solidFill>
                  <a:srgbClr val="002060"/>
                </a:solidFill>
              </a:rPr>
              <a:t>Students made above average progression</a:t>
            </a:r>
          </a:p>
          <a:p>
            <a:r>
              <a:rPr lang="en-GB" sz="1800" dirty="0">
                <a:solidFill>
                  <a:srgbClr val="002060"/>
                </a:solidFill>
              </a:rPr>
              <a:t>Students enjoyed using the resources and helped their mathematical confidence</a:t>
            </a:r>
          </a:p>
          <a:p>
            <a:endParaRPr lang="en-GB" sz="1800" dirty="0"/>
          </a:p>
          <a:p>
            <a:pPr marL="0" indent="0">
              <a:buNone/>
            </a:pPr>
            <a:endParaRPr lang="en-GB" dirty="0"/>
          </a:p>
        </p:txBody>
      </p:sp>
      <p:sp>
        <p:nvSpPr>
          <p:cNvPr id="4" name="TextBox 3">
            <a:extLst>
              <a:ext uri="{FF2B5EF4-FFF2-40B4-BE49-F238E27FC236}">
                <a16:creationId xmlns:a16="http://schemas.microsoft.com/office/drawing/2014/main" id="{962CABC2-B862-4852-B26B-821D8568CC6E}"/>
              </a:ext>
            </a:extLst>
          </p:cNvPr>
          <p:cNvSpPr txBox="1"/>
          <p:nvPr/>
        </p:nvSpPr>
        <p:spPr>
          <a:xfrm>
            <a:off x="8643419" y="3164681"/>
            <a:ext cx="3379769" cy="3231654"/>
          </a:xfrm>
          <a:prstGeom prst="rect">
            <a:avLst/>
          </a:prstGeom>
          <a:noFill/>
          <a:ln w="22225">
            <a:solidFill>
              <a:srgbClr val="0070C0">
                <a:alpha val="83000"/>
              </a:srgbClr>
            </a:solidFill>
          </a:ln>
        </p:spPr>
        <p:txBody>
          <a:bodyPr wrap="square" rtlCol="0">
            <a:spAutoFit/>
          </a:bodyPr>
          <a:lstStyle/>
          <a:p>
            <a:pPr algn="ctr"/>
            <a:r>
              <a:rPr lang="en-GB" sz="2400" b="1" dirty="0">
                <a:solidFill>
                  <a:srgbClr val="002060"/>
                </a:solidFill>
              </a:rPr>
              <a:t>ActiveLearn: </a:t>
            </a:r>
          </a:p>
          <a:p>
            <a:pPr marL="285750" indent="-285750">
              <a:buFont typeface="Arial" panose="020B0604020202020204" pitchFamily="34" charset="0"/>
              <a:buChar char="•"/>
            </a:pPr>
            <a:r>
              <a:rPr lang="en-GB" dirty="0">
                <a:solidFill>
                  <a:srgbClr val="002060"/>
                </a:solidFill>
              </a:rPr>
              <a:t>Whole-class use of ActiveLearn was valued </a:t>
            </a:r>
          </a:p>
          <a:p>
            <a:pPr marL="285750" indent="-285750">
              <a:buFont typeface="Arial" panose="020B0604020202020204" pitchFamily="34" charset="0"/>
              <a:buChar char="•"/>
            </a:pPr>
            <a:r>
              <a:rPr lang="en-GB" dirty="0">
                <a:solidFill>
                  <a:srgbClr val="002060"/>
                </a:solidFill>
              </a:rPr>
              <a:t>‘Teacher-educative’ ActiveLearn videos support teachers’ subject knowledge </a:t>
            </a:r>
          </a:p>
          <a:p>
            <a:pPr marL="285750" indent="-285750">
              <a:buFont typeface="Arial" panose="020B0604020202020204" pitchFamily="34" charset="0"/>
              <a:buChar char="•"/>
            </a:pPr>
            <a:r>
              <a:rPr lang="en-GB" dirty="0">
                <a:solidFill>
                  <a:srgbClr val="002060"/>
                </a:solidFill>
              </a:rPr>
              <a:t>Digital resources still remain less frequently used than print resources</a:t>
            </a:r>
          </a:p>
          <a:p>
            <a:r>
              <a:rPr lang="en-GB" dirty="0">
                <a:solidFill>
                  <a:srgbClr val="002060"/>
                </a:solidFill>
              </a:rPr>
              <a:t> </a:t>
            </a:r>
          </a:p>
          <a:p>
            <a:endParaRPr lang="en-GB" dirty="0"/>
          </a:p>
        </p:txBody>
      </p:sp>
      <p:sp>
        <p:nvSpPr>
          <p:cNvPr id="5" name="TextBox 4">
            <a:extLst>
              <a:ext uri="{FF2B5EF4-FFF2-40B4-BE49-F238E27FC236}">
                <a16:creationId xmlns:a16="http://schemas.microsoft.com/office/drawing/2014/main" id="{53C45C32-5147-48C7-B941-A4DCE66FFBE1}"/>
              </a:ext>
            </a:extLst>
          </p:cNvPr>
          <p:cNvSpPr txBox="1"/>
          <p:nvPr/>
        </p:nvSpPr>
        <p:spPr>
          <a:xfrm>
            <a:off x="4080213" y="3164681"/>
            <a:ext cx="4267201" cy="3231654"/>
          </a:xfrm>
          <a:prstGeom prst="rect">
            <a:avLst/>
          </a:prstGeom>
          <a:noFill/>
          <a:ln w="22225">
            <a:solidFill>
              <a:srgbClr val="0070C0">
                <a:alpha val="87000"/>
              </a:srgbClr>
            </a:solidFill>
          </a:ln>
        </p:spPr>
        <p:txBody>
          <a:bodyPr wrap="square" rtlCol="0">
            <a:spAutoFit/>
          </a:bodyPr>
          <a:lstStyle/>
          <a:p>
            <a:pPr algn="ctr"/>
            <a:r>
              <a:rPr lang="en-GB" sz="2400" b="1" dirty="0">
                <a:solidFill>
                  <a:srgbClr val="002060"/>
                </a:solidFill>
              </a:rPr>
              <a:t>Teachers: </a:t>
            </a:r>
          </a:p>
          <a:p>
            <a:pPr marL="285750" indent="-285750">
              <a:buFont typeface="Arial" panose="020B0604020202020204" pitchFamily="34" charset="0"/>
              <a:buChar char="•"/>
            </a:pPr>
            <a:r>
              <a:rPr lang="en-GB" dirty="0">
                <a:solidFill>
                  <a:srgbClr val="002060"/>
                </a:solidFill>
              </a:rPr>
              <a:t>The resources and their curriculum alignment gave them confidence </a:t>
            </a:r>
          </a:p>
          <a:p>
            <a:pPr marL="285750" indent="-285750">
              <a:buFont typeface="Arial" panose="020B0604020202020204" pitchFamily="34" charset="0"/>
              <a:buChar char="•"/>
            </a:pPr>
            <a:r>
              <a:rPr lang="en-GB" dirty="0">
                <a:solidFill>
                  <a:srgbClr val="002060"/>
                </a:solidFill>
              </a:rPr>
              <a:t>Teachers reported enhanced mathematical confidence and self‑efficacy</a:t>
            </a:r>
          </a:p>
          <a:p>
            <a:pPr marL="285750" indent="-285750">
              <a:buFont typeface="Arial" panose="020B0604020202020204" pitchFamily="34" charset="0"/>
              <a:buChar char="•"/>
            </a:pPr>
            <a:r>
              <a:rPr lang="en-GB" dirty="0">
                <a:solidFill>
                  <a:srgbClr val="002060"/>
                </a:solidFill>
              </a:rPr>
              <a:t>Grade outcomes were very positive </a:t>
            </a:r>
          </a:p>
          <a:p>
            <a:pPr marL="285750" indent="-285750">
              <a:buFont typeface="Arial" panose="020B0604020202020204" pitchFamily="34" charset="0"/>
              <a:buChar char="•"/>
            </a:pPr>
            <a:r>
              <a:rPr lang="en-GB" dirty="0">
                <a:solidFill>
                  <a:srgbClr val="002060"/>
                </a:solidFill>
              </a:rPr>
              <a:t>Planning resources saved teachers considerable time </a:t>
            </a:r>
          </a:p>
          <a:p>
            <a:endParaRPr lang="en-GB" dirty="0">
              <a:solidFill>
                <a:srgbClr val="002060"/>
              </a:solidFill>
            </a:endParaRPr>
          </a:p>
          <a:p>
            <a:endParaRPr lang="en-GB" dirty="0"/>
          </a:p>
        </p:txBody>
      </p:sp>
      <p:sp>
        <p:nvSpPr>
          <p:cNvPr id="6" name="TextBox 5">
            <a:extLst>
              <a:ext uri="{FF2B5EF4-FFF2-40B4-BE49-F238E27FC236}">
                <a16:creationId xmlns:a16="http://schemas.microsoft.com/office/drawing/2014/main" id="{D225F386-C172-44C1-992C-3A2D0D1CD4DF}"/>
              </a:ext>
            </a:extLst>
          </p:cNvPr>
          <p:cNvSpPr txBox="1"/>
          <p:nvPr/>
        </p:nvSpPr>
        <p:spPr>
          <a:xfrm>
            <a:off x="585567" y="1320114"/>
            <a:ext cx="11020865" cy="1477328"/>
          </a:xfrm>
          <a:prstGeom prst="rect">
            <a:avLst/>
          </a:prstGeom>
          <a:noFill/>
          <a:ln w="31750">
            <a:solidFill>
              <a:srgbClr val="0070C0">
                <a:alpha val="67000"/>
              </a:srgbClr>
            </a:solidFill>
          </a:ln>
        </p:spPr>
        <p:txBody>
          <a:bodyPr wrap="square" rtlCol="0">
            <a:spAutoFit/>
          </a:bodyPr>
          <a:lstStyle/>
          <a:p>
            <a:pPr marL="285750" indent="-285750">
              <a:buFont typeface="Arial" panose="020B0604020202020204" pitchFamily="34" charset="0"/>
              <a:buChar char="•"/>
            </a:pPr>
            <a:r>
              <a:rPr lang="en-US" dirty="0">
                <a:solidFill>
                  <a:srgbClr val="002060"/>
                </a:solidFill>
              </a:rPr>
              <a:t>Outstanding attainment in summative assessments, demonstrating the transformative potential of the resource for supporting preparation for high stakes assessments</a:t>
            </a:r>
          </a:p>
          <a:p>
            <a:pPr marL="285750" indent="-285750">
              <a:buFont typeface="Arial" panose="020B0604020202020204" pitchFamily="34" charset="0"/>
              <a:buChar char="•"/>
            </a:pPr>
            <a:r>
              <a:rPr lang="en-GB" dirty="0">
                <a:solidFill>
                  <a:srgbClr val="002060"/>
                </a:solidFill>
              </a:rPr>
              <a:t>There was a positive reaction to the resources from students and teachers</a:t>
            </a:r>
          </a:p>
          <a:p>
            <a:pPr marL="285750" indent="-285750">
              <a:buFont typeface="Arial" panose="020B0604020202020204" pitchFamily="34" charset="0"/>
              <a:buChar char="•"/>
            </a:pPr>
            <a:r>
              <a:rPr lang="en-GB" dirty="0">
                <a:solidFill>
                  <a:srgbClr val="002060"/>
                </a:solidFill>
              </a:rPr>
              <a:t>Teachers and students benefited from resources in preparation for high-stakes exams</a:t>
            </a:r>
          </a:p>
          <a:p>
            <a:pPr marL="285750" indent="-285750">
              <a:buFont typeface="Arial" panose="020B0604020202020204" pitchFamily="34" charset="0"/>
              <a:buChar char="•"/>
            </a:pPr>
            <a:r>
              <a:rPr lang="en-GB" dirty="0">
                <a:solidFill>
                  <a:srgbClr val="002060"/>
                </a:solidFill>
              </a:rPr>
              <a:t>There was a positive influence on student confidence, motivation and progression</a:t>
            </a:r>
          </a:p>
        </p:txBody>
      </p:sp>
    </p:spTree>
    <p:extLst>
      <p:ext uri="{BB962C8B-B14F-4D97-AF65-F5344CB8AC3E}">
        <p14:creationId xmlns:p14="http://schemas.microsoft.com/office/powerpoint/2010/main" val="406748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0921-0814-452B-B486-42E4B2A24E6D}"/>
              </a:ext>
            </a:extLst>
          </p:cNvPr>
          <p:cNvSpPr>
            <a:spLocks noGrp="1"/>
          </p:cNvSpPr>
          <p:nvPr>
            <p:ph type="title"/>
          </p:nvPr>
        </p:nvSpPr>
        <p:spPr>
          <a:xfrm>
            <a:off x="838200" y="0"/>
            <a:ext cx="10515600" cy="1325563"/>
          </a:xfrm>
        </p:spPr>
        <p:txBody>
          <a:bodyPr/>
          <a:lstStyle/>
          <a:p>
            <a:r>
              <a:rPr lang="en-GB" b="1" dirty="0">
                <a:solidFill>
                  <a:srgbClr val="002060"/>
                </a:solidFill>
              </a:rPr>
              <a:t>Next Steps</a:t>
            </a:r>
          </a:p>
        </p:txBody>
      </p:sp>
      <p:sp>
        <p:nvSpPr>
          <p:cNvPr id="3" name="Content Placeholder 2">
            <a:extLst>
              <a:ext uri="{FF2B5EF4-FFF2-40B4-BE49-F238E27FC236}">
                <a16:creationId xmlns:a16="http://schemas.microsoft.com/office/drawing/2014/main" id="{E93A8AE4-C268-4505-AC5A-A6BFB6A91375}"/>
              </a:ext>
            </a:extLst>
          </p:cNvPr>
          <p:cNvSpPr>
            <a:spLocks noGrp="1"/>
          </p:cNvSpPr>
          <p:nvPr>
            <p:ph idx="1"/>
          </p:nvPr>
        </p:nvSpPr>
        <p:spPr>
          <a:xfrm>
            <a:off x="391550" y="2651289"/>
            <a:ext cx="5508676" cy="3139321"/>
          </a:xfrm>
          <a:ln>
            <a:solidFill>
              <a:srgbClr val="002060"/>
            </a:solidFill>
          </a:ln>
        </p:spPr>
        <p:txBody>
          <a:bodyPr>
            <a:normAutofit/>
          </a:bodyPr>
          <a:lstStyle/>
          <a:p>
            <a:pPr marL="0" indent="0">
              <a:buNone/>
            </a:pPr>
            <a:r>
              <a:rPr lang="en-GB" sz="1800" b="1" dirty="0">
                <a:solidFill>
                  <a:srgbClr val="002060"/>
                </a:solidFill>
              </a:rPr>
              <a:t>ActiveLearn developments: </a:t>
            </a:r>
            <a:endParaRPr lang="en-GB" sz="1800" dirty="0">
              <a:solidFill>
                <a:srgbClr val="002060"/>
              </a:solidFill>
            </a:endParaRPr>
          </a:p>
          <a:p>
            <a:r>
              <a:rPr lang="en-GB" sz="1800" dirty="0">
                <a:solidFill>
                  <a:srgbClr val="002060"/>
                </a:solidFill>
              </a:rPr>
              <a:t>Printable homework worksheets </a:t>
            </a:r>
          </a:p>
          <a:p>
            <a:r>
              <a:rPr lang="en-GB" sz="1800" dirty="0">
                <a:solidFill>
                  <a:srgbClr val="002060"/>
                </a:solidFill>
              </a:rPr>
              <a:t>More videos and games </a:t>
            </a:r>
          </a:p>
          <a:p>
            <a:r>
              <a:rPr lang="en-GB" sz="1800" dirty="0">
                <a:solidFill>
                  <a:srgbClr val="002060"/>
                </a:solidFill>
              </a:rPr>
              <a:t>Redesign of zoom areas </a:t>
            </a:r>
          </a:p>
          <a:p>
            <a:r>
              <a:rPr lang="en-GB" sz="1800" dirty="0">
                <a:solidFill>
                  <a:srgbClr val="002060"/>
                </a:solidFill>
              </a:rPr>
              <a:t>Service and functionality improvements </a:t>
            </a:r>
          </a:p>
          <a:p>
            <a:r>
              <a:rPr lang="en-GB" sz="1800" dirty="0">
                <a:solidFill>
                  <a:srgbClr val="002060"/>
                </a:solidFill>
              </a:rPr>
              <a:t>Transferring to a new questions builder to improve usability and reliability </a:t>
            </a:r>
          </a:p>
          <a:p>
            <a:r>
              <a:rPr lang="en-GB" sz="1800" dirty="0">
                <a:solidFill>
                  <a:srgbClr val="002060"/>
                </a:solidFill>
              </a:rPr>
              <a:t>Speed improvements - updating technology used to run online services </a:t>
            </a:r>
          </a:p>
          <a:p>
            <a:endParaRPr lang="en-GB" dirty="0"/>
          </a:p>
          <a:p>
            <a:endParaRPr lang="en-GB" dirty="0"/>
          </a:p>
        </p:txBody>
      </p:sp>
      <p:sp>
        <p:nvSpPr>
          <p:cNvPr id="5" name="Rectangle 4">
            <a:extLst>
              <a:ext uri="{FF2B5EF4-FFF2-40B4-BE49-F238E27FC236}">
                <a16:creationId xmlns:a16="http://schemas.microsoft.com/office/drawing/2014/main" id="{15C18617-A72B-46B2-A723-26DC26515A99}"/>
              </a:ext>
            </a:extLst>
          </p:cNvPr>
          <p:cNvSpPr/>
          <p:nvPr/>
        </p:nvSpPr>
        <p:spPr>
          <a:xfrm>
            <a:off x="6710875" y="2626052"/>
            <a:ext cx="5062025" cy="3139321"/>
          </a:xfrm>
          <a:prstGeom prst="rect">
            <a:avLst/>
          </a:prstGeom>
          <a:ln>
            <a:solidFill>
              <a:srgbClr val="002060"/>
            </a:solidFill>
          </a:ln>
        </p:spPr>
        <p:txBody>
          <a:bodyPr wrap="square">
            <a:spAutoFit/>
          </a:bodyPr>
          <a:lstStyle/>
          <a:p>
            <a:r>
              <a:rPr lang="en-GB" b="1" dirty="0">
                <a:solidFill>
                  <a:srgbClr val="002060"/>
                </a:solidFill>
              </a:rPr>
              <a:t>The textbooks (and digital versions) developments: </a:t>
            </a: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Review and development of entire KS3 Maths Progress series </a:t>
            </a:r>
          </a:p>
          <a:p>
            <a:pPr marL="285750" indent="-285750">
              <a:buFont typeface="Arial" panose="020B0604020202020204" pitchFamily="34" charset="0"/>
              <a:buChar char="•"/>
            </a:pPr>
            <a:r>
              <a:rPr lang="en-GB" dirty="0">
                <a:solidFill>
                  <a:srgbClr val="002060"/>
                </a:solidFill>
              </a:rPr>
              <a:t>Core series includes more accessible starting point, more fluency questions, review of worked examples </a:t>
            </a:r>
          </a:p>
          <a:p>
            <a:pPr marL="285750" indent="-285750">
              <a:buFont typeface="Arial" panose="020B0604020202020204" pitchFamily="34" charset="0"/>
              <a:buChar char="•"/>
            </a:pPr>
            <a:r>
              <a:rPr lang="en-GB" dirty="0">
                <a:solidFill>
                  <a:srgbClr val="002060"/>
                </a:solidFill>
              </a:rPr>
              <a:t>New KS3 and GCSE Purposeful Practice Books include ‘Exam Practice’ section, with </a:t>
            </a:r>
            <a:r>
              <a:rPr lang="en-GB" dirty="0" err="1">
                <a:solidFill>
                  <a:srgbClr val="002060"/>
                </a:solidFill>
              </a:rPr>
              <a:t>ResultsPlus</a:t>
            </a:r>
            <a:r>
              <a:rPr lang="en-GB" dirty="0">
                <a:solidFill>
                  <a:srgbClr val="002060"/>
                </a:solidFill>
              </a:rPr>
              <a:t> examiner feedback </a:t>
            </a:r>
          </a:p>
          <a:p>
            <a:pPr marL="285750" indent="-285750">
              <a:buFont typeface="Arial" panose="020B0604020202020204" pitchFamily="34" charset="0"/>
              <a:buChar char="•"/>
            </a:pPr>
            <a:r>
              <a:rPr lang="en-GB" dirty="0">
                <a:solidFill>
                  <a:srgbClr val="002060"/>
                </a:solidFill>
              </a:rPr>
              <a:t>Updates to GCSE end of unit, end of term and end of year tests, including mark scheme</a:t>
            </a:r>
          </a:p>
        </p:txBody>
      </p:sp>
      <p:sp>
        <p:nvSpPr>
          <p:cNvPr id="6" name="Rectangle 5">
            <a:extLst>
              <a:ext uri="{FF2B5EF4-FFF2-40B4-BE49-F238E27FC236}">
                <a16:creationId xmlns:a16="http://schemas.microsoft.com/office/drawing/2014/main" id="{607CEE4F-BFBE-4557-B0DF-1834F9C6DCE0}"/>
              </a:ext>
            </a:extLst>
          </p:cNvPr>
          <p:cNvSpPr/>
          <p:nvPr/>
        </p:nvSpPr>
        <p:spPr>
          <a:xfrm>
            <a:off x="838200" y="1325563"/>
            <a:ext cx="10962250" cy="830997"/>
          </a:xfrm>
          <a:prstGeom prst="rect">
            <a:avLst/>
          </a:prstGeom>
        </p:spPr>
        <p:txBody>
          <a:bodyPr wrap="square">
            <a:spAutoFit/>
          </a:bodyPr>
          <a:lstStyle/>
          <a:p>
            <a:r>
              <a:rPr lang="en-GB" sz="2400" dirty="0">
                <a:solidFill>
                  <a:srgbClr val="002060"/>
                </a:solidFill>
              </a:rPr>
              <a:t>Following on from this study, we have developed both ActiveLearn and the textbooks in various ways: </a:t>
            </a:r>
          </a:p>
        </p:txBody>
      </p:sp>
    </p:spTree>
    <p:extLst>
      <p:ext uri="{BB962C8B-B14F-4D97-AF65-F5344CB8AC3E}">
        <p14:creationId xmlns:p14="http://schemas.microsoft.com/office/powerpoint/2010/main" val="172132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6D4ED7-5C10-496B-9B6A-B73FAAD0663A}"/>
              </a:ext>
            </a:extLst>
          </p:cNvPr>
          <p:cNvSpPr>
            <a:spLocks noGrp="1"/>
          </p:cNvSpPr>
          <p:nvPr>
            <p:ph type="title"/>
          </p:nvPr>
        </p:nvSpPr>
        <p:spPr>
          <a:xfrm>
            <a:off x="7427726" y="1595066"/>
            <a:ext cx="3363974" cy="1607060"/>
          </a:xfrm>
          <a:noFill/>
          <a:ln w="19050">
            <a:solidFill>
              <a:schemeClr val="tx1"/>
            </a:solidFill>
          </a:ln>
        </p:spPr>
        <p:txBody>
          <a:bodyPr wrap="square" anchor="ctr">
            <a:normAutofit/>
          </a:bodyPr>
          <a:lstStyle/>
          <a:p>
            <a:pPr algn="ctr"/>
            <a:r>
              <a:rPr lang="en-GB" sz="3200" dirty="0"/>
              <a:t>Thank you!</a:t>
            </a:r>
          </a:p>
        </p:txBody>
      </p:sp>
      <p:sp>
        <p:nvSpPr>
          <p:cNvPr id="3" name="Content Placeholder 2">
            <a:extLst>
              <a:ext uri="{FF2B5EF4-FFF2-40B4-BE49-F238E27FC236}">
                <a16:creationId xmlns:a16="http://schemas.microsoft.com/office/drawing/2014/main" id="{27F219D8-5B70-4C67-9091-228F665114CC}"/>
              </a:ext>
            </a:extLst>
          </p:cNvPr>
          <p:cNvSpPr>
            <a:spLocks noGrp="1"/>
          </p:cNvSpPr>
          <p:nvPr>
            <p:ph idx="1"/>
          </p:nvPr>
        </p:nvSpPr>
        <p:spPr>
          <a:xfrm>
            <a:off x="8367700" y="3046006"/>
            <a:ext cx="3363974" cy="3415623"/>
          </a:xfrm>
        </p:spPr>
        <p:txBody>
          <a:bodyPr>
            <a:normAutofit/>
          </a:bodyPr>
          <a:lstStyle/>
          <a:p>
            <a:pPr marL="0" indent="0">
              <a:buNone/>
            </a:pPr>
            <a:endParaRPr lang="en-GB" sz="2000" dirty="0">
              <a:solidFill>
                <a:srgbClr val="002060"/>
              </a:solidFill>
            </a:endParaRPr>
          </a:p>
          <a:p>
            <a:pPr marL="0" indent="0">
              <a:buNone/>
            </a:pPr>
            <a:endParaRPr lang="en-GB" sz="2000" dirty="0">
              <a:solidFill>
                <a:srgbClr val="002060"/>
              </a:solidFill>
            </a:endParaRPr>
          </a:p>
          <a:p>
            <a:pPr marL="0" indent="0">
              <a:buNone/>
            </a:pPr>
            <a:r>
              <a:rPr lang="en-GB" sz="2000" dirty="0"/>
              <a:t>Questions?</a:t>
            </a:r>
          </a:p>
        </p:txBody>
      </p:sp>
      <p:pic>
        <p:nvPicPr>
          <p:cNvPr id="7" name="Picture 6" descr="A close up of a logo&#10;&#10;Description automatically generated">
            <a:extLst>
              <a:ext uri="{FF2B5EF4-FFF2-40B4-BE49-F238E27FC236}">
                <a16:creationId xmlns:a16="http://schemas.microsoft.com/office/drawing/2014/main" id="{C94D30EC-D2AE-490B-9D08-56CF17CDF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776"/>
            <a:ext cx="4654297" cy="3676896"/>
          </a:xfrm>
          <a:prstGeom prst="rect">
            <a:avLst/>
          </a:prstGeom>
        </p:spPr>
      </p:pic>
      <p:pic>
        <p:nvPicPr>
          <p:cNvPr id="11" name="Picture 10">
            <a:extLst>
              <a:ext uri="{FF2B5EF4-FFF2-40B4-BE49-F238E27FC236}">
                <a16:creationId xmlns:a16="http://schemas.microsoft.com/office/drawing/2014/main" id="{F599F12F-328D-4974-A5F0-8360E4250343}"/>
              </a:ext>
            </a:extLst>
          </p:cNvPr>
          <p:cNvPicPr>
            <a:picLocks noChangeAspect="1"/>
          </p:cNvPicPr>
          <p:nvPr/>
        </p:nvPicPr>
        <p:blipFill>
          <a:blip r:embed="rId3"/>
          <a:stretch>
            <a:fillRect/>
          </a:stretch>
        </p:blipFill>
        <p:spPr>
          <a:xfrm>
            <a:off x="1194256" y="4753817"/>
            <a:ext cx="2265783" cy="1030288"/>
          </a:xfrm>
          <a:prstGeom prst="rect">
            <a:avLst/>
          </a:prstGeom>
        </p:spPr>
      </p:pic>
    </p:spTree>
    <p:extLst>
      <p:ext uri="{BB962C8B-B14F-4D97-AF65-F5344CB8AC3E}">
        <p14:creationId xmlns:p14="http://schemas.microsoft.com/office/powerpoint/2010/main" val="35363788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884C-29C0-4729-A1AC-727F5A3B30E7}"/>
              </a:ext>
            </a:extLst>
          </p:cNvPr>
          <p:cNvSpPr>
            <a:spLocks noGrp="1"/>
          </p:cNvSpPr>
          <p:nvPr>
            <p:ph type="title"/>
          </p:nvPr>
        </p:nvSpPr>
        <p:spPr>
          <a:xfrm>
            <a:off x="838200" y="0"/>
            <a:ext cx="10515600" cy="1325563"/>
          </a:xfrm>
        </p:spPr>
        <p:txBody>
          <a:bodyPr/>
          <a:lstStyle/>
          <a:p>
            <a:r>
              <a:rPr lang="en-GB" b="1" dirty="0">
                <a:solidFill>
                  <a:srgbClr val="002060"/>
                </a:solidFill>
              </a:rPr>
              <a:t>Product Summary</a:t>
            </a:r>
          </a:p>
        </p:txBody>
      </p:sp>
      <p:pic>
        <p:nvPicPr>
          <p:cNvPr id="4" name="Content Placeholder 3">
            <a:extLst>
              <a:ext uri="{FF2B5EF4-FFF2-40B4-BE49-F238E27FC236}">
                <a16:creationId xmlns:a16="http://schemas.microsoft.com/office/drawing/2014/main" id="{EE5E54B2-CD7E-485A-B52C-18099E12EEA2}"/>
              </a:ext>
            </a:extLst>
          </p:cNvPr>
          <p:cNvPicPr>
            <a:picLocks noGrp="1" noChangeAspect="1"/>
          </p:cNvPicPr>
          <p:nvPr>
            <p:ph idx="1"/>
          </p:nvPr>
        </p:nvPicPr>
        <p:blipFill>
          <a:blip r:embed="rId2"/>
          <a:stretch>
            <a:fillRect/>
          </a:stretch>
        </p:blipFill>
        <p:spPr>
          <a:xfrm>
            <a:off x="5914126" y="1871324"/>
            <a:ext cx="5891329" cy="4015126"/>
          </a:xfrm>
          <a:prstGeom prst="rect">
            <a:avLst/>
          </a:prstGeom>
        </p:spPr>
      </p:pic>
      <p:sp>
        <p:nvSpPr>
          <p:cNvPr id="5" name="TextBox 4">
            <a:extLst>
              <a:ext uri="{FF2B5EF4-FFF2-40B4-BE49-F238E27FC236}">
                <a16:creationId xmlns:a16="http://schemas.microsoft.com/office/drawing/2014/main" id="{6C073188-84DA-45AE-98B2-81E1A7631F65}"/>
              </a:ext>
            </a:extLst>
          </p:cNvPr>
          <p:cNvSpPr txBox="1"/>
          <p:nvPr/>
        </p:nvSpPr>
        <p:spPr>
          <a:xfrm>
            <a:off x="386545" y="1582340"/>
            <a:ext cx="5334000" cy="4524315"/>
          </a:xfrm>
          <a:prstGeom prst="rect">
            <a:avLst/>
          </a:prstGeom>
          <a:noFill/>
        </p:spPr>
        <p:txBody>
          <a:bodyPr wrap="square" rtlCol="0">
            <a:spAutoFit/>
          </a:bodyPr>
          <a:lstStyle/>
          <a:p>
            <a:pPr algn="ctr"/>
            <a:r>
              <a:rPr lang="en-GB" b="1" dirty="0">
                <a:solidFill>
                  <a:srgbClr val="002060"/>
                </a:solidFill>
              </a:rPr>
              <a:t>‘Resources for a 5-year curriculum’ </a:t>
            </a: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Key Stage 3 Maths Progress and GCSE (9-1) Mathematics offer a coherent set of mathematics materials for use in Key Stages 3 and 4 respectively (usually ages 11-16, years 7 to 11) in England</a:t>
            </a: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The resources consist of both print and digital resources</a:t>
            </a:r>
          </a:p>
          <a:p>
            <a:pPr marL="285750" indent="-285750">
              <a:buFont typeface="Arial" panose="020B0604020202020204" pitchFamily="34" charset="0"/>
              <a:buChar char="•"/>
            </a:pPr>
            <a:r>
              <a:rPr lang="en-GB" b="1" dirty="0">
                <a:solidFill>
                  <a:srgbClr val="002060"/>
                </a:solidFill>
              </a:rPr>
              <a:t>Print: </a:t>
            </a:r>
            <a:r>
              <a:rPr lang="en-GB" dirty="0">
                <a:solidFill>
                  <a:srgbClr val="002060"/>
                </a:solidFill>
              </a:rPr>
              <a:t>Student Books (Pi, Theta and Delta for KS3; Foundation and Higher for KS4) and an array of workbooks</a:t>
            </a:r>
          </a:p>
          <a:p>
            <a:pPr marL="285750" indent="-285750">
              <a:buFont typeface="Arial" panose="020B0604020202020204" pitchFamily="34" charset="0"/>
              <a:buChar char="•"/>
            </a:pPr>
            <a:r>
              <a:rPr lang="en-GB" b="1" dirty="0">
                <a:solidFill>
                  <a:srgbClr val="002060"/>
                </a:solidFill>
              </a:rPr>
              <a:t>Digital: </a:t>
            </a:r>
            <a:r>
              <a:rPr lang="en-GB" dirty="0">
                <a:solidFill>
                  <a:srgbClr val="002060"/>
                </a:solidFill>
              </a:rPr>
              <a:t>ActiveLearn Digital Service (ALDS) teachers can find tools to help teach, plan, develop, track and assess. There’s also digital versions of all the print resources</a:t>
            </a:r>
          </a:p>
        </p:txBody>
      </p:sp>
    </p:spTree>
    <p:extLst>
      <p:ext uri="{BB962C8B-B14F-4D97-AF65-F5344CB8AC3E}">
        <p14:creationId xmlns:p14="http://schemas.microsoft.com/office/powerpoint/2010/main" val="226408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46F28A-46B0-492D-865E-2A73E4695C53}"/>
              </a:ext>
            </a:extLst>
          </p:cNvPr>
          <p:cNvPicPr>
            <a:picLocks noChangeAspect="1"/>
          </p:cNvPicPr>
          <p:nvPr/>
        </p:nvPicPr>
        <p:blipFill>
          <a:blip r:embed="rId3"/>
          <a:stretch>
            <a:fillRect/>
          </a:stretch>
        </p:blipFill>
        <p:spPr>
          <a:xfrm>
            <a:off x="9076676" y="44354"/>
            <a:ext cx="3004446" cy="2417491"/>
          </a:xfrm>
          <a:prstGeom prst="rect">
            <a:avLst/>
          </a:prstGeom>
        </p:spPr>
      </p:pic>
      <p:sp>
        <p:nvSpPr>
          <p:cNvPr id="2" name="Title 1">
            <a:extLst>
              <a:ext uri="{FF2B5EF4-FFF2-40B4-BE49-F238E27FC236}">
                <a16:creationId xmlns:a16="http://schemas.microsoft.com/office/drawing/2014/main" id="{E4676BEA-9071-4104-9DD2-D4B57698E5BC}"/>
              </a:ext>
            </a:extLst>
          </p:cNvPr>
          <p:cNvSpPr>
            <a:spLocks noGrp="1"/>
          </p:cNvSpPr>
          <p:nvPr>
            <p:ph type="title"/>
          </p:nvPr>
        </p:nvSpPr>
        <p:spPr>
          <a:xfrm>
            <a:off x="838200" y="133113"/>
            <a:ext cx="10515600" cy="1325563"/>
          </a:xfrm>
        </p:spPr>
        <p:txBody>
          <a:bodyPr/>
          <a:lstStyle/>
          <a:p>
            <a:r>
              <a:rPr lang="en-GB" b="1" dirty="0">
                <a:solidFill>
                  <a:srgbClr val="002060"/>
                </a:solidFill>
              </a:rPr>
              <a:t>Research Questions</a:t>
            </a:r>
          </a:p>
        </p:txBody>
      </p:sp>
      <p:sp>
        <p:nvSpPr>
          <p:cNvPr id="3" name="Content Placeholder 2">
            <a:extLst>
              <a:ext uri="{FF2B5EF4-FFF2-40B4-BE49-F238E27FC236}">
                <a16:creationId xmlns:a16="http://schemas.microsoft.com/office/drawing/2014/main" id="{F15D048E-CB42-4EA7-B93E-9E148B87B770}"/>
              </a:ext>
            </a:extLst>
          </p:cNvPr>
          <p:cNvSpPr>
            <a:spLocks noGrp="1"/>
          </p:cNvSpPr>
          <p:nvPr>
            <p:ph idx="1"/>
          </p:nvPr>
        </p:nvSpPr>
        <p:spPr>
          <a:xfrm>
            <a:off x="838200" y="1458676"/>
            <a:ext cx="10052815" cy="5404514"/>
          </a:xfrm>
        </p:spPr>
        <p:txBody>
          <a:bodyPr>
            <a:normAutofit fontScale="25000" lnSpcReduction="20000"/>
          </a:bodyPr>
          <a:lstStyle/>
          <a:p>
            <a:endParaRPr lang="en-GB" dirty="0"/>
          </a:p>
          <a:p>
            <a:pPr marL="0" indent="0">
              <a:buNone/>
            </a:pPr>
            <a:r>
              <a:rPr lang="en-GB" sz="7200" dirty="0">
                <a:solidFill>
                  <a:srgbClr val="002060"/>
                </a:solidFill>
              </a:rPr>
              <a:t>1.How is KS3 MP/GCSE Mathematics (9-1) being implemented in schools? </a:t>
            </a:r>
          </a:p>
          <a:p>
            <a:pPr marL="514350" indent="-514350">
              <a:buAutoNum type="arabicPeriod"/>
            </a:pPr>
            <a:endParaRPr lang="en-GB" sz="7200" dirty="0">
              <a:solidFill>
                <a:srgbClr val="002060"/>
              </a:solidFill>
            </a:endParaRPr>
          </a:p>
          <a:p>
            <a:pPr marL="0" indent="0">
              <a:buNone/>
            </a:pPr>
            <a:r>
              <a:rPr lang="en-GB" sz="7200" dirty="0">
                <a:solidFill>
                  <a:srgbClr val="002060"/>
                </a:solidFill>
              </a:rPr>
              <a:t>2. Are there any barriers for students in accessing the digital resources? </a:t>
            </a:r>
          </a:p>
          <a:p>
            <a:pPr marL="0" indent="0">
              <a:buNone/>
            </a:pPr>
            <a:endParaRPr lang="en-GB" sz="7200" dirty="0">
              <a:solidFill>
                <a:srgbClr val="002060"/>
              </a:solidFill>
            </a:endParaRPr>
          </a:p>
          <a:p>
            <a:pPr marL="0" indent="0">
              <a:buNone/>
            </a:pPr>
            <a:r>
              <a:rPr lang="en-GB" sz="7200" dirty="0">
                <a:solidFill>
                  <a:srgbClr val="002060"/>
                </a:solidFill>
              </a:rPr>
              <a:t>3. In what ways does KS3 MP/GCSE Mathematics (9-1) encourage students’ confidence and a positive attitude towards learning mathematics? </a:t>
            </a:r>
          </a:p>
          <a:p>
            <a:pPr marL="0" indent="0">
              <a:buNone/>
            </a:pPr>
            <a:endParaRPr lang="en-GB" sz="7200" dirty="0">
              <a:solidFill>
                <a:srgbClr val="002060"/>
              </a:solidFill>
            </a:endParaRPr>
          </a:p>
          <a:p>
            <a:pPr marL="0" indent="0">
              <a:buNone/>
            </a:pPr>
            <a:r>
              <a:rPr lang="en-GB" sz="7200" dirty="0">
                <a:solidFill>
                  <a:srgbClr val="002060"/>
                </a:solidFill>
              </a:rPr>
              <a:t>4. Do teachers value the overall content, specific features of the platform (planning, assessing, reporting) and the CPD element? </a:t>
            </a:r>
          </a:p>
          <a:p>
            <a:pPr marL="0" indent="0">
              <a:buNone/>
            </a:pPr>
            <a:endParaRPr lang="en-GB" sz="7200" dirty="0">
              <a:solidFill>
                <a:srgbClr val="002060"/>
              </a:solidFill>
            </a:endParaRPr>
          </a:p>
          <a:p>
            <a:pPr marL="0" indent="0">
              <a:buNone/>
            </a:pPr>
            <a:r>
              <a:rPr lang="en-GB" sz="7200" dirty="0">
                <a:solidFill>
                  <a:srgbClr val="002060"/>
                </a:solidFill>
              </a:rPr>
              <a:t>5. How well is the resource perceived to help students understand and master the fundamental mathematical processes (problem solving, reasoning and fluency) laid out in the National Curriculum? </a:t>
            </a:r>
          </a:p>
          <a:p>
            <a:pPr marL="0" indent="0">
              <a:buNone/>
            </a:pPr>
            <a:endParaRPr lang="en-GB" sz="7200" dirty="0">
              <a:solidFill>
                <a:srgbClr val="002060"/>
              </a:solidFill>
            </a:endParaRPr>
          </a:p>
          <a:p>
            <a:pPr marL="0" indent="0">
              <a:buNone/>
            </a:pPr>
            <a:r>
              <a:rPr lang="en-GB" sz="7200" dirty="0">
                <a:solidFill>
                  <a:srgbClr val="002060"/>
                </a:solidFill>
              </a:rPr>
              <a:t>6. How well is KS3MP/GCSE Mathematics (9-1)perceived to prepare students for progression to the next stage of study?</a:t>
            </a:r>
          </a:p>
        </p:txBody>
      </p:sp>
    </p:spTree>
    <p:extLst>
      <p:ext uri="{BB962C8B-B14F-4D97-AF65-F5344CB8AC3E}">
        <p14:creationId xmlns:p14="http://schemas.microsoft.com/office/powerpoint/2010/main" val="328611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C44B-78A8-43EB-8A49-8EAB66ADC77F}"/>
              </a:ext>
            </a:extLst>
          </p:cNvPr>
          <p:cNvSpPr>
            <a:spLocks noGrp="1"/>
          </p:cNvSpPr>
          <p:nvPr>
            <p:ph type="title"/>
          </p:nvPr>
        </p:nvSpPr>
        <p:spPr>
          <a:xfrm>
            <a:off x="838200" y="-96368"/>
            <a:ext cx="10515600" cy="1325563"/>
          </a:xfrm>
        </p:spPr>
        <p:txBody>
          <a:bodyPr/>
          <a:lstStyle/>
          <a:p>
            <a:r>
              <a:rPr lang="en-GB" b="1" dirty="0">
                <a:solidFill>
                  <a:srgbClr val="002060"/>
                </a:solidFill>
              </a:rPr>
              <a:t>Methodology</a:t>
            </a:r>
          </a:p>
        </p:txBody>
      </p:sp>
      <p:pic>
        <p:nvPicPr>
          <p:cNvPr id="4" name="Content Placeholder 3">
            <a:extLst>
              <a:ext uri="{FF2B5EF4-FFF2-40B4-BE49-F238E27FC236}">
                <a16:creationId xmlns:a16="http://schemas.microsoft.com/office/drawing/2014/main" id="{905099FE-DCAE-4008-B663-F87BAD47D1C5}"/>
              </a:ext>
            </a:extLst>
          </p:cNvPr>
          <p:cNvPicPr>
            <a:picLocks noGrp="1" noChangeAspect="1"/>
          </p:cNvPicPr>
          <p:nvPr>
            <p:ph idx="1"/>
          </p:nvPr>
        </p:nvPicPr>
        <p:blipFill>
          <a:blip r:embed="rId2"/>
          <a:stretch>
            <a:fillRect/>
          </a:stretch>
        </p:blipFill>
        <p:spPr>
          <a:xfrm>
            <a:off x="1666875" y="1229195"/>
            <a:ext cx="8858250" cy="5412046"/>
          </a:xfrm>
          <a:prstGeom prst="rect">
            <a:avLst/>
          </a:prstGeom>
        </p:spPr>
      </p:pic>
    </p:spTree>
    <p:extLst>
      <p:ext uri="{BB962C8B-B14F-4D97-AF65-F5344CB8AC3E}">
        <p14:creationId xmlns:p14="http://schemas.microsoft.com/office/powerpoint/2010/main" val="368702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758C-5D25-4A9E-B61B-5DFF4A363778}"/>
              </a:ext>
            </a:extLst>
          </p:cNvPr>
          <p:cNvSpPr>
            <a:spLocks noGrp="1"/>
          </p:cNvSpPr>
          <p:nvPr>
            <p:ph type="title"/>
          </p:nvPr>
        </p:nvSpPr>
        <p:spPr>
          <a:xfrm>
            <a:off x="838200" y="0"/>
            <a:ext cx="10515600" cy="1325563"/>
          </a:xfrm>
        </p:spPr>
        <p:txBody>
          <a:bodyPr/>
          <a:lstStyle/>
          <a:p>
            <a:r>
              <a:rPr lang="en-GB" b="1" dirty="0">
                <a:solidFill>
                  <a:srgbClr val="002060"/>
                </a:solidFill>
              </a:rPr>
              <a:t>Longitudinal Data Collection</a:t>
            </a:r>
          </a:p>
        </p:txBody>
      </p:sp>
      <p:graphicFrame>
        <p:nvGraphicFramePr>
          <p:cNvPr id="5" name="Table 4">
            <a:extLst>
              <a:ext uri="{FF2B5EF4-FFF2-40B4-BE49-F238E27FC236}">
                <a16:creationId xmlns:a16="http://schemas.microsoft.com/office/drawing/2014/main" id="{662F1E8D-9BC7-40D2-8B6C-BCA03DFE367C}"/>
              </a:ext>
            </a:extLst>
          </p:cNvPr>
          <p:cNvGraphicFramePr>
            <a:graphicFrameLocks noGrp="1"/>
          </p:cNvGraphicFramePr>
          <p:nvPr>
            <p:extLst>
              <p:ext uri="{D42A27DB-BD31-4B8C-83A1-F6EECF244321}">
                <p14:modId xmlns:p14="http://schemas.microsoft.com/office/powerpoint/2010/main" val="206554687"/>
              </p:ext>
            </p:extLst>
          </p:nvPr>
        </p:nvGraphicFramePr>
        <p:xfrm>
          <a:off x="400050" y="1274086"/>
          <a:ext cx="11290203" cy="5027196"/>
        </p:xfrm>
        <a:graphic>
          <a:graphicData uri="http://schemas.openxmlformats.org/drawingml/2006/table">
            <a:tbl>
              <a:tblPr firstRow="1" bandRow="1">
                <a:tableStyleId>{5C22544A-7EE6-4342-B048-85BDC9FD1C3A}</a:tableStyleId>
              </a:tblPr>
              <a:tblGrid>
                <a:gridCol w="2316407">
                  <a:extLst>
                    <a:ext uri="{9D8B030D-6E8A-4147-A177-3AD203B41FA5}">
                      <a16:colId xmlns:a16="http://schemas.microsoft.com/office/drawing/2014/main" val="1294655081"/>
                    </a:ext>
                  </a:extLst>
                </a:gridCol>
                <a:gridCol w="3833085">
                  <a:extLst>
                    <a:ext uri="{9D8B030D-6E8A-4147-A177-3AD203B41FA5}">
                      <a16:colId xmlns:a16="http://schemas.microsoft.com/office/drawing/2014/main" val="459379707"/>
                    </a:ext>
                  </a:extLst>
                </a:gridCol>
                <a:gridCol w="5140711">
                  <a:extLst>
                    <a:ext uri="{9D8B030D-6E8A-4147-A177-3AD203B41FA5}">
                      <a16:colId xmlns:a16="http://schemas.microsoft.com/office/drawing/2014/main" val="673393780"/>
                    </a:ext>
                  </a:extLst>
                </a:gridCol>
              </a:tblGrid>
              <a:tr h="276218">
                <a:tc>
                  <a:txBody>
                    <a:bodyPr/>
                    <a:lstStyle/>
                    <a:p>
                      <a:r>
                        <a:rPr lang="en-GB" sz="1800" b="0" i="0" u="none" strike="noStrike" kern="1200" baseline="0" dirty="0">
                          <a:solidFill>
                            <a:srgbClr val="002060"/>
                          </a:solidFill>
                          <a:latin typeface="+mn-lt"/>
                          <a:ea typeface="+mn-ea"/>
                          <a:cs typeface="+mn-cs"/>
                        </a:rPr>
                        <a:t>	</a:t>
                      </a:r>
                    </a:p>
                  </a:txBody>
                  <a:tcPr/>
                </a:tc>
                <a:tc>
                  <a:txBody>
                    <a:bodyPr/>
                    <a:lstStyle/>
                    <a:p>
                      <a:pPr algn="ctr"/>
                      <a:r>
                        <a:rPr lang="en-GB" sz="1800" b="1" i="0" u="none" strike="noStrike" kern="1200" baseline="0" dirty="0">
                          <a:solidFill>
                            <a:srgbClr val="002060"/>
                          </a:solidFill>
                          <a:latin typeface="+mn-lt"/>
                          <a:ea typeface="+mn-ea"/>
                          <a:cs typeface="+mn-cs"/>
                        </a:rPr>
                        <a:t>KS3</a:t>
                      </a:r>
                      <a:endParaRPr lang="en-GB" dirty="0">
                        <a:solidFill>
                          <a:srgbClr val="002060"/>
                        </a:solidFill>
                      </a:endParaRPr>
                    </a:p>
                  </a:txBody>
                  <a:tcPr/>
                </a:tc>
                <a:tc>
                  <a:txBody>
                    <a:bodyPr/>
                    <a:lstStyle/>
                    <a:p>
                      <a:pPr algn="ctr"/>
                      <a:r>
                        <a:rPr lang="en-GB" sz="1800" b="1" i="0" u="none" strike="noStrike" kern="1200" baseline="0" dirty="0">
                          <a:solidFill>
                            <a:srgbClr val="002060"/>
                          </a:solidFill>
                          <a:latin typeface="+mn-lt"/>
                          <a:ea typeface="+mn-ea"/>
                          <a:cs typeface="+mn-cs"/>
                        </a:rPr>
                        <a:t>KS4</a:t>
                      </a:r>
                      <a:endParaRPr lang="en-GB" dirty="0">
                        <a:solidFill>
                          <a:srgbClr val="002060"/>
                        </a:solidFill>
                      </a:endParaRPr>
                    </a:p>
                  </a:txBody>
                  <a:tcPr/>
                </a:tc>
                <a:extLst>
                  <a:ext uri="{0D108BD9-81ED-4DB2-BD59-A6C34878D82A}">
                    <a16:rowId xmlns:a16="http://schemas.microsoft.com/office/drawing/2014/main" val="804040581"/>
                  </a:ext>
                </a:extLst>
              </a:tr>
              <a:tr h="690546">
                <a:tc>
                  <a:txBody>
                    <a:bodyPr/>
                    <a:lstStyle/>
                    <a:p>
                      <a:r>
                        <a:rPr lang="en-GB" sz="1400" b="1" i="0" u="none" strike="noStrike" kern="1200" baseline="0" dirty="0">
                          <a:solidFill>
                            <a:srgbClr val="002060"/>
                          </a:solidFill>
                          <a:latin typeface="+mn-lt"/>
                          <a:ea typeface="+mn-ea"/>
                          <a:cs typeface="+mn-cs"/>
                        </a:rPr>
                        <a:t>Phase 1 Autumn ‘16 </a:t>
                      </a:r>
                      <a:endParaRPr lang="en-GB" sz="1400" b="1"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GL Baseline, KS3 Teacher telephone interviews </a:t>
                      </a:r>
                      <a:endParaRPr lang="en-GB" sz="1400"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GL Baseline assessment, KS4 Teacher and </a:t>
                      </a:r>
                      <a:r>
                        <a:rPr lang="en-GB" sz="1400" b="0" i="0" u="none" strike="noStrike" kern="1200" baseline="0" dirty="0" err="1">
                          <a:solidFill>
                            <a:srgbClr val="002060"/>
                          </a:solidFill>
                          <a:latin typeface="+mn-lt"/>
                          <a:ea typeface="+mn-ea"/>
                          <a:cs typeface="+mn-cs"/>
                        </a:rPr>
                        <a:t>HoM</a:t>
                      </a:r>
                      <a:r>
                        <a:rPr lang="en-GB" sz="1400" b="0" i="0" u="none" strike="noStrike" kern="1200" baseline="0" dirty="0">
                          <a:solidFill>
                            <a:srgbClr val="002060"/>
                          </a:solidFill>
                          <a:latin typeface="+mn-lt"/>
                          <a:ea typeface="+mn-ea"/>
                          <a:cs typeface="+mn-cs"/>
                        </a:rPr>
                        <a:t> telephone interviews </a:t>
                      </a:r>
                      <a:endParaRPr lang="en-GB" sz="1400" dirty="0">
                        <a:solidFill>
                          <a:srgbClr val="002060"/>
                        </a:solidFill>
                      </a:endParaRPr>
                    </a:p>
                  </a:txBody>
                  <a:tcPr/>
                </a:tc>
                <a:extLst>
                  <a:ext uri="{0D108BD9-81ED-4DB2-BD59-A6C34878D82A}">
                    <a16:rowId xmlns:a16="http://schemas.microsoft.com/office/drawing/2014/main" val="710085920"/>
                  </a:ext>
                </a:extLst>
              </a:tr>
              <a:tr h="690546">
                <a:tc>
                  <a:txBody>
                    <a:bodyPr/>
                    <a:lstStyle/>
                    <a:p>
                      <a:r>
                        <a:rPr lang="en-GB" sz="1400" b="1" i="0" u="none" strike="noStrike" kern="1200" baseline="0" dirty="0">
                          <a:solidFill>
                            <a:srgbClr val="002060"/>
                          </a:solidFill>
                          <a:latin typeface="+mn-lt"/>
                          <a:ea typeface="+mn-ea"/>
                          <a:cs typeface="+mn-cs"/>
                        </a:rPr>
                        <a:t>Phase 2 Spring ‘17 </a:t>
                      </a:r>
                      <a:endParaRPr lang="en-GB" sz="1400" b="1"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Structured lesson observations, Staff interviews, Student focus groups </a:t>
                      </a:r>
                      <a:endParaRPr lang="en-GB" sz="1400"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Class teacher face-to-face interviews, Student focus groups, Structured lesson observations </a:t>
                      </a:r>
                      <a:endParaRPr lang="en-GB" sz="1400" dirty="0">
                        <a:solidFill>
                          <a:srgbClr val="002060"/>
                        </a:solidFill>
                      </a:endParaRPr>
                    </a:p>
                  </a:txBody>
                  <a:tcPr/>
                </a:tc>
                <a:extLst>
                  <a:ext uri="{0D108BD9-81ED-4DB2-BD59-A6C34878D82A}">
                    <a16:rowId xmlns:a16="http://schemas.microsoft.com/office/drawing/2014/main" val="2903205372"/>
                  </a:ext>
                </a:extLst>
              </a:tr>
              <a:tr h="483382">
                <a:tc>
                  <a:txBody>
                    <a:bodyPr/>
                    <a:lstStyle/>
                    <a:p>
                      <a:r>
                        <a:rPr lang="en-GB" sz="1400" b="1" i="0" u="none" strike="noStrike" kern="1200" baseline="0" dirty="0">
                          <a:solidFill>
                            <a:srgbClr val="002060"/>
                          </a:solidFill>
                          <a:latin typeface="+mn-lt"/>
                          <a:ea typeface="+mn-ea"/>
                          <a:cs typeface="+mn-cs"/>
                        </a:rPr>
                        <a:t>Phase 3 Summer ‘17 </a:t>
                      </a:r>
                      <a:endParaRPr lang="en-GB" sz="1400" b="1"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Student surveys, KS3 teacher surveys </a:t>
                      </a:r>
                      <a:endParaRPr lang="en-GB" sz="1400"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KS4 Teacher and </a:t>
                      </a:r>
                      <a:r>
                        <a:rPr lang="en-GB" sz="1400" b="0" i="0" u="none" strike="noStrike" kern="1200" baseline="0" dirty="0" err="1">
                          <a:solidFill>
                            <a:srgbClr val="002060"/>
                          </a:solidFill>
                          <a:latin typeface="+mn-lt"/>
                          <a:ea typeface="+mn-ea"/>
                          <a:cs typeface="+mn-cs"/>
                        </a:rPr>
                        <a:t>HoM</a:t>
                      </a:r>
                      <a:r>
                        <a:rPr lang="en-GB" sz="1400" b="0" i="0" u="none" strike="noStrike" kern="1200" baseline="0" dirty="0">
                          <a:solidFill>
                            <a:srgbClr val="002060"/>
                          </a:solidFill>
                          <a:latin typeface="+mn-lt"/>
                          <a:ea typeface="+mn-ea"/>
                          <a:cs typeface="+mn-cs"/>
                        </a:rPr>
                        <a:t> telephone interviews, Students surveys </a:t>
                      </a:r>
                      <a:endParaRPr lang="en-GB" sz="1400" dirty="0">
                        <a:solidFill>
                          <a:srgbClr val="002060"/>
                        </a:solidFill>
                      </a:endParaRPr>
                    </a:p>
                  </a:txBody>
                  <a:tcPr/>
                </a:tc>
                <a:extLst>
                  <a:ext uri="{0D108BD9-81ED-4DB2-BD59-A6C34878D82A}">
                    <a16:rowId xmlns:a16="http://schemas.microsoft.com/office/drawing/2014/main" val="3404439625"/>
                  </a:ext>
                </a:extLst>
              </a:tr>
              <a:tr h="690546">
                <a:tc>
                  <a:txBody>
                    <a:bodyPr/>
                    <a:lstStyle/>
                    <a:p>
                      <a:r>
                        <a:rPr lang="en-GB" sz="1400" b="1" i="0" u="none" strike="noStrike" kern="1200" baseline="0" dirty="0">
                          <a:solidFill>
                            <a:srgbClr val="002060"/>
                          </a:solidFill>
                          <a:latin typeface="+mn-lt"/>
                          <a:ea typeface="+mn-ea"/>
                          <a:cs typeface="+mn-cs"/>
                        </a:rPr>
                        <a:t>Phase 4 Autumn ‘17 </a:t>
                      </a:r>
                      <a:endParaRPr lang="en-GB" sz="1400" b="1"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KS3 Teacher telephone interviews </a:t>
                      </a:r>
                      <a:endParaRPr lang="en-GB" sz="14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rgbClr val="002060"/>
                          </a:solidFill>
                          <a:latin typeface="+mn-lt"/>
                          <a:ea typeface="+mn-ea"/>
                          <a:cs typeface="+mn-cs"/>
                        </a:rPr>
                        <a:t>KS4 Teacher and </a:t>
                      </a:r>
                      <a:r>
                        <a:rPr lang="en-GB" sz="1400" b="0" i="0" u="none" strike="noStrike" kern="1200" baseline="0" dirty="0" err="1">
                          <a:solidFill>
                            <a:srgbClr val="002060"/>
                          </a:solidFill>
                          <a:latin typeface="+mn-lt"/>
                          <a:ea typeface="+mn-ea"/>
                          <a:cs typeface="+mn-cs"/>
                        </a:rPr>
                        <a:t>HoM</a:t>
                      </a:r>
                      <a:r>
                        <a:rPr lang="en-GB" sz="1400" b="0" i="0" u="none" strike="noStrike" kern="1200" baseline="0" dirty="0">
                          <a:solidFill>
                            <a:srgbClr val="002060"/>
                          </a:solidFill>
                          <a:latin typeface="+mn-lt"/>
                          <a:ea typeface="+mn-ea"/>
                          <a:cs typeface="+mn-cs"/>
                        </a:rPr>
                        <a:t> telephone interviews 	</a:t>
                      </a:r>
                    </a:p>
                    <a:p>
                      <a:endParaRPr lang="en-GB" sz="1400" dirty="0">
                        <a:solidFill>
                          <a:srgbClr val="002060"/>
                        </a:solidFill>
                      </a:endParaRPr>
                    </a:p>
                  </a:txBody>
                  <a:tcPr/>
                </a:tc>
                <a:extLst>
                  <a:ext uri="{0D108BD9-81ED-4DB2-BD59-A6C34878D82A}">
                    <a16:rowId xmlns:a16="http://schemas.microsoft.com/office/drawing/2014/main" val="3156021798"/>
                  </a:ext>
                </a:extLst>
              </a:tr>
              <a:tr h="897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rgbClr val="002060"/>
                          </a:solidFill>
                          <a:latin typeface="+mn-lt"/>
                          <a:ea typeface="+mn-ea"/>
                          <a:cs typeface="+mn-cs"/>
                        </a:rPr>
                        <a:t>Phase 5 Spring ‘18 	</a:t>
                      </a:r>
                    </a:p>
                    <a:p>
                      <a:endParaRPr lang="en-GB" sz="1400" b="1"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Structured lesson observations, Staff interviews, Students focus groups </a:t>
                      </a:r>
                      <a:endParaRPr lang="en-GB" sz="1400"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Structured lesson observations, Class teacher face-to-face interviews, Student surveys, Student focus groups </a:t>
                      </a:r>
                      <a:endParaRPr lang="en-GB" sz="1400" dirty="0">
                        <a:solidFill>
                          <a:srgbClr val="002060"/>
                        </a:solidFill>
                      </a:endParaRPr>
                    </a:p>
                  </a:txBody>
                  <a:tcPr/>
                </a:tc>
                <a:extLst>
                  <a:ext uri="{0D108BD9-81ED-4DB2-BD59-A6C34878D82A}">
                    <a16:rowId xmlns:a16="http://schemas.microsoft.com/office/drawing/2014/main" val="2360674370"/>
                  </a:ext>
                </a:extLst>
              </a:tr>
              <a:tr h="690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rgbClr val="002060"/>
                          </a:solidFill>
                          <a:latin typeface="+mn-lt"/>
                          <a:ea typeface="+mn-ea"/>
                          <a:cs typeface="+mn-cs"/>
                        </a:rPr>
                        <a:t>Phase 6 Summer ‘18 </a:t>
                      </a:r>
                      <a:endParaRPr lang="en-GB" sz="1400" b="1" dirty="0">
                        <a:solidFill>
                          <a:srgbClr val="002060"/>
                        </a:solidFill>
                      </a:endParaRPr>
                    </a:p>
                    <a:p>
                      <a:endParaRPr lang="en-GB" sz="1400" b="1"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Final assessment, Students surveys, KS3 teacher surveys 	</a:t>
                      </a:r>
                      <a:endParaRPr lang="en-GB" sz="1400" dirty="0">
                        <a:solidFill>
                          <a:srgbClr val="002060"/>
                        </a:solidFill>
                      </a:endParaRPr>
                    </a:p>
                  </a:txBody>
                  <a:tcPr/>
                </a:tc>
                <a:tc>
                  <a:txBody>
                    <a:bodyPr/>
                    <a:lstStyle/>
                    <a:p>
                      <a:r>
                        <a:rPr lang="en-GB" sz="1400" b="0" i="0" u="none" strike="noStrike" kern="1200" baseline="0" dirty="0">
                          <a:solidFill>
                            <a:srgbClr val="002060"/>
                          </a:solidFill>
                          <a:latin typeface="+mn-lt"/>
                          <a:ea typeface="+mn-ea"/>
                          <a:cs typeface="+mn-cs"/>
                        </a:rPr>
                        <a:t>KS4 Teacher and </a:t>
                      </a:r>
                      <a:r>
                        <a:rPr lang="en-GB" sz="1400" b="0" i="0" u="none" strike="noStrike" kern="1200" baseline="0" dirty="0" err="1">
                          <a:solidFill>
                            <a:srgbClr val="002060"/>
                          </a:solidFill>
                          <a:latin typeface="+mn-lt"/>
                          <a:ea typeface="+mn-ea"/>
                          <a:cs typeface="+mn-cs"/>
                        </a:rPr>
                        <a:t>HoM</a:t>
                      </a:r>
                      <a:r>
                        <a:rPr lang="en-GB" sz="1400" b="0" i="0" u="none" strike="noStrike" kern="1200" baseline="0" dirty="0">
                          <a:solidFill>
                            <a:srgbClr val="002060"/>
                          </a:solidFill>
                          <a:latin typeface="+mn-lt"/>
                          <a:ea typeface="+mn-ea"/>
                          <a:cs typeface="+mn-cs"/>
                        </a:rPr>
                        <a:t> telephone interviews, Student GCSE outcomes, Year 11 teacher surveys </a:t>
                      </a:r>
                      <a:endParaRPr lang="en-GB" sz="1400" dirty="0">
                        <a:solidFill>
                          <a:srgbClr val="002060"/>
                        </a:solidFill>
                      </a:endParaRPr>
                    </a:p>
                  </a:txBody>
                  <a:tcPr/>
                </a:tc>
                <a:extLst>
                  <a:ext uri="{0D108BD9-81ED-4DB2-BD59-A6C34878D82A}">
                    <a16:rowId xmlns:a16="http://schemas.microsoft.com/office/drawing/2014/main" val="1995128608"/>
                  </a:ext>
                </a:extLst>
              </a:tr>
              <a:tr h="483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rgbClr val="002060"/>
                          </a:solidFill>
                          <a:latin typeface="+mn-lt"/>
                          <a:ea typeface="+mn-ea"/>
                          <a:cs typeface="+mn-cs"/>
                        </a:rPr>
                        <a:t>Phase 7 Autumn ‘18 </a:t>
                      </a:r>
                      <a:endParaRPr lang="en-GB" sz="1400" b="1" dirty="0">
                        <a:solidFill>
                          <a:srgbClr val="002060"/>
                        </a:solidFill>
                      </a:endParaRPr>
                    </a:p>
                    <a:p>
                      <a:endParaRPr lang="en-GB" sz="1400" b="1" dirty="0">
                        <a:solidFill>
                          <a:srgbClr val="002060"/>
                        </a:solidFill>
                      </a:endParaRPr>
                    </a:p>
                  </a:txBody>
                  <a:tcPr/>
                </a:tc>
                <a:tc>
                  <a:txBody>
                    <a:bodyPr/>
                    <a:lstStyle/>
                    <a:p>
                      <a:endParaRPr lang="en-GB" sz="1400" dirty="0">
                        <a:solidFill>
                          <a:srgbClr val="002060"/>
                        </a:solidFill>
                      </a:endParaRPr>
                    </a:p>
                  </a:txBody>
                  <a:tcPr/>
                </a:tc>
                <a:tc>
                  <a:txBody>
                    <a:bodyPr/>
                    <a:lstStyle/>
                    <a:p>
                      <a:r>
                        <a:rPr lang="en-GB" sz="1400" b="0" i="0" u="none" strike="noStrike" kern="1200" baseline="0" dirty="0" err="1">
                          <a:solidFill>
                            <a:srgbClr val="002060"/>
                          </a:solidFill>
                          <a:latin typeface="+mn-lt"/>
                          <a:ea typeface="+mn-ea"/>
                          <a:cs typeface="+mn-cs"/>
                        </a:rPr>
                        <a:t>HoM</a:t>
                      </a:r>
                      <a:r>
                        <a:rPr lang="en-GB" sz="1400" b="0" i="0" u="none" strike="noStrike" kern="1200" baseline="0" dirty="0">
                          <a:solidFill>
                            <a:srgbClr val="002060"/>
                          </a:solidFill>
                          <a:latin typeface="+mn-lt"/>
                          <a:ea typeface="+mn-ea"/>
                          <a:cs typeface="+mn-cs"/>
                        </a:rPr>
                        <a:t> reflective post-GCSE survey Autumn 2018 re whole cohort</a:t>
                      </a:r>
                      <a:endParaRPr lang="en-GB" sz="1400" dirty="0">
                        <a:solidFill>
                          <a:srgbClr val="002060"/>
                        </a:solidFill>
                      </a:endParaRPr>
                    </a:p>
                  </a:txBody>
                  <a:tcPr/>
                </a:tc>
                <a:extLst>
                  <a:ext uri="{0D108BD9-81ED-4DB2-BD59-A6C34878D82A}">
                    <a16:rowId xmlns:a16="http://schemas.microsoft.com/office/drawing/2014/main" val="1836892630"/>
                  </a:ext>
                </a:extLst>
              </a:tr>
            </a:tbl>
          </a:graphicData>
        </a:graphic>
      </p:graphicFrame>
    </p:spTree>
    <p:extLst>
      <p:ext uri="{BB962C8B-B14F-4D97-AF65-F5344CB8AC3E}">
        <p14:creationId xmlns:p14="http://schemas.microsoft.com/office/powerpoint/2010/main" val="386751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F266-CD39-455E-82A2-22EF567085A8}"/>
              </a:ext>
            </a:extLst>
          </p:cNvPr>
          <p:cNvSpPr>
            <a:spLocks noGrp="1"/>
          </p:cNvSpPr>
          <p:nvPr>
            <p:ph type="title"/>
          </p:nvPr>
        </p:nvSpPr>
        <p:spPr>
          <a:xfrm>
            <a:off x="838200" y="681037"/>
            <a:ext cx="10515600" cy="1325563"/>
          </a:xfrm>
        </p:spPr>
        <p:txBody>
          <a:bodyPr>
            <a:normAutofit fontScale="90000"/>
          </a:bodyPr>
          <a:lstStyle/>
          <a:p>
            <a:r>
              <a:rPr lang="en-GB" sz="3600" b="1" dirty="0">
                <a:solidFill>
                  <a:srgbClr val="002060"/>
                </a:solidFill>
              </a:rPr>
              <a:t>Findings:</a:t>
            </a:r>
            <a:br>
              <a:rPr lang="en-GB" sz="3600" b="1" dirty="0">
                <a:solidFill>
                  <a:srgbClr val="002060"/>
                </a:solidFill>
              </a:rPr>
            </a:br>
            <a:r>
              <a:rPr lang="en-GB" sz="3600" b="1" dirty="0">
                <a:solidFill>
                  <a:srgbClr val="002060"/>
                </a:solidFill>
              </a:rPr>
              <a:t>1.How is KS3 MP/GCSE Mathematics (9-1) being implemented in schools? </a:t>
            </a:r>
            <a:br>
              <a:rPr lang="en-GB" dirty="0">
                <a:solidFill>
                  <a:srgbClr val="002060"/>
                </a:solidFill>
              </a:rPr>
            </a:br>
            <a:endParaRPr lang="en-GB" dirty="0"/>
          </a:p>
        </p:txBody>
      </p:sp>
      <p:sp>
        <p:nvSpPr>
          <p:cNvPr id="3" name="Content Placeholder 2">
            <a:extLst>
              <a:ext uri="{FF2B5EF4-FFF2-40B4-BE49-F238E27FC236}">
                <a16:creationId xmlns:a16="http://schemas.microsoft.com/office/drawing/2014/main" id="{CDAFC550-4221-4DA5-9735-ED8D1596B6C5}"/>
              </a:ext>
            </a:extLst>
          </p:cNvPr>
          <p:cNvSpPr>
            <a:spLocks noGrp="1"/>
          </p:cNvSpPr>
          <p:nvPr>
            <p:ph idx="1"/>
          </p:nvPr>
        </p:nvSpPr>
        <p:spPr>
          <a:xfrm>
            <a:off x="647114" y="2006599"/>
            <a:ext cx="8834511" cy="4170363"/>
          </a:xfrm>
        </p:spPr>
        <p:txBody>
          <a:bodyPr>
            <a:normAutofit/>
          </a:bodyPr>
          <a:lstStyle/>
          <a:p>
            <a:r>
              <a:rPr lang="en-GB" sz="2600" dirty="0">
                <a:solidFill>
                  <a:srgbClr val="002060"/>
                </a:solidFill>
              </a:rPr>
              <a:t>The printed textbooks were extremely popular and used more than the digital resources</a:t>
            </a:r>
          </a:p>
          <a:p>
            <a:r>
              <a:rPr lang="en-GB" sz="2600" dirty="0">
                <a:solidFill>
                  <a:srgbClr val="002060"/>
                </a:solidFill>
              </a:rPr>
              <a:t>The ‘typical’ lesson included textbooks </a:t>
            </a:r>
          </a:p>
          <a:p>
            <a:r>
              <a:rPr lang="en-GB" sz="2600" dirty="0">
                <a:solidFill>
                  <a:srgbClr val="002060"/>
                </a:solidFill>
              </a:rPr>
              <a:t>The principal resource used was GCSE (9-1) Mathematics</a:t>
            </a:r>
          </a:p>
          <a:p>
            <a:r>
              <a:rPr lang="en-GB" sz="2600" dirty="0">
                <a:solidFill>
                  <a:srgbClr val="002060"/>
                </a:solidFill>
              </a:rPr>
              <a:t>Emporium resources - specimen exam papers and problem-solving question sets </a:t>
            </a:r>
          </a:p>
          <a:p>
            <a:r>
              <a:rPr lang="en-GB" sz="2600" dirty="0">
                <a:solidFill>
                  <a:srgbClr val="002060"/>
                </a:solidFill>
              </a:rPr>
              <a:t>Teachers were more engaged with teacher aspects of ActiveLearn than with the student-focused components </a:t>
            </a:r>
          </a:p>
          <a:p>
            <a:endParaRPr lang="en-GB" dirty="0">
              <a:solidFill>
                <a:srgbClr val="002060"/>
              </a:solidFill>
            </a:endParaRPr>
          </a:p>
          <a:p>
            <a:endParaRPr lang="en-GB" dirty="0"/>
          </a:p>
        </p:txBody>
      </p:sp>
      <p:pic>
        <p:nvPicPr>
          <p:cNvPr id="4" name="Picture 3">
            <a:extLst>
              <a:ext uri="{FF2B5EF4-FFF2-40B4-BE49-F238E27FC236}">
                <a16:creationId xmlns:a16="http://schemas.microsoft.com/office/drawing/2014/main" id="{E3ED86C8-6142-4759-A9F8-350A14F36258}"/>
              </a:ext>
            </a:extLst>
          </p:cNvPr>
          <p:cNvPicPr>
            <a:picLocks noChangeAspect="1"/>
          </p:cNvPicPr>
          <p:nvPr/>
        </p:nvPicPr>
        <p:blipFill>
          <a:blip r:embed="rId3"/>
          <a:stretch>
            <a:fillRect/>
          </a:stretch>
        </p:blipFill>
        <p:spPr>
          <a:xfrm>
            <a:off x="8376263" y="5927690"/>
            <a:ext cx="992820" cy="702000"/>
          </a:xfrm>
          <a:prstGeom prst="rect">
            <a:avLst/>
          </a:prstGeom>
        </p:spPr>
      </p:pic>
      <p:sp>
        <p:nvSpPr>
          <p:cNvPr id="5" name="TextBox 4">
            <a:extLst>
              <a:ext uri="{FF2B5EF4-FFF2-40B4-BE49-F238E27FC236}">
                <a16:creationId xmlns:a16="http://schemas.microsoft.com/office/drawing/2014/main" id="{7589947A-4CA3-4571-8859-E080135E3317}"/>
              </a:ext>
            </a:extLst>
          </p:cNvPr>
          <p:cNvSpPr txBox="1"/>
          <p:nvPr/>
        </p:nvSpPr>
        <p:spPr>
          <a:xfrm>
            <a:off x="9481625" y="5189026"/>
            <a:ext cx="2504050" cy="1477328"/>
          </a:xfrm>
          <a:prstGeom prst="rect">
            <a:avLst/>
          </a:prstGeom>
          <a:noFill/>
          <a:ln>
            <a:solidFill>
              <a:srgbClr val="92D050"/>
            </a:solidFill>
          </a:ln>
        </p:spPr>
        <p:txBody>
          <a:bodyPr wrap="square" rtlCol="0">
            <a:spAutoFit/>
          </a:bodyPr>
          <a:lstStyle/>
          <a:p>
            <a:r>
              <a:rPr lang="en-GB" i="1" dirty="0"/>
              <a:t>The textbooks encourage learners “to think not just how to do it, but why am I doing this?” </a:t>
            </a:r>
            <a:endParaRPr lang="en-GB" dirty="0"/>
          </a:p>
          <a:p>
            <a:r>
              <a:rPr lang="en-GB" dirty="0"/>
              <a:t>School 2, KS3 </a:t>
            </a:r>
          </a:p>
        </p:txBody>
      </p:sp>
    </p:spTree>
    <p:extLst>
      <p:ext uri="{BB962C8B-B14F-4D97-AF65-F5344CB8AC3E}">
        <p14:creationId xmlns:p14="http://schemas.microsoft.com/office/powerpoint/2010/main" val="239107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E9DE-5DBD-4C2C-9C72-EADBA5C58683}"/>
              </a:ext>
            </a:extLst>
          </p:cNvPr>
          <p:cNvSpPr>
            <a:spLocks noGrp="1"/>
          </p:cNvSpPr>
          <p:nvPr>
            <p:ph type="title"/>
          </p:nvPr>
        </p:nvSpPr>
        <p:spPr>
          <a:xfrm>
            <a:off x="838200" y="500062"/>
            <a:ext cx="10515600" cy="1325563"/>
          </a:xfrm>
        </p:spPr>
        <p:txBody>
          <a:bodyPr>
            <a:normAutofit fontScale="90000"/>
          </a:bodyPr>
          <a:lstStyle/>
          <a:p>
            <a:r>
              <a:rPr lang="en-GB" sz="3600" b="1" dirty="0">
                <a:solidFill>
                  <a:srgbClr val="002060"/>
                </a:solidFill>
              </a:rPr>
              <a:t>Findings:</a:t>
            </a:r>
            <a:br>
              <a:rPr lang="en-GB" sz="3600" b="1" dirty="0"/>
            </a:br>
            <a:r>
              <a:rPr lang="en-GB" sz="3600" b="1" dirty="0">
                <a:solidFill>
                  <a:srgbClr val="002060"/>
                </a:solidFill>
              </a:rPr>
              <a:t>2. Are there any barriers for students in accessing the digital resources? </a:t>
            </a:r>
            <a:br>
              <a:rPr lang="en-GB" dirty="0">
                <a:solidFill>
                  <a:srgbClr val="002060"/>
                </a:solidFill>
              </a:rPr>
            </a:br>
            <a:endParaRPr lang="en-GB" dirty="0"/>
          </a:p>
        </p:txBody>
      </p:sp>
      <p:sp>
        <p:nvSpPr>
          <p:cNvPr id="3" name="Content Placeholder 2">
            <a:extLst>
              <a:ext uri="{FF2B5EF4-FFF2-40B4-BE49-F238E27FC236}">
                <a16:creationId xmlns:a16="http://schemas.microsoft.com/office/drawing/2014/main" id="{F0AD6F6B-E4FF-4256-A2EC-1CF69DFF8F3C}"/>
              </a:ext>
            </a:extLst>
          </p:cNvPr>
          <p:cNvSpPr>
            <a:spLocks noGrp="1"/>
          </p:cNvSpPr>
          <p:nvPr>
            <p:ph idx="1"/>
          </p:nvPr>
        </p:nvSpPr>
        <p:spPr>
          <a:xfrm>
            <a:off x="838200" y="1825625"/>
            <a:ext cx="7176282" cy="4351338"/>
          </a:xfrm>
        </p:spPr>
        <p:txBody>
          <a:bodyPr/>
          <a:lstStyle/>
          <a:p>
            <a:r>
              <a:rPr lang="en-GB" dirty="0">
                <a:solidFill>
                  <a:srgbClr val="002060"/>
                </a:solidFill>
              </a:rPr>
              <a:t>The majority of students had no access issues for the digital resources</a:t>
            </a:r>
          </a:p>
          <a:p>
            <a:r>
              <a:rPr lang="en-GB" dirty="0">
                <a:solidFill>
                  <a:srgbClr val="002060"/>
                </a:solidFill>
              </a:rPr>
              <a:t>Some teachers were reluctant to fully use ActiveLearn in class because of limited computer literacy or poor school access</a:t>
            </a:r>
          </a:p>
          <a:p>
            <a:r>
              <a:rPr lang="en-GB" dirty="0">
                <a:solidFill>
                  <a:srgbClr val="002060"/>
                </a:solidFill>
              </a:rPr>
              <a:t>Digital teacher support was highly valued and improved teacher workload </a:t>
            </a:r>
          </a:p>
          <a:p>
            <a:endParaRPr lang="en-GB" dirty="0"/>
          </a:p>
        </p:txBody>
      </p:sp>
      <p:pic>
        <p:nvPicPr>
          <p:cNvPr id="5" name="Picture 4" descr="A close up of a computer&#10;&#10;Description automatically generated">
            <a:extLst>
              <a:ext uri="{FF2B5EF4-FFF2-40B4-BE49-F238E27FC236}">
                <a16:creationId xmlns:a16="http://schemas.microsoft.com/office/drawing/2014/main" id="{144BF555-C107-4C01-8C55-E5D7C60172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75195" y="1289452"/>
            <a:ext cx="3339318" cy="2573025"/>
          </a:xfrm>
          <a:prstGeom prst="rect">
            <a:avLst/>
          </a:prstGeom>
        </p:spPr>
      </p:pic>
    </p:spTree>
    <p:extLst>
      <p:ext uri="{BB962C8B-B14F-4D97-AF65-F5344CB8AC3E}">
        <p14:creationId xmlns:p14="http://schemas.microsoft.com/office/powerpoint/2010/main" val="171447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FBF2-9396-4AF5-8440-DC2F0BE1D92A}"/>
              </a:ext>
            </a:extLst>
          </p:cNvPr>
          <p:cNvSpPr>
            <a:spLocks noGrp="1"/>
          </p:cNvSpPr>
          <p:nvPr>
            <p:ph type="title"/>
          </p:nvPr>
        </p:nvSpPr>
        <p:spPr>
          <a:xfrm>
            <a:off x="838200" y="595250"/>
            <a:ext cx="10515600" cy="1325563"/>
          </a:xfrm>
        </p:spPr>
        <p:txBody>
          <a:bodyPr>
            <a:noAutofit/>
          </a:bodyPr>
          <a:lstStyle/>
          <a:p>
            <a:r>
              <a:rPr lang="en-GB" sz="3200" b="1" dirty="0">
                <a:solidFill>
                  <a:srgbClr val="002060"/>
                </a:solidFill>
              </a:rPr>
              <a:t>Findings:</a:t>
            </a:r>
            <a:br>
              <a:rPr lang="en-GB" sz="3200" b="1" dirty="0">
                <a:solidFill>
                  <a:srgbClr val="002060"/>
                </a:solidFill>
              </a:rPr>
            </a:br>
            <a:r>
              <a:rPr lang="en-GB" sz="3200" b="1" dirty="0">
                <a:solidFill>
                  <a:srgbClr val="002060"/>
                </a:solidFill>
              </a:rPr>
              <a:t>3. In what ways does KS3 MP/GCSE Mathematics (9-1) encourage students’ confidence and a positive attitude towards learning mathematics? </a:t>
            </a:r>
            <a:br>
              <a:rPr lang="en-GB" sz="3200" b="1" dirty="0">
                <a:solidFill>
                  <a:srgbClr val="002060"/>
                </a:solidFill>
              </a:rPr>
            </a:br>
            <a:endParaRPr lang="en-GB" sz="3200" b="1" dirty="0"/>
          </a:p>
        </p:txBody>
      </p:sp>
      <p:sp>
        <p:nvSpPr>
          <p:cNvPr id="3" name="Content Placeholder 2">
            <a:extLst>
              <a:ext uri="{FF2B5EF4-FFF2-40B4-BE49-F238E27FC236}">
                <a16:creationId xmlns:a16="http://schemas.microsoft.com/office/drawing/2014/main" id="{CAD58526-2F89-44E1-B004-F314FD4EDA3D}"/>
              </a:ext>
            </a:extLst>
          </p:cNvPr>
          <p:cNvSpPr>
            <a:spLocks noGrp="1"/>
          </p:cNvSpPr>
          <p:nvPr>
            <p:ph idx="1"/>
          </p:nvPr>
        </p:nvSpPr>
        <p:spPr>
          <a:xfrm>
            <a:off x="838200" y="2130469"/>
            <a:ext cx="10515600" cy="4052741"/>
          </a:xfrm>
        </p:spPr>
        <p:txBody>
          <a:bodyPr/>
          <a:lstStyle/>
          <a:p>
            <a:r>
              <a:rPr lang="en-GB" sz="2400" dirty="0">
                <a:solidFill>
                  <a:srgbClr val="002060"/>
                </a:solidFill>
              </a:rPr>
              <a:t>Within textbooks, ‘strengthen and extend’ questions were seen as encouraging confidence to grow in the students </a:t>
            </a:r>
          </a:p>
          <a:p>
            <a:r>
              <a:rPr lang="en-GB" sz="2400" dirty="0">
                <a:solidFill>
                  <a:srgbClr val="002060"/>
                </a:solidFill>
              </a:rPr>
              <a:t>The review sections and hints helped improve confidence </a:t>
            </a:r>
          </a:p>
          <a:p>
            <a:r>
              <a:rPr lang="en-GB" sz="2400" dirty="0">
                <a:solidFill>
                  <a:srgbClr val="002060"/>
                </a:solidFill>
              </a:rPr>
              <a:t>Students felt supported to succeed on challenging tasks </a:t>
            </a:r>
          </a:p>
          <a:p>
            <a:r>
              <a:rPr lang="en-GB" sz="2400" dirty="0">
                <a:solidFill>
                  <a:srgbClr val="002060"/>
                </a:solidFill>
              </a:rPr>
              <a:t>Resources differentiated well, especially at the top end</a:t>
            </a:r>
          </a:p>
          <a:p>
            <a:endParaRPr lang="en-GB" dirty="0"/>
          </a:p>
        </p:txBody>
      </p:sp>
      <p:pic>
        <p:nvPicPr>
          <p:cNvPr id="4" name="Content Placeholder 3">
            <a:extLst>
              <a:ext uri="{FF2B5EF4-FFF2-40B4-BE49-F238E27FC236}">
                <a16:creationId xmlns:a16="http://schemas.microsoft.com/office/drawing/2014/main" id="{8A491772-F15A-4DD7-8E5F-DEC0D3D6D2C0}"/>
              </a:ext>
            </a:extLst>
          </p:cNvPr>
          <p:cNvPicPr>
            <a:picLocks noChangeAspect="1"/>
          </p:cNvPicPr>
          <p:nvPr/>
        </p:nvPicPr>
        <p:blipFill>
          <a:blip r:embed="rId2"/>
          <a:stretch>
            <a:fillRect/>
          </a:stretch>
        </p:blipFill>
        <p:spPr>
          <a:xfrm>
            <a:off x="736105" y="5385646"/>
            <a:ext cx="1134897" cy="1452602"/>
          </a:xfrm>
          <a:prstGeom prst="rect">
            <a:avLst/>
          </a:prstGeom>
        </p:spPr>
      </p:pic>
      <p:pic>
        <p:nvPicPr>
          <p:cNvPr id="5" name="Content Placeholder 3">
            <a:extLst>
              <a:ext uri="{FF2B5EF4-FFF2-40B4-BE49-F238E27FC236}">
                <a16:creationId xmlns:a16="http://schemas.microsoft.com/office/drawing/2014/main" id="{9143B4B7-B44A-4301-A1B0-4B1C07460A0E}"/>
              </a:ext>
            </a:extLst>
          </p:cNvPr>
          <p:cNvPicPr>
            <a:picLocks noChangeAspect="1"/>
          </p:cNvPicPr>
          <p:nvPr/>
        </p:nvPicPr>
        <p:blipFill>
          <a:blip r:embed="rId2"/>
          <a:stretch>
            <a:fillRect/>
          </a:stretch>
        </p:blipFill>
        <p:spPr>
          <a:xfrm>
            <a:off x="5052724" y="5366620"/>
            <a:ext cx="1134897" cy="1452602"/>
          </a:xfrm>
          <a:prstGeom prst="rect">
            <a:avLst/>
          </a:prstGeom>
        </p:spPr>
      </p:pic>
      <p:pic>
        <p:nvPicPr>
          <p:cNvPr id="6" name="Content Placeholder 3">
            <a:extLst>
              <a:ext uri="{FF2B5EF4-FFF2-40B4-BE49-F238E27FC236}">
                <a16:creationId xmlns:a16="http://schemas.microsoft.com/office/drawing/2014/main" id="{83BD1784-B574-44F8-BECE-DD83A42AC7C6}"/>
              </a:ext>
            </a:extLst>
          </p:cNvPr>
          <p:cNvPicPr>
            <a:picLocks noChangeAspect="1"/>
          </p:cNvPicPr>
          <p:nvPr/>
        </p:nvPicPr>
        <p:blipFill>
          <a:blip r:embed="rId2"/>
          <a:stretch>
            <a:fillRect/>
          </a:stretch>
        </p:blipFill>
        <p:spPr>
          <a:xfrm>
            <a:off x="8680377" y="5405398"/>
            <a:ext cx="1134897" cy="1452602"/>
          </a:xfrm>
          <a:prstGeom prst="rect">
            <a:avLst/>
          </a:prstGeom>
        </p:spPr>
      </p:pic>
      <p:sp>
        <p:nvSpPr>
          <p:cNvPr id="7" name="Rectangle 6">
            <a:extLst>
              <a:ext uri="{FF2B5EF4-FFF2-40B4-BE49-F238E27FC236}">
                <a16:creationId xmlns:a16="http://schemas.microsoft.com/office/drawing/2014/main" id="{AED3088E-2FE2-42B5-AD37-CF6DECD39881}"/>
              </a:ext>
            </a:extLst>
          </p:cNvPr>
          <p:cNvSpPr/>
          <p:nvPr/>
        </p:nvSpPr>
        <p:spPr>
          <a:xfrm>
            <a:off x="2499411" y="5043455"/>
            <a:ext cx="8131126" cy="646331"/>
          </a:xfrm>
          <a:prstGeom prst="rect">
            <a:avLst/>
          </a:prstGeom>
        </p:spPr>
        <p:txBody>
          <a:bodyPr wrap="square">
            <a:spAutoFit/>
          </a:bodyPr>
          <a:lstStyle/>
          <a:p>
            <a:r>
              <a:rPr lang="en-GB" b="1" dirty="0">
                <a:solidFill>
                  <a:srgbClr val="000000"/>
                </a:solidFill>
                <a:latin typeface="Open Sans Semibold" panose="020B0706030804020204" pitchFamily="34" charset="0"/>
              </a:rPr>
              <a:t>What did students think were the most useful resource elements? </a:t>
            </a:r>
            <a:endParaRPr lang="en-GB" dirty="0">
              <a:solidFill>
                <a:srgbClr val="000000"/>
              </a:solidFill>
              <a:latin typeface="Open Sans Semibold" panose="020B0706030804020204" pitchFamily="34" charset="0"/>
            </a:endParaRPr>
          </a:p>
          <a:p>
            <a:endParaRPr lang="en-GB" dirty="0">
              <a:latin typeface="Open Sans Semibold" panose="020B0706030804020204" pitchFamily="34" charset="0"/>
            </a:endParaRPr>
          </a:p>
        </p:txBody>
      </p:sp>
      <p:sp>
        <p:nvSpPr>
          <p:cNvPr id="8" name="TextBox 7">
            <a:extLst>
              <a:ext uri="{FF2B5EF4-FFF2-40B4-BE49-F238E27FC236}">
                <a16:creationId xmlns:a16="http://schemas.microsoft.com/office/drawing/2014/main" id="{8BB88E65-9426-4E6E-903B-73294AEE1F01}"/>
              </a:ext>
            </a:extLst>
          </p:cNvPr>
          <p:cNvSpPr txBox="1"/>
          <p:nvPr/>
        </p:nvSpPr>
        <p:spPr>
          <a:xfrm>
            <a:off x="2224961" y="5434839"/>
            <a:ext cx="2291028" cy="1138773"/>
          </a:xfrm>
          <a:prstGeom prst="rect">
            <a:avLst/>
          </a:prstGeom>
          <a:noFill/>
        </p:spPr>
        <p:txBody>
          <a:bodyPr wrap="square" rtlCol="0">
            <a:spAutoFit/>
          </a:bodyPr>
          <a:lstStyle/>
          <a:p>
            <a:r>
              <a:rPr lang="en-GB" b="1" dirty="0">
                <a:latin typeface="Open Sans Semibold" panose="020B0706030804020204" pitchFamily="34" charset="0"/>
              </a:rPr>
              <a:t>Unit structure </a:t>
            </a:r>
            <a:endParaRPr lang="en-GB" dirty="0">
              <a:latin typeface="Open Sans Semibold" panose="020B0706030804020204" pitchFamily="34" charset="0"/>
            </a:endParaRPr>
          </a:p>
          <a:p>
            <a:r>
              <a:rPr lang="en-GB" sz="1400" b="0" i="0" u="none" strike="noStrike" baseline="0" dirty="0">
                <a:latin typeface="Open Sans" panose="020B0606030504020204" pitchFamily="34" charset="0"/>
              </a:rPr>
              <a:t>(</a:t>
            </a:r>
            <a:r>
              <a:rPr lang="en-GB" sz="1400" b="0" i="1" u="none" strike="noStrike" baseline="0" dirty="0">
                <a:latin typeface="Open Sans" panose="020B0606030504020204" pitchFamily="34" charset="0"/>
              </a:rPr>
              <a:t>check-up</a:t>
            </a:r>
            <a:r>
              <a:rPr lang="en-GB" sz="1400" b="0" i="0" u="none" strike="noStrike" baseline="0" dirty="0">
                <a:latin typeface="Open Sans" panose="020B0606030504020204" pitchFamily="34" charset="0"/>
              </a:rPr>
              <a:t>, </a:t>
            </a:r>
            <a:r>
              <a:rPr lang="en-GB" sz="1400" b="0" i="1" u="none" strike="noStrike" baseline="0" dirty="0">
                <a:latin typeface="Open Sans" panose="020B0606030504020204" pitchFamily="34" charset="0"/>
              </a:rPr>
              <a:t>strengthen </a:t>
            </a:r>
            <a:r>
              <a:rPr lang="en-GB" sz="1400" b="0" i="0" u="none" strike="noStrike" baseline="0" dirty="0">
                <a:latin typeface="Open Sans" panose="020B0606030504020204" pitchFamily="34" charset="0"/>
              </a:rPr>
              <a:t>and </a:t>
            </a:r>
            <a:r>
              <a:rPr lang="en-GB" sz="1400" b="0" i="1" u="none" strike="noStrike" baseline="0" dirty="0">
                <a:latin typeface="Open Sans" panose="020B0606030504020204" pitchFamily="34" charset="0"/>
              </a:rPr>
              <a:t>extend </a:t>
            </a:r>
            <a:r>
              <a:rPr lang="en-GB" sz="1400" b="0" i="0" u="none" strike="noStrike" baseline="0" dirty="0">
                <a:latin typeface="Open Sans" panose="020B0606030504020204" pitchFamily="34" charset="0"/>
              </a:rPr>
              <a:t>sections), </a:t>
            </a:r>
            <a:r>
              <a:rPr lang="en-GB" b="1" dirty="0">
                <a:latin typeface="Open Sans Semibold" panose="020B0706030804020204" pitchFamily="34" charset="0"/>
              </a:rPr>
              <a:t>hints and key points </a:t>
            </a:r>
            <a:endParaRPr lang="en-GB" dirty="0">
              <a:latin typeface="Open Sans Semibold" panose="020B0706030804020204" pitchFamily="34" charset="0"/>
            </a:endParaRPr>
          </a:p>
        </p:txBody>
      </p:sp>
      <p:sp>
        <p:nvSpPr>
          <p:cNvPr id="9" name="TextBox 8">
            <a:extLst>
              <a:ext uri="{FF2B5EF4-FFF2-40B4-BE49-F238E27FC236}">
                <a16:creationId xmlns:a16="http://schemas.microsoft.com/office/drawing/2014/main" id="{2E7F2139-8EEB-4D37-A6DB-D8F7BC886B96}"/>
              </a:ext>
            </a:extLst>
          </p:cNvPr>
          <p:cNvSpPr txBox="1"/>
          <p:nvPr/>
        </p:nvSpPr>
        <p:spPr>
          <a:xfrm>
            <a:off x="6370918" y="5650282"/>
            <a:ext cx="1463040" cy="923330"/>
          </a:xfrm>
          <a:prstGeom prst="rect">
            <a:avLst/>
          </a:prstGeom>
          <a:noFill/>
        </p:spPr>
        <p:txBody>
          <a:bodyPr wrap="square" rtlCol="0">
            <a:spAutoFit/>
          </a:bodyPr>
          <a:lstStyle/>
          <a:p>
            <a:r>
              <a:rPr lang="en-GB" b="1" dirty="0">
                <a:latin typeface="Open Sans Semibold" panose="020B0706030804020204" pitchFamily="34" charset="0"/>
              </a:rPr>
              <a:t>Worked examples </a:t>
            </a:r>
            <a:endParaRPr lang="en-GB" dirty="0">
              <a:latin typeface="Open Sans Semibold" panose="020B0706030804020204" pitchFamily="34" charset="0"/>
            </a:endParaRPr>
          </a:p>
          <a:p>
            <a:endParaRPr lang="en-GB" dirty="0"/>
          </a:p>
        </p:txBody>
      </p:sp>
      <p:sp>
        <p:nvSpPr>
          <p:cNvPr id="10" name="TextBox 9">
            <a:extLst>
              <a:ext uri="{FF2B5EF4-FFF2-40B4-BE49-F238E27FC236}">
                <a16:creationId xmlns:a16="http://schemas.microsoft.com/office/drawing/2014/main" id="{E6A68599-1894-40E0-9B95-6C1A55DC12D1}"/>
              </a:ext>
            </a:extLst>
          </p:cNvPr>
          <p:cNvSpPr txBox="1"/>
          <p:nvPr/>
        </p:nvSpPr>
        <p:spPr>
          <a:xfrm>
            <a:off x="10129479" y="5583046"/>
            <a:ext cx="1781647" cy="1200329"/>
          </a:xfrm>
          <a:prstGeom prst="rect">
            <a:avLst/>
          </a:prstGeom>
          <a:noFill/>
        </p:spPr>
        <p:txBody>
          <a:bodyPr wrap="square" rtlCol="0">
            <a:spAutoFit/>
          </a:bodyPr>
          <a:lstStyle/>
          <a:p>
            <a:r>
              <a:rPr lang="en-GB" b="1" dirty="0">
                <a:latin typeface="Open Sans Semibold" panose="020B0706030804020204" pitchFamily="34" charset="0"/>
              </a:rPr>
              <a:t>ALDS homework and videos </a:t>
            </a:r>
            <a:endParaRPr lang="en-GB" dirty="0"/>
          </a:p>
          <a:p>
            <a:endParaRPr lang="en-GB" dirty="0"/>
          </a:p>
        </p:txBody>
      </p:sp>
    </p:spTree>
    <p:extLst>
      <p:ext uri="{BB962C8B-B14F-4D97-AF65-F5344CB8AC3E}">
        <p14:creationId xmlns:p14="http://schemas.microsoft.com/office/powerpoint/2010/main" val="346614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A625-0826-4F49-B62F-2EFAFE51EB0D}"/>
              </a:ext>
            </a:extLst>
          </p:cNvPr>
          <p:cNvSpPr>
            <a:spLocks noGrp="1"/>
          </p:cNvSpPr>
          <p:nvPr>
            <p:ph type="title"/>
          </p:nvPr>
        </p:nvSpPr>
        <p:spPr>
          <a:xfrm>
            <a:off x="838200" y="500062"/>
            <a:ext cx="10515600" cy="1325563"/>
          </a:xfrm>
        </p:spPr>
        <p:txBody>
          <a:bodyPr>
            <a:noAutofit/>
          </a:bodyPr>
          <a:lstStyle/>
          <a:p>
            <a:r>
              <a:rPr lang="en-GB" sz="3200" b="1" dirty="0">
                <a:solidFill>
                  <a:srgbClr val="002060"/>
                </a:solidFill>
              </a:rPr>
              <a:t>Findings:</a:t>
            </a:r>
            <a:br>
              <a:rPr lang="en-GB" sz="3200" b="1" dirty="0">
                <a:solidFill>
                  <a:srgbClr val="002060"/>
                </a:solidFill>
              </a:rPr>
            </a:br>
            <a:r>
              <a:rPr lang="en-GB" sz="3200" b="1" dirty="0">
                <a:solidFill>
                  <a:srgbClr val="002060"/>
                </a:solidFill>
              </a:rPr>
              <a:t>4. Do teachers value the overall content, specific features of the platform (planning, assessing, reporting) and the CPD element? </a:t>
            </a:r>
            <a:br>
              <a:rPr lang="en-GB" sz="3200" dirty="0">
                <a:solidFill>
                  <a:srgbClr val="002060"/>
                </a:solidFill>
              </a:rPr>
            </a:br>
            <a:endParaRPr lang="en-GB" sz="3200" dirty="0"/>
          </a:p>
        </p:txBody>
      </p:sp>
      <p:sp>
        <p:nvSpPr>
          <p:cNvPr id="3" name="Content Placeholder 2">
            <a:extLst>
              <a:ext uri="{FF2B5EF4-FFF2-40B4-BE49-F238E27FC236}">
                <a16:creationId xmlns:a16="http://schemas.microsoft.com/office/drawing/2014/main" id="{60A656C3-4261-4D64-B2B5-7D51B0455755}"/>
              </a:ext>
            </a:extLst>
          </p:cNvPr>
          <p:cNvSpPr>
            <a:spLocks noGrp="1"/>
          </p:cNvSpPr>
          <p:nvPr>
            <p:ph idx="1"/>
          </p:nvPr>
        </p:nvSpPr>
        <p:spPr>
          <a:xfrm>
            <a:off x="838200" y="1825625"/>
            <a:ext cx="8333935" cy="4351338"/>
          </a:xfrm>
        </p:spPr>
        <p:txBody>
          <a:bodyPr>
            <a:normAutofit/>
          </a:bodyPr>
          <a:lstStyle/>
          <a:p>
            <a:r>
              <a:rPr lang="en-GB" dirty="0">
                <a:solidFill>
                  <a:srgbClr val="002060"/>
                </a:solidFill>
              </a:rPr>
              <a:t>Teachers use the resources selectively, choosing particular topics or sections within topics to suit their class’s perceived needs. The following digital content was highly valued:</a:t>
            </a:r>
          </a:p>
          <a:p>
            <a:pPr lvl="1"/>
            <a:r>
              <a:rPr lang="en-GB" dirty="0">
                <a:solidFill>
                  <a:srgbClr val="002060"/>
                </a:solidFill>
              </a:rPr>
              <a:t>End of unit assessments</a:t>
            </a:r>
          </a:p>
          <a:p>
            <a:pPr lvl="1"/>
            <a:r>
              <a:rPr lang="en-GB" dirty="0">
                <a:solidFill>
                  <a:srgbClr val="002060"/>
                </a:solidFill>
              </a:rPr>
              <a:t>Planning resources (SoW, lesson plans, activities)</a:t>
            </a:r>
          </a:p>
          <a:p>
            <a:pPr lvl="1"/>
            <a:r>
              <a:rPr lang="en-GB" dirty="0">
                <a:solidFill>
                  <a:srgbClr val="002060"/>
                </a:solidFill>
              </a:rPr>
              <a:t>In-class videos</a:t>
            </a:r>
          </a:p>
          <a:p>
            <a:pPr lvl="1"/>
            <a:r>
              <a:rPr lang="en-GB" dirty="0">
                <a:solidFill>
                  <a:srgbClr val="002060"/>
                </a:solidFill>
              </a:rPr>
              <a:t>Electronic versions of textbooks</a:t>
            </a:r>
          </a:p>
          <a:p>
            <a:pPr lvl="1"/>
            <a:r>
              <a:rPr lang="en-GB" dirty="0">
                <a:solidFill>
                  <a:srgbClr val="002060"/>
                </a:solidFill>
              </a:rPr>
              <a:t>Developmental videos</a:t>
            </a:r>
          </a:p>
          <a:p>
            <a:endParaRPr lang="en-GB" dirty="0"/>
          </a:p>
        </p:txBody>
      </p:sp>
      <p:sp>
        <p:nvSpPr>
          <p:cNvPr id="4" name="TextBox 3">
            <a:extLst>
              <a:ext uri="{FF2B5EF4-FFF2-40B4-BE49-F238E27FC236}">
                <a16:creationId xmlns:a16="http://schemas.microsoft.com/office/drawing/2014/main" id="{6E5EC2BC-CFED-451B-9D8A-5C91B9CBCE56}"/>
              </a:ext>
            </a:extLst>
          </p:cNvPr>
          <p:cNvSpPr txBox="1"/>
          <p:nvPr/>
        </p:nvSpPr>
        <p:spPr>
          <a:xfrm>
            <a:off x="9595339" y="2335237"/>
            <a:ext cx="1758461" cy="3693319"/>
          </a:xfrm>
          <a:prstGeom prst="rect">
            <a:avLst/>
          </a:prstGeom>
          <a:noFill/>
          <a:ln>
            <a:solidFill>
              <a:srgbClr val="92D050"/>
            </a:solidFill>
          </a:ln>
        </p:spPr>
        <p:txBody>
          <a:bodyPr wrap="square" rtlCol="0">
            <a:spAutoFit/>
          </a:bodyPr>
          <a:lstStyle/>
          <a:p>
            <a:r>
              <a:rPr lang="en-GB" i="1" dirty="0"/>
              <a:t>“They (students) definitely know more now, they’re more ready to take on more. The resources are so good that way, and I suppose the teaching must be very good as well!” </a:t>
            </a:r>
            <a:endParaRPr lang="en-GB" dirty="0"/>
          </a:p>
          <a:p>
            <a:r>
              <a:rPr lang="en-GB" dirty="0"/>
              <a:t>School 12, KS4 </a:t>
            </a:r>
          </a:p>
        </p:txBody>
      </p:sp>
      <p:pic>
        <p:nvPicPr>
          <p:cNvPr id="5" name="Picture 4">
            <a:extLst>
              <a:ext uri="{FF2B5EF4-FFF2-40B4-BE49-F238E27FC236}">
                <a16:creationId xmlns:a16="http://schemas.microsoft.com/office/drawing/2014/main" id="{ABFBBE51-3F3D-4721-89B7-0AC9F75E92C4}"/>
              </a:ext>
            </a:extLst>
          </p:cNvPr>
          <p:cNvPicPr>
            <a:picLocks noChangeAspect="1"/>
          </p:cNvPicPr>
          <p:nvPr/>
        </p:nvPicPr>
        <p:blipFill>
          <a:blip r:embed="rId2"/>
          <a:stretch>
            <a:fillRect/>
          </a:stretch>
        </p:blipFill>
        <p:spPr>
          <a:xfrm>
            <a:off x="8765345" y="5224181"/>
            <a:ext cx="934419" cy="804375"/>
          </a:xfrm>
          <a:prstGeom prst="rect">
            <a:avLst/>
          </a:prstGeom>
        </p:spPr>
      </p:pic>
    </p:spTree>
    <p:extLst>
      <p:ext uri="{BB962C8B-B14F-4D97-AF65-F5344CB8AC3E}">
        <p14:creationId xmlns:p14="http://schemas.microsoft.com/office/powerpoint/2010/main" val="433472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1420</Words>
  <Application>Microsoft Office PowerPoint</Application>
  <PresentationFormat>Widescreen</PresentationFormat>
  <Paragraphs>151</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Open Sans</vt:lpstr>
      <vt:lpstr>Open Sans Semibold</vt:lpstr>
      <vt:lpstr>Office Theme</vt:lpstr>
      <vt:lpstr>PowerPoint Presentation</vt:lpstr>
      <vt:lpstr>Product Summary</vt:lpstr>
      <vt:lpstr>Research Questions</vt:lpstr>
      <vt:lpstr>Methodology</vt:lpstr>
      <vt:lpstr>Longitudinal Data Collection</vt:lpstr>
      <vt:lpstr>Findings: 1.How is KS3 MP/GCSE Mathematics (9-1) being implemented in schools?  </vt:lpstr>
      <vt:lpstr>Findings: 2. Are there any barriers for students in accessing the digital resources?  </vt:lpstr>
      <vt:lpstr>Findings: 3. In what ways does KS3 MP/GCSE Mathematics (9-1) encourage students’ confidence and a positive attitude towards learning mathematics?  </vt:lpstr>
      <vt:lpstr>Findings: 4. Do teachers value the overall content, specific features of the platform (planning, assessing, reporting) and the CPD element?  </vt:lpstr>
      <vt:lpstr>Findings:  5. How well is the resource perceived to help students understand and master the fundamental mathematical processes (problem solving, reasoning and fluency) laid out in the National Curriculum?  </vt:lpstr>
      <vt:lpstr>Findings: 6. How well is KS3MP/GCSE Mathematics (9-1) perceived to prepare students for progression to the next stage of study? </vt:lpstr>
      <vt:lpstr>Conclusions</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Hooper, Alistair</dc:creator>
  <cp:lastModifiedBy>Golding, Jenefer (Jennie)</cp:lastModifiedBy>
  <cp:revision>4</cp:revision>
  <dcterms:created xsi:type="dcterms:W3CDTF">2019-11-05T10:47:16Z</dcterms:created>
  <dcterms:modified xsi:type="dcterms:W3CDTF">2019-11-05T11:26:05Z</dcterms:modified>
</cp:coreProperties>
</file>