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4"/>
  </p:sldMasterIdLst>
  <p:notesMasterIdLst>
    <p:notesMasterId r:id="rId31"/>
  </p:notesMasterIdLst>
  <p:handoutMasterIdLst>
    <p:handoutMasterId r:id="rId32"/>
  </p:handoutMasterIdLst>
  <p:sldIdLst>
    <p:sldId id="374" r:id="rId5"/>
    <p:sldId id="349" r:id="rId6"/>
    <p:sldId id="373" r:id="rId7"/>
    <p:sldId id="358" r:id="rId8"/>
    <p:sldId id="361" r:id="rId9"/>
    <p:sldId id="369" r:id="rId10"/>
    <p:sldId id="350" r:id="rId11"/>
    <p:sldId id="363" r:id="rId12"/>
    <p:sldId id="357" r:id="rId13"/>
    <p:sldId id="352" r:id="rId14"/>
    <p:sldId id="372" r:id="rId15"/>
    <p:sldId id="371" r:id="rId16"/>
    <p:sldId id="364" r:id="rId17"/>
    <p:sldId id="353" r:id="rId18"/>
    <p:sldId id="354" r:id="rId19"/>
    <p:sldId id="356" r:id="rId20"/>
    <p:sldId id="355" r:id="rId21"/>
    <p:sldId id="365" r:id="rId22"/>
    <p:sldId id="377" r:id="rId23"/>
    <p:sldId id="378" r:id="rId24"/>
    <p:sldId id="370" r:id="rId25"/>
    <p:sldId id="379" r:id="rId26"/>
    <p:sldId id="359" r:id="rId27"/>
    <p:sldId id="380" r:id="rId28"/>
    <p:sldId id="347" r:id="rId29"/>
    <p:sldId id="375" r:id="rId3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DA6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6BEAC-183F-41AD-A499-5BCBFABE5D8B}" v="95" dt="2019-11-01T12:07:59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78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Mindell" userId="53b14fa9-0f94-4d52-9c41-a05654327c3c" providerId="ADAL" clId="{0006BEAC-183F-41AD-A499-5BCBFABE5D8B}"/>
    <pc:docChg chg="undo custSel addSld delSld modSld">
      <pc:chgData name="Jenny Mindell" userId="53b14fa9-0f94-4d52-9c41-a05654327c3c" providerId="ADAL" clId="{0006BEAC-183F-41AD-A499-5BCBFABE5D8B}" dt="2019-11-01T12:10:13.887" v="434" actId="20577"/>
      <pc:docMkLst>
        <pc:docMk/>
      </pc:docMkLst>
      <pc:sldChg chg="addSp delSp modSp">
        <pc:chgData name="Jenny Mindell" userId="53b14fa9-0f94-4d52-9c41-a05654327c3c" providerId="ADAL" clId="{0006BEAC-183F-41AD-A499-5BCBFABE5D8B}" dt="2019-11-01T12:09:48.094" v="428" actId="14100"/>
        <pc:sldMkLst>
          <pc:docMk/>
          <pc:sldMk cId="2423284058" sldId="346"/>
        </pc:sldMkLst>
        <pc:spChg chg="mod">
          <ac:chgData name="Jenny Mindell" userId="53b14fa9-0f94-4d52-9c41-a05654327c3c" providerId="ADAL" clId="{0006BEAC-183F-41AD-A499-5BCBFABE5D8B}" dt="2019-11-01T12:08:08.595" v="382" actId="20577"/>
          <ac:spMkLst>
            <pc:docMk/>
            <pc:sldMk cId="2423284058" sldId="346"/>
            <ac:spMk id="3" creationId="{00000000-0000-0000-0000-000000000000}"/>
          </ac:spMkLst>
        </pc:spChg>
        <pc:spChg chg="del">
          <ac:chgData name="Jenny Mindell" userId="53b14fa9-0f94-4d52-9c41-a05654327c3c" providerId="ADAL" clId="{0006BEAC-183F-41AD-A499-5BCBFABE5D8B}" dt="2019-10-31T23:24:34.301" v="61" actId="478"/>
          <ac:spMkLst>
            <pc:docMk/>
            <pc:sldMk cId="2423284058" sldId="346"/>
            <ac:spMk id="12" creationId="{00000000-0000-0000-0000-000000000000}"/>
          </ac:spMkLst>
        </pc:spChg>
        <pc:picChg chg="add mod">
          <ac:chgData name="Jenny Mindell" userId="53b14fa9-0f94-4d52-9c41-a05654327c3c" providerId="ADAL" clId="{0006BEAC-183F-41AD-A499-5BCBFABE5D8B}" dt="2019-11-01T12:09:48.094" v="428" actId="14100"/>
          <ac:picMkLst>
            <pc:docMk/>
            <pc:sldMk cId="2423284058" sldId="346"/>
            <ac:picMk id="5" creationId="{A6E154A4-6439-4594-BC8D-F40E95C82E0E}"/>
          </ac:picMkLst>
        </pc:picChg>
        <pc:picChg chg="add mod ord">
          <ac:chgData name="Jenny Mindell" userId="53b14fa9-0f94-4d52-9c41-a05654327c3c" providerId="ADAL" clId="{0006BEAC-183F-41AD-A499-5BCBFABE5D8B}" dt="2019-11-01T12:09:31.742" v="426" actId="1036"/>
          <ac:picMkLst>
            <pc:docMk/>
            <pc:sldMk cId="2423284058" sldId="346"/>
            <ac:picMk id="7" creationId="{C0BC2652-C987-45B0-82B9-4A9221F23CCB}"/>
          </ac:picMkLst>
        </pc:picChg>
        <pc:picChg chg="del">
          <ac:chgData name="Jenny Mindell" userId="53b14fa9-0f94-4d52-9c41-a05654327c3c" providerId="ADAL" clId="{0006BEAC-183F-41AD-A499-5BCBFABE5D8B}" dt="2019-10-31T23:22:19.222" v="0" actId="478"/>
          <ac:picMkLst>
            <pc:docMk/>
            <pc:sldMk cId="2423284058" sldId="346"/>
            <ac:picMk id="8" creationId="{00000000-0000-0000-0000-000000000000}"/>
          </ac:picMkLst>
        </pc:picChg>
        <pc:picChg chg="del">
          <ac:chgData name="Jenny Mindell" userId="53b14fa9-0f94-4d52-9c41-a05654327c3c" providerId="ADAL" clId="{0006BEAC-183F-41AD-A499-5BCBFABE5D8B}" dt="2019-10-31T23:22:21.007" v="1" actId="478"/>
          <ac:picMkLst>
            <pc:docMk/>
            <pc:sldMk cId="2423284058" sldId="346"/>
            <ac:picMk id="9" creationId="{00000000-0000-0000-0000-000000000000}"/>
          </ac:picMkLst>
        </pc:picChg>
        <pc:picChg chg="del">
          <ac:chgData name="Jenny Mindell" userId="53b14fa9-0f94-4d52-9c41-a05654327c3c" providerId="ADAL" clId="{0006BEAC-183F-41AD-A499-5BCBFABE5D8B}" dt="2019-10-31T23:22:22.917" v="2" actId="478"/>
          <ac:picMkLst>
            <pc:docMk/>
            <pc:sldMk cId="2423284058" sldId="346"/>
            <ac:picMk id="10" creationId="{00000000-0000-0000-0000-000000000000}"/>
          </ac:picMkLst>
        </pc:picChg>
      </pc:sldChg>
      <pc:sldChg chg="addSp modSp add">
        <pc:chgData name="Jenny Mindell" userId="53b14fa9-0f94-4d52-9c41-a05654327c3c" providerId="ADAL" clId="{0006BEAC-183F-41AD-A499-5BCBFABE5D8B}" dt="2019-10-31T23:24:45.392" v="62"/>
        <pc:sldMkLst>
          <pc:docMk/>
          <pc:sldMk cId="787081054" sldId="348"/>
        </pc:sldMkLst>
        <pc:spChg chg="mod">
          <ac:chgData name="Jenny Mindell" userId="53b14fa9-0f94-4d52-9c41-a05654327c3c" providerId="ADAL" clId="{0006BEAC-183F-41AD-A499-5BCBFABE5D8B}" dt="2019-10-31T23:24:45.392" v="62"/>
          <ac:spMkLst>
            <pc:docMk/>
            <pc:sldMk cId="787081054" sldId="348"/>
            <ac:spMk id="8" creationId="{00000000-0000-0000-0000-000000000000}"/>
          </ac:spMkLst>
        </pc:spChg>
        <pc:spChg chg="add mod">
          <ac:chgData name="Jenny Mindell" userId="53b14fa9-0f94-4d52-9c41-a05654327c3c" providerId="ADAL" clId="{0006BEAC-183F-41AD-A499-5BCBFABE5D8B}" dt="2019-10-31T23:23:18.859" v="30" actId="20577"/>
          <ac:spMkLst>
            <pc:docMk/>
            <pc:sldMk cId="787081054" sldId="348"/>
            <ac:spMk id="10" creationId="{7B60E6C1-52C5-445A-B634-09980F0BB2B6}"/>
          </ac:spMkLst>
        </pc:spChg>
        <pc:spChg chg="mod">
          <ac:chgData name="Jenny Mindell" userId="53b14fa9-0f94-4d52-9c41-a05654327c3c" providerId="ADAL" clId="{0006BEAC-183F-41AD-A499-5BCBFABE5D8B}" dt="2019-10-31T23:23:02.207" v="6" actId="1076"/>
          <ac:spMkLst>
            <pc:docMk/>
            <pc:sldMk cId="787081054" sldId="348"/>
            <ac:spMk id="29" creationId="{00000000-0000-0000-0000-000000000000}"/>
          </ac:spMkLst>
        </pc:spChg>
        <pc:picChg chg="mod">
          <ac:chgData name="Jenny Mindell" userId="53b14fa9-0f94-4d52-9c41-a05654327c3c" providerId="ADAL" clId="{0006BEAC-183F-41AD-A499-5BCBFABE5D8B}" dt="2019-10-31T23:22:55.192" v="5" actId="1076"/>
          <ac:picMkLst>
            <pc:docMk/>
            <pc:sldMk cId="787081054" sldId="348"/>
            <ac:picMk id="7" creationId="{00000000-0000-0000-0000-000000000000}"/>
          </ac:picMkLst>
        </pc:picChg>
        <pc:picChg chg="mod">
          <ac:chgData name="Jenny Mindell" userId="53b14fa9-0f94-4d52-9c41-a05654327c3c" providerId="ADAL" clId="{0006BEAC-183F-41AD-A499-5BCBFABE5D8B}" dt="2019-10-31T23:24:11.241" v="60" actId="1036"/>
          <ac:picMkLst>
            <pc:docMk/>
            <pc:sldMk cId="787081054" sldId="348"/>
            <ac:picMk id="12" creationId="{00000000-0000-0000-0000-000000000000}"/>
          </ac:picMkLst>
        </pc:picChg>
        <pc:picChg chg="mod">
          <ac:chgData name="Jenny Mindell" userId="53b14fa9-0f94-4d52-9c41-a05654327c3c" providerId="ADAL" clId="{0006BEAC-183F-41AD-A499-5BCBFABE5D8B}" dt="2019-10-31T23:23:55.931" v="55" actId="1036"/>
          <ac:picMkLst>
            <pc:docMk/>
            <pc:sldMk cId="787081054" sldId="348"/>
            <ac:picMk id="27" creationId="{00000000-0000-0000-0000-000000000000}"/>
          </ac:picMkLst>
        </pc:picChg>
      </pc:sldChg>
      <pc:sldChg chg="del">
        <pc:chgData name="Jenny Mindell" userId="53b14fa9-0f94-4d52-9c41-a05654327c3c" providerId="ADAL" clId="{0006BEAC-183F-41AD-A499-5BCBFABE5D8B}" dt="2019-10-31T23:22:35.223" v="3" actId="2696"/>
        <pc:sldMkLst>
          <pc:docMk/>
          <pc:sldMk cId="3750224794" sldId="348"/>
        </pc:sldMkLst>
      </pc:sldChg>
      <pc:sldChg chg="modSp">
        <pc:chgData name="Jenny Mindell" userId="53b14fa9-0f94-4d52-9c41-a05654327c3c" providerId="ADAL" clId="{0006BEAC-183F-41AD-A499-5BCBFABE5D8B}" dt="2019-10-31T23:25:00.820" v="79" actId="20577"/>
        <pc:sldMkLst>
          <pc:docMk/>
          <pc:sldMk cId="333166712" sldId="349"/>
        </pc:sldMkLst>
        <pc:spChg chg="mod">
          <ac:chgData name="Jenny Mindell" userId="53b14fa9-0f94-4d52-9c41-a05654327c3c" providerId="ADAL" clId="{0006BEAC-183F-41AD-A499-5BCBFABE5D8B}" dt="2019-10-31T23:25:00.820" v="79" actId="20577"/>
          <ac:spMkLst>
            <pc:docMk/>
            <pc:sldMk cId="333166712" sldId="349"/>
            <ac:spMk id="2" creationId="{00000000-0000-0000-0000-000000000000}"/>
          </ac:spMkLst>
        </pc:spChg>
      </pc:sldChg>
      <pc:sldChg chg="del">
        <pc:chgData name="Jenny Mindell" userId="53b14fa9-0f94-4d52-9c41-a05654327c3c" providerId="ADAL" clId="{0006BEAC-183F-41AD-A499-5BCBFABE5D8B}" dt="2019-11-01T12:05:01.531" v="347" actId="2696"/>
        <pc:sldMkLst>
          <pc:docMk/>
          <pc:sldMk cId="1153361397" sldId="351"/>
        </pc:sldMkLst>
      </pc:sldChg>
      <pc:sldChg chg="addSp delSp modSp">
        <pc:chgData name="Jenny Mindell" userId="53b14fa9-0f94-4d52-9c41-a05654327c3c" providerId="ADAL" clId="{0006BEAC-183F-41AD-A499-5BCBFABE5D8B}" dt="2019-11-01T12:04:34.351" v="346" actId="1076"/>
        <pc:sldMkLst>
          <pc:docMk/>
          <pc:sldMk cId="1197925457" sldId="352"/>
        </pc:sldMkLst>
        <pc:spChg chg="mod">
          <ac:chgData name="Jenny Mindell" userId="53b14fa9-0f94-4d52-9c41-a05654327c3c" providerId="ADAL" clId="{0006BEAC-183F-41AD-A499-5BCBFABE5D8B}" dt="2019-11-01T12:04:30.211" v="345" actId="14100"/>
          <ac:spMkLst>
            <pc:docMk/>
            <pc:sldMk cId="1197925457" sldId="352"/>
            <ac:spMk id="3" creationId="{00000000-0000-0000-0000-000000000000}"/>
          </ac:spMkLst>
        </pc:spChg>
        <pc:picChg chg="add del mod">
          <ac:chgData name="Jenny Mindell" userId="53b14fa9-0f94-4d52-9c41-a05654327c3c" providerId="ADAL" clId="{0006BEAC-183F-41AD-A499-5BCBFABE5D8B}" dt="2019-11-01T12:04:08.093" v="339"/>
          <ac:picMkLst>
            <pc:docMk/>
            <pc:sldMk cId="1197925457" sldId="352"/>
            <ac:picMk id="5" creationId="{4FD035B6-1B16-4886-9E29-508207280EFC}"/>
          </ac:picMkLst>
        </pc:picChg>
        <pc:picChg chg="add mod">
          <ac:chgData name="Jenny Mindell" userId="53b14fa9-0f94-4d52-9c41-a05654327c3c" providerId="ADAL" clId="{0006BEAC-183F-41AD-A499-5BCBFABE5D8B}" dt="2019-11-01T12:04:34.351" v="346" actId="1076"/>
          <ac:picMkLst>
            <pc:docMk/>
            <pc:sldMk cId="1197925457" sldId="352"/>
            <ac:picMk id="7" creationId="{206EB2E2-7254-440C-A433-47C8FD5BA0E8}"/>
          </ac:picMkLst>
        </pc:picChg>
      </pc:sldChg>
      <pc:sldChg chg="addSp modSp">
        <pc:chgData name="Jenny Mindell" userId="53b14fa9-0f94-4d52-9c41-a05654327c3c" providerId="ADAL" clId="{0006BEAC-183F-41AD-A499-5BCBFABE5D8B}" dt="2019-11-01T12:02:06.383" v="335" actId="1037"/>
        <pc:sldMkLst>
          <pc:docMk/>
          <pc:sldMk cId="2155413025" sldId="354"/>
        </pc:sldMkLst>
        <pc:picChg chg="add mod">
          <ac:chgData name="Jenny Mindell" userId="53b14fa9-0f94-4d52-9c41-a05654327c3c" providerId="ADAL" clId="{0006BEAC-183F-41AD-A499-5BCBFABE5D8B}" dt="2019-11-01T12:02:06.383" v="335" actId="1037"/>
          <ac:picMkLst>
            <pc:docMk/>
            <pc:sldMk cId="2155413025" sldId="354"/>
            <ac:picMk id="5" creationId="{448690F2-442D-4D07-9B74-D44FF5223915}"/>
          </ac:picMkLst>
        </pc:picChg>
      </pc:sldChg>
      <pc:sldChg chg="addSp delSp modSp add">
        <pc:chgData name="Jenny Mindell" userId="53b14fa9-0f94-4d52-9c41-a05654327c3c" providerId="ADAL" clId="{0006BEAC-183F-41AD-A499-5BCBFABE5D8B}" dt="2019-10-31T23:57:06.802" v="273" actId="6549"/>
        <pc:sldMkLst>
          <pc:docMk/>
          <pc:sldMk cId="685241053" sldId="370"/>
        </pc:sldMkLst>
        <pc:spChg chg="mod">
          <ac:chgData name="Jenny Mindell" userId="53b14fa9-0f94-4d52-9c41-a05654327c3c" providerId="ADAL" clId="{0006BEAC-183F-41AD-A499-5BCBFABE5D8B}" dt="2019-10-31T23:54:49.538" v="217" actId="1076"/>
          <ac:spMkLst>
            <pc:docMk/>
            <pc:sldMk cId="685241053" sldId="370"/>
            <ac:spMk id="2" creationId="{5F8B3077-784F-46A9-8E68-6278B812C0CD}"/>
          </ac:spMkLst>
        </pc:spChg>
        <pc:spChg chg="add del mod">
          <ac:chgData name="Jenny Mindell" userId="53b14fa9-0f94-4d52-9c41-a05654327c3c" providerId="ADAL" clId="{0006BEAC-183F-41AD-A499-5BCBFABE5D8B}" dt="2019-10-31T23:57:06.802" v="273" actId="6549"/>
          <ac:spMkLst>
            <pc:docMk/>
            <pc:sldMk cId="685241053" sldId="370"/>
            <ac:spMk id="9" creationId="{0D5C3950-2D4B-4FDB-82FB-139BD8C9C088}"/>
          </ac:spMkLst>
        </pc:spChg>
        <pc:spChg chg="add mod">
          <ac:chgData name="Jenny Mindell" userId="53b14fa9-0f94-4d52-9c41-a05654327c3c" providerId="ADAL" clId="{0006BEAC-183F-41AD-A499-5BCBFABE5D8B}" dt="2019-10-31T23:56:44.248" v="268" actId="1076"/>
          <ac:spMkLst>
            <pc:docMk/>
            <pc:sldMk cId="685241053" sldId="370"/>
            <ac:spMk id="10" creationId="{8453A0E6-7D50-4964-818C-8D3DFB9A0123}"/>
          </ac:spMkLst>
        </pc:spChg>
        <pc:spChg chg="add del mod">
          <ac:chgData name="Jenny Mindell" userId="53b14fa9-0f94-4d52-9c41-a05654327c3c" providerId="ADAL" clId="{0006BEAC-183F-41AD-A499-5BCBFABE5D8B}" dt="2019-10-31T23:56:05.428" v="252" actId="478"/>
          <ac:spMkLst>
            <pc:docMk/>
            <pc:sldMk cId="685241053" sldId="370"/>
            <ac:spMk id="11" creationId="{004D0979-AB39-4E57-9F53-9C1F3C267CC4}"/>
          </ac:spMkLst>
        </pc:spChg>
        <pc:spChg chg="add del">
          <ac:chgData name="Jenny Mindell" userId="53b14fa9-0f94-4d52-9c41-a05654327c3c" providerId="ADAL" clId="{0006BEAC-183F-41AD-A499-5BCBFABE5D8B}" dt="2019-10-31T23:56:16.638" v="255"/>
          <ac:spMkLst>
            <pc:docMk/>
            <pc:sldMk cId="685241053" sldId="370"/>
            <ac:spMk id="12" creationId="{AAD92CD2-3231-4369-9EDC-7EBDA8A4D4E9}"/>
          </ac:spMkLst>
        </pc:spChg>
        <pc:picChg chg="add mod">
          <ac:chgData name="Jenny Mindell" userId="53b14fa9-0f94-4d52-9c41-a05654327c3c" providerId="ADAL" clId="{0006BEAC-183F-41AD-A499-5BCBFABE5D8B}" dt="2019-10-31T23:56:50.249" v="269" actId="1076"/>
          <ac:picMkLst>
            <pc:docMk/>
            <pc:sldMk cId="685241053" sldId="370"/>
            <ac:picMk id="4" creationId="{79A8D5EE-4A7E-4B2F-B1C5-1755A5DB22E5}"/>
          </ac:picMkLst>
        </pc:picChg>
        <pc:picChg chg="add mod">
          <ac:chgData name="Jenny Mindell" userId="53b14fa9-0f94-4d52-9c41-a05654327c3c" providerId="ADAL" clId="{0006BEAC-183F-41AD-A499-5BCBFABE5D8B}" dt="2019-10-31T23:32:29.475" v="120" actId="14100"/>
          <ac:picMkLst>
            <pc:docMk/>
            <pc:sldMk cId="685241053" sldId="370"/>
            <ac:picMk id="6" creationId="{2C07ED4D-EA5B-435E-86A2-808D15A8DC9D}"/>
          </ac:picMkLst>
        </pc:picChg>
        <pc:picChg chg="add mod">
          <ac:chgData name="Jenny Mindell" userId="53b14fa9-0f94-4d52-9c41-a05654327c3c" providerId="ADAL" clId="{0006BEAC-183F-41AD-A499-5BCBFABE5D8B}" dt="2019-10-31T23:32:39.431" v="121" actId="14100"/>
          <ac:picMkLst>
            <pc:docMk/>
            <pc:sldMk cId="685241053" sldId="370"/>
            <ac:picMk id="8" creationId="{A20D3B9D-E53C-4FB9-9EAE-5861ED674644}"/>
          </ac:picMkLst>
        </pc:picChg>
      </pc:sldChg>
      <pc:sldChg chg="modSp add">
        <pc:chgData name="Jenny Mindell" userId="53b14fa9-0f94-4d52-9c41-a05654327c3c" providerId="ADAL" clId="{0006BEAC-183F-41AD-A499-5BCBFABE5D8B}" dt="2019-11-01T12:10:13.887" v="434" actId="20577"/>
        <pc:sldMkLst>
          <pc:docMk/>
          <pc:sldMk cId="1015141255" sldId="371"/>
        </pc:sldMkLst>
        <pc:spChg chg="mod">
          <ac:chgData name="Jenny Mindell" userId="53b14fa9-0f94-4d52-9c41-a05654327c3c" providerId="ADAL" clId="{0006BEAC-183F-41AD-A499-5BCBFABE5D8B}" dt="2019-11-01T12:10:13.887" v="434" actId="20577"/>
          <ac:spMkLst>
            <pc:docMk/>
            <pc:sldMk cId="1015141255" sldId="371"/>
            <ac:spMk id="2" creationId="{EEEF1C6C-6354-4806-881A-255EC5F410E1}"/>
          </ac:spMkLst>
        </pc:spChg>
      </pc:sldChg>
      <pc:sldChg chg="addSp delSp modSp add del delAnim modAnim">
        <pc:chgData name="Jenny Mindell" userId="53b14fa9-0f94-4d52-9c41-a05654327c3c" providerId="ADAL" clId="{0006BEAC-183F-41AD-A499-5BCBFABE5D8B}" dt="2019-11-01T00:00:15.637" v="325" actId="2696"/>
        <pc:sldMkLst>
          <pc:docMk/>
          <pc:sldMk cId="2914242835" sldId="371"/>
        </pc:sldMkLst>
        <pc:spChg chg="mod">
          <ac:chgData name="Jenny Mindell" userId="53b14fa9-0f94-4d52-9c41-a05654327c3c" providerId="ADAL" clId="{0006BEAC-183F-41AD-A499-5BCBFABE5D8B}" dt="2019-11-01T00:00:01.877" v="318" actId="20577"/>
          <ac:spMkLst>
            <pc:docMk/>
            <pc:sldMk cId="2914242835" sldId="371"/>
            <ac:spMk id="2" creationId="{EEEF1C6C-6354-4806-881A-255EC5F410E1}"/>
          </ac:spMkLst>
        </pc:spChg>
        <pc:picChg chg="add del mod">
          <ac:chgData name="Jenny Mindell" userId="53b14fa9-0f94-4d52-9c41-a05654327c3c" providerId="ADAL" clId="{0006BEAC-183F-41AD-A499-5BCBFABE5D8B}" dt="2019-10-31T23:40:36.457" v="192" actId="478"/>
          <ac:picMkLst>
            <pc:docMk/>
            <pc:sldMk cId="2914242835" sldId="371"/>
            <ac:picMk id="4" creationId="{55B6F7F2-4A72-41FD-BE79-E58F4B98940C}"/>
          </ac:picMkLst>
        </pc:picChg>
        <pc:picChg chg="add mod">
          <ac:chgData name="Jenny Mindell" userId="53b14fa9-0f94-4d52-9c41-a05654327c3c" providerId="ADAL" clId="{0006BEAC-183F-41AD-A499-5BCBFABE5D8B}" dt="2019-10-31T23:40:59.709" v="202" actId="1037"/>
          <ac:picMkLst>
            <pc:docMk/>
            <pc:sldMk cId="2914242835" sldId="371"/>
            <ac:picMk id="6" creationId="{8C2EC6C4-8D28-4F50-A709-0DB396CA2646}"/>
          </ac:picMkLst>
        </pc:picChg>
        <pc:picChg chg="add mod ord">
          <ac:chgData name="Jenny Mindell" userId="53b14fa9-0f94-4d52-9c41-a05654327c3c" providerId="ADAL" clId="{0006BEAC-183F-41AD-A499-5BCBFABE5D8B}" dt="2019-10-31T23:41:07.877" v="203" actId="14100"/>
          <ac:picMkLst>
            <pc:docMk/>
            <pc:sldMk cId="2914242835" sldId="371"/>
            <ac:picMk id="8" creationId="{AEF5985A-50B3-476A-8E2B-002B28433541}"/>
          </ac:picMkLst>
        </pc:picChg>
        <pc:picChg chg="add mod">
          <ac:chgData name="Jenny Mindell" userId="53b14fa9-0f94-4d52-9c41-a05654327c3c" providerId="ADAL" clId="{0006BEAC-183F-41AD-A499-5BCBFABE5D8B}" dt="2019-10-31T23:40:55.080" v="195" actId="14100"/>
          <ac:picMkLst>
            <pc:docMk/>
            <pc:sldMk cId="2914242835" sldId="371"/>
            <ac:picMk id="10" creationId="{34A69E48-5F38-4F1C-A690-B434FCE79115}"/>
          </ac:picMkLst>
        </pc:picChg>
        <pc:picChg chg="add del mod">
          <ac:chgData name="Jenny Mindell" userId="53b14fa9-0f94-4d52-9c41-a05654327c3c" providerId="ADAL" clId="{0006BEAC-183F-41AD-A499-5BCBFABE5D8B}" dt="2019-10-31T23:37:50.333" v="165" actId="478"/>
          <ac:picMkLst>
            <pc:docMk/>
            <pc:sldMk cId="2914242835" sldId="371"/>
            <ac:picMk id="12" creationId="{789A34C9-6018-4CC9-BA9A-AEFD8893F1F6}"/>
          </ac:picMkLst>
        </pc:picChg>
        <pc:picChg chg="add del mod">
          <ac:chgData name="Jenny Mindell" userId="53b14fa9-0f94-4d52-9c41-a05654327c3c" providerId="ADAL" clId="{0006BEAC-183F-41AD-A499-5BCBFABE5D8B}" dt="2019-10-31T23:37:48.270" v="164" actId="478"/>
          <ac:picMkLst>
            <pc:docMk/>
            <pc:sldMk cId="2914242835" sldId="371"/>
            <ac:picMk id="14" creationId="{615A6069-EBFC-4A47-A0F1-C854F3089821}"/>
          </ac:picMkLst>
        </pc:picChg>
        <pc:picChg chg="add del mod">
          <ac:chgData name="Jenny Mindell" userId="53b14fa9-0f94-4d52-9c41-a05654327c3c" providerId="ADAL" clId="{0006BEAC-183F-41AD-A499-5BCBFABE5D8B}" dt="2019-10-31T23:37:46.170" v="163" actId="478"/>
          <ac:picMkLst>
            <pc:docMk/>
            <pc:sldMk cId="2914242835" sldId="371"/>
            <ac:picMk id="16" creationId="{CCE16C72-42D5-413B-A069-1E59C368E103}"/>
          </ac:picMkLst>
        </pc:picChg>
        <pc:picChg chg="add del mod">
          <ac:chgData name="Jenny Mindell" userId="53b14fa9-0f94-4d52-9c41-a05654327c3c" providerId="ADAL" clId="{0006BEAC-183F-41AD-A499-5BCBFABE5D8B}" dt="2019-10-31T23:37:44.243" v="162" actId="478"/>
          <ac:picMkLst>
            <pc:docMk/>
            <pc:sldMk cId="2914242835" sldId="371"/>
            <ac:picMk id="18" creationId="{4C06EFB2-2136-4A5C-8FD2-ECB770456994}"/>
          </ac:picMkLst>
        </pc:picChg>
        <pc:picChg chg="add mod">
          <ac:chgData name="Jenny Mindell" userId="53b14fa9-0f94-4d52-9c41-a05654327c3c" providerId="ADAL" clId="{0006BEAC-183F-41AD-A499-5BCBFABE5D8B}" dt="2019-11-01T00:00:06.166" v="323" actId="1036"/>
          <ac:picMkLst>
            <pc:docMk/>
            <pc:sldMk cId="2914242835" sldId="371"/>
            <ac:picMk id="20" creationId="{662B638A-2E16-4C24-B806-6A962CF81425}"/>
          </ac:picMkLst>
        </pc:picChg>
        <pc:picChg chg="add del mod">
          <ac:chgData name="Jenny Mindell" userId="53b14fa9-0f94-4d52-9c41-a05654327c3c" providerId="ADAL" clId="{0006BEAC-183F-41AD-A499-5BCBFABE5D8B}" dt="2019-10-31T23:37:32.670" v="160" actId="478"/>
          <ac:picMkLst>
            <pc:docMk/>
            <pc:sldMk cId="2914242835" sldId="371"/>
            <ac:picMk id="22" creationId="{0EE6AE49-2BAA-47E2-87FC-AABD06AB10AE}"/>
          </ac:picMkLst>
        </pc:picChg>
      </pc:sldChg>
      <pc:sldChg chg="delSp modSp add del modAnim">
        <pc:chgData name="Jenny Mindell" userId="53b14fa9-0f94-4d52-9c41-a05654327c3c" providerId="ADAL" clId="{0006BEAC-183F-41AD-A499-5BCBFABE5D8B}" dt="2019-11-01T00:00:15.634" v="324" actId="2696"/>
        <pc:sldMkLst>
          <pc:docMk/>
          <pc:sldMk cId="1784516282" sldId="372"/>
        </pc:sldMkLst>
        <pc:spChg chg="mod">
          <ac:chgData name="Jenny Mindell" userId="53b14fa9-0f94-4d52-9c41-a05654327c3c" providerId="ADAL" clId="{0006BEAC-183F-41AD-A499-5BCBFABE5D8B}" dt="2019-10-31T23:59:38.704" v="280" actId="20577"/>
          <ac:spMkLst>
            <pc:docMk/>
            <pc:sldMk cId="1784516282" sldId="372"/>
            <ac:spMk id="2" creationId="{EEEF1C6C-6354-4806-881A-255EC5F410E1}"/>
          </ac:spMkLst>
        </pc:spChg>
        <pc:picChg chg="del">
          <ac:chgData name="Jenny Mindell" userId="53b14fa9-0f94-4d52-9c41-a05654327c3c" providerId="ADAL" clId="{0006BEAC-183F-41AD-A499-5BCBFABE5D8B}" dt="2019-10-31T23:40:06.679" v="187" actId="478"/>
          <ac:picMkLst>
            <pc:docMk/>
            <pc:sldMk cId="1784516282" sldId="372"/>
            <ac:picMk id="6" creationId="{8C2EC6C4-8D28-4F50-A709-0DB396CA2646}"/>
          </ac:picMkLst>
        </pc:picChg>
        <pc:picChg chg="del">
          <ac:chgData name="Jenny Mindell" userId="53b14fa9-0f94-4d52-9c41-a05654327c3c" providerId="ADAL" clId="{0006BEAC-183F-41AD-A499-5BCBFABE5D8B}" dt="2019-10-31T23:40:10.107" v="189" actId="478"/>
          <ac:picMkLst>
            <pc:docMk/>
            <pc:sldMk cId="1784516282" sldId="372"/>
            <ac:picMk id="8" creationId="{AEF5985A-50B3-476A-8E2B-002B28433541}"/>
          </ac:picMkLst>
        </pc:picChg>
        <pc:picChg chg="del">
          <ac:chgData name="Jenny Mindell" userId="53b14fa9-0f94-4d52-9c41-a05654327c3c" providerId="ADAL" clId="{0006BEAC-183F-41AD-A499-5BCBFABE5D8B}" dt="2019-10-31T23:40:04.643" v="186" actId="478"/>
          <ac:picMkLst>
            <pc:docMk/>
            <pc:sldMk cId="1784516282" sldId="372"/>
            <ac:picMk id="10" creationId="{34A69E48-5F38-4F1C-A690-B434FCE79115}"/>
          </ac:picMkLst>
        </pc:picChg>
        <pc:picChg chg="del">
          <ac:chgData name="Jenny Mindell" userId="53b14fa9-0f94-4d52-9c41-a05654327c3c" providerId="ADAL" clId="{0006BEAC-183F-41AD-A499-5BCBFABE5D8B}" dt="2019-10-31T23:40:08.356" v="188" actId="478"/>
          <ac:picMkLst>
            <pc:docMk/>
            <pc:sldMk cId="1784516282" sldId="372"/>
            <ac:picMk id="20" creationId="{662B638A-2E16-4C24-B806-6A962CF81425}"/>
          </ac:picMkLst>
        </pc:picChg>
      </pc:sldChg>
      <pc:sldChg chg="add">
        <pc:chgData name="Jenny Mindell" userId="53b14fa9-0f94-4d52-9c41-a05654327c3c" providerId="ADAL" clId="{0006BEAC-183F-41AD-A499-5BCBFABE5D8B}" dt="2019-11-01T00:00:34.800" v="326"/>
        <pc:sldMkLst>
          <pc:docMk/>
          <pc:sldMk cId="2983208425" sldId="3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4197530864197"/>
          <c:y val="0.18705208277985219"/>
          <c:w val="0.68832431915365755"/>
          <c:h val="0.663503649423429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Weight Status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7"/>
          <c:dPt>
            <c:idx val="0"/>
            <c:bubble3D val="0"/>
            <c:spPr>
              <a:solidFill>
                <a:srgbClr val="D6009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C8-4221-AD4F-7A5A2716A7BA}"/>
              </c:ext>
            </c:extLst>
          </c:dPt>
          <c:dPt>
            <c:idx val="1"/>
            <c:bubble3D val="0"/>
            <c:explosion val="5"/>
            <c:spPr>
              <a:solidFill>
                <a:srgbClr val="33CC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C8-4221-AD4F-7A5A2716A7BA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C8-4221-AD4F-7A5A2716A7B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C8-4221-AD4F-7A5A2716A7BA}"/>
              </c:ext>
            </c:extLst>
          </c:dPt>
          <c:dLbls>
            <c:dLbl>
              <c:idx val="0"/>
              <c:layout>
                <c:manualLayout>
                  <c:x val="8.5460947014629515E-2"/>
                  <c:y val="4.786271662517695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56088843663835"/>
                      <c:h val="0.23959601972946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C8-4221-AD4F-7A5A2716A7BA}"/>
                </c:ext>
              </c:extLst>
            </c:dLbl>
            <c:dLbl>
              <c:idx val="1"/>
              <c:layout>
                <c:manualLayout>
                  <c:x val="-0.25623381606290596"/>
                  <c:y val="-0.24449817927442899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345273736470377"/>
                      <c:h val="0.23959594706284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C8-4221-AD4F-7A5A2716A7BA}"/>
                </c:ext>
              </c:extLst>
            </c:dLbl>
            <c:dLbl>
              <c:idx val="2"/>
              <c:layout>
                <c:manualLayout>
                  <c:x val="4.8895316061323371E-2"/>
                  <c:y val="-0.10635176806498661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346979123531728"/>
                      <c:h val="0.23959601972946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1C8-4221-AD4F-7A5A2716A7BA}"/>
                </c:ext>
              </c:extLst>
            </c:dLbl>
            <c:dLbl>
              <c:idx val="3"/>
              <c:layout>
                <c:manualLayout>
                  <c:x val="4.1703432023331946E-2"/>
                  <c:y val="-1.618867245174519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C8-4221-AD4F-7A5A2716A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Underweight</c:v>
                </c:pt>
                <c:pt idx="1">
                  <c:v>Healthy weight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3.2000000000000001E-2</c:v>
                </c:pt>
                <c:pt idx="1">
                  <c:v>0.69599999999999995</c:v>
                </c:pt>
                <c:pt idx="2">
                  <c:v>0.20499999999999999</c:v>
                </c:pt>
                <c:pt idx="3">
                  <c:v>6.8000000000000005E-2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1C8-4221-AD4F-7A5A2716A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5CB21728-A8DA-41A8-96E0-FC40FD017553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7545A7C6-BD68-43A8-B7DB-6064BC2AC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16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FF9901B-BFAA-41F3-8015-2777C3E28EB2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77908"/>
            <a:ext cx="5437188" cy="3907901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039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5" y="9429039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ED415CB-D014-4F60-BA58-97C84EC2F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2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5765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564904"/>
            <a:ext cx="8496300" cy="36009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258864" cy="764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59B1EE-E33B-4AE7-82EF-C7F04B501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72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D01D30-AD1D-461E-88D7-6AE394263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7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7207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AB0ED7-E477-471E-89B3-99AFB3543EB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547664" cy="5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2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E2F49E-93CB-4098-86C1-28C49D3B846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547664" cy="5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6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B82E-A5E9-4718-B395-0864BF8214C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547664" cy="5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895951-11A8-4AF3-86F3-9336A179CF0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547664" cy="5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7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D445E0-DE03-42B7-9415-EB09417E3E9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547664" cy="5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C12F8-F6CB-4746-ABAE-0E8D27707B8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547664" cy="5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4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577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122C1-6A98-4134-AF1D-6D2D6A833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3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8423BD-1115-4246-A8D3-3C964874E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36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7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022501"/>
            <a:ext cx="8489950" cy="41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D22A91-6172-4B06-BE5C-FF286CFCE73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484313"/>
            <a:ext cx="5184254" cy="2376735"/>
          </a:xfrm>
        </p:spPr>
        <p:txBody>
          <a:bodyPr/>
          <a:lstStyle/>
          <a:p>
            <a:r>
              <a:rPr lang="en-GB" dirty="0"/>
              <a:t>Policy Recommendations for Encouraging Public Bus Use to School in Dunedin, New Zealand</a:t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4365104"/>
            <a:ext cx="8748462" cy="1800746"/>
          </a:xfrm>
        </p:spPr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Jennifer Mindell </a:t>
            </a:r>
          </a:p>
          <a:p>
            <a:r>
              <a:rPr lang="en-GB" u="sng" dirty="0" smtClean="0">
                <a:solidFill>
                  <a:srgbClr val="0070C0"/>
                </a:solidFill>
              </a:rPr>
              <a:t>j.mindell@ucl.ac.uk</a:t>
            </a:r>
            <a:r>
              <a:rPr lang="en-GB" dirty="0" smtClean="0"/>
              <a:t> </a:t>
            </a:r>
            <a:r>
              <a:rPr lang="en-GB" dirty="0"/>
              <a:t>	</a:t>
            </a:r>
            <a:r>
              <a:rPr lang="en-GB" dirty="0" smtClean="0">
                <a:solidFill>
                  <a:srgbClr val="0070C0"/>
                </a:solidFill>
              </a:rPr>
              <a:t>@</a:t>
            </a:r>
            <a:r>
              <a:rPr lang="en-GB" dirty="0" err="1" smtClean="0">
                <a:solidFill>
                  <a:srgbClr val="0070C0"/>
                </a:solidFill>
              </a:rPr>
              <a:t>j_mindell</a:t>
            </a: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38569" y="5742552"/>
            <a:ext cx="1841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latin typeface="Arial" pitchFamily="34" charset="0"/>
                <a:cs typeface="Arial" pitchFamily="34" charset="0"/>
              </a:rPr>
              <a:t>We thank our funders: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773" y="1484313"/>
            <a:ext cx="3359257" cy="2016695"/>
          </a:xfrm>
          <a:prstGeom prst="rect">
            <a:avLst/>
          </a:prstGeom>
        </p:spPr>
      </p:pic>
      <p:pic>
        <p:nvPicPr>
          <p:cNvPr id="11" name="Picture 34" descr="Logo_D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59" y="6226015"/>
            <a:ext cx="1176615" cy="44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73074"/>
            <a:ext cx="1400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96495"/>
            <a:ext cx="1800200" cy="6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65104"/>
            <a:ext cx="1496386" cy="792087"/>
          </a:xfrm>
          <a:prstGeom prst="rect">
            <a:avLst/>
          </a:prstGeom>
        </p:spPr>
      </p:pic>
      <p:pic>
        <p:nvPicPr>
          <p:cNvPr id="17" name="Picture 16" descr="Logo_ORC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0792" y="6073074"/>
            <a:ext cx="1325746" cy="6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111" b="6324"/>
          <a:stretch/>
        </p:blipFill>
        <p:spPr>
          <a:xfrm>
            <a:off x="1949803" y="6226015"/>
            <a:ext cx="749989" cy="556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248" y="5301208"/>
            <a:ext cx="9455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School of Geography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820536" y="5301208"/>
            <a:ext cx="11760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William Evans Fund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86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56793"/>
            <a:ext cx="8706296" cy="1512167"/>
          </a:xfrm>
        </p:spPr>
        <p:txBody>
          <a:bodyPr/>
          <a:lstStyle/>
          <a:p>
            <a:r>
              <a:rPr lang="en-GB" dirty="0"/>
              <a:t>12 secondary schools in Dunedin, the second largest city in South Island, New Zealand.</a:t>
            </a:r>
          </a:p>
          <a:p>
            <a:r>
              <a:rPr lang="en-GB" dirty="0"/>
              <a:t>Dunedin (population 130,000) is sprawling and hilly.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6EB2E2-7254-440C-A433-47C8FD5BA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66" y="3140968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F1C6C-6354-4806-881A-255EC5F4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Dunedin: The topography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B6F7F2-4A72-41FD-BE79-E58F4B989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8534" y="2669176"/>
            <a:ext cx="5085182" cy="28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F5985A-50B3-476A-8E2B-002B28433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43" y="4437782"/>
            <a:ext cx="3226956" cy="2420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F1C6C-6354-4806-881A-255EC5F4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Dunedin is very hilly</a:t>
            </a:r>
            <a:r>
              <a:rPr lang="en-GB"/>
              <a:t>, except </a:t>
            </a:r>
            <a:r>
              <a:rPr lang="en-GB" dirty="0"/>
              <a:t>the CBD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2EC6C4-8D28-4F50-A709-0DB396CA2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8912" y="2402401"/>
            <a:ext cx="2983743" cy="2237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4A69E48-5F38-4F1C-A690-B434FCE79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8062" y="2546902"/>
            <a:ext cx="4464496" cy="33483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62B638A-2E16-4C24-B806-6A962CF81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4" y="1818407"/>
            <a:ext cx="3203575" cy="24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484784"/>
            <a:ext cx="8489950" cy="5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17576"/>
            <a:ext cx="9036496" cy="5679776"/>
          </a:xfrm>
        </p:spPr>
        <p:txBody>
          <a:bodyPr/>
          <a:lstStyle/>
          <a:p>
            <a:r>
              <a:rPr lang="en-GB" dirty="0"/>
              <a:t>A mixed-method approach used:</a:t>
            </a:r>
          </a:p>
          <a:p>
            <a:pPr lvl="1"/>
            <a:r>
              <a:rPr lang="en-GB" dirty="0"/>
              <a:t>the 2009 public bus survey from Otago School Students Lifestyle Survey (1398 adolescents);</a:t>
            </a:r>
          </a:p>
          <a:p>
            <a:pPr lvl="1"/>
            <a:r>
              <a:rPr lang="en-GB" dirty="0"/>
              <a:t>Built Environment and Active Transport to School (BEATS) Study in 2014:</a:t>
            </a:r>
          </a:p>
          <a:p>
            <a:pPr lvl="2"/>
            <a:r>
              <a:rPr lang="en-GB" sz="2400" dirty="0"/>
              <a:t>parental survey (350 parents),</a:t>
            </a:r>
          </a:p>
          <a:p>
            <a:pPr lvl="2"/>
            <a:r>
              <a:rPr lang="en-GB" sz="2400" dirty="0"/>
              <a:t>focus groups (54 adolescents, 25 parents, 12 teachers), and</a:t>
            </a:r>
          </a:p>
          <a:p>
            <a:pPr lvl="2"/>
            <a:r>
              <a:rPr lang="en-GB" sz="2400" dirty="0"/>
              <a:t>semi-structured interviews (12 principals);</a:t>
            </a:r>
          </a:p>
          <a:p>
            <a:pPr lvl="1"/>
            <a:r>
              <a:rPr lang="en-GB" dirty="0"/>
              <a:t>a policy analysis of 10 relevant local/regional/national transport plans and strategies in 2017; and </a:t>
            </a:r>
          </a:p>
          <a:p>
            <a:pPr lvl="1"/>
            <a:r>
              <a:rPr lang="en-GB" dirty="0"/>
              <a:t>interviews with three key informants from local/regional/national agencies in 2017 (</a:t>
            </a:r>
            <a:r>
              <a:rPr lang="en-GB" dirty="0" err="1"/>
              <a:t>int</a:t>
            </a:r>
            <a:r>
              <a:rPr lang="en-GB" dirty="0"/>
              <a:t> schedules informed by policy analysis).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12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88839"/>
            <a:ext cx="8489950" cy="4464497"/>
          </a:xfrm>
        </p:spPr>
        <p:txBody>
          <a:bodyPr/>
          <a:lstStyle/>
          <a:p>
            <a:r>
              <a:rPr lang="en-GB" dirty="0"/>
              <a:t>Distance to school, cost, parental trip chaining, built environment features and the weather represent major barriers to Dunedin adolescents using public transport to school. </a:t>
            </a:r>
          </a:p>
          <a:p>
            <a:pPr lvl="1"/>
            <a:r>
              <a:rPr lang="en-GB" dirty="0"/>
              <a:t>Convenience and safety were also major factors.</a:t>
            </a:r>
          </a:p>
          <a:p>
            <a:r>
              <a:rPr lang="en-GB" dirty="0"/>
              <a:t>Current transport planning documents do not favour public health. </a:t>
            </a:r>
          </a:p>
          <a:p>
            <a:r>
              <a:rPr lang="en-GB" dirty="0"/>
              <a:t>Enticing adolescents to use public transport for school travel is challenging in a car-dominated society.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8690F2-442D-4D07-9B74-D44FF5223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8680"/>
            <a:ext cx="2081979" cy="15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1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734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88840"/>
            <a:ext cx="8489950" cy="4177010"/>
          </a:xfrm>
        </p:spPr>
        <p:txBody>
          <a:bodyPr/>
          <a:lstStyle/>
          <a:p>
            <a:r>
              <a:rPr lang="en-GB" dirty="0"/>
              <a:t>However, stakeholders noted a slow but positive change, with new investment in buses and technology to increase the user-friendliness of public transport and address some of the barriers mentioned by students, parents and school principals. Alternative ways of funding public transport were also explored.</a:t>
            </a:r>
          </a:p>
        </p:txBody>
      </p:sp>
    </p:spTree>
    <p:extLst>
      <p:ext uri="{BB962C8B-B14F-4D97-AF65-F5344CB8AC3E}">
        <p14:creationId xmlns:p14="http://schemas.microsoft.com/office/powerpoint/2010/main" val="45921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bus use (in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61% of Dunedin secondary school students used public buses </a:t>
            </a:r>
          </a:p>
          <a:p>
            <a:r>
              <a:rPr lang="en-GB" dirty="0" smtClean="0"/>
              <a:t>The </a:t>
            </a:r>
            <a:r>
              <a:rPr lang="en-GB" dirty="0"/>
              <a:t>most common destinations were school (22%); shops in the town/city centre (29%); other shops (16%); and recreational facilities (11%). </a:t>
            </a:r>
          </a:p>
        </p:txBody>
      </p:sp>
    </p:spTree>
    <p:extLst>
      <p:ext uri="{BB962C8B-B14F-4D97-AF65-F5344CB8AC3E}">
        <p14:creationId xmlns:p14="http://schemas.microsoft.com/office/powerpoint/2010/main" val="1586782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Among public bus users: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to travel to school:</a:t>
            </a:r>
          </a:p>
          <a:p>
            <a:r>
              <a:rPr lang="en-GB" dirty="0"/>
              <a:t>15% daily,</a:t>
            </a:r>
          </a:p>
          <a:p>
            <a:r>
              <a:rPr lang="en-GB" dirty="0"/>
              <a:t>22% nearly every day,</a:t>
            </a:r>
          </a:p>
          <a:p>
            <a:r>
              <a:rPr lang="en-GB" dirty="0"/>
              <a:t>15% once to twice per week, and </a:t>
            </a:r>
          </a:p>
          <a:p>
            <a:r>
              <a:rPr lang="en-GB" dirty="0"/>
              <a:t>48% never or hardly ever. </a:t>
            </a:r>
          </a:p>
          <a:p>
            <a:r>
              <a:rPr lang="en-GB" dirty="0"/>
              <a:t>&lt;7% of public bus users daily or nearly daily use to all other locations. </a:t>
            </a:r>
          </a:p>
        </p:txBody>
      </p:sp>
    </p:spTree>
    <p:extLst>
      <p:ext uri="{BB962C8B-B14F-4D97-AF65-F5344CB8AC3E}">
        <p14:creationId xmlns:p14="http://schemas.microsoft.com/office/powerpoint/2010/main" val="162912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57200"/>
            <a:ext cx="8489950" cy="1287624"/>
          </a:xfrm>
        </p:spPr>
        <p:txBody>
          <a:bodyPr/>
          <a:lstStyle/>
          <a:p>
            <a:r>
              <a:rPr lang="en-GB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Barriers </a:t>
            </a:r>
            <a:r>
              <a:rPr lang="en-GB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to public bus use in Dunedin </a:t>
            </a:r>
            <a:r>
              <a:rPr lang="en-GB" altLang="zh-CN" sz="2800" dirty="0" smtClean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reported </a:t>
            </a:r>
            <a:r>
              <a:rPr lang="en-GB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by parents of secondary school students </a:t>
            </a:r>
            <a:r>
              <a:rPr lang="en-GB" altLang="zh-CN" sz="800" b="0" dirty="0">
                <a:solidFill>
                  <a:schemeClr val="tx1"/>
                </a:solidFill>
              </a:rPr>
              <a:t/>
            </a:r>
            <a:br>
              <a:rPr lang="en-GB" altLang="zh-CN" sz="800" b="0" dirty="0">
                <a:solidFill>
                  <a:schemeClr val="tx1"/>
                </a:solidFill>
              </a:rPr>
            </a:b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550731"/>
              </p:ext>
            </p:extLst>
          </p:nvPr>
        </p:nvGraphicFramePr>
        <p:xfrm>
          <a:off x="179513" y="1700809"/>
          <a:ext cx="8424935" cy="51886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896543">
                  <a:extLst>
                    <a:ext uri="{9D8B030D-6E8A-4147-A177-3AD203B41FA5}">
                      <a16:colId xmlns:a16="http://schemas.microsoft.com/office/drawing/2014/main" xmlns="" val="24858031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780730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69450246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04800836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810175275"/>
                    </a:ext>
                  </a:extLst>
                </a:gridCol>
              </a:tblGrid>
              <a:tr h="223189">
                <a:tc rowSpan="3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Parents of </a:t>
                      </a:r>
                      <a:r>
                        <a:rPr lang="en-GB" sz="1000" dirty="0" smtClean="0">
                          <a:effectLst/>
                        </a:rPr>
                        <a:t>: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extLst>
                  <a:ext uri="{0D108BD9-81ED-4DB2-BD59-A6C34878D82A}">
                    <a16:rowId xmlns:a16="http://schemas.microsoft.com/office/drawing/2014/main" xmlns="" val="4278268000"/>
                  </a:ext>
                </a:extLst>
              </a:tr>
              <a:tr h="908862">
                <a:tc vMerge="1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b="1" dirty="0" smtClean="0">
                          <a:effectLst/>
                        </a:rPr>
                        <a:t>All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b="1" dirty="0">
                          <a:effectLst/>
                        </a:rPr>
                        <a:t>Adolescents travelling to school by bus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b="1" dirty="0">
                          <a:effectLst/>
                        </a:rPr>
                        <a:t>(n=32)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b="1" dirty="0">
                          <a:effectLst/>
                        </a:rPr>
                        <a:t>Adolescents not travelling to school by bus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b="1" dirty="0">
                          <a:effectLst/>
                        </a:rPr>
                        <a:t>(n=318)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b="1" dirty="0">
                          <a:effectLst/>
                        </a:rPr>
                        <a:t>p-value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961825367"/>
                  </a:ext>
                </a:extLst>
              </a:tr>
              <a:tr h="30810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b="1" dirty="0">
                          <a:effectLst/>
                        </a:rPr>
                        <a:t>Agree (%)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b="1" dirty="0">
                          <a:effectLst/>
                        </a:rPr>
                        <a:t>Agree (%)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b="1" dirty="0">
                          <a:effectLst/>
                        </a:rPr>
                        <a:t>Agree (%)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050" b="1" dirty="0">
                          <a:effectLst/>
                        </a:rPr>
                        <a:t> </a:t>
                      </a:r>
                      <a:endParaRPr lang="en-GB" sz="105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extLst>
                  <a:ext uri="{0D108BD9-81ED-4DB2-BD59-A6C34878D82A}">
                    <a16:rowId xmlns:a16="http://schemas.microsoft.com/office/drawing/2014/main" xmlns="" val="307581196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My child has other activities before or after school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65%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59%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66%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0.450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205168915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I am already taking the car out, so it is more convenient to drive my child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59%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25%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62%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&lt;0.001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2631579505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The bus is too expensive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45%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50%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45%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0.562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794749290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The bus trip takes too long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28%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19%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29%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0.235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641220115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The buses do not have bike racks for use free of charge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26%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25%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27%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0.855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903612376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We live too close to school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19%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0%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22%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0.004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4197554850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The bus stop is too far from home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15%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3%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17%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0.043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3825309934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I am concerned that my child could be bullied on the bus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7%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3%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8%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0.355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2159667637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I believe it is unsafe for my child to walk to the bus stop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8%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</a:rPr>
                        <a:t>3%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9%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0.265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2824897757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I believe it is unsafe for my child to wait at the bus stop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6%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0%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7%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0.124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:a16="http://schemas.microsoft.com/office/drawing/2014/main" xmlns="" val="133776266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870666"/>
            <a:ext cx="45689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Source: </a:t>
            </a: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BEATS Parental Survey 2014-2017</a:t>
            </a:r>
            <a:endParaRPr kumimoji="0" lang="en-GB" altLang="zh-CN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Logan Copland, MSc student, University of Otago</a:t>
            </a:r>
          </a:p>
          <a:p>
            <a:r>
              <a:rPr lang="en-GB" dirty="0"/>
              <a:t>Christina </a:t>
            </a:r>
            <a:r>
              <a:rPr lang="en-GB" dirty="0" err="1"/>
              <a:t>Ergler</a:t>
            </a:r>
            <a:r>
              <a:rPr lang="en-GB" dirty="0"/>
              <a:t>, University of Otago</a:t>
            </a:r>
          </a:p>
          <a:p>
            <a:r>
              <a:rPr lang="en-GB" dirty="0"/>
              <a:t>Debbie Hopkins, University of Oxford</a:t>
            </a:r>
          </a:p>
          <a:p>
            <a:r>
              <a:rPr lang="en-GB" dirty="0"/>
              <a:t>Sandra Mandic, University of Otago</a:t>
            </a:r>
          </a:p>
        </p:txBody>
      </p:sp>
    </p:spTree>
    <p:extLst>
      <p:ext uri="{BB962C8B-B14F-4D97-AF65-F5344CB8AC3E}">
        <p14:creationId xmlns:p14="http://schemas.microsoft.com/office/powerpoint/2010/main" val="3331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20688"/>
            <a:ext cx="8489950" cy="1008112"/>
          </a:xfrm>
        </p:spPr>
        <p:txBody>
          <a:bodyPr/>
          <a:lstStyle/>
          <a:p>
            <a:r>
              <a:rPr lang="en-GB" dirty="0"/>
              <a:t>Analysis of qualitative data from focus groups, principal interviews and </a:t>
            </a:r>
            <a:r>
              <a:rPr lang="en-GB" dirty="0" smtClean="0"/>
              <a:t>surveys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74340"/>
              </p:ext>
            </p:extLst>
          </p:nvPr>
        </p:nvGraphicFramePr>
        <p:xfrm>
          <a:off x="382770" y="1772816"/>
          <a:ext cx="7776864" cy="45979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49396">
                  <a:extLst>
                    <a:ext uri="{9D8B030D-6E8A-4147-A177-3AD203B41FA5}">
                      <a16:colId xmlns:a16="http://schemas.microsoft.com/office/drawing/2014/main" xmlns="" val="3826888664"/>
                    </a:ext>
                  </a:extLst>
                </a:gridCol>
                <a:gridCol w="5027468">
                  <a:extLst>
                    <a:ext uri="{9D8B030D-6E8A-4147-A177-3AD203B41FA5}">
                      <a16:colId xmlns:a16="http://schemas.microsoft.com/office/drawing/2014/main" xmlns="" val="3215307780"/>
                    </a:ext>
                  </a:extLst>
                </a:gridCol>
              </a:tblGrid>
              <a:tr h="183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Theme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Node (no. of references)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992100459"/>
                  </a:ext>
                </a:extLst>
              </a:tr>
              <a:tr h="25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Climate and weather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Climate and weather (47)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3171112237"/>
                  </a:ext>
                </a:extLst>
              </a:tr>
              <a:tr h="486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Mode </a:t>
                      </a:r>
                      <a:r>
                        <a:rPr lang="en-GB" sz="2000" dirty="0">
                          <a:effectLst/>
                        </a:rPr>
                        <a:t>of transport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Travel </a:t>
                      </a:r>
                      <a:r>
                        <a:rPr lang="en-GB" sz="1800" dirty="0">
                          <a:effectLst/>
                        </a:rPr>
                        <a:t>habits (72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2851055986"/>
                  </a:ext>
                </a:extLst>
              </a:tr>
              <a:tr h="183345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Perceptions, knowledge and experiences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Environmental (Planetary health) (2)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2826949818"/>
                  </a:ext>
                </a:extLst>
              </a:tr>
              <a:tr h="1833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Built environment (24)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2623912173"/>
                  </a:ext>
                </a:extLst>
              </a:tr>
              <a:tr h="1833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Costs (59)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2873220576"/>
                  </a:ext>
                </a:extLst>
              </a:tr>
              <a:tr h="3793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Unawareness of bus services and handling of buses (16)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592144945"/>
                  </a:ext>
                </a:extLst>
              </a:tr>
              <a:tr h="3981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Reliability and service offered (88)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3158114842"/>
                  </a:ext>
                </a:extLst>
              </a:tr>
              <a:tr h="5291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Negative experiences and perceptions of using the bus (152)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1615138546"/>
                  </a:ext>
                </a:extLst>
              </a:tr>
              <a:tr h="23098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School travel responsibilities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(Dis)advantages of school bus services (16)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1047183181"/>
                  </a:ext>
                </a:extLst>
              </a:tr>
              <a:tr h="1833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School transport policies (28)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63961325"/>
                  </a:ext>
                </a:extLst>
              </a:tr>
              <a:tr h="1833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School choice (22)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824" marR="26824" marT="0" marB="0"/>
                </a:tc>
                <a:extLst>
                  <a:ext uri="{0D108BD9-81ED-4DB2-BD59-A6C34878D82A}">
                    <a16:rowId xmlns:a16="http://schemas.microsoft.com/office/drawing/2014/main" xmlns="" val="51915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4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B3077-784F-46A9-8E68-6278B812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65262"/>
            <a:ext cx="8489950" cy="720750"/>
          </a:xfrm>
        </p:spPr>
        <p:txBody>
          <a:bodyPr/>
          <a:lstStyle/>
          <a:p>
            <a:r>
              <a:rPr lang="en-GB" dirty="0"/>
              <a:t>Reported barriers: The weather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A8D5EE-4A7E-4B2F-B1C5-1755A5DB2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3132667" cy="234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07ED4D-EA5B-435E-86A2-808D15A8D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419872" cy="2564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0D3B9D-E53C-4FB9-9EAE-5861ED674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0D5C3950-2D4B-4FDB-82FB-139BD8C9C088}"/>
              </a:ext>
            </a:extLst>
          </p:cNvPr>
          <p:cNvSpPr/>
          <p:nvPr/>
        </p:nvSpPr>
        <p:spPr>
          <a:xfrm>
            <a:off x="5724128" y="503436"/>
            <a:ext cx="3419872" cy="299757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>
                <a:solidFill>
                  <a:schemeClr val="tx1"/>
                </a:solidFill>
              </a:rPr>
              <a:t>“If it’s raining, you’ve got to walk up to the bus, and you’ve got to stand around waiting for the bus to come in the rain, which is not preferable.” [student; focus group 10]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8453A0E6-7D50-4964-818C-8D3DFB9A0123}"/>
              </a:ext>
            </a:extLst>
          </p:cNvPr>
          <p:cNvSpPr/>
          <p:nvPr/>
        </p:nvSpPr>
        <p:spPr>
          <a:xfrm>
            <a:off x="77853" y="1223516"/>
            <a:ext cx="2628611" cy="25649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i="1" dirty="0">
                <a:solidFill>
                  <a:schemeClr val="tx1"/>
                </a:solidFill>
              </a:rPr>
              <a:t>“Because buses are late often and you get really cold waiting for them and then you are late. You don’t know how long it will be until the bus comes” [bus survey]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41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1008112"/>
          </a:xfrm>
        </p:spPr>
        <p:txBody>
          <a:bodyPr/>
          <a:lstStyle/>
          <a:p>
            <a:r>
              <a:rPr lang="en-GB" dirty="0"/>
              <a:t>Qualitative analysis of the interviews with policy </a:t>
            </a:r>
            <a:r>
              <a:rPr lang="en-GB" dirty="0" smtClean="0"/>
              <a:t>makers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99721"/>
              </p:ext>
            </p:extLst>
          </p:nvPr>
        </p:nvGraphicFramePr>
        <p:xfrm>
          <a:off x="330200" y="1844822"/>
          <a:ext cx="8489950" cy="48233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77704">
                  <a:extLst>
                    <a:ext uri="{9D8B030D-6E8A-4147-A177-3AD203B41FA5}">
                      <a16:colId xmlns:a16="http://schemas.microsoft.com/office/drawing/2014/main" xmlns="" val="577890557"/>
                    </a:ext>
                  </a:extLst>
                </a:gridCol>
                <a:gridCol w="5112246">
                  <a:extLst>
                    <a:ext uri="{9D8B030D-6E8A-4147-A177-3AD203B41FA5}">
                      <a16:colId xmlns:a16="http://schemas.microsoft.com/office/drawing/2014/main" xmlns="" val="3394377641"/>
                    </a:ext>
                  </a:extLst>
                </a:gridCol>
              </a:tblGrid>
              <a:tr h="384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Theme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Node (no. of references)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2837992"/>
                  </a:ext>
                </a:extLst>
              </a:tr>
              <a:tr h="38466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Barriers and enablers to use public transport to school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Cost of bus service (11)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4846609"/>
                  </a:ext>
                </a:extLst>
              </a:tr>
              <a:tr h="384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Safety (14)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3944569"/>
                  </a:ext>
                </a:extLst>
              </a:tr>
              <a:tr h="384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Providing for the transport disadvantaged (6)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8482606"/>
                  </a:ext>
                </a:extLst>
              </a:tr>
              <a:tr h="384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Travel practices (6)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9345869"/>
                  </a:ext>
                </a:extLst>
              </a:tr>
              <a:tr h="3809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Time and convenience (6)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8724806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Safety (14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05407736"/>
                  </a:ext>
                </a:extLst>
              </a:tr>
              <a:tr h="38466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Issues of the current system and for developing an effective transport policy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Collaboration (15)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7594217"/>
                  </a:ext>
                </a:extLst>
              </a:tr>
              <a:tr h="384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Providing for the transport disadvantaged (6)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1397132"/>
                  </a:ext>
                </a:extLst>
              </a:tr>
              <a:tr h="384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Planning documents (6)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9950691"/>
                  </a:ext>
                </a:extLst>
              </a:tr>
              <a:tr h="3077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Public bus compared to school bus (8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1417592"/>
                  </a:ext>
                </a:extLst>
              </a:tr>
              <a:tr h="38466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Role of policy for increasing public transport use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Transport policies (9)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2053847"/>
                  </a:ext>
                </a:extLst>
              </a:tr>
              <a:tr h="384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Future planning (11)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6656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0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88840"/>
            <a:ext cx="8489950" cy="4177011"/>
          </a:xfrm>
        </p:spPr>
        <p:txBody>
          <a:bodyPr/>
          <a:lstStyle/>
          <a:p>
            <a:r>
              <a:rPr lang="en-GB" sz="3200" dirty="0"/>
              <a:t>Public transport use could be increased by:</a:t>
            </a:r>
          </a:p>
          <a:p>
            <a:pPr lvl="1"/>
            <a:r>
              <a:rPr lang="en-GB" sz="2800" dirty="0"/>
              <a:t>raising parking prices to discourage parents driving and trip-chaining; </a:t>
            </a:r>
          </a:p>
          <a:p>
            <a:pPr lvl="1"/>
            <a:r>
              <a:rPr lang="en-GB" sz="2800" dirty="0"/>
              <a:t>improving bus infrastructure and subsidies; and</a:t>
            </a:r>
          </a:p>
          <a:p>
            <a:pPr lvl="1"/>
            <a:r>
              <a:rPr lang="en-GB" sz="2800" dirty="0"/>
              <a:t>changing perceptions of public buses. </a:t>
            </a:r>
          </a:p>
          <a:p>
            <a:r>
              <a:rPr lang="en-GB" sz="3200" dirty="0"/>
              <a:t>These require collaboration between different government authorities. </a:t>
            </a:r>
          </a:p>
        </p:txBody>
      </p:sp>
    </p:spTree>
    <p:extLst>
      <p:ext uri="{BB962C8B-B14F-4D97-AF65-F5344CB8AC3E}">
        <p14:creationId xmlns:p14="http://schemas.microsoft.com/office/powerpoint/2010/main" val="316244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21" y="1556792"/>
            <a:ext cx="8489950" cy="4798114"/>
          </a:xfrm>
        </p:spPr>
        <p:txBody>
          <a:bodyPr/>
          <a:lstStyle/>
          <a:p>
            <a:r>
              <a:rPr lang="en-GB" sz="2400" dirty="0" smtClean="0"/>
              <a:t>BEATS Study funding: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Otago </a:t>
            </a:r>
            <a:r>
              <a:rPr lang="en-GB" sz="2400" dirty="0" smtClean="0"/>
              <a:t>School Students Lifestyle Survey funding: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Key </a:t>
            </a:r>
            <a:r>
              <a:rPr lang="en-GB" sz="2400" dirty="0" smtClean="0"/>
              <a:t>Principal Interviews </a:t>
            </a:r>
            <a:r>
              <a:rPr lang="en-GB" sz="2400" dirty="0" smtClean="0"/>
              <a:t>funding</a:t>
            </a:r>
            <a:r>
              <a:rPr lang="en-GB" sz="2400" dirty="0" smtClean="0"/>
              <a:t>: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JM’s sabbatical:</a:t>
            </a:r>
          </a:p>
          <a:p>
            <a:endParaRPr lang="en-GB" sz="2400" dirty="0" smtClean="0"/>
          </a:p>
        </p:txBody>
      </p:sp>
      <p:pic>
        <p:nvPicPr>
          <p:cNvPr id="4" name="Picture 34" descr="Logo_D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6" y="3429000"/>
            <a:ext cx="1176615" cy="44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04" y="2118370"/>
            <a:ext cx="1400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1800200" cy="6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0" y="2060848"/>
            <a:ext cx="1157961" cy="612947"/>
          </a:xfrm>
          <a:prstGeom prst="rect">
            <a:avLst/>
          </a:prstGeom>
        </p:spPr>
      </p:pic>
      <p:pic>
        <p:nvPicPr>
          <p:cNvPr id="8" name="Picture 7" descr="Logo_OR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4166" y="3429000"/>
            <a:ext cx="1325746" cy="6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111" b="6324"/>
          <a:stretch/>
        </p:blipFill>
        <p:spPr>
          <a:xfrm>
            <a:off x="3884157" y="2132856"/>
            <a:ext cx="749989" cy="5569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7308" y="6093296"/>
            <a:ext cx="209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Thank you!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1438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91" y="4653136"/>
            <a:ext cx="990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16" y="6047809"/>
            <a:ext cx="1438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87886" y="6165304"/>
            <a:ext cx="11760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William Evans Fund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300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92688"/>
          </a:xfrm>
        </p:spPr>
        <p:txBody>
          <a:bodyPr/>
          <a:lstStyle/>
          <a:p>
            <a:r>
              <a:rPr lang="en-GB" sz="2400" dirty="0"/>
              <a:t>The </a:t>
            </a:r>
            <a:r>
              <a:rPr lang="en-GB" sz="2400" b="1" dirty="0"/>
              <a:t>BEATS Study </a:t>
            </a:r>
            <a:r>
              <a:rPr lang="en-GB" sz="2400" dirty="0"/>
              <a:t>was funded by the Health Research Council of New Zealand</a:t>
            </a:r>
          </a:p>
          <a:p>
            <a:pPr lvl="1"/>
            <a:r>
              <a:rPr lang="en-GB" sz="2000" dirty="0"/>
              <a:t>National Heart Foundation of New Zealand</a:t>
            </a:r>
          </a:p>
          <a:p>
            <a:pPr lvl="1"/>
            <a:r>
              <a:rPr lang="en-GB" sz="2000" dirty="0"/>
              <a:t>Lottery Health Research Grant</a:t>
            </a:r>
          </a:p>
          <a:p>
            <a:pPr lvl="1"/>
            <a:r>
              <a:rPr lang="en-GB" sz="2000" dirty="0"/>
              <a:t>University of Otago Research Grant</a:t>
            </a:r>
          </a:p>
          <a:p>
            <a:pPr lvl="1"/>
            <a:r>
              <a:rPr lang="en-GB" sz="2000" dirty="0"/>
              <a:t>Dunedin City Council</a:t>
            </a:r>
          </a:p>
          <a:p>
            <a:pPr lvl="1"/>
            <a:r>
              <a:rPr lang="en-GB" sz="2000" dirty="0"/>
              <a:t>and internal grants from the School of Physical Education, Sport and Exercise Sciences, University of Otago. </a:t>
            </a:r>
          </a:p>
          <a:p>
            <a:r>
              <a:rPr lang="en-GB" sz="2400" dirty="0"/>
              <a:t>The </a:t>
            </a:r>
            <a:r>
              <a:rPr lang="en-GB" sz="2400" b="1" dirty="0"/>
              <a:t>Otago School Students Lifestyle Survey </a:t>
            </a:r>
            <a:r>
              <a:rPr lang="en-GB" sz="2400" dirty="0"/>
              <a:t>was funded by Dunedin City Council and Otago Regional Council and was supported by the University of Otago. </a:t>
            </a:r>
            <a:endParaRPr lang="en-GB" sz="2400" dirty="0" smtClean="0"/>
          </a:p>
          <a:p>
            <a:r>
              <a:rPr lang="en-GB" sz="2400" dirty="0"/>
              <a:t>Key </a:t>
            </a:r>
            <a:r>
              <a:rPr lang="en-GB" sz="2400" b="1" dirty="0"/>
              <a:t>Principal Interviews </a:t>
            </a:r>
            <a:r>
              <a:rPr lang="en-GB" sz="2400" dirty="0" smtClean="0"/>
              <a:t>were funded by </a:t>
            </a:r>
            <a:r>
              <a:rPr lang="en-GB" sz="2000" dirty="0" smtClean="0"/>
              <a:t>School </a:t>
            </a:r>
            <a:r>
              <a:rPr lang="en-GB" sz="2000" dirty="0"/>
              <a:t>of Geography, University of </a:t>
            </a:r>
            <a:r>
              <a:rPr lang="en-GB" sz="2000" dirty="0" smtClean="0"/>
              <a:t>Otago</a:t>
            </a:r>
            <a:endParaRPr lang="en-GB" sz="2400" dirty="0"/>
          </a:p>
          <a:p>
            <a:r>
              <a:rPr lang="en-GB" sz="2400" b="1" dirty="0" smtClean="0"/>
              <a:t>My </a:t>
            </a:r>
            <a:r>
              <a:rPr lang="en-GB" sz="2400" b="1" dirty="0"/>
              <a:t>visit to Dunedin </a:t>
            </a:r>
            <a:r>
              <a:rPr lang="en-GB" sz="2400" dirty="0"/>
              <a:t>was funded by the University of Otago William Evans Visiting Professor Fellowship.</a:t>
            </a:r>
          </a:p>
        </p:txBody>
      </p:sp>
    </p:spTree>
    <p:extLst>
      <p:ext uri="{BB962C8B-B14F-4D97-AF65-F5344CB8AC3E}">
        <p14:creationId xmlns:p14="http://schemas.microsoft.com/office/powerpoint/2010/main" val="2436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documents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594456" y="90805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Jenny, I added this table with a list of policy documents. See if you want this slide or not.</a:t>
            </a:r>
            <a:endParaRPr lang="en-NZ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4270"/>
              </p:ext>
            </p:extLst>
          </p:nvPr>
        </p:nvGraphicFramePr>
        <p:xfrm>
          <a:off x="467544" y="1628800"/>
          <a:ext cx="8136905" cy="4824539"/>
        </p:xfrm>
        <a:graphic>
          <a:graphicData uri="http://schemas.openxmlformats.org/drawingml/2006/table">
            <a:tbl>
              <a:tblPr firstRow="1" firstCol="1" bandRow="1"/>
              <a:tblGrid>
                <a:gridCol w="5928077">
                  <a:extLst>
                    <a:ext uri="{9D8B030D-6E8A-4147-A177-3AD203B41FA5}">
                      <a16:colId xmlns:a16="http://schemas.microsoft.com/office/drawing/2014/main" xmlns="" val="2920857116"/>
                    </a:ext>
                  </a:extLst>
                </a:gridCol>
                <a:gridCol w="874203">
                  <a:extLst>
                    <a:ext uri="{9D8B030D-6E8A-4147-A177-3AD203B41FA5}">
                      <a16:colId xmlns:a16="http://schemas.microsoft.com/office/drawing/2014/main" xmlns="" val="610106622"/>
                    </a:ext>
                  </a:extLst>
                </a:gridCol>
                <a:gridCol w="1334625">
                  <a:extLst>
                    <a:ext uri="{9D8B030D-6E8A-4147-A177-3AD203B41FA5}">
                      <a16:colId xmlns:a16="http://schemas.microsoft.com/office/drawing/2014/main" xmlns="" val="51052986"/>
                    </a:ext>
                  </a:extLst>
                </a:gridCol>
              </a:tblGrid>
              <a:tr h="35404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Policy document 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8113382"/>
                  </a:ext>
                </a:extLst>
              </a:tr>
              <a:tr h="35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Land Transport Management Act (LTMA) 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6005377"/>
                  </a:ext>
                </a:extLst>
              </a:tr>
              <a:tr h="478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Government Policy Statement on Land Transport 2015 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8946818"/>
                  </a:ext>
                </a:extLst>
              </a:tr>
              <a:tr h="791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New Zealand Transport Agency’s 2013 Guidelines for preparing regional public transport plans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12761"/>
                  </a:ext>
                </a:extLst>
              </a:tr>
              <a:tr h="474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Otago Regional Public Transport Plan 2014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4212107"/>
                  </a:ext>
                </a:extLst>
              </a:tr>
              <a:tr h="601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Otago Southland Regional Land Transport Plans 2015-2021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2015-2021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9675377"/>
                  </a:ext>
                </a:extLst>
              </a:tr>
              <a:tr h="35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Otago Regional Land Transport Strategy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711195"/>
                  </a:ext>
                </a:extLst>
              </a:tr>
              <a:tr h="35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Dunedin City Integrated Transport Strategy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2256224"/>
                  </a:ext>
                </a:extLst>
              </a:tr>
              <a:tr h="35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Dunedin towards 2050: Spatial plan for Dunedin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2645249"/>
                  </a:ext>
                </a:extLst>
              </a:tr>
              <a:tr h="35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Dunedin City Council District Plan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4153734"/>
                  </a:ext>
                </a:extLst>
              </a:tr>
              <a:tr h="35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Dunedin Second Generation Plan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N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7493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9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Dunedin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E154A4-6439-4594-BC8D-F40E95C82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56792"/>
            <a:ext cx="5575350" cy="2520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BC2652-C987-45B0-82B9-4A9221F23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4608512" cy="34563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67" y="1268760"/>
            <a:ext cx="1906442" cy="245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5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New Zealand in 2017/18: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0200" y="2022501"/>
            <a:ext cx="4961880" cy="4143350"/>
          </a:xfrm>
        </p:spPr>
        <p:txBody>
          <a:bodyPr/>
          <a:lstStyle/>
          <a:p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highest in the world for inactivity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575C6C7-DEE4-453D-86F2-AAB80C9AF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" r="501" b="3"/>
          <a:stretch/>
        </p:blipFill>
        <p:spPr>
          <a:xfrm>
            <a:off x="5270328" y="1700808"/>
            <a:ext cx="3636213" cy="3269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F1F0E-0E09-4C14-AF59-9623DEF2E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3862" b="67774"/>
          <a:stretch/>
        </p:blipFill>
        <p:spPr>
          <a:xfrm>
            <a:off x="5241402" y="4862134"/>
            <a:ext cx="3779897" cy="10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New Zealand in 2017/18: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0200" y="2022501"/>
            <a:ext cx="4961880" cy="4143350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14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highest in the world for inactivity</a:t>
            </a:r>
          </a:p>
          <a:p>
            <a:r>
              <a:rPr lang="en-GB" dirty="0"/>
              <a:t>94,000 children aged 2-14y were obese (12%)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575C6C7-DEE4-453D-86F2-AAB80C9AF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" r="501" b="3"/>
          <a:stretch/>
        </p:blipFill>
        <p:spPr>
          <a:xfrm>
            <a:off x="5270328" y="1700808"/>
            <a:ext cx="3636213" cy="3269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F1F0E-0E09-4C14-AF59-9623DEF2E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3862" b="67774"/>
          <a:stretch/>
        </p:blipFill>
        <p:spPr>
          <a:xfrm>
            <a:off x="5241402" y="4862134"/>
            <a:ext cx="3779897" cy="10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/>
          <p:cNvSpPr>
            <a:spLocks noGrp="1"/>
          </p:cNvSpPr>
          <p:nvPr>
            <p:ph type="title"/>
          </p:nvPr>
        </p:nvSpPr>
        <p:spPr>
          <a:xfrm>
            <a:off x="381000" y="764704"/>
            <a:ext cx="8153400" cy="6373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NZ" dirty="0"/>
              <a:t>Weight Status in Dunedin Adolescents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174087"/>
              </p:ext>
            </p:extLst>
          </p:nvPr>
        </p:nvGraphicFramePr>
        <p:xfrm>
          <a:off x="1419302" y="1376968"/>
          <a:ext cx="62646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13063" y="5028731"/>
            <a:ext cx="847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BEATS  Study (2014/2015)</a:t>
            </a:r>
            <a:r>
              <a:rPr kumimoji="0" lang="en-NZ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NZ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NZ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1,300 Dunedin adolescents (measured heights and weights)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976" y="6137301"/>
            <a:ext cx="804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Mandic et al. </a:t>
            </a:r>
            <a:r>
              <a:rPr kumimoji="0" lang="en-NZ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 J Health </a:t>
            </a:r>
            <a:r>
              <a:rPr kumimoji="0" lang="en-NZ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</a:t>
            </a:r>
            <a:r>
              <a:rPr kumimoji="0" lang="en-NZ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2017;</a:t>
            </a:r>
            <a:r>
              <a:rPr kumimoji="0" lang="en-NZ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(3):266-275 </a:t>
            </a:r>
          </a:p>
        </p:txBody>
      </p:sp>
    </p:spTree>
    <p:extLst>
      <p:ext uri="{BB962C8B-B14F-4D97-AF65-F5344CB8AC3E}">
        <p14:creationId xmlns:p14="http://schemas.microsoft.com/office/powerpoint/2010/main" val="217128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88840"/>
            <a:ext cx="8489950" cy="4177011"/>
          </a:xfrm>
        </p:spPr>
        <p:txBody>
          <a:bodyPr/>
          <a:lstStyle/>
          <a:p>
            <a:r>
              <a:rPr lang="en-GB" dirty="0"/>
              <a:t>Adolescents’ obesity rates are increasing while physical activity levels are falling in most high income countries. </a:t>
            </a:r>
          </a:p>
          <a:p>
            <a:r>
              <a:rPr lang="en-GB" dirty="0"/>
              <a:t>Transport to school can contribute significantly to adolescents’ physical activity but in New Zealand many adolescents are driven to school. </a:t>
            </a:r>
          </a:p>
          <a:p>
            <a:r>
              <a:rPr lang="en-GB" dirty="0"/>
              <a:t>Public transport journeys usually involve some active transport and could increase adolescents’ physical activity when active transport for the whole journey is not feasible. </a:t>
            </a:r>
          </a:p>
        </p:txBody>
      </p:sp>
    </p:spTree>
    <p:extLst>
      <p:ext uri="{BB962C8B-B14F-4D97-AF65-F5344CB8AC3E}">
        <p14:creationId xmlns:p14="http://schemas.microsoft.com/office/powerpoint/2010/main" val="93533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transport use is very low</a:t>
            </a:r>
          </a:p>
        </p:txBody>
      </p:sp>
      <p:pic>
        <p:nvPicPr>
          <p:cNvPr id="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4" y="1340768"/>
            <a:ext cx="7356309" cy="55172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A39E418-E65E-4A21-AA57-F8322B1E4455}"/>
              </a:ext>
            </a:extLst>
          </p:cNvPr>
          <p:cNvSpPr/>
          <p:nvPr/>
        </p:nvSpPr>
        <p:spPr>
          <a:xfrm>
            <a:off x="5364088" y="3933056"/>
            <a:ext cx="864096" cy="1872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</p:spTree>
    <p:extLst>
      <p:ext uri="{BB962C8B-B14F-4D97-AF65-F5344CB8AC3E}">
        <p14:creationId xmlns:p14="http://schemas.microsoft.com/office/powerpoint/2010/main" val="29701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88840"/>
            <a:ext cx="8489950" cy="4177011"/>
          </a:xfrm>
        </p:spPr>
        <p:txBody>
          <a:bodyPr/>
          <a:lstStyle/>
          <a:p>
            <a:r>
              <a:rPr lang="en-GB" dirty="0"/>
              <a:t>Public transport: 1% of all trips 2012-2014</a:t>
            </a:r>
          </a:p>
          <a:p>
            <a:endParaRPr lang="en-GB" dirty="0"/>
          </a:p>
          <a:p>
            <a:r>
              <a:rPr lang="en-GB" dirty="0"/>
              <a:t>This study examined environmental, policy and personal factors </a:t>
            </a:r>
            <a:r>
              <a:rPr lang="en-GB" dirty="0" smtClean="0"/>
              <a:t>as well as </a:t>
            </a:r>
            <a:r>
              <a:rPr lang="en-GB" dirty="0"/>
              <a:t>perceptions of barriers and enablers of public transport to school among Dunedin adolescents.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717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9768C24E267947877852B2D2B76A27" ma:contentTypeVersion="11" ma:contentTypeDescription="Create a new document." ma:contentTypeScope="" ma:versionID="c1b56ed557c1a817202d58ced6d03e82">
  <xsd:schema xmlns:xsd="http://www.w3.org/2001/XMLSchema" xmlns:xs="http://www.w3.org/2001/XMLSchema" xmlns:p="http://schemas.microsoft.com/office/2006/metadata/properties" xmlns:ns3="323b9390-e8d1-4aab-8d30-10a60869b6a0" xmlns:ns4="97d177fc-f69a-4a76-8a05-c457926880b0" targetNamespace="http://schemas.microsoft.com/office/2006/metadata/properties" ma:root="true" ma:fieldsID="8665218d7aaa5d9a628d1c84044ff09f" ns3:_="" ns4:_="">
    <xsd:import namespace="323b9390-e8d1-4aab-8d30-10a60869b6a0"/>
    <xsd:import namespace="97d177fc-f69a-4a76-8a05-c457926880b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b9390-e8d1-4aab-8d30-10a60869b6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177fc-f69a-4a76-8a05-c457926880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F38AB3-1410-4A80-9EC3-3AEDBB0348BB}">
  <ds:schemaRefs>
    <ds:schemaRef ds:uri="http://schemas.openxmlformats.org/package/2006/metadata/core-properties"/>
    <ds:schemaRef ds:uri="http://www.w3.org/XML/1998/namespace"/>
    <ds:schemaRef ds:uri="http://purl.org/dc/dcmitype/"/>
    <ds:schemaRef ds:uri="323b9390-e8d1-4aab-8d30-10a60869b6a0"/>
    <ds:schemaRef ds:uri="http://purl.org/dc/elements/1.1/"/>
    <ds:schemaRef ds:uri="http://schemas.microsoft.com/office/2006/documentManagement/types"/>
    <ds:schemaRef ds:uri="97d177fc-f69a-4a76-8a05-c457926880b0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737CA5D-877C-401F-A495-96B4D3A13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3b9390-e8d1-4aab-8d30-10a60869b6a0"/>
    <ds:schemaRef ds:uri="97d177fc-f69a-4a76-8a05-c45792688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0F5825-EE24-43E9-8AA1-F6A3DCA40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1390</Words>
  <Application>Microsoft Office PowerPoint</Application>
  <PresentationFormat>On-screen Show (4:3)</PresentationFormat>
  <Paragraphs>236</Paragraphs>
  <Slides>26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Custom Design</vt:lpstr>
      <vt:lpstr>Policy Recommendations for Encouraging Public Bus Use to School in Dunedin, New Zealand  </vt:lpstr>
      <vt:lpstr>Co-authors</vt:lpstr>
      <vt:lpstr>Dunedin</vt:lpstr>
      <vt:lpstr>In New Zealand in 2017/18:</vt:lpstr>
      <vt:lpstr>In New Zealand in 2017/18:</vt:lpstr>
      <vt:lpstr>Weight Status in Dunedin Adolescents</vt:lpstr>
      <vt:lpstr>Background</vt:lpstr>
      <vt:lpstr>Public transport use is very low</vt:lpstr>
      <vt:lpstr>Background</vt:lpstr>
      <vt:lpstr>Setting</vt:lpstr>
      <vt:lpstr>Dunedin: The topography</vt:lpstr>
      <vt:lpstr>Dunedin is very hilly, except the CBD</vt:lpstr>
      <vt:lpstr>Methods</vt:lpstr>
      <vt:lpstr>PowerPoint Presentation</vt:lpstr>
      <vt:lpstr>Results</vt:lpstr>
      <vt:lpstr>Results</vt:lpstr>
      <vt:lpstr>Public bus use (in 2009)</vt:lpstr>
      <vt:lpstr>Among public bus users:</vt:lpstr>
      <vt:lpstr>Barriers to public bus use in Dunedin reported by parents of secondary school students  </vt:lpstr>
      <vt:lpstr>Analysis of qualitative data from focus groups, principal interviews and surveys </vt:lpstr>
      <vt:lpstr>Reported barriers: The weather</vt:lpstr>
      <vt:lpstr>Qualitative analysis of the interviews with policy makers</vt:lpstr>
      <vt:lpstr>Conclusions</vt:lpstr>
      <vt:lpstr>Acknowledgment</vt:lpstr>
      <vt:lpstr>PowerPoint Presentation</vt:lpstr>
      <vt:lpstr>Policy documents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Jenny</cp:lastModifiedBy>
  <cp:revision>65</cp:revision>
  <cp:lastPrinted>2019-11-01T13:07:05Z</cp:lastPrinted>
  <dcterms:created xsi:type="dcterms:W3CDTF">2005-07-13T12:26:50Z</dcterms:created>
  <dcterms:modified xsi:type="dcterms:W3CDTF">2019-11-01T13:10:03Z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0x010100329768C24E267947877852B2D2B76A27</vt:lpwstr>
  </property>
</Properties>
</file>