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9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708" r:id="rId5"/>
    <p:sldMasterId id="2147483720" r:id="rId6"/>
    <p:sldMasterId id="2147483732" r:id="rId7"/>
    <p:sldMasterId id="2147483696" r:id="rId8"/>
    <p:sldMasterId id="2147483746" r:id="rId9"/>
    <p:sldMasterId id="2147483748" r:id="rId10"/>
  </p:sldMasterIdLst>
  <p:notesMasterIdLst>
    <p:notesMasterId r:id="rId26"/>
  </p:notesMasterIdLst>
  <p:sldIdLst>
    <p:sldId id="273" r:id="rId11"/>
    <p:sldId id="318" r:id="rId12"/>
    <p:sldId id="319" r:id="rId13"/>
    <p:sldId id="320" r:id="rId14"/>
    <p:sldId id="321" r:id="rId15"/>
    <p:sldId id="322" r:id="rId16"/>
    <p:sldId id="323" r:id="rId17"/>
    <p:sldId id="333" r:id="rId18"/>
    <p:sldId id="334" r:id="rId19"/>
    <p:sldId id="335" r:id="rId20"/>
    <p:sldId id="324" r:id="rId21"/>
    <p:sldId id="325" r:id="rId22"/>
    <p:sldId id="326" r:id="rId23"/>
    <p:sldId id="332" r:id="rId24"/>
    <p:sldId id="327" r:id="rId2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61AC"/>
    <a:srgbClr val="00AEEF"/>
    <a:srgbClr val="8CC63F"/>
    <a:srgbClr val="EBE729"/>
    <a:srgbClr val="E31937"/>
    <a:srgbClr val="F89828"/>
    <a:srgbClr val="EC008C"/>
    <a:srgbClr val="003E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95" autoAdjust="0"/>
  </p:normalViewPr>
  <p:slideViewPr>
    <p:cSldViewPr snapToGrid="0">
      <p:cViewPr varScale="1">
        <p:scale>
          <a:sx n="79" d="100"/>
          <a:sy n="79" d="100"/>
        </p:scale>
        <p:origin x="240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1437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33379-0893-4EB0-B430-F29DD99C5DF0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5D614-756A-4B9D-BAEE-CB8297891FF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569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90E3275-F750-4B1D-91EF-9DE94F914F0A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565130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Seniority</a:t>
            </a:r>
            <a:r>
              <a:rPr lang="en-GB" baseline="0" dirty="0" smtClean="0"/>
              <a:t> in position: for how long (years) you have been at AP position?</a:t>
            </a:r>
          </a:p>
          <a:p>
            <a:r>
              <a:rPr lang="en-GB" baseline="0" dirty="0" smtClean="0"/>
              <a:t>Institutional endowment IE (HR)</a:t>
            </a: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5D614-756A-4B9D-BAEE-CB8297891FF0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Seniority</a:t>
            </a:r>
            <a:r>
              <a:rPr lang="en-GB" baseline="0" dirty="0" smtClean="0"/>
              <a:t> in position: for how long (years) you have been at AP position?</a:t>
            </a:r>
          </a:p>
          <a:p>
            <a:r>
              <a:rPr lang="en-GB" baseline="0" dirty="0" smtClean="0"/>
              <a:t>Institutional endowment IE (HR)</a:t>
            </a: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5D614-756A-4B9D-BAEE-CB8297891FF0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Seniority</a:t>
            </a:r>
            <a:r>
              <a:rPr lang="en-GB" baseline="0" dirty="0" smtClean="0"/>
              <a:t> in position: for how long (years) you have been at AP position?</a:t>
            </a:r>
          </a:p>
          <a:p>
            <a:r>
              <a:rPr lang="en-GB" baseline="0" dirty="0" smtClean="0"/>
              <a:t>Institutional endowment IE (HR)</a:t>
            </a: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5D614-756A-4B9D-BAEE-CB8297891FF0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Seniority</a:t>
            </a:r>
            <a:r>
              <a:rPr lang="en-GB" baseline="0" dirty="0" smtClean="0"/>
              <a:t> in position: for how long (years) you have been at AP position?</a:t>
            </a:r>
          </a:p>
          <a:p>
            <a:r>
              <a:rPr lang="en-GB" baseline="0" dirty="0" smtClean="0"/>
              <a:t>Institutional endowment IE (HR)</a:t>
            </a: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5D614-756A-4B9D-BAEE-CB8297891FF0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3558"/>
            <a:ext cx="7772400" cy="1102519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21396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402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74428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89553"/>
            <a:ext cx="2057400" cy="3805070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89553"/>
            <a:ext cx="6019800" cy="38050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139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89553"/>
            <a:ext cx="2057400" cy="3805070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89553"/>
            <a:ext cx="6019800" cy="38050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741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3558"/>
            <a:ext cx="7772400" cy="1102519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21396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36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B66B5AF2-B459-8C4F-B81B-33B41DB7B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5452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17744"/>
            <a:ext cx="7772400" cy="162018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43558"/>
            <a:ext cx="7772400" cy="166047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292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895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895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A9E2965A-0C98-4641-9E09-1A13AA0C9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2940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531F73C5-E911-0145-86AF-F20904032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26094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0184996E-4F7D-A347-9A0D-7A4F2D180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61127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4408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74203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89553"/>
            <a:ext cx="5111750" cy="340237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45741"/>
            <a:ext cx="3008313" cy="25461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255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3096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489852"/>
            <a:ext cx="5486400" cy="27003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89552"/>
            <a:ext cx="5486400" cy="27003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59882"/>
            <a:ext cx="5486400" cy="4320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2828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386294B8-48BD-484A-9785-0CBAB2781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69588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89553"/>
            <a:ext cx="2057400" cy="3805070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89553"/>
            <a:ext cx="6019800" cy="38050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4642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3558"/>
            <a:ext cx="7772400" cy="1102519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21396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7793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23716E26-F01F-D54E-8E83-74428A24E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0442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17744"/>
            <a:ext cx="7772400" cy="162018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43558"/>
            <a:ext cx="7772400" cy="166047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7129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895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895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BCBB6D79-49D9-2C44-BE6E-6CBD7D2B5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34261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E1AE027E-D82E-984E-841B-B7D9E72ED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20367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1B95383C-3A2B-F64E-A68A-55F54AD44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0648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321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17744"/>
            <a:ext cx="7772400" cy="1620180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43558"/>
            <a:ext cx="7772400" cy="166047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6130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74203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89553"/>
            <a:ext cx="5111750" cy="340237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45741"/>
            <a:ext cx="3008313" cy="25461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8504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489852"/>
            <a:ext cx="5486400" cy="27003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89552"/>
            <a:ext cx="5486400" cy="27003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59882"/>
            <a:ext cx="5486400" cy="4320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7933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FCB012D1-2614-0148-9201-2EBF77E32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2241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89553"/>
            <a:ext cx="2057400" cy="3805070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89553"/>
            <a:ext cx="6019800" cy="38050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5295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3558"/>
            <a:ext cx="7772400" cy="1102519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21396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866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D1AEDD08-39DE-6A46-9E9B-9148D7988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531482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17744"/>
            <a:ext cx="7772400" cy="162018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43558"/>
            <a:ext cx="7772400" cy="166047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70950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895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895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4FD71E93-A085-C84B-9995-2BA6DCC5F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3454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F3F8EAFF-55AC-DA48-BCD7-5C82091A3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2450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551F3997-0FC1-3646-968B-0562A8F14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1717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895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895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87699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25920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74203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89553"/>
            <a:ext cx="5111750" cy="340237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45741"/>
            <a:ext cx="3008313" cy="25461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0255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489852"/>
            <a:ext cx="5486400" cy="27003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89552"/>
            <a:ext cx="5486400" cy="27003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59882"/>
            <a:ext cx="5486400" cy="4320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40361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A042D64D-419E-0C48-9124-6809288CE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116971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89553"/>
            <a:ext cx="2057400" cy="3805070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89553"/>
            <a:ext cx="6019800" cy="38050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8341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3558"/>
            <a:ext cx="7772400" cy="1102519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21396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88527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78023C61-E199-BD49-BBD8-C635D26BB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074138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17744"/>
            <a:ext cx="7772400" cy="162018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43558"/>
            <a:ext cx="7772400" cy="166047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96933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895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895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6147624A-4F40-0E45-A58E-C3DB1791A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647236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1C15CD3C-4800-6441-98F6-BFF196F43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5172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11166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9280854A-92FB-2947-B49F-0BFAAF474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786597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9019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74203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89553"/>
            <a:ext cx="5111750" cy="340237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45741"/>
            <a:ext cx="3008313" cy="25461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24205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489852"/>
            <a:ext cx="5486400" cy="27003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89552"/>
            <a:ext cx="5486400" cy="27003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59882"/>
            <a:ext cx="5486400" cy="4320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90891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011B2A5F-3D07-3E43-9C36-5FF691ED6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55794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89553"/>
            <a:ext cx="2057400" cy="3805070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89553"/>
            <a:ext cx="6019800" cy="38050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6960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3558"/>
            <a:ext cx="7772400" cy="1102519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21396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19052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B486F073-819D-634C-B41B-77B23671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045645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17744"/>
            <a:ext cx="7772400" cy="162018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43558"/>
            <a:ext cx="7772400" cy="166047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79586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895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895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9429BAA-0F94-924A-B9FE-568BF921F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9067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25547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680DC689-330A-524B-8795-64A2F35BB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441169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98CB06A8-CB45-E244-8FAD-28196E068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533317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82012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74203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89553"/>
            <a:ext cx="5111750" cy="340237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45741"/>
            <a:ext cx="3008313" cy="25461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71263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489852"/>
            <a:ext cx="5486400" cy="27003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89552"/>
            <a:ext cx="5486400" cy="27003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59882"/>
            <a:ext cx="5486400" cy="4320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37997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73AAFE76-410F-194C-AB05-12A4B977D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255327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89553"/>
            <a:ext cx="2057400" cy="3805070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89553"/>
            <a:ext cx="6019800" cy="38050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83425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3558"/>
            <a:ext cx="7772400" cy="1102519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21396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73742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82B11DAF-41A5-1643-8808-239513AC9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456289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17744"/>
            <a:ext cx="7772400" cy="162018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43558"/>
            <a:ext cx="7772400" cy="166047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027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86001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895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895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6D04AB3F-9878-4646-8987-FCEEA7359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46531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0816D529-9F95-BF4E-9817-50CC8E522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607241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CE49A122-972A-9847-AA4C-3F6E80E70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432135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19135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74203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89553"/>
            <a:ext cx="5111750" cy="340237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45741"/>
            <a:ext cx="3008313" cy="25461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89180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489852"/>
            <a:ext cx="5486400" cy="27003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89552"/>
            <a:ext cx="5486400" cy="27003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59882"/>
            <a:ext cx="5486400" cy="4320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52945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130D1F2-854C-D64E-B978-90BCA171D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028407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89553"/>
            <a:ext cx="2057400" cy="3805070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89553"/>
            <a:ext cx="6019800" cy="38050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170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3558"/>
            <a:ext cx="7772400" cy="1102519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21396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39086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740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74203"/>
            <a:ext cx="3008313" cy="8715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89553"/>
            <a:ext cx="5111750" cy="340237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45741"/>
            <a:ext cx="3008313" cy="25461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61871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17744"/>
            <a:ext cx="7772400" cy="1620180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43558"/>
            <a:ext cx="7772400" cy="166047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86316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895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895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55135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2459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08424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20607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74203"/>
            <a:ext cx="3008313" cy="8715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89553"/>
            <a:ext cx="5111750" cy="340237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45741"/>
            <a:ext cx="3008313" cy="25461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6752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489852"/>
            <a:ext cx="5486400" cy="27003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89552"/>
            <a:ext cx="5486400" cy="27003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59882"/>
            <a:ext cx="5486400" cy="4320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7270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07232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89553"/>
            <a:ext cx="2057400" cy="3805070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89553"/>
            <a:ext cx="6019800" cy="38050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46647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9541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489852"/>
            <a:ext cx="5486400" cy="27003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89552"/>
            <a:ext cx="5486400" cy="27003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59882"/>
            <a:ext cx="5486400" cy="4320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42481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3558"/>
            <a:ext cx="7772400" cy="1102519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21396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25685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E0FFB2F-C7E7-3146-BE77-B60A9C23E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7966"/>
            <a:ext cx="6347048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801060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17744"/>
            <a:ext cx="7772400" cy="1620180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43558"/>
            <a:ext cx="7772400" cy="1660479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70692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89553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89553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06037518-70D6-EA48-9F54-EE7E2358E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7966"/>
            <a:ext cx="6347048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372262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FE115BB4-6B0E-2A4D-BDEB-0FAA980D8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7966"/>
            <a:ext cx="6347048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05255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1BEB1937-35D7-9243-B8AE-E57832681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7966"/>
            <a:ext cx="6347048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706742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43592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74203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15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89553"/>
            <a:ext cx="5111750" cy="340237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45741"/>
            <a:ext cx="3008313" cy="254618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47806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489852"/>
            <a:ext cx="5486400" cy="270030"/>
          </a:xfrm>
          <a:prstGeom prst="rect">
            <a:avLst/>
          </a:prstGeom>
        </p:spPr>
        <p:txBody>
          <a:bodyPr anchor="b"/>
          <a:lstStyle>
            <a:lvl1pPr algn="l">
              <a:defRPr sz="15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89552"/>
            <a:ext cx="5486400" cy="2700301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59882"/>
            <a:ext cx="5486400" cy="43204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53431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5CEBCA2A-72EA-C64A-AB81-AAE35B630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7966"/>
            <a:ext cx="6347048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207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13" Type="http://schemas.openxmlformats.org/officeDocument/2006/relationships/image" Target="../media/image12.png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5" Type="http://schemas.openxmlformats.org/officeDocument/2006/relationships/image" Target="../media/image13.png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679648"/>
          </a:xfrm>
          <a:prstGeom prst="rect">
            <a:avLst/>
          </a:prstGeom>
          <a:solidFill>
            <a:srgbClr val="003E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89552"/>
            <a:ext cx="8229600" cy="3402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268743"/>
            <a:ext cx="213360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268743"/>
            <a:ext cx="289560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268743"/>
            <a:ext cx="213360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4677984"/>
            <a:ext cx="9144000" cy="465516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4677984"/>
            <a:ext cx="9144000" cy="0"/>
          </a:xfrm>
          <a:prstGeom prst="line">
            <a:avLst/>
          </a:prstGeom>
          <a:ln w="28575">
            <a:solidFill>
              <a:srgbClr val="003E7E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5119" y="4784520"/>
            <a:ext cx="1297469" cy="28803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731990"/>
            <a:ext cx="1209652" cy="3944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7333990" y="110200"/>
            <a:ext cx="1352810" cy="47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259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6796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5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89552"/>
            <a:ext cx="8229600" cy="3402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268743"/>
            <a:ext cx="213360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268743"/>
            <a:ext cx="289560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268743"/>
            <a:ext cx="213360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4677984"/>
            <a:ext cx="9144000" cy="465516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4677984"/>
            <a:ext cx="9144000" cy="0"/>
          </a:xfrm>
          <a:prstGeom prst="line">
            <a:avLst/>
          </a:prstGeom>
          <a:ln w="28575">
            <a:solidFill>
              <a:srgbClr val="00AEEF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731990"/>
            <a:ext cx="1440160" cy="35217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8" y="4785997"/>
            <a:ext cx="1512167" cy="251771"/>
          </a:xfrm>
          <a:prstGeom prst="rect">
            <a:avLst/>
          </a:prstGeom>
        </p:spPr>
      </p:pic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BE739F6E-8D2B-9345-B065-FF86CA75F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7966"/>
            <a:ext cx="6347048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B0F6F04-4E06-DC49-A751-BD43DFF69C14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41480"/>
            <a:ext cx="1512168" cy="386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705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l" defTabSz="685800" rtl="0" eaLnBrk="1" latinLnBrk="0" hangingPunct="1">
        <a:spcBef>
          <a:spcPct val="0"/>
        </a:spcBef>
        <a:buNone/>
        <a:defRPr sz="27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679648"/>
          </a:xfrm>
          <a:prstGeom prst="rect">
            <a:avLst/>
          </a:prstGeom>
          <a:solidFill>
            <a:srgbClr val="EC00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89552"/>
            <a:ext cx="8229600" cy="3402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268743"/>
            <a:ext cx="213360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268743"/>
            <a:ext cx="289560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268743"/>
            <a:ext cx="213360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4677984"/>
            <a:ext cx="9144000" cy="465516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4677984"/>
            <a:ext cx="9144000" cy="0"/>
          </a:xfrm>
          <a:prstGeom prst="line">
            <a:avLst/>
          </a:prstGeom>
          <a:ln w="28575">
            <a:solidFill>
              <a:srgbClr val="EC008C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5119" y="4784520"/>
            <a:ext cx="1297469" cy="28803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731990"/>
            <a:ext cx="1209652" cy="394404"/>
          </a:xfrm>
          <a:prstGeom prst="rect">
            <a:avLst/>
          </a:prstGeom>
        </p:spPr>
      </p:pic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6225FBF3-7B0D-7B49-A8D6-733AB6AE2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7374493" y="120191"/>
            <a:ext cx="1312307" cy="459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570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679648"/>
          </a:xfrm>
          <a:prstGeom prst="rect">
            <a:avLst/>
          </a:prstGeom>
          <a:solidFill>
            <a:srgbClr val="F898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89552"/>
            <a:ext cx="8229600" cy="3402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268743"/>
            <a:ext cx="213360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268743"/>
            <a:ext cx="289560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268743"/>
            <a:ext cx="213360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4677984"/>
            <a:ext cx="9144000" cy="465516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4677984"/>
            <a:ext cx="9144000" cy="0"/>
          </a:xfrm>
          <a:prstGeom prst="line">
            <a:avLst/>
          </a:prstGeom>
          <a:ln w="28575">
            <a:solidFill>
              <a:srgbClr val="F89828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5119" y="4784520"/>
            <a:ext cx="1297469" cy="28803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731990"/>
            <a:ext cx="1209652" cy="394404"/>
          </a:xfrm>
          <a:prstGeom prst="rect">
            <a:avLst/>
          </a:prstGeom>
        </p:spPr>
      </p:pic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B770564B-B96E-134F-9E60-AE527FB20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7327726" y="107664"/>
            <a:ext cx="1359074" cy="47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987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679648"/>
          </a:xfrm>
          <a:prstGeom prst="rect">
            <a:avLst/>
          </a:prstGeom>
          <a:solidFill>
            <a:srgbClr val="E31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89552"/>
            <a:ext cx="8229600" cy="3402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268743"/>
            <a:ext cx="213360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268743"/>
            <a:ext cx="289560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268743"/>
            <a:ext cx="213360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4677984"/>
            <a:ext cx="9144000" cy="465516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4677984"/>
            <a:ext cx="9144000" cy="0"/>
          </a:xfrm>
          <a:prstGeom prst="line">
            <a:avLst/>
          </a:prstGeom>
          <a:ln w="28575">
            <a:solidFill>
              <a:srgbClr val="E31937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5119" y="4784520"/>
            <a:ext cx="1297469" cy="28803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731990"/>
            <a:ext cx="1209652" cy="394404"/>
          </a:xfrm>
          <a:prstGeom prst="rect">
            <a:avLst/>
          </a:prstGeom>
        </p:spPr>
      </p:pic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210A7A21-FB27-BE47-B7A1-A13798256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7321463" y="100208"/>
            <a:ext cx="1365337" cy="477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75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679648"/>
          </a:xfrm>
          <a:prstGeom prst="rect">
            <a:avLst/>
          </a:prstGeom>
          <a:solidFill>
            <a:srgbClr val="8C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89552"/>
            <a:ext cx="8229600" cy="3402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268743"/>
            <a:ext cx="213360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268743"/>
            <a:ext cx="289560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268743"/>
            <a:ext cx="213360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4677984"/>
            <a:ext cx="9144000" cy="465516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4677984"/>
            <a:ext cx="9144000" cy="0"/>
          </a:xfrm>
          <a:prstGeom prst="line">
            <a:avLst/>
          </a:prstGeom>
          <a:ln w="28575">
            <a:solidFill>
              <a:srgbClr val="8CC63F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5119" y="4784520"/>
            <a:ext cx="1297469" cy="28803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731990"/>
            <a:ext cx="1209652" cy="394404"/>
          </a:xfrm>
          <a:prstGeom prst="rect">
            <a:avLst/>
          </a:prstGeom>
        </p:spPr>
      </p:pic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C87AE915-19C1-B74F-AFEA-7FD4D8313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7332294" y="111511"/>
            <a:ext cx="1354506" cy="474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51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6796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89552"/>
            <a:ext cx="8229600" cy="3402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268743"/>
            <a:ext cx="213360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268743"/>
            <a:ext cx="289560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268743"/>
            <a:ext cx="213360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4677984"/>
            <a:ext cx="9144000" cy="465516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4677984"/>
            <a:ext cx="9144000" cy="0"/>
          </a:xfrm>
          <a:prstGeom prst="line">
            <a:avLst/>
          </a:prstGeom>
          <a:ln w="28575">
            <a:solidFill>
              <a:srgbClr val="00AEEF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5119" y="4784520"/>
            <a:ext cx="1297469" cy="28803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731990"/>
            <a:ext cx="1209652" cy="394404"/>
          </a:xfrm>
          <a:prstGeom prst="rect">
            <a:avLst/>
          </a:prstGeom>
        </p:spPr>
      </p:pic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3F0832EB-7EE7-054C-91EE-4167B4D5E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7335408" y="103936"/>
            <a:ext cx="1351392" cy="47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624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679648"/>
          </a:xfrm>
          <a:prstGeom prst="rect">
            <a:avLst/>
          </a:prstGeom>
          <a:solidFill>
            <a:srgbClr val="526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89552"/>
            <a:ext cx="8229600" cy="3402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268743"/>
            <a:ext cx="213360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268743"/>
            <a:ext cx="289560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268743"/>
            <a:ext cx="213360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4677984"/>
            <a:ext cx="9144000" cy="465516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4677984"/>
            <a:ext cx="9144000" cy="0"/>
          </a:xfrm>
          <a:prstGeom prst="line">
            <a:avLst/>
          </a:prstGeom>
          <a:ln w="28575">
            <a:solidFill>
              <a:srgbClr val="5261AC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5119" y="4784520"/>
            <a:ext cx="1297469" cy="28803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731990"/>
            <a:ext cx="1209652" cy="394404"/>
          </a:xfrm>
          <a:prstGeom prst="rect">
            <a:avLst/>
          </a:prstGeom>
        </p:spPr>
      </p:pic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653A03DA-FA4E-FD49-9FF7-B4FE20963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7335990" y="103432"/>
            <a:ext cx="1350810" cy="472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37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679648"/>
          </a:xfrm>
          <a:prstGeom prst="rect">
            <a:avLst/>
          </a:prstGeom>
          <a:solidFill>
            <a:srgbClr val="EBE7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625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89552"/>
            <a:ext cx="8229600" cy="3402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268743"/>
            <a:ext cx="213360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A2AA-100F-4D4D-8C65-3354E468C038}" type="datetimeFigureOut">
              <a:rPr lang="en-GB" smtClean="0"/>
              <a:pPr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268743"/>
            <a:ext cx="289560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268743"/>
            <a:ext cx="213360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669-7135-4B0C-A55B-90DF719C67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4677984"/>
            <a:ext cx="9144000" cy="465516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4677984"/>
            <a:ext cx="9144000" cy="0"/>
          </a:xfrm>
          <a:prstGeom prst="line">
            <a:avLst/>
          </a:prstGeom>
          <a:ln w="28575">
            <a:solidFill>
              <a:srgbClr val="EBE729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5119" y="4784520"/>
            <a:ext cx="1297469" cy="28803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731990"/>
            <a:ext cx="1209652" cy="3944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7341871" y="91093"/>
            <a:ext cx="1344929" cy="47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775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B813F-8E00-194E-B2AB-0E0F20984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26F198-B32C-3740-926C-646E1A1A9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F78026-6E81-B847-84B6-5CB2566208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438D0-A28F-C442-A6F2-942F4930B31C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6F420-4DB0-2A47-86D5-7BF72C46AC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7839F-5390-2447-8583-2BC36ED6FE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532E6-B991-9F43-B380-07AC97AFE3F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DA25C98-0A0B-7043-9134-A1269262279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"/>
            <a:ext cx="9147600" cy="514976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E318A2E-C463-AC42-8B12-114A5A24999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358472"/>
            <a:ext cx="1247226" cy="171733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5AE344F-F580-4043-B8BF-437E05E978D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347614"/>
            <a:ext cx="1065370" cy="172819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462C4E2-C546-594A-AC07-2C50E7CAA69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37663"/>
            <a:ext cx="2463800" cy="15113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581BB81-5AF3-0D47-BD27-24503DC51747}"/>
              </a:ext>
            </a:extLst>
          </p:cNvPr>
          <p:cNvSpPr/>
          <p:nvPr userDrawn="1"/>
        </p:nvSpPr>
        <p:spPr>
          <a:xfrm>
            <a:off x="-2" y="3579359"/>
            <a:ext cx="9147601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Uni-of-the-year.png">
            <a:extLst>
              <a:ext uri="{FF2B5EF4-FFF2-40B4-BE49-F238E27FC236}">
                <a16:creationId xmlns:a16="http://schemas.microsoft.com/office/drawing/2014/main" id="{2079CBCF-8320-AB4C-AC41-57E33E69CC1B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507854"/>
            <a:ext cx="1864166" cy="122413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F372577-C7A3-9747-B022-054D483376B2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784" y="1689547"/>
            <a:ext cx="1840264" cy="95421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D1D2BF3-A009-6C42-9059-0F7DEB7158C5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531406"/>
            <a:ext cx="1807441" cy="112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81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.meschitti@hud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g.marini@ucl.ac.uk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60946" y="879217"/>
            <a:ext cx="8031916" cy="2674144"/>
          </a:xfrm>
        </p:spPr>
        <p:txBody>
          <a:bodyPr/>
          <a:lstStyle/>
          <a:p>
            <a:pPr>
              <a:defRPr/>
            </a:pPr>
            <a:r>
              <a:rPr lang="en-GB" dirty="0">
                <a:solidFill>
                  <a:schemeClr val="tx2"/>
                </a:solidFill>
              </a:rPr>
              <a:t>Promotion patterns in academia: balancing between change and status quo</a:t>
            </a:r>
            <a:br>
              <a:rPr lang="en-GB" dirty="0">
                <a:solidFill>
                  <a:schemeClr val="tx2"/>
                </a:solidFill>
              </a:rPr>
            </a:br>
            <a:endParaRPr lang="en-GB" altLang="en-US" dirty="0" smtClean="0">
              <a:solidFill>
                <a:schemeClr val="tx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845662"/>
            <a:ext cx="9144000" cy="857250"/>
          </a:xfrm>
        </p:spPr>
        <p:txBody>
          <a:bodyPr rtlCol="0">
            <a:noAutofit/>
          </a:bodyPr>
          <a:lstStyle/>
          <a:p>
            <a:pPr eaLnBrk="1" fontAlgn="auto" hangingPunct="1">
              <a:defRPr/>
            </a:pPr>
            <a:r>
              <a:rPr lang="en-GB" altLang="en-US" sz="2400" dirty="0" smtClean="0"/>
              <a:t>Presentation for HBS conference, January 2020</a:t>
            </a:r>
          </a:p>
          <a:p>
            <a:pPr>
              <a:defRPr/>
            </a:pPr>
            <a:r>
              <a:rPr lang="en-GB" altLang="en-US" sz="2000" dirty="0" smtClean="0"/>
              <a:t>Viviana Meschitti (a) &amp; </a:t>
            </a:r>
            <a:r>
              <a:rPr lang="en-GB" altLang="en-US" sz="2000" dirty="0" err="1" smtClean="0"/>
              <a:t>Giulio</a:t>
            </a:r>
            <a:r>
              <a:rPr lang="en-GB" altLang="en-US" sz="2000" dirty="0" smtClean="0"/>
              <a:t> Marini (b)</a:t>
            </a:r>
          </a:p>
          <a:p>
            <a:pPr eaLnBrk="1" fontAlgn="auto" hangingPunct="1">
              <a:defRPr/>
            </a:pPr>
            <a:r>
              <a:rPr lang="en-GB" altLang="en-US" sz="2000" dirty="0" smtClean="0"/>
              <a:t> (a) Huddersfield Business School, </a:t>
            </a:r>
            <a:r>
              <a:rPr lang="en-GB" altLang="en-US" sz="2000" dirty="0" smtClean="0">
                <a:hlinkClick r:id="rId3"/>
              </a:rPr>
              <a:t>v.meschitti@hud.ac.uk</a:t>
            </a:r>
            <a:endParaRPr lang="en-GB" altLang="en-US" sz="2000" dirty="0" smtClean="0"/>
          </a:p>
          <a:p>
            <a:pPr>
              <a:defRPr/>
            </a:pPr>
            <a:r>
              <a:rPr lang="en-GB" altLang="en-US" sz="2000" dirty="0" smtClean="0"/>
              <a:t>(b) Centre for Global Higher Education at </a:t>
            </a:r>
            <a:r>
              <a:rPr lang="en-GB" altLang="en-US" sz="2000" dirty="0" err="1" smtClean="0"/>
              <a:t>IoE</a:t>
            </a:r>
            <a:r>
              <a:rPr lang="en-GB" altLang="en-US" sz="2000" dirty="0" smtClean="0"/>
              <a:t>-UCL, </a:t>
            </a:r>
            <a:r>
              <a:rPr lang="en-GB" altLang="en-US" sz="2000" dirty="0" smtClean="0">
                <a:hlinkClick r:id="rId4"/>
              </a:rPr>
              <a:t>g.marini@ucl.ac.uk</a:t>
            </a:r>
            <a:r>
              <a:rPr lang="en-GB" altLang="en-US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185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633" y="902677"/>
            <a:ext cx="6857471" cy="37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Variables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59066" y="4343401"/>
            <a:ext cx="1372604" cy="19090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7390813" y="3286698"/>
            <a:ext cx="15474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solidFill>
                  <a:srgbClr val="FF0000"/>
                </a:solidFill>
              </a:rPr>
              <a:t>Masculinity</a:t>
            </a:r>
            <a:r>
              <a:rPr lang="en-GB" dirty="0" smtClean="0">
                <a:solidFill>
                  <a:srgbClr val="FF0000"/>
                </a:solidFill>
              </a:rPr>
              <a:t> at the level of full professor,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institution</a:t>
            </a:r>
          </a:p>
        </p:txBody>
      </p:sp>
    </p:spTree>
    <p:extLst>
      <p:ext uri="{BB962C8B-B14F-4D97-AF65-F5344CB8AC3E}">
        <p14:creationId xmlns:p14="http://schemas.microsoft.com/office/powerpoint/2010/main" val="375957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303" y="691922"/>
            <a:ext cx="4700797" cy="4451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931547" y="3909895"/>
            <a:ext cx="516833" cy="18701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107180" y="3921324"/>
            <a:ext cx="516833" cy="18701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931547" y="4245248"/>
            <a:ext cx="516833" cy="18701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111651" y="4251874"/>
            <a:ext cx="516833" cy="18701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703402" y="3229361"/>
            <a:ext cx="516833" cy="18701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715728" y="3569157"/>
            <a:ext cx="516833" cy="18701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4107016" y="3580588"/>
            <a:ext cx="516833" cy="18701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4095586" y="3229360"/>
            <a:ext cx="516833" cy="18701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CasellaDiTesto 11"/>
          <p:cNvSpPr txBox="1"/>
          <p:nvPr/>
        </p:nvSpPr>
        <p:spPr>
          <a:xfrm>
            <a:off x="5633155" y="2754489"/>
            <a:ext cx="30705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Gender composition at AP and FP ranks as the most important </a:t>
            </a:r>
            <a:r>
              <a:rPr lang="en-GB" dirty="0" err="1" smtClean="0">
                <a:solidFill>
                  <a:srgbClr val="FF0000"/>
                </a:solidFill>
              </a:rPr>
              <a:t>variabls</a:t>
            </a:r>
            <a:r>
              <a:rPr lang="en-GB" dirty="0" smtClean="0">
                <a:solidFill>
                  <a:srgbClr val="FF0000"/>
                </a:solidFill>
              </a:rPr>
              <a:t> impacting on number of promotions available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2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4" grpId="0" animBg="1"/>
      <p:bldP spid="16" grpId="0" animBg="1"/>
      <p:bldP spid="17" grpId="0" animBg="1"/>
      <p:bldP spid="18" grpId="0" animBg="1"/>
      <p:bldP spid="1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155" y="936307"/>
            <a:ext cx="8297334" cy="353409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chemeClr val="tx2"/>
                </a:solidFill>
              </a:rPr>
              <a:t>Promotions </a:t>
            </a:r>
            <a:r>
              <a:rPr lang="en-GB" b="1" dirty="0">
                <a:solidFill>
                  <a:schemeClr val="tx2"/>
                </a:solidFill>
              </a:rPr>
              <a:t>to full professor are more likely to </a:t>
            </a:r>
            <a:r>
              <a:rPr lang="en-GB" b="1" dirty="0" smtClean="0">
                <a:solidFill>
                  <a:schemeClr val="tx2"/>
                </a:solidFill>
              </a:rPr>
              <a:t>happen</a:t>
            </a:r>
            <a:r>
              <a:rPr lang="en-GB" dirty="0" smtClean="0">
                <a:solidFill>
                  <a:schemeClr val="tx2"/>
                </a:solidFill>
              </a:rPr>
              <a:t>: </a:t>
            </a:r>
          </a:p>
          <a:p>
            <a:pPr marL="0" indent="0">
              <a:buNone/>
            </a:pPr>
            <a:endParaRPr lang="en-GB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2"/>
                </a:solidFill>
              </a:rPr>
              <a:t>In </a:t>
            </a:r>
            <a:r>
              <a:rPr lang="en-GB" dirty="0">
                <a:solidFill>
                  <a:schemeClr val="tx2"/>
                </a:solidFill>
              </a:rPr>
              <a:t>institutions where: </a:t>
            </a:r>
            <a:endParaRPr lang="en-GB" dirty="0" smtClean="0">
              <a:solidFill>
                <a:schemeClr val="tx2"/>
              </a:solidFill>
            </a:endParaRPr>
          </a:p>
          <a:p>
            <a:r>
              <a:rPr lang="en-GB" dirty="0">
                <a:solidFill>
                  <a:schemeClr val="tx2"/>
                </a:solidFill>
              </a:rPr>
              <a:t>	</a:t>
            </a:r>
            <a:r>
              <a:rPr lang="en-GB" dirty="0" smtClean="0">
                <a:solidFill>
                  <a:schemeClr val="tx2"/>
                </a:solidFill>
              </a:rPr>
              <a:t>there </a:t>
            </a:r>
            <a:r>
              <a:rPr lang="en-GB" dirty="0">
                <a:solidFill>
                  <a:schemeClr val="tx2"/>
                </a:solidFill>
              </a:rPr>
              <a:t>are more women at associate professor </a:t>
            </a:r>
            <a:r>
              <a:rPr lang="en-GB" dirty="0" smtClean="0">
                <a:solidFill>
                  <a:schemeClr val="tx2"/>
                </a:solidFill>
              </a:rPr>
              <a:t>levels; 	</a:t>
            </a:r>
          </a:p>
          <a:p>
            <a:r>
              <a:rPr lang="en-GB" dirty="0">
                <a:solidFill>
                  <a:schemeClr val="tx2"/>
                </a:solidFill>
              </a:rPr>
              <a:t>	</a:t>
            </a:r>
            <a:r>
              <a:rPr lang="en-GB" dirty="0" smtClean="0">
                <a:solidFill>
                  <a:schemeClr val="tx2"/>
                </a:solidFill>
              </a:rPr>
              <a:t>and more </a:t>
            </a:r>
            <a:r>
              <a:rPr lang="en-GB" dirty="0">
                <a:solidFill>
                  <a:schemeClr val="tx2"/>
                </a:solidFill>
              </a:rPr>
              <a:t>men at full professor </a:t>
            </a:r>
            <a:r>
              <a:rPr lang="en-GB" dirty="0" smtClean="0">
                <a:solidFill>
                  <a:schemeClr val="tx2"/>
                </a:solidFill>
              </a:rPr>
              <a:t>level.</a:t>
            </a:r>
          </a:p>
          <a:p>
            <a:endParaRPr lang="en-GB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tx2"/>
                </a:solidFill>
              </a:rPr>
              <a:t>When </a:t>
            </a:r>
            <a:r>
              <a:rPr lang="en-GB" dirty="0">
                <a:solidFill>
                  <a:schemeClr val="tx2"/>
                </a:solidFill>
              </a:rPr>
              <a:t>among full professors there are more women, </a:t>
            </a:r>
            <a:endParaRPr lang="en-GB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2"/>
                </a:solidFill>
              </a:rPr>
              <a:t>promotions </a:t>
            </a:r>
            <a:r>
              <a:rPr lang="en-GB" dirty="0">
                <a:solidFill>
                  <a:schemeClr val="tx2"/>
                </a:solidFill>
              </a:rPr>
              <a:t>are less likely to </a:t>
            </a:r>
            <a:r>
              <a:rPr lang="en-GB" dirty="0" smtClean="0">
                <a:solidFill>
                  <a:schemeClr val="tx2"/>
                </a:solidFill>
              </a:rPr>
              <a:t>happen (Models 2 and 3)</a:t>
            </a:r>
            <a:endParaRPr lang="en-GB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2"/>
                </a:solidFill>
              </a:rPr>
              <a:t>Gender composition by discipline plays a less prominent role (see Model 1 and first two variables of intergroup dynamics)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4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Findings - highlights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8700"/>
            <a:ext cx="8229600" cy="2788920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Promotions </a:t>
            </a:r>
            <a:r>
              <a:rPr lang="en-GB" dirty="0">
                <a:solidFill>
                  <a:schemeClr val="tx2"/>
                </a:solidFill>
              </a:rPr>
              <a:t>are not necessarily </a:t>
            </a:r>
            <a:r>
              <a:rPr lang="en-GB" dirty="0" smtClean="0">
                <a:solidFill>
                  <a:schemeClr val="tx2"/>
                </a:solidFill>
              </a:rPr>
              <a:t>given exclusively on the basis of excellence in scientific productivity</a:t>
            </a:r>
          </a:p>
          <a:p>
            <a:endParaRPr lang="en-GB" dirty="0" smtClean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There is some gender discrimination at parity of scientific production</a:t>
            </a:r>
          </a:p>
          <a:p>
            <a:endParaRPr lang="en-GB" dirty="0" smtClean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But findings show that the most relevant factor in predicting how many promotions to bestow is gender </a:t>
            </a:r>
            <a:r>
              <a:rPr lang="en-GB" dirty="0">
                <a:solidFill>
                  <a:schemeClr val="tx2"/>
                </a:solidFill>
              </a:rPr>
              <a:t>composition at the two level of associate and full professor. </a:t>
            </a:r>
            <a:endParaRPr lang="en-GB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69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 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89552"/>
            <a:ext cx="8229600" cy="3862458"/>
          </a:xfrm>
        </p:spPr>
        <p:txBody>
          <a:bodyPr>
            <a:normAutofit fontScale="55000" lnSpcReduction="20000"/>
          </a:bodyPr>
          <a:lstStyle/>
          <a:p>
            <a:endParaRPr lang="en-GB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b="1" dirty="0" smtClean="0">
                <a:solidFill>
                  <a:schemeClr val="tx2"/>
                </a:solidFill>
              </a:rPr>
              <a:t>The impact of gender in this study is well interpreted through </a:t>
            </a:r>
            <a:r>
              <a:rPr lang="en-GB" b="1" i="1" dirty="0" smtClean="0">
                <a:solidFill>
                  <a:schemeClr val="tx2"/>
                </a:solidFill>
              </a:rPr>
              <a:t>Social Identity Theory </a:t>
            </a:r>
            <a:r>
              <a:rPr lang="en-GB" dirty="0" smtClean="0">
                <a:solidFill>
                  <a:schemeClr val="tx2"/>
                </a:solidFill>
              </a:rPr>
              <a:t>: </a:t>
            </a:r>
          </a:p>
          <a:p>
            <a:pPr marL="0" indent="0">
              <a:buNone/>
            </a:pPr>
            <a:endParaRPr lang="en-GB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2"/>
                </a:solidFill>
              </a:rPr>
              <a:t>There is a given pressure for change coming from the </a:t>
            </a:r>
            <a:r>
              <a:rPr lang="en-GB" i="1" dirty="0" smtClean="0">
                <a:solidFill>
                  <a:schemeClr val="tx2"/>
                </a:solidFill>
              </a:rPr>
              <a:t>minority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GB" i="1" dirty="0" smtClean="0">
                <a:solidFill>
                  <a:schemeClr val="tx2"/>
                </a:solidFill>
              </a:rPr>
              <a:t>majority</a:t>
            </a:r>
            <a:r>
              <a:rPr lang="en-GB" dirty="0" smtClean="0">
                <a:solidFill>
                  <a:schemeClr val="tx2"/>
                </a:solidFill>
              </a:rPr>
              <a:t> (men) reacts by creating some more opportunities for change (e.g. promotions)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GB" dirty="0" smtClean="0">
                <a:solidFill>
                  <a:schemeClr val="tx2"/>
                </a:solidFill>
              </a:rPr>
              <a:t>at the same time these opportunities do not ensure that change will happen (i.e. more women being promoted)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GB" dirty="0" smtClean="0">
                <a:solidFill>
                  <a:schemeClr val="tx2"/>
                </a:solidFill>
              </a:rPr>
              <a:t>change (in terms of percentage of minority growing at “expected rate”) </a:t>
            </a:r>
            <a:r>
              <a:rPr lang="en-GB" u="sng" dirty="0" smtClean="0">
                <a:solidFill>
                  <a:schemeClr val="tx2"/>
                </a:solidFill>
              </a:rPr>
              <a:t>happens, but at a slower pace</a:t>
            </a:r>
          </a:p>
          <a:p>
            <a:pPr>
              <a:buNone/>
            </a:pPr>
            <a:endParaRPr lang="en-GB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tx2"/>
                </a:solidFill>
              </a:rPr>
              <a:t>We demonstrate ultimately how the </a:t>
            </a:r>
            <a:r>
              <a:rPr lang="en-GB" i="1" dirty="0" smtClean="0">
                <a:solidFill>
                  <a:schemeClr val="tx2"/>
                </a:solidFill>
              </a:rPr>
              <a:t>majority</a:t>
            </a:r>
            <a:r>
              <a:rPr lang="en-GB" dirty="0" smtClean="0">
                <a:solidFill>
                  <a:schemeClr val="tx2"/>
                </a:solidFill>
              </a:rPr>
              <a:t> enables a way to extend temporarily themselves a dominant role, though such dynamic also allows some change along time.  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chemeClr val="tx2"/>
                </a:solidFill>
              </a:rPr>
              <a:t>		Any question ? 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18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The gender gap in promotion to full prof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5840"/>
            <a:ext cx="8229600" cy="288035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tx2"/>
                </a:solidFill>
              </a:rPr>
              <a:t>Understanding the gender gap in promotion to full professor from the perspective of literature on </a:t>
            </a:r>
            <a:r>
              <a:rPr lang="en-GB" i="1" dirty="0" smtClean="0">
                <a:solidFill>
                  <a:schemeClr val="tx2"/>
                </a:solidFill>
              </a:rPr>
              <a:t>intergroup </a:t>
            </a:r>
            <a:r>
              <a:rPr lang="en-GB" i="1" dirty="0">
                <a:solidFill>
                  <a:schemeClr val="tx2"/>
                </a:solidFill>
              </a:rPr>
              <a:t>dynamics</a:t>
            </a:r>
          </a:p>
          <a:p>
            <a:pPr marL="0" indent="0">
              <a:buNone/>
            </a:pPr>
            <a:endParaRPr lang="en-GB" dirty="0">
              <a:solidFill>
                <a:schemeClr val="tx2"/>
              </a:solidFill>
            </a:endParaRPr>
          </a:p>
          <a:p>
            <a:r>
              <a:rPr lang="en-GB" dirty="0">
                <a:solidFill>
                  <a:schemeClr val="tx2"/>
                </a:solidFill>
              </a:rPr>
              <a:t>social identity theory (</a:t>
            </a:r>
            <a:r>
              <a:rPr lang="en-GB" dirty="0" err="1">
                <a:solidFill>
                  <a:schemeClr val="tx2"/>
                </a:solidFill>
              </a:rPr>
              <a:t>Tajfel</a:t>
            </a:r>
            <a:r>
              <a:rPr lang="en-GB" dirty="0">
                <a:solidFill>
                  <a:schemeClr val="tx2"/>
                </a:solidFill>
              </a:rPr>
              <a:t>, 1974; Williams &amp; Giles, 1978) </a:t>
            </a:r>
          </a:p>
          <a:p>
            <a:r>
              <a:rPr lang="en-GB" dirty="0">
                <a:solidFill>
                  <a:schemeClr val="tx2"/>
                </a:solidFill>
              </a:rPr>
              <a:t>competition theory (Blalock, 1967)</a:t>
            </a:r>
          </a:p>
          <a:p>
            <a:pPr marL="0" indent="0">
              <a:buNone/>
            </a:pPr>
            <a:endParaRPr lang="en-GB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2"/>
                </a:solidFill>
              </a:rPr>
              <a:t>Most literature on the topic is positioned at the individual level</a:t>
            </a:r>
          </a:p>
        </p:txBody>
      </p:sp>
    </p:spTree>
    <p:extLst>
      <p:ext uri="{BB962C8B-B14F-4D97-AF65-F5344CB8AC3E}">
        <p14:creationId xmlns:p14="http://schemas.microsoft.com/office/powerpoint/2010/main" val="124625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 literature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048" y="1096791"/>
            <a:ext cx="8229600" cy="352641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chemeClr val="tx2"/>
                </a:solidFill>
              </a:rPr>
              <a:t>Career advancement &amp; gender</a:t>
            </a:r>
          </a:p>
          <a:p>
            <a:pPr marL="0" indent="0">
              <a:buNone/>
            </a:pPr>
            <a:endParaRPr lang="en-GB" b="1" dirty="0" smtClean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Previous </a:t>
            </a:r>
            <a:r>
              <a:rPr lang="en-GB" dirty="0">
                <a:solidFill>
                  <a:schemeClr val="tx2"/>
                </a:solidFill>
              </a:rPr>
              <a:t>literature </a:t>
            </a:r>
            <a:r>
              <a:rPr lang="en-GB" dirty="0" smtClean="0">
                <a:solidFill>
                  <a:schemeClr val="tx2"/>
                </a:solidFill>
              </a:rPr>
              <a:t>mainly </a:t>
            </a:r>
            <a:r>
              <a:rPr lang="en-GB" dirty="0">
                <a:solidFill>
                  <a:schemeClr val="tx2"/>
                </a:solidFill>
              </a:rPr>
              <a:t>influenced by critical mass theory (</a:t>
            </a:r>
            <a:r>
              <a:rPr lang="en-GB" dirty="0" err="1">
                <a:solidFill>
                  <a:schemeClr val="tx2"/>
                </a:solidFill>
              </a:rPr>
              <a:t>Kanter</a:t>
            </a:r>
            <a:r>
              <a:rPr lang="en-GB" dirty="0">
                <a:solidFill>
                  <a:schemeClr val="tx2"/>
                </a:solidFill>
              </a:rPr>
              <a:t>, 1977) </a:t>
            </a:r>
            <a:endParaRPr lang="en-GB" dirty="0" smtClean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2"/>
                </a:solidFill>
              </a:rPr>
              <a:t>Factors impacting on promotion: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productivity </a:t>
            </a:r>
            <a:r>
              <a:rPr lang="en-GB" dirty="0">
                <a:solidFill>
                  <a:schemeClr val="tx2"/>
                </a:solidFill>
              </a:rPr>
              <a:t>(Marini &amp; Meschitti, 2018</a:t>
            </a:r>
            <a:r>
              <a:rPr lang="en-GB" dirty="0" smtClean="0">
                <a:solidFill>
                  <a:schemeClr val="tx2"/>
                </a:solidFill>
              </a:rPr>
              <a:t>; </a:t>
            </a:r>
            <a:r>
              <a:rPr lang="en-GB" dirty="0" err="1">
                <a:solidFill>
                  <a:schemeClr val="tx2"/>
                </a:solidFill>
              </a:rPr>
              <a:t>Weisshaar</a:t>
            </a:r>
            <a:r>
              <a:rPr lang="en-GB" dirty="0">
                <a:solidFill>
                  <a:schemeClr val="tx2"/>
                </a:solidFill>
              </a:rPr>
              <a:t>, 2017</a:t>
            </a:r>
            <a:r>
              <a:rPr lang="en-GB" dirty="0" smtClean="0">
                <a:solidFill>
                  <a:schemeClr val="tx2"/>
                </a:solidFill>
              </a:rPr>
              <a:t>) 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life </a:t>
            </a:r>
            <a:r>
              <a:rPr lang="en-GB" dirty="0">
                <a:solidFill>
                  <a:schemeClr val="tx2"/>
                </a:solidFill>
              </a:rPr>
              <a:t>domain and caring activities (Ahmad, 2017; </a:t>
            </a:r>
            <a:r>
              <a:rPr lang="en-GB" dirty="0" err="1">
                <a:solidFill>
                  <a:schemeClr val="tx2"/>
                </a:solidFill>
              </a:rPr>
              <a:t>Aiston</a:t>
            </a:r>
            <a:r>
              <a:rPr lang="en-GB" dirty="0">
                <a:solidFill>
                  <a:schemeClr val="tx2"/>
                </a:solidFill>
              </a:rPr>
              <a:t> &amp; Jung, </a:t>
            </a:r>
            <a:r>
              <a:rPr lang="en-GB" dirty="0" smtClean="0">
                <a:solidFill>
                  <a:schemeClr val="tx2"/>
                </a:solidFill>
              </a:rPr>
              <a:t>2015)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social </a:t>
            </a:r>
            <a:r>
              <a:rPr lang="en-GB" dirty="0">
                <a:solidFill>
                  <a:schemeClr val="tx2"/>
                </a:solidFill>
              </a:rPr>
              <a:t>capital (van den Brink &amp; </a:t>
            </a:r>
            <a:r>
              <a:rPr lang="en-GB" dirty="0" err="1">
                <a:solidFill>
                  <a:schemeClr val="tx2"/>
                </a:solidFill>
              </a:rPr>
              <a:t>Benschop</a:t>
            </a:r>
            <a:r>
              <a:rPr lang="en-GB" dirty="0">
                <a:solidFill>
                  <a:schemeClr val="tx2"/>
                </a:solidFill>
              </a:rPr>
              <a:t>, 2014</a:t>
            </a:r>
            <a:r>
              <a:rPr lang="en-GB" dirty="0" smtClean="0">
                <a:solidFill>
                  <a:schemeClr val="tx2"/>
                </a:solidFill>
              </a:rPr>
              <a:t>)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2"/>
                </a:solidFill>
              </a:rPr>
              <a:t>Social capital (networks) and life domain issues might hinder women’s careers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23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aim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3584"/>
            <a:ext cx="8229600" cy="23116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 smtClean="0">
                <a:solidFill>
                  <a:schemeClr val="tx2"/>
                </a:solidFill>
              </a:rPr>
              <a:t>Group level of analysis</a:t>
            </a:r>
          </a:p>
          <a:p>
            <a:endParaRPr lang="en-GB" sz="2800" dirty="0">
              <a:solidFill>
                <a:schemeClr val="tx2"/>
              </a:solidFill>
            </a:endParaRPr>
          </a:p>
          <a:p>
            <a:r>
              <a:rPr lang="en-GB" sz="2800" dirty="0" smtClean="0">
                <a:solidFill>
                  <a:schemeClr val="tx2"/>
                </a:solidFill>
              </a:rPr>
              <a:t>Is the </a:t>
            </a:r>
            <a:r>
              <a:rPr lang="en-GB" sz="2800" dirty="0">
                <a:solidFill>
                  <a:schemeClr val="tx2"/>
                </a:solidFill>
              </a:rPr>
              <a:t>gender composition of </a:t>
            </a:r>
            <a:r>
              <a:rPr lang="en-GB" sz="2800" dirty="0" smtClean="0">
                <a:solidFill>
                  <a:schemeClr val="tx2"/>
                </a:solidFill>
              </a:rPr>
              <a:t>the associate </a:t>
            </a:r>
            <a:r>
              <a:rPr lang="en-GB" sz="2800" dirty="0">
                <a:solidFill>
                  <a:schemeClr val="tx2"/>
                </a:solidFill>
              </a:rPr>
              <a:t>and full professor ranks </a:t>
            </a:r>
            <a:r>
              <a:rPr lang="en-GB" sz="2800" dirty="0" smtClean="0">
                <a:solidFill>
                  <a:schemeClr val="tx2"/>
                </a:solidFill>
              </a:rPr>
              <a:t>able to predict </a:t>
            </a:r>
            <a:r>
              <a:rPr lang="en-GB" sz="2800" dirty="0">
                <a:solidFill>
                  <a:schemeClr val="tx2"/>
                </a:solidFill>
              </a:rPr>
              <a:t>the number of promotions </a:t>
            </a:r>
            <a:r>
              <a:rPr lang="en-GB" sz="2800" dirty="0" smtClean="0">
                <a:solidFill>
                  <a:schemeClr val="tx2"/>
                </a:solidFill>
              </a:rPr>
              <a:t>available</a:t>
            </a:r>
            <a:r>
              <a:rPr lang="en-GB" sz="2800" dirty="0">
                <a:solidFill>
                  <a:schemeClr val="tx2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2712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541"/>
            <a:ext cx="8229600" cy="340237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tx2"/>
                </a:solidFill>
              </a:rPr>
              <a:t>Italy, </a:t>
            </a:r>
            <a:r>
              <a:rPr lang="en-GB" i="1" dirty="0" err="1" smtClean="0">
                <a:solidFill>
                  <a:schemeClr val="tx2"/>
                </a:solidFill>
              </a:rPr>
              <a:t>Abilitazione</a:t>
            </a:r>
            <a:r>
              <a:rPr lang="en-GB" i="1" dirty="0" smtClean="0">
                <a:solidFill>
                  <a:schemeClr val="tx2"/>
                </a:solidFill>
              </a:rPr>
              <a:t> </a:t>
            </a:r>
            <a:r>
              <a:rPr lang="en-GB" i="1" dirty="0" err="1" smtClean="0">
                <a:solidFill>
                  <a:schemeClr val="tx2"/>
                </a:solidFill>
              </a:rPr>
              <a:t>Scientifica</a:t>
            </a:r>
            <a:r>
              <a:rPr lang="en-GB" i="1" dirty="0" smtClean="0">
                <a:solidFill>
                  <a:schemeClr val="tx2"/>
                </a:solidFill>
              </a:rPr>
              <a:t> </a:t>
            </a:r>
            <a:r>
              <a:rPr lang="en-GB" i="1" dirty="0" err="1" smtClean="0">
                <a:solidFill>
                  <a:schemeClr val="tx2"/>
                </a:solidFill>
              </a:rPr>
              <a:t>Nazionale</a:t>
            </a:r>
            <a:r>
              <a:rPr lang="en-GB" i="1" dirty="0" smtClean="0">
                <a:solidFill>
                  <a:schemeClr val="tx2"/>
                </a:solidFill>
              </a:rPr>
              <a:t> </a:t>
            </a:r>
            <a:r>
              <a:rPr lang="en-GB" dirty="0" smtClean="0">
                <a:solidFill>
                  <a:schemeClr val="tx2"/>
                </a:solidFill>
              </a:rPr>
              <a:t>(ASN)</a:t>
            </a:r>
          </a:p>
          <a:p>
            <a:pPr marL="0" indent="0">
              <a:buNone/>
            </a:pPr>
            <a:endParaRPr lang="en-GB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2"/>
                </a:solidFill>
              </a:rPr>
              <a:t>2-step process: 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fit-for-the-role qualification conducted by 14 different disciplinary committees at the national level (productivity criteria)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appointment/promotion if a position becomes available (institutional level)</a:t>
            </a:r>
          </a:p>
          <a:p>
            <a:pPr marL="0" indent="0">
              <a:buNone/>
            </a:pPr>
            <a:endParaRPr lang="en-GB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2"/>
                </a:solidFill>
              </a:rPr>
              <a:t>Our dataset: 2013-2016, census data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85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Women accessing full prof rank (2000-2017</a:t>
            </a:r>
            <a:r>
              <a:rPr lang="en-GB" sz="2800" dirty="0"/>
              <a:t>) 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81647"/>
            <a:ext cx="7452360" cy="3996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776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633" y="902677"/>
            <a:ext cx="6857471" cy="37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Variables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59066" y="3502053"/>
            <a:ext cx="1188233" cy="1908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7297483" y="2566608"/>
            <a:ext cx="22661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solidFill>
                  <a:srgbClr val="FF0000"/>
                </a:solidFill>
              </a:rPr>
              <a:t>Masculinity</a:t>
            </a:r>
            <a:r>
              <a:rPr lang="en-GB" dirty="0" smtClean="0">
                <a:solidFill>
                  <a:srgbClr val="FF0000"/>
                </a:solidFill>
              </a:rPr>
              <a:t> at the level of associate professor,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disciplinary area</a:t>
            </a:r>
          </a:p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1=male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0=female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57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633" y="902677"/>
            <a:ext cx="6857471" cy="37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Variables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59066" y="3783405"/>
            <a:ext cx="1188233" cy="1908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7390813" y="2703768"/>
            <a:ext cx="15474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solidFill>
                  <a:srgbClr val="FF0000"/>
                </a:solidFill>
              </a:rPr>
              <a:t>Masculinity</a:t>
            </a:r>
            <a:r>
              <a:rPr lang="en-GB" dirty="0" smtClean="0">
                <a:solidFill>
                  <a:srgbClr val="FF0000"/>
                </a:solidFill>
              </a:rPr>
              <a:t> at the level of full professor,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disciplinary area</a:t>
            </a:r>
          </a:p>
          <a:p>
            <a:endParaRPr lang="en-GB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57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633" y="902677"/>
            <a:ext cx="6857471" cy="37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Variables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59066" y="4046221"/>
            <a:ext cx="1372604" cy="19090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7390813" y="3023808"/>
            <a:ext cx="15474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solidFill>
                  <a:srgbClr val="FF0000"/>
                </a:solidFill>
              </a:rPr>
              <a:t>Masculinity</a:t>
            </a:r>
            <a:r>
              <a:rPr lang="en-GB" dirty="0" smtClean="0">
                <a:solidFill>
                  <a:srgbClr val="FF0000"/>
                </a:solidFill>
              </a:rPr>
              <a:t> at the level of associate professor,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institution</a:t>
            </a:r>
          </a:p>
        </p:txBody>
      </p:sp>
    </p:spTree>
    <p:extLst>
      <p:ext uri="{BB962C8B-B14F-4D97-AF65-F5344CB8AC3E}">
        <p14:creationId xmlns:p14="http://schemas.microsoft.com/office/powerpoint/2010/main" val="375957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theme/theme1.xml><?xml version="1.0" encoding="utf-8"?>
<a:theme xmlns:a="http://schemas.openxmlformats.org/drawingml/2006/main" name="Blue">
  <a:themeElements>
    <a:clrScheme name="P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_Pale Blue">
  <a:themeElements>
    <a:clrScheme name="P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ink">
  <a:themeElements>
    <a:clrScheme name="P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range">
  <a:themeElements>
    <a:clrScheme name="P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Red">
  <a:themeElements>
    <a:clrScheme name="P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Green">
  <a:themeElements>
    <a:clrScheme name="P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Pale Blue">
  <a:themeElements>
    <a:clrScheme name="P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Purple">
  <a:themeElements>
    <a:clrScheme name="P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Yello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Award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606</Words>
  <Application>Microsoft Office PowerPoint</Application>
  <PresentationFormat>On-screen Show (16:9)</PresentationFormat>
  <Paragraphs>96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15</vt:i4>
      </vt:variant>
    </vt:vector>
  </HeadingPairs>
  <TitlesOfParts>
    <vt:vector size="29" baseType="lpstr">
      <vt:lpstr>Arial</vt:lpstr>
      <vt:lpstr>Calibri</vt:lpstr>
      <vt:lpstr>Calibri Light</vt:lpstr>
      <vt:lpstr>Symbol</vt:lpstr>
      <vt:lpstr>Blue</vt:lpstr>
      <vt:lpstr>Pink</vt:lpstr>
      <vt:lpstr>Orange</vt:lpstr>
      <vt:lpstr>Red</vt:lpstr>
      <vt:lpstr>Green</vt:lpstr>
      <vt:lpstr>Pale Blue</vt:lpstr>
      <vt:lpstr>Purple</vt:lpstr>
      <vt:lpstr>Yellow</vt:lpstr>
      <vt:lpstr>Awards</vt:lpstr>
      <vt:lpstr>1_Pale Blue</vt:lpstr>
      <vt:lpstr>Promotion patterns in academia: balancing between change and status quo </vt:lpstr>
      <vt:lpstr>The gender gap in promotion to full prof</vt:lpstr>
      <vt:lpstr>Background literature</vt:lpstr>
      <vt:lpstr>Our aim</vt:lpstr>
      <vt:lpstr>The case</vt:lpstr>
      <vt:lpstr>Women accessing full prof rank (2000-2017) </vt:lpstr>
      <vt:lpstr>Variables</vt:lpstr>
      <vt:lpstr>Variables</vt:lpstr>
      <vt:lpstr>Variables</vt:lpstr>
      <vt:lpstr>Variables</vt:lpstr>
      <vt:lpstr>Results</vt:lpstr>
      <vt:lpstr>Findings</vt:lpstr>
      <vt:lpstr>Findings - highlights</vt:lpstr>
      <vt:lpstr>Discussion </vt:lpstr>
      <vt:lpstr>PowerPoint Presentation</vt:lpstr>
    </vt:vector>
  </TitlesOfParts>
  <Company>University of Huddersfield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Marini, Giulio</cp:lastModifiedBy>
  <cp:revision>69</cp:revision>
  <dcterms:created xsi:type="dcterms:W3CDTF">2017-11-03T09:46:15Z</dcterms:created>
  <dcterms:modified xsi:type="dcterms:W3CDTF">2020-01-20T15:33:03Z</dcterms:modified>
</cp:coreProperties>
</file>