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7171"/>
    <a:srgbClr val="EEECE1"/>
    <a:srgbClr val="990000"/>
    <a:srgbClr val="003876"/>
    <a:srgbClr val="E6E6E6"/>
    <a:srgbClr val="006A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D63468-D4D9-43CA-9ED7-B679E1202D1D}" type="datetimeFigureOut">
              <a:rPr lang="en-US" smtClean="0"/>
              <a:t>1/11/2020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C2B113-368A-4348-95F3-5083720A0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6165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50C957-9DB9-4E3A-9E84-55AEBC4DE0A3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238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12D55-24BA-42DA-9338-51ACE73BD6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CCD8-EE7A-4A39-88B1-DC2D6AF35C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441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12D55-24BA-42DA-9338-51ACE73BD6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CCD8-EE7A-4A39-88B1-DC2D6AF35C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496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12D55-24BA-42DA-9338-51ACE73BD6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CCD8-EE7A-4A39-88B1-DC2D6AF35C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941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12D55-24BA-42DA-9338-51ACE73BD6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CCD8-EE7A-4A39-88B1-DC2D6AF35C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1211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0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12D55-24BA-42DA-9338-51ACE73BD6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CCD8-EE7A-4A39-88B1-DC2D6AF35C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942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12D55-24BA-42DA-9338-51ACE73BD6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CCD8-EE7A-4A39-88B1-DC2D6AF35C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040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12D55-24BA-42DA-9338-51ACE73BD6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CCD8-EE7A-4A39-88B1-DC2D6AF35C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8582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12D55-24BA-42DA-9338-51ACE73BD6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CCD8-EE7A-4A39-88B1-DC2D6AF35C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3825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12D55-24BA-42DA-9338-51ACE73BD6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CCD8-EE7A-4A39-88B1-DC2D6AF35C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250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12D55-24BA-42DA-9338-51ACE73BD6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EFCCD8-EE7A-4A39-88B1-DC2D6AF35C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9465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12D55-24BA-42DA-9338-51ACE73BD6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FCCD8-EE7A-4A39-88B1-DC2D6AF35CF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7081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openxmlformats.org/officeDocument/2006/relationships/image" Target="../media/image9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12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11" Type="http://schemas.openxmlformats.org/officeDocument/2006/relationships/image" Target="../media/image7.png"/><Relationship Id="rId5" Type="http://schemas.openxmlformats.org/officeDocument/2006/relationships/image" Target="../media/image3.png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-15486" y="1295400"/>
            <a:ext cx="9168346" cy="464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973" y="76200"/>
            <a:ext cx="8814378" cy="1143000"/>
          </a:xfrm>
        </p:spPr>
        <p:txBody>
          <a:bodyPr>
            <a:noAutofit/>
          </a:bodyPr>
          <a:lstStyle/>
          <a:p>
            <a:r>
              <a:rPr lang="en-US" sz="22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Intravenous iron dosing and infection risk in hemodialysis patients: a pre-specified secondary analysis of the PIVOTAL trial</a:t>
            </a:r>
          </a:p>
        </p:txBody>
      </p:sp>
      <p:sp>
        <p:nvSpPr>
          <p:cNvPr id="6" name="Rectangle 5"/>
          <p:cNvSpPr/>
          <p:nvPr/>
        </p:nvSpPr>
        <p:spPr>
          <a:xfrm>
            <a:off x="-15486" y="1143001"/>
            <a:ext cx="9168346" cy="4648200"/>
          </a:xfrm>
          <a:prstGeom prst="rect">
            <a:avLst/>
          </a:prstGeom>
          <a:solidFill>
            <a:schemeClr val="bg2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71813" y="1143000"/>
            <a:ext cx="6072187" cy="4060095"/>
          </a:xfrm>
          <a:prstGeom prst="rect">
            <a:avLst/>
          </a:prstGeom>
          <a:solidFill>
            <a:schemeClr val="bg1">
              <a:alpha val="3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1813" y="1154668"/>
            <a:ext cx="15001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</a:t>
            </a:r>
            <a:endParaRPr lang="en-US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-1" y="1143000"/>
            <a:ext cx="312420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METHODS</a:t>
            </a:r>
            <a:br>
              <a:rPr lang="en-US" sz="2300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400" i="1" dirty="0">
              <a:solidFill>
                <a:srgbClr val="99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97972" y="6027003"/>
            <a:ext cx="530678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doi</a:t>
            </a:r>
            <a:r>
              <a:rPr lang="en-US" sz="1200">
                <a:latin typeface="Arial" panose="020B0604020202020204" pitchFamily="34" charset="0"/>
                <a:cs typeface="Arial" panose="020B0604020202020204" pitchFamily="34" charset="0"/>
              </a:rPr>
              <a:t>: 10.1681/ASN.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071813" y="5203095"/>
            <a:ext cx="6065561" cy="588104"/>
          </a:xfrm>
          <a:prstGeom prst="rect">
            <a:avLst/>
          </a:prstGeom>
          <a:solidFill>
            <a:schemeClr val="bg1">
              <a:alpha val="5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091071" y="5144869"/>
            <a:ext cx="6061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rgbClr val="99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  <a:r>
              <a:rPr lang="en-US" sz="20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proactive, higher dosing IV iron protocol did not impact infection incidence in a large HD population.</a:t>
            </a:r>
            <a:endParaRPr lang="en-US" sz="16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416" y="6027002"/>
            <a:ext cx="1596935" cy="72771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3A939C2-8C15-447B-AB83-932D80A0C3A3}"/>
              </a:ext>
            </a:extLst>
          </p:cNvPr>
          <p:cNvSpPr txBox="1"/>
          <p:nvPr/>
        </p:nvSpPr>
        <p:spPr>
          <a:xfrm>
            <a:off x="1406808" y="1752600"/>
            <a:ext cx="159530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Incident HD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Ferritin &lt;400 µg/L</a:t>
            </a:r>
            <a:b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TSAT &lt;30%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84C397CC-ACB3-43C7-AF28-45FE32E288B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972" y="1371600"/>
            <a:ext cx="1286471" cy="1286471"/>
          </a:xfrm>
          <a:prstGeom prst="rect">
            <a:avLst/>
          </a:prstGeom>
        </p:spPr>
      </p:pic>
      <p:pic>
        <p:nvPicPr>
          <p:cNvPr id="23" name="Picture 2" descr="Image result for medicine vial icon IV">
            <a:extLst>
              <a:ext uri="{FF2B5EF4-FFF2-40B4-BE49-F238E27FC236}">
                <a16:creationId xmlns:a16="http://schemas.microsoft.com/office/drawing/2014/main" id="{C1B78273-E200-4434-8E0C-4F4B3708BC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9778" b="96000" l="9778" r="89778">
                        <a14:foregroundMark x1="43111" y1="46667" x2="50222" y2="40000"/>
                        <a14:foregroundMark x1="72889" y1="44444" x2="72889" y2="44444"/>
                        <a14:foregroundMark x1="77778" y1="52444" x2="77778" y2="52444"/>
                        <a14:foregroundMark x1="75556" y1="60000" x2="75556" y2="60000"/>
                        <a14:foregroundMark x1="76889" y1="63111" x2="76889" y2="63111"/>
                        <a14:foregroundMark x1="76444" y1="92444" x2="76444" y2="92444"/>
                        <a14:foregroundMark x1="72444" y1="96000" x2="72444" y2="96000"/>
                        <a14:foregroundMark x1="15111" y1="89778" x2="15111" y2="89778"/>
                        <a14:foregroundMark x1="28444" y1="62667" x2="28444" y2="6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1124" y="2499307"/>
            <a:ext cx="555428" cy="555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0ED3AEA7-B7DA-4CD3-B2AA-7510139A4D49}"/>
              </a:ext>
            </a:extLst>
          </p:cNvPr>
          <p:cNvSpPr txBox="1"/>
          <p:nvPr/>
        </p:nvSpPr>
        <p:spPr>
          <a:xfrm>
            <a:off x="627663" y="5181600"/>
            <a:ext cx="185460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During infection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(investigator judgment)</a:t>
            </a:r>
          </a:p>
        </p:txBody>
      </p:sp>
      <p:sp>
        <p:nvSpPr>
          <p:cNvPr id="25" name="Arrow: Right 24">
            <a:extLst>
              <a:ext uri="{FF2B5EF4-FFF2-40B4-BE49-F238E27FC236}">
                <a16:creationId xmlns:a16="http://schemas.microsoft.com/office/drawing/2014/main" id="{2D758603-9DDF-4C7B-A6B1-1FCF7CE35B20}"/>
              </a:ext>
            </a:extLst>
          </p:cNvPr>
          <p:cNvSpPr/>
          <p:nvPr/>
        </p:nvSpPr>
        <p:spPr>
          <a:xfrm rot="7979739">
            <a:off x="530712" y="3019744"/>
            <a:ext cx="671642" cy="284718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0E74B468-EE8E-4EFC-AC20-1B2E7FCE96A2}"/>
              </a:ext>
            </a:extLst>
          </p:cNvPr>
          <p:cNvSpPr/>
          <p:nvPr/>
        </p:nvSpPr>
        <p:spPr>
          <a:xfrm rot="2485409">
            <a:off x="1922807" y="3003089"/>
            <a:ext cx="671642" cy="307777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3EF3689-AB8B-4C28-938A-469587D9E49B}"/>
              </a:ext>
            </a:extLst>
          </p:cNvPr>
          <p:cNvSpPr txBox="1"/>
          <p:nvPr/>
        </p:nvSpPr>
        <p:spPr>
          <a:xfrm>
            <a:off x="0" y="3512403"/>
            <a:ext cx="15781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400 mg/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endParaRPr lang="en-US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Unless ferritin: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&gt;700 µg/L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TSAT ≥40%</a:t>
            </a:r>
          </a:p>
          <a:p>
            <a:pPr algn="ctr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Median: 264 mg/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6BF674A-DECD-438F-8990-7B2303682A9A}"/>
              </a:ext>
            </a:extLst>
          </p:cNvPr>
          <p:cNvSpPr txBox="1"/>
          <p:nvPr/>
        </p:nvSpPr>
        <p:spPr>
          <a:xfrm>
            <a:off x="1447800" y="3505200"/>
            <a:ext cx="179026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Only administered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200" b="1" dirty="0">
                <a:latin typeface="Arial" panose="020B0604020202020204" pitchFamily="34" charset="0"/>
                <a:cs typeface="Arial" panose="020B0604020202020204" pitchFamily="34" charset="0"/>
              </a:rPr>
              <a:t>≤400 mg/</a:t>
            </a:r>
            <a:r>
              <a:rPr lang="en-US" sz="1200" b="1" dirty="0" err="1"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) if: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ferritin &lt;200 μg/L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b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TSAT &lt;20%</a:t>
            </a:r>
          </a:p>
          <a:p>
            <a:pPr algn="ctr"/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Median: 145 mg/</a:t>
            </a:r>
            <a:r>
              <a:rPr lang="en-US" sz="1200" dirty="0" err="1">
                <a:latin typeface="Arial" panose="020B0604020202020204" pitchFamily="34" charset="0"/>
                <a:cs typeface="Arial" panose="020B0604020202020204" pitchFamily="34" charset="0"/>
              </a:rPr>
              <a:t>mo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292233-02EC-41FC-94D6-ED7B1599CD7F}"/>
              </a:ext>
            </a:extLst>
          </p:cNvPr>
          <p:cNvSpPr/>
          <p:nvPr/>
        </p:nvSpPr>
        <p:spPr>
          <a:xfrm>
            <a:off x="304800" y="2544375"/>
            <a:ext cx="81624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N=2141</a:t>
            </a:r>
            <a:endParaRPr lang="en-US" sz="1400" dirty="0"/>
          </a:p>
        </p:txBody>
      </p:sp>
      <p:pic>
        <p:nvPicPr>
          <p:cNvPr id="34" name="Picture 2" descr="Image result for medicine vial icon IV">
            <a:extLst>
              <a:ext uri="{FF2B5EF4-FFF2-40B4-BE49-F238E27FC236}">
                <a16:creationId xmlns:a16="http://schemas.microsoft.com/office/drawing/2014/main" id="{60EEE598-D36B-4E8C-85A1-6E288DF9FF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9778" b="96000" l="9778" r="89778">
                        <a14:foregroundMark x1="43111" y1="46667" x2="50222" y2="40000"/>
                        <a14:foregroundMark x1="72889" y1="44444" x2="72889" y2="44444"/>
                        <a14:foregroundMark x1="77778" y1="52444" x2="77778" y2="52444"/>
                        <a14:foregroundMark x1="75556" y1="60000" x2="75556" y2="60000"/>
                        <a14:foregroundMark x1="76889" y1="63111" x2="76889" y2="63111"/>
                        <a14:foregroundMark x1="76444" y1="92444" x2="76444" y2="92444"/>
                        <a14:foregroundMark x1="72444" y1="96000" x2="72444" y2="96000"/>
                        <a14:foregroundMark x1="15111" y1="89778" x2="15111" y2="89778"/>
                        <a14:foregroundMark x1="28444" y1="62667" x2="28444" y2="6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181993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&quot;Not Allowed&quot; Symbol 10">
            <a:extLst>
              <a:ext uri="{FF2B5EF4-FFF2-40B4-BE49-F238E27FC236}">
                <a16:creationId xmlns:a16="http://schemas.microsoft.com/office/drawing/2014/main" id="{5BF4BEA0-9322-4B78-924F-3D6BBCC20147}"/>
              </a:ext>
            </a:extLst>
          </p:cNvPr>
          <p:cNvSpPr/>
          <p:nvPr/>
        </p:nvSpPr>
        <p:spPr>
          <a:xfrm>
            <a:off x="152139" y="5181600"/>
            <a:ext cx="457982" cy="457200"/>
          </a:xfrm>
          <a:prstGeom prst="noSmoking">
            <a:avLst>
              <a:gd name="adj" fmla="val 4285"/>
            </a:avLst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3E467A6-D4C7-4129-A6BF-24160E70A513}"/>
              </a:ext>
            </a:extLst>
          </p:cNvPr>
          <p:cNvSpPr/>
          <p:nvPr/>
        </p:nvSpPr>
        <p:spPr>
          <a:xfrm>
            <a:off x="3044172" y="2002638"/>
            <a:ext cx="6108688" cy="757877"/>
          </a:xfrm>
          <a:prstGeom prst="rect">
            <a:avLst/>
          </a:prstGeom>
          <a:solidFill>
            <a:srgbClr val="EEE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37" name="Picture 36" descr="A picture containing drawing&#10;&#10;Description automatically generated">
            <a:extLst>
              <a:ext uri="{FF2B5EF4-FFF2-40B4-BE49-F238E27FC236}">
                <a16:creationId xmlns:a16="http://schemas.microsoft.com/office/drawing/2014/main" id="{E667411C-24AD-49F2-AA32-043E918926DD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3499" y="2020824"/>
            <a:ext cx="681756" cy="68175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569275" y="2186869"/>
            <a:ext cx="1476753" cy="480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Any infection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(first event)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54B1A60-CBF2-4CDB-9F5C-12C2A6016ABC}"/>
              </a:ext>
            </a:extLst>
          </p:cNvPr>
          <p:cNvSpPr txBox="1"/>
          <p:nvPr/>
        </p:nvSpPr>
        <p:spPr>
          <a:xfrm>
            <a:off x="3733800" y="2209800"/>
            <a:ext cx="14767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46.5%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5BC6634-A219-47AC-96F2-C798B08B1D63}"/>
              </a:ext>
            </a:extLst>
          </p:cNvPr>
          <p:cNvSpPr txBox="1"/>
          <p:nvPr/>
        </p:nvSpPr>
        <p:spPr>
          <a:xfrm>
            <a:off x="6219447" y="2209800"/>
            <a:ext cx="14767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45.5%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9" name="Picture 38" descr="A close up of a logo&#10;&#10;Description automatically generated">
            <a:extLst>
              <a:ext uri="{FF2B5EF4-FFF2-40B4-BE49-F238E27FC236}">
                <a16:creationId xmlns:a16="http://schemas.microsoft.com/office/drawing/2014/main" id="{F2E1E1C9-746B-419C-A2BD-541BF3416B31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008"/>
          <a:stretch/>
        </p:blipFill>
        <p:spPr>
          <a:xfrm>
            <a:off x="3124200" y="2926670"/>
            <a:ext cx="810309" cy="502330"/>
          </a:xfrm>
          <a:prstGeom prst="rect">
            <a:avLst/>
          </a:prstGeom>
        </p:spPr>
      </p:pic>
      <p:sp>
        <p:nvSpPr>
          <p:cNvPr id="56" name="TextBox 55">
            <a:extLst>
              <a:ext uri="{FF2B5EF4-FFF2-40B4-BE49-F238E27FC236}">
                <a16:creationId xmlns:a16="http://schemas.microsoft.com/office/drawing/2014/main" id="{376DE381-9F74-47A8-92DE-AEFE9E324051}"/>
              </a:ext>
            </a:extLst>
          </p:cNvPr>
          <p:cNvSpPr txBox="1"/>
          <p:nvPr/>
        </p:nvSpPr>
        <p:spPr>
          <a:xfrm>
            <a:off x="7345403" y="2803469"/>
            <a:ext cx="1798597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Hospitalization 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for infection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(first event)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333C96A-EFD0-4D34-BD4A-60AD2D27C3A6}"/>
              </a:ext>
            </a:extLst>
          </p:cNvPr>
          <p:cNvSpPr txBox="1"/>
          <p:nvPr/>
        </p:nvSpPr>
        <p:spPr>
          <a:xfrm>
            <a:off x="3733800" y="2980704"/>
            <a:ext cx="14767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29.6%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C9BBF196-FDCA-4A81-B64D-59DAF9C76307}"/>
              </a:ext>
            </a:extLst>
          </p:cNvPr>
          <p:cNvSpPr txBox="1"/>
          <p:nvPr/>
        </p:nvSpPr>
        <p:spPr>
          <a:xfrm>
            <a:off x="6219447" y="2980704"/>
            <a:ext cx="14767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29.3%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6C6F9095-7DAE-44F1-815F-6CD108622F26}"/>
              </a:ext>
            </a:extLst>
          </p:cNvPr>
          <p:cNvSpPr/>
          <p:nvPr/>
        </p:nvSpPr>
        <p:spPr>
          <a:xfrm>
            <a:off x="3057992" y="3543815"/>
            <a:ext cx="6094868" cy="772285"/>
          </a:xfrm>
          <a:prstGeom prst="rect">
            <a:avLst/>
          </a:prstGeom>
          <a:solidFill>
            <a:srgbClr val="EEEC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E827242A-38D9-42BE-9BAC-E3F8C6B4A10F}"/>
              </a:ext>
            </a:extLst>
          </p:cNvPr>
          <p:cNvPicPr>
            <a:picLocks noChangeAspect="1"/>
          </p:cNvPicPr>
          <p:nvPr/>
        </p:nvPicPr>
        <p:blipFill>
          <a:blip r:embed="rId11">
            <a:clrChange>
              <a:clrFrom>
                <a:srgbClr val="F7F7F7"/>
              </a:clrFrom>
              <a:clrTo>
                <a:srgbClr val="F7F7F7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200401" y="3607535"/>
            <a:ext cx="521504" cy="708565"/>
          </a:xfrm>
          <a:prstGeom prst="rect">
            <a:avLst/>
          </a:prstGeom>
        </p:spPr>
      </p:pic>
      <p:sp>
        <p:nvSpPr>
          <p:cNvPr id="63" name="TextBox 62">
            <a:extLst>
              <a:ext uri="{FF2B5EF4-FFF2-40B4-BE49-F238E27FC236}">
                <a16:creationId xmlns:a16="http://schemas.microsoft.com/office/drawing/2014/main" id="{013D87D5-13AF-4CD6-BD81-8698276D77B1}"/>
              </a:ext>
            </a:extLst>
          </p:cNvPr>
          <p:cNvSpPr txBox="1"/>
          <p:nvPr/>
        </p:nvSpPr>
        <p:spPr>
          <a:xfrm>
            <a:off x="7346616" y="3581400"/>
            <a:ext cx="1798597" cy="701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Death from infection</a:t>
            </a:r>
            <a:b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(first event)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6A6E6DCB-6A40-4C45-8EE3-1D5588A505BB}"/>
              </a:ext>
            </a:extLst>
          </p:cNvPr>
          <p:cNvSpPr txBox="1"/>
          <p:nvPr/>
        </p:nvSpPr>
        <p:spPr>
          <a:xfrm>
            <a:off x="3733800" y="3782233"/>
            <a:ext cx="14767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4.21%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73931A5-E39B-4D95-B38C-8E700EBBC8EA}"/>
              </a:ext>
            </a:extLst>
          </p:cNvPr>
          <p:cNvSpPr txBox="1"/>
          <p:nvPr/>
        </p:nvSpPr>
        <p:spPr>
          <a:xfrm>
            <a:off x="6219447" y="3782233"/>
            <a:ext cx="14767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3.91%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tangle: Rounded Corners 69">
            <a:extLst>
              <a:ext uri="{FF2B5EF4-FFF2-40B4-BE49-F238E27FC236}">
                <a16:creationId xmlns:a16="http://schemas.microsoft.com/office/drawing/2014/main" id="{CABFC71B-A0DB-4DBD-A465-DD9CD84BD859}"/>
              </a:ext>
            </a:extLst>
          </p:cNvPr>
          <p:cNvSpPr/>
          <p:nvPr/>
        </p:nvSpPr>
        <p:spPr>
          <a:xfrm>
            <a:off x="5040687" y="2072983"/>
            <a:ext cx="1401961" cy="61391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76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TextBox 2">
            <a:extLst>
              <a:ext uri="{FF2B5EF4-FFF2-40B4-BE49-F238E27FC236}">
                <a16:creationId xmlns:a16="http://schemas.microsoft.com/office/drawing/2014/main" id="{166A9C21-3034-4014-8607-119733A6B6E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652" y="2071342"/>
            <a:ext cx="1539348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HR: 0.98</a:t>
            </a:r>
            <a:br>
              <a:rPr kumimoji="0" lang="en-US" altLang="en-US" sz="18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1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=0.80 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3" name="Rectangle: Rounded Corners 72">
            <a:extLst>
              <a:ext uri="{FF2B5EF4-FFF2-40B4-BE49-F238E27FC236}">
                <a16:creationId xmlns:a16="http://schemas.microsoft.com/office/drawing/2014/main" id="{AF4BDAF7-4C6F-4FE8-BB77-9CFDD1500D3C}"/>
              </a:ext>
            </a:extLst>
          </p:cNvPr>
          <p:cNvSpPr/>
          <p:nvPr/>
        </p:nvSpPr>
        <p:spPr>
          <a:xfrm>
            <a:off x="5040687" y="2843008"/>
            <a:ext cx="1401961" cy="61391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76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2">
            <a:extLst>
              <a:ext uri="{FF2B5EF4-FFF2-40B4-BE49-F238E27FC236}">
                <a16:creationId xmlns:a16="http://schemas.microsoft.com/office/drawing/2014/main" id="{ABD5FB6E-065D-4007-8F1B-5F95FDA5D6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652" y="2841367"/>
            <a:ext cx="1539348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HR: 0.99</a:t>
            </a:r>
            <a:br>
              <a:rPr kumimoji="0" lang="en-US" altLang="en-US" sz="18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1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=0.92 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5" name="Rectangle: Rounded Corners 74">
            <a:extLst>
              <a:ext uri="{FF2B5EF4-FFF2-40B4-BE49-F238E27FC236}">
                <a16:creationId xmlns:a16="http://schemas.microsoft.com/office/drawing/2014/main" id="{05B0863A-689C-4FC2-8D0C-68F80C62C95B}"/>
              </a:ext>
            </a:extLst>
          </p:cNvPr>
          <p:cNvSpPr/>
          <p:nvPr/>
        </p:nvSpPr>
        <p:spPr>
          <a:xfrm>
            <a:off x="5040687" y="3611880"/>
            <a:ext cx="1401961" cy="613911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76717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TextBox 2">
            <a:extLst>
              <a:ext uri="{FF2B5EF4-FFF2-40B4-BE49-F238E27FC236}">
                <a16:creationId xmlns:a16="http://schemas.microsoft.com/office/drawing/2014/main" id="{F2C90377-EE29-4F80-B1D9-A0C2616B2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652" y="3611880"/>
            <a:ext cx="1539348" cy="615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HR: 1.04</a:t>
            </a:r>
            <a:br>
              <a:rPr kumimoji="0" lang="en-US" altLang="en-US" sz="18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en-US" altLang="en-US" sz="1600" b="1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</a:t>
            </a:r>
            <a:r>
              <a:rPr kumimoji="0" lang="en-US" altLang="en-US" sz="1600" b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=0.84 </a:t>
            </a:r>
            <a:endParaRPr kumimoji="0" lang="en-US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E1DD0810-561A-450B-AE08-20CCC3206CDD}"/>
              </a:ext>
            </a:extLst>
          </p:cNvPr>
          <p:cNvSpPr txBox="1"/>
          <p:nvPr/>
        </p:nvSpPr>
        <p:spPr>
          <a:xfrm>
            <a:off x="3931920" y="1600200"/>
            <a:ext cx="1040670" cy="4370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Proactive </a:t>
            </a:r>
            <a:b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high-dose</a:t>
            </a: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FD012699-72CC-4496-B17B-03C507D07EA0}"/>
              </a:ext>
            </a:extLst>
          </p:cNvPr>
          <p:cNvSpPr/>
          <p:nvPr/>
        </p:nvSpPr>
        <p:spPr>
          <a:xfrm>
            <a:off x="6508342" y="1164228"/>
            <a:ext cx="263565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Median follow-up 2.1 years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345E4C90-0A95-49EB-94F9-8884F050D266}"/>
              </a:ext>
            </a:extLst>
          </p:cNvPr>
          <p:cNvSpPr txBox="1"/>
          <p:nvPr/>
        </p:nvSpPr>
        <p:spPr>
          <a:xfrm>
            <a:off x="6473952" y="1610504"/>
            <a:ext cx="958917" cy="4370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Reactive</a:t>
            </a:r>
            <a:b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low-dose</a:t>
            </a: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50491E0A-C2DE-442A-AF0D-866CA7B5A2BF}"/>
              </a:ext>
            </a:extLst>
          </p:cNvPr>
          <p:cNvSpPr txBox="1"/>
          <p:nvPr/>
        </p:nvSpPr>
        <p:spPr>
          <a:xfrm>
            <a:off x="805876" y="3070431"/>
            <a:ext cx="14929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IV iron sucrose</a:t>
            </a:r>
          </a:p>
        </p:txBody>
      </p:sp>
      <p:pic>
        <p:nvPicPr>
          <p:cNvPr id="92" name="Picture 91" descr="A picture containing drawing&#10;&#10;Description automatically generated">
            <a:extLst>
              <a:ext uri="{FF2B5EF4-FFF2-40B4-BE49-F238E27FC236}">
                <a16:creationId xmlns:a16="http://schemas.microsoft.com/office/drawing/2014/main" id="{DDFB8968-F805-47AA-A48B-F820769F7C01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965" y="4343400"/>
            <a:ext cx="444398" cy="444398"/>
          </a:xfrm>
          <a:prstGeom prst="rect">
            <a:avLst/>
          </a:prstGeom>
        </p:spPr>
      </p:pic>
      <p:pic>
        <p:nvPicPr>
          <p:cNvPr id="93" name="Picture 92" descr="A close up of a logo&#10;&#10;Description automatically generated">
            <a:extLst>
              <a:ext uri="{FF2B5EF4-FFF2-40B4-BE49-F238E27FC236}">
                <a16:creationId xmlns:a16="http://schemas.microsoft.com/office/drawing/2014/main" id="{C01ABF60-9151-49BC-9D26-DF9DE68952DB}"/>
              </a:ext>
            </a:extLst>
          </p:cNvPr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802"/>
          <a:stretch/>
        </p:blipFill>
        <p:spPr>
          <a:xfrm>
            <a:off x="6064799" y="4800600"/>
            <a:ext cx="558730" cy="341932"/>
          </a:xfrm>
          <a:prstGeom prst="rect">
            <a:avLst/>
          </a:prstGeom>
        </p:spPr>
      </p:pic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0DCE425C-B2A6-4B30-A25F-370B4B7C6666}"/>
              </a:ext>
            </a:extLst>
          </p:cNvPr>
          <p:cNvCxnSpPr>
            <a:cxnSpLocks/>
          </p:cNvCxnSpPr>
          <p:nvPr/>
        </p:nvCxnSpPr>
        <p:spPr>
          <a:xfrm>
            <a:off x="3057992" y="4305419"/>
            <a:ext cx="6094868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E9234F26-ABBF-4E3B-9248-D1B319A7F5A4}"/>
              </a:ext>
            </a:extLst>
          </p:cNvPr>
          <p:cNvSpPr txBox="1"/>
          <p:nvPr/>
        </p:nvSpPr>
        <p:spPr>
          <a:xfrm>
            <a:off x="3170875" y="4419600"/>
            <a:ext cx="28489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Risk of a first cardiovascular event was strongly associated with an infection-related event in the prior 30 days</a:t>
            </a:r>
          </a:p>
        </p:txBody>
      </p:sp>
      <p:grpSp>
        <p:nvGrpSpPr>
          <p:cNvPr id="102" name="Group 101">
            <a:extLst>
              <a:ext uri="{FF2B5EF4-FFF2-40B4-BE49-F238E27FC236}">
                <a16:creationId xmlns:a16="http://schemas.microsoft.com/office/drawing/2014/main" id="{ACDFC235-E2A1-45B2-8391-253A815969F4}"/>
              </a:ext>
            </a:extLst>
          </p:cNvPr>
          <p:cNvGrpSpPr/>
          <p:nvPr/>
        </p:nvGrpSpPr>
        <p:grpSpPr>
          <a:xfrm>
            <a:off x="6722188" y="4389120"/>
            <a:ext cx="2363033" cy="381174"/>
            <a:chOff x="6722188" y="4419426"/>
            <a:chExt cx="2363033" cy="381174"/>
          </a:xfrm>
        </p:grpSpPr>
        <p:sp>
          <p:nvSpPr>
            <p:cNvPr id="99" name="Rectangle: Rounded Corners 98">
              <a:extLst>
                <a:ext uri="{FF2B5EF4-FFF2-40B4-BE49-F238E27FC236}">
                  <a16:creationId xmlns:a16="http://schemas.microsoft.com/office/drawing/2014/main" id="{07563900-8A5F-4169-8742-2B2C3D028080}"/>
                </a:ext>
              </a:extLst>
            </p:cNvPr>
            <p:cNvSpPr/>
            <p:nvPr/>
          </p:nvSpPr>
          <p:spPr>
            <a:xfrm>
              <a:off x="6726564" y="4419426"/>
              <a:ext cx="2358657" cy="367691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7671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TextBox 2">
              <a:extLst>
                <a:ext uri="{FF2B5EF4-FFF2-40B4-BE49-F238E27FC236}">
                  <a16:creationId xmlns:a16="http://schemas.microsoft.com/office/drawing/2014/main" id="{73F2FD1A-C75C-4F4C-809C-98C7156A49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2188" y="4431268"/>
              <a:ext cx="236303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HR: 2.83; </a:t>
              </a:r>
              <a:r>
                <a:rPr kumimoji="0" lang="en-US" altLang="en-US" sz="1800" b="1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p&lt;</a:t>
              </a:r>
              <a:r>
                <a:rPr kumimoji="0" lang="en-US" altLang="en-US" sz="1800" b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0.0001</a:t>
              </a:r>
              <a:endPara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grpSp>
        <p:nvGrpSpPr>
          <p:cNvPr id="103" name="Group 102">
            <a:extLst>
              <a:ext uri="{FF2B5EF4-FFF2-40B4-BE49-F238E27FC236}">
                <a16:creationId xmlns:a16="http://schemas.microsoft.com/office/drawing/2014/main" id="{66CF06ED-CA3A-44CB-9E30-62DC3DB41CDA}"/>
              </a:ext>
            </a:extLst>
          </p:cNvPr>
          <p:cNvGrpSpPr/>
          <p:nvPr/>
        </p:nvGrpSpPr>
        <p:grpSpPr>
          <a:xfrm>
            <a:off x="6720840" y="4764024"/>
            <a:ext cx="2363033" cy="381174"/>
            <a:chOff x="6722188" y="4419426"/>
            <a:chExt cx="2363033" cy="381174"/>
          </a:xfrm>
        </p:grpSpPr>
        <p:sp>
          <p:nvSpPr>
            <p:cNvPr id="104" name="Rectangle: Rounded Corners 103">
              <a:extLst>
                <a:ext uri="{FF2B5EF4-FFF2-40B4-BE49-F238E27FC236}">
                  <a16:creationId xmlns:a16="http://schemas.microsoft.com/office/drawing/2014/main" id="{F564E313-E7A5-4C0C-9814-A77570EEEBAB}"/>
                </a:ext>
              </a:extLst>
            </p:cNvPr>
            <p:cNvSpPr/>
            <p:nvPr/>
          </p:nvSpPr>
          <p:spPr>
            <a:xfrm>
              <a:off x="6726564" y="4419426"/>
              <a:ext cx="2358657" cy="367691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7671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5" name="TextBox 2">
              <a:extLst>
                <a:ext uri="{FF2B5EF4-FFF2-40B4-BE49-F238E27FC236}">
                  <a16:creationId xmlns:a16="http://schemas.microsoft.com/office/drawing/2014/main" id="{7F26A392-8EF6-43DB-ACEE-800605E8A84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22188" y="4431268"/>
              <a:ext cx="236303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800" b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HR: 2.74; </a:t>
              </a:r>
              <a:r>
                <a:rPr kumimoji="0" lang="en-US" altLang="en-US" sz="1800" b="1" i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p=</a:t>
              </a:r>
              <a:r>
                <a:rPr kumimoji="0" lang="en-US" altLang="en-US" sz="1800" b="1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0.0006</a:t>
              </a:r>
              <a:endParaRPr kumimoji="0" lang="en-US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09796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</TotalTime>
  <Words>232</Words>
  <Application>Microsoft Office PowerPoint</Application>
  <PresentationFormat>On-screen Show (4:3)</PresentationFormat>
  <Paragraphs>35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2_Office Theme</vt:lpstr>
      <vt:lpstr>Intravenous iron dosing and infection risk in hemodialysis patients: a pre-specified secondary analysis of the PIVOTAL trial</vt:lpstr>
    </vt:vector>
  </TitlesOfParts>
  <Company>FMCNA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Authorized User</dc:creator>
  <cp:lastModifiedBy>Iain Macdougall</cp:lastModifiedBy>
  <cp:revision>43</cp:revision>
  <dcterms:created xsi:type="dcterms:W3CDTF">2017-02-21T21:28:19Z</dcterms:created>
  <dcterms:modified xsi:type="dcterms:W3CDTF">2020-01-11T02:01:21Z</dcterms:modified>
</cp:coreProperties>
</file>