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89" r:id="rId3"/>
    <p:sldId id="315" r:id="rId4"/>
    <p:sldId id="316" r:id="rId5"/>
    <p:sldId id="317" r:id="rId6"/>
    <p:sldId id="318" r:id="rId7"/>
    <p:sldId id="328" r:id="rId8"/>
    <p:sldId id="262" r:id="rId9"/>
    <p:sldId id="265" r:id="rId10"/>
    <p:sldId id="285" r:id="rId11"/>
    <p:sldId id="329" r:id="rId12"/>
    <p:sldId id="323" r:id="rId13"/>
    <p:sldId id="319" r:id="rId14"/>
    <p:sldId id="282" r:id="rId15"/>
    <p:sldId id="293" r:id="rId16"/>
    <p:sldId id="305" r:id="rId17"/>
    <p:sldId id="333" r:id="rId18"/>
    <p:sldId id="330" r:id="rId19"/>
    <p:sldId id="306" r:id="rId20"/>
    <p:sldId id="313" r:id="rId21"/>
    <p:sldId id="326" r:id="rId22"/>
    <p:sldId id="320" r:id="rId23"/>
    <p:sldId id="324" r:id="rId24"/>
    <p:sldId id="332" r:id="rId25"/>
    <p:sldId id="321" r:id="rId26"/>
    <p:sldId id="322" r:id="rId27"/>
    <p:sldId id="331" r:id="rId28"/>
    <p:sldId id="327" r:id="rId29"/>
    <p:sldId id="325" r:id="rId30"/>
  </p:sldIdLst>
  <p:sldSz cx="9144000" cy="6858000" type="screen4x3"/>
  <p:notesSz cx="6797675" cy="9982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618" autoAdjust="0"/>
  </p:normalViewPr>
  <p:slideViewPr>
    <p:cSldViewPr>
      <p:cViewPr varScale="1">
        <p:scale>
          <a:sx n="63" d="100"/>
          <a:sy n="63" d="100"/>
        </p:scale>
        <p:origin x="2026"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911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9110"/>
          </a:xfrm>
          <a:prstGeom prst="rect">
            <a:avLst/>
          </a:prstGeom>
        </p:spPr>
        <p:txBody>
          <a:bodyPr vert="horz" lIns="91440" tIns="45720" rIns="91440" bIns="45720" rtlCol="0"/>
          <a:lstStyle>
            <a:lvl1pPr algn="r">
              <a:defRPr sz="1200"/>
            </a:lvl1pPr>
          </a:lstStyle>
          <a:p>
            <a:fld id="{14049354-96EA-4579-880C-B7715F192E35}" type="datetimeFigureOut">
              <a:rPr lang="en-GB" smtClean="0"/>
              <a:t>23/04/2020</a:t>
            </a:fld>
            <a:endParaRPr lang="en-GB"/>
          </a:p>
        </p:txBody>
      </p:sp>
      <p:sp>
        <p:nvSpPr>
          <p:cNvPr id="4" name="Slide Image Placeholder 3"/>
          <p:cNvSpPr>
            <a:spLocks noGrp="1" noRot="1" noChangeAspect="1"/>
          </p:cNvSpPr>
          <p:nvPr>
            <p:ph type="sldImg" idx="2"/>
          </p:nvPr>
        </p:nvSpPr>
        <p:spPr>
          <a:xfrm>
            <a:off x="903288" y="749300"/>
            <a:ext cx="4991100" cy="37433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41545"/>
            <a:ext cx="5438140" cy="449199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81358"/>
            <a:ext cx="2945659" cy="49911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81358"/>
            <a:ext cx="2945659" cy="499110"/>
          </a:xfrm>
          <a:prstGeom prst="rect">
            <a:avLst/>
          </a:prstGeom>
        </p:spPr>
        <p:txBody>
          <a:bodyPr vert="horz" lIns="91440" tIns="45720" rIns="91440" bIns="45720" rtlCol="0" anchor="b"/>
          <a:lstStyle>
            <a:lvl1pPr algn="r">
              <a:defRPr sz="1200"/>
            </a:lvl1pPr>
          </a:lstStyle>
          <a:p>
            <a:fld id="{9713B02F-C65C-4107-9B5A-74245B6514D7}" type="slidenum">
              <a:rPr lang="en-GB" smtClean="0"/>
              <a:t>‹#›</a:t>
            </a:fld>
            <a:endParaRPr lang="en-GB"/>
          </a:p>
        </p:txBody>
      </p:sp>
    </p:spTree>
    <p:extLst>
      <p:ext uri="{BB962C8B-B14F-4D97-AF65-F5344CB8AC3E}">
        <p14:creationId xmlns:p14="http://schemas.microsoft.com/office/powerpoint/2010/main" val="21857683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713B02F-C65C-4107-9B5A-74245B6514D7}" type="slidenum">
              <a:rPr lang="en-GB" smtClean="0"/>
              <a:t>1</a:t>
            </a:fld>
            <a:endParaRPr lang="en-GB"/>
          </a:p>
        </p:txBody>
      </p:sp>
    </p:spTree>
    <p:extLst>
      <p:ext uri="{BB962C8B-B14F-4D97-AF65-F5344CB8AC3E}">
        <p14:creationId xmlns:p14="http://schemas.microsoft.com/office/powerpoint/2010/main" val="5055368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713B02F-C65C-4107-9B5A-74245B6514D7}" type="slidenum">
              <a:rPr lang="en-GB" smtClean="0"/>
              <a:t>12</a:t>
            </a:fld>
            <a:endParaRPr lang="en-GB"/>
          </a:p>
        </p:txBody>
      </p:sp>
    </p:spTree>
    <p:extLst>
      <p:ext uri="{BB962C8B-B14F-4D97-AF65-F5344CB8AC3E}">
        <p14:creationId xmlns:p14="http://schemas.microsoft.com/office/powerpoint/2010/main" val="11600168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parameter on the gender dummy (β1) indicates the gender wage gap in a male-dominated workplace; the parameter on share of female managers (β2) (or non-managers, β4) shows the impact on male pay of an increasing share of female managers (or non-managers). The parameters of the respective interaction terms (β3 and β5) show the effect on the gender wage gap of an increasing share of female managers (or non-managers). </a:t>
            </a:r>
          </a:p>
          <a:p>
            <a:endParaRPr lang="en-GB" dirty="0"/>
          </a:p>
          <a:p>
            <a:r>
              <a:rPr lang="en-GB" dirty="0" err="1"/>
              <a:t>X_i</a:t>
            </a:r>
            <a:r>
              <a:rPr lang="en-GB" dirty="0"/>
              <a:t>(j)  is a vector of observed individual covariates, </a:t>
            </a:r>
            <a:r>
              <a:rPr lang="en-GB" dirty="0" err="1"/>
              <a:t>W_j</a:t>
            </a:r>
            <a:r>
              <a:rPr lang="en-GB" dirty="0"/>
              <a:t> is a vector of observed workplace covariates, 〖Yr〗_2004 is a dummy variable taking the value of 1 if the observation comes from the 2004 cross section and </a:t>
            </a:r>
            <a:r>
              <a:rPr lang="en-GB" dirty="0" err="1"/>
              <a:t>ε_i</a:t>
            </a:r>
            <a:r>
              <a:rPr lang="en-GB" dirty="0"/>
              <a:t>(j)  is the disturbance term. We estimate this model using OLS, but for robustness of the functional form we also report some results from an interval regression model. </a:t>
            </a:r>
          </a:p>
        </p:txBody>
      </p:sp>
      <p:sp>
        <p:nvSpPr>
          <p:cNvPr id="4" name="Slide Number Placeholder 3"/>
          <p:cNvSpPr>
            <a:spLocks noGrp="1"/>
          </p:cNvSpPr>
          <p:nvPr>
            <p:ph type="sldNum" sz="quarter" idx="10"/>
          </p:nvPr>
        </p:nvSpPr>
        <p:spPr/>
        <p:txBody>
          <a:bodyPr/>
          <a:lstStyle/>
          <a:p>
            <a:fld id="{9713B02F-C65C-4107-9B5A-74245B6514D7}" type="slidenum">
              <a:rPr lang="en-GB" smtClean="0"/>
              <a:t>13</a:t>
            </a:fld>
            <a:endParaRPr lang="en-GB"/>
          </a:p>
        </p:txBody>
      </p:sp>
    </p:spTree>
    <p:extLst>
      <p:ext uri="{BB962C8B-B14F-4D97-AF65-F5344CB8AC3E}">
        <p14:creationId xmlns:p14="http://schemas.microsoft.com/office/powerpoint/2010/main" val="35779430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one standard deviation increase in the share of female managers is associated with a 4 percentage point decline in the gender wage gap (0.114*0.355=4.05). </a:t>
            </a:r>
          </a:p>
          <a:p>
            <a:endParaRPr lang="en-GB" dirty="0"/>
          </a:p>
          <a:p>
            <a:r>
              <a:rPr lang="en-GB" sz="1200" kern="1200" dirty="0">
                <a:solidFill>
                  <a:schemeClr val="tx1"/>
                </a:solidFill>
                <a:effectLst/>
                <a:latin typeface="+mn-lt"/>
                <a:ea typeface="+mn-ea"/>
                <a:cs typeface="+mn-cs"/>
              </a:rPr>
              <a:t>Around one quarter of workplaces in our sample do not contribute to the fixed-effects estimates in column 3 as they have no within-workplace gender variance</a:t>
            </a:r>
            <a:endParaRPr lang="en-GB" dirty="0"/>
          </a:p>
        </p:txBody>
      </p:sp>
      <p:sp>
        <p:nvSpPr>
          <p:cNvPr id="4" name="Slide Number Placeholder 3"/>
          <p:cNvSpPr>
            <a:spLocks noGrp="1"/>
          </p:cNvSpPr>
          <p:nvPr>
            <p:ph type="sldNum" sz="quarter" idx="10"/>
          </p:nvPr>
        </p:nvSpPr>
        <p:spPr/>
        <p:txBody>
          <a:bodyPr/>
          <a:lstStyle/>
          <a:p>
            <a:fld id="{9713B02F-C65C-4107-9B5A-74245B6514D7}" type="slidenum">
              <a:rPr lang="en-GB" smtClean="0"/>
              <a:t>14</a:t>
            </a:fld>
            <a:endParaRPr lang="en-GB"/>
          </a:p>
        </p:txBody>
      </p:sp>
    </p:spTree>
    <p:extLst>
      <p:ext uri="{BB962C8B-B14F-4D97-AF65-F5344CB8AC3E}">
        <p14:creationId xmlns:p14="http://schemas.microsoft.com/office/powerpoint/2010/main" val="23974174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13B02F-C65C-4107-9B5A-74245B6514D7}" type="slidenum">
              <a:rPr lang="en-GB" smtClean="0"/>
              <a:t>15</a:t>
            </a:fld>
            <a:endParaRPr lang="en-GB"/>
          </a:p>
        </p:txBody>
      </p:sp>
    </p:spTree>
    <p:extLst>
      <p:ext uri="{BB962C8B-B14F-4D97-AF65-F5344CB8AC3E}">
        <p14:creationId xmlns:p14="http://schemas.microsoft.com/office/powerpoint/2010/main" val="30461984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13B02F-C65C-4107-9B5A-74245B6514D7}" type="slidenum">
              <a:rPr lang="en-GB" smtClean="0"/>
              <a:t>16</a:t>
            </a:fld>
            <a:endParaRPr lang="en-GB"/>
          </a:p>
        </p:txBody>
      </p:sp>
    </p:spTree>
    <p:extLst>
      <p:ext uri="{BB962C8B-B14F-4D97-AF65-F5344CB8AC3E}">
        <p14:creationId xmlns:p14="http://schemas.microsoft.com/office/powerpoint/2010/main" val="38313213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Col 2: over 2/5 of professionals have supervisory responsibilities</a:t>
            </a:r>
          </a:p>
          <a:p>
            <a:r>
              <a:rPr lang="en-GB" dirty="0"/>
              <a:t>Col 3: </a:t>
            </a:r>
            <a:r>
              <a:rPr lang="en-GB" sz="1200" kern="1200" dirty="0">
                <a:solidFill>
                  <a:schemeClr val="tx1"/>
                </a:solidFill>
                <a:effectLst/>
                <a:latin typeface="+mn-lt"/>
                <a:ea typeface="+mn-ea"/>
                <a:cs typeface="+mn-cs"/>
              </a:rPr>
              <a:t>In the employee questionnaire employees were asked “</a:t>
            </a:r>
            <a:r>
              <a:rPr lang="en-GB" sz="1200" i="1" kern="1200" dirty="0">
                <a:solidFill>
                  <a:schemeClr val="tx1"/>
                </a:solidFill>
                <a:effectLst/>
                <a:latin typeface="+mn-lt"/>
                <a:ea typeface="+mn-ea"/>
                <a:cs typeface="+mn-cs"/>
              </a:rPr>
              <a:t>Do you supervise any other employees? A supervisor, foreman or manager is responsible for overseeing the work of other employees on a day-to-day basis</a:t>
            </a:r>
            <a:r>
              <a:rPr lang="en-GB" sz="1200" kern="1200" dirty="0">
                <a:solidFill>
                  <a:schemeClr val="tx1"/>
                </a:solidFill>
                <a:effectLst/>
                <a:latin typeface="+mn-lt"/>
                <a:ea typeface="+mn-ea"/>
                <a:cs typeface="+mn-cs"/>
              </a:rPr>
              <a:t>” Yes/No. We keep employees who answered affirmatively to this question and use those data to compute the share of female supervisors among all supervisors in the workplace</a:t>
            </a:r>
            <a:endParaRPr lang="en-GB" dirty="0"/>
          </a:p>
        </p:txBody>
      </p:sp>
      <p:sp>
        <p:nvSpPr>
          <p:cNvPr id="4" name="Slide Number Placeholder 3"/>
          <p:cNvSpPr>
            <a:spLocks noGrp="1"/>
          </p:cNvSpPr>
          <p:nvPr>
            <p:ph type="sldNum" sz="quarter" idx="5"/>
          </p:nvPr>
        </p:nvSpPr>
        <p:spPr/>
        <p:txBody>
          <a:bodyPr/>
          <a:lstStyle/>
          <a:p>
            <a:fld id="{9713B02F-C65C-4107-9B5A-74245B6514D7}" type="slidenum">
              <a:rPr lang="en-GB" smtClean="0"/>
              <a:t>17</a:t>
            </a:fld>
            <a:endParaRPr lang="en-GB"/>
          </a:p>
        </p:txBody>
      </p:sp>
    </p:spTree>
    <p:extLst>
      <p:ext uri="{BB962C8B-B14F-4D97-AF65-F5344CB8AC3E}">
        <p14:creationId xmlns:p14="http://schemas.microsoft.com/office/powerpoint/2010/main" val="6427844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panel analysis is performed in two steps. In the first step we construct the average raw male-female log hourly wage differential from the employee level sample in each workplace.  We then merge these raw gender wage gaps to the workplace panel sample using the unique workplace identifier. It is this male-female log hourly wage differential that is the dependent variable for our panel regression </a:t>
            </a:r>
          </a:p>
        </p:txBody>
      </p:sp>
      <p:sp>
        <p:nvSpPr>
          <p:cNvPr id="4" name="Slide Number Placeholder 3"/>
          <p:cNvSpPr>
            <a:spLocks noGrp="1"/>
          </p:cNvSpPr>
          <p:nvPr>
            <p:ph type="sldNum" sz="quarter" idx="10"/>
          </p:nvPr>
        </p:nvSpPr>
        <p:spPr/>
        <p:txBody>
          <a:bodyPr/>
          <a:lstStyle/>
          <a:p>
            <a:fld id="{9713B02F-C65C-4107-9B5A-74245B6514D7}" type="slidenum">
              <a:rPr lang="en-GB" smtClean="0"/>
              <a:t>18</a:t>
            </a:fld>
            <a:endParaRPr lang="en-GB"/>
          </a:p>
        </p:txBody>
      </p:sp>
    </p:spTree>
    <p:extLst>
      <p:ext uri="{BB962C8B-B14F-4D97-AF65-F5344CB8AC3E}">
        <p14:creationId xmlns:p14="http://schemas.microsoft.com/office/powerpoint/2010/main" val="6190479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From column 1 a one standard deviation increase in share female managers decreases the log male-female wage differential by 12.3 percentage points.</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In column 2 we replace the average employee characteristics with separate female and male averaged workplace characteristics. The share of female managers coefficient decreases in magnitude by around half suggesting that female managers may affect the wage gap through hiring and firing policies which change the composition of the male and female workforce - perhaps recruiting women with higher earnings potential (which is what </a:t>
            </a:r>
            <a:r>
              <a:rPr lang="en-GB" sz="1200" kern="1200" dirty="0" err="1">
                <a:solidFill>
                  <a:schemeClr val="tx1"/>
                </a:solidFill>
                <a:effectLst/>
                <a:latin typeface="+mn-lt"/>
                <a:ea typeface="+mn-ea"/>
                <a:cs typeface="+mn-cs"/>
              </a:rPr>
              <a:t>Hensvik</a:t>
            </a:r>
            <a:r>
              <a:rPr lang="en-GB" sz="1200" kern="1200" dirty="0">
                <a:solidFill>
                  <a:schemeClr val="tx1"/>
                </a:solidFill>
                <a:effectLst/>
                <a:latin typeface="+mn-lt"/>
                <a:ea typeface="+mn-ea"/>
                <a:cs typeface="+mn-cs"/>
              </a:rPr>
              <a:t> (2014) found for Sweden). However, there remains an effect of female managers on the wage gap after accounting for the compositional changes that we observe in our data: the interaction coefficient in column 2 remains negative and statistically significant, with a one standard deviation shift in the share female managers now decreasing the wage gap by 4.8 percentage points after accounting for compositional changes.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713B02F-C65C-4107-9B5A-74245B6514D7}" type="slidenum">
              <a:rPr lang="en-GB" smtClean="0"/>
              <a:t>19</a:t>
            </a:fld>
            <a:endParaRPr lang="en-GB"/>
          </a:p>
        </p:txBody>
      </p:sp>
    </p:spTree>
    <p:extLst>
      <p:ext uri="{BB962C8B-B14F-4D97-AF65-F5344CB8AC3E}">
        <p14:creationId xmlns:p14="http://schemas.microsoft.com/office/powerpoint/2010/main" val="17123501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713B02F-C65C-4107-9B5A-74245B6514D7}" type="slidenum">
              <a:rPr lang="en-GB" smtClean="0"/>
              <a:t>20</a:t>
            </a:fld>
            <a:endParaRPr lang="en-GB"/>
          </a:p>
        </p:txBody>
      </p:sp>
    </p:spTree>
    <p:extLst>
      <p:ext uri="{BB962C8B-B14F-4D97-AF65-F5344CB8AC3E}">
        <p14:creationId xmlns:p14="http://schemas.microsoft.com/office/powerpoint/2010/main" val="31818615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Share of the industry output that is accounted for by final consumption (consumption by individuals and households) as opposed to intermediate consumption (consumption by other businesses). To give some indication of the variation the share is 3% in SIC(2007) Division 28 (Manufacture of machinery and equipment), 19% in Division 64 (Financial Services), 76% in Group 49.1/49.2 (Rail transport) and 98% in Division 86 (Human health activities). The variable has a small and statistically non-significant standardised beta coefficient when entered directly into our wage equation (beta= -0.027; t= -1.40). </a:t>
            </a:r>
          </a:p>
          <a:p>
            <a:endParaRPr lang="en-GB" dirty="0"/>
          </a:p>
          <a:p>
            <a:r>
              <a:rPr lang="en-GB" dirty="0"/>
              <a:t>Since many managers are hired via promotion rather than from the external labour market (</a:t>
            </a:r>
            <a:r>
              <a:rPr lang="en-GB" dirty="0" err="1"/>
              <a:t>Lyness</a:t>
            </a:r>
            <a:r>
              <a:rPr lang="en-GB" dirty="0"/>
              <a:t> and </a:t>
            </a:r>
            <a:r>
              <a:rPr lang="en-GB" dirty="0" err="1"/>
              <a:t>Judiesch</a:t>
            </a:r>
            <a:r>
              <a:rPr lang="en-GB" dirty="0"/>
              <a:t>, 1999), a workplace whose core non-managerial workforce is drawn from a less egalitarian occupation will have fewer women in managerial positions than one in which the core non-managerial workforce is drawn from a more egalitarian occupation. We thus use gender-differences in promotion probabilities at national level in the workplace’s core non-managerial occupation as an instrument for the share of managers at the workplace that are female. The median three-digit occupation has a value of 0.03, indicating that the share of men promoted to managerial positions annually is three percentage points higher than the equivalent share of women (inter-quartile range: -0.06 to 0.09). </a:t>
            </a:r>
          </a:p>
        </p:txBody>
      </p:sp>
      <p:sp>
        <p:nvSpPr>
          <p:cNvPr id="4" name="Slide Number Placeholder 3"/>
          <p:cNvSpPr>
            <a:spLocks noGrp="1"/>
          </p:cNvSpPr>
          <p:nvPr>
            <p:ph type="sldNum" sz="quarter" idx="10"/>
          </p:nvPr>
        </p:nvSpPr>
        <p:spPr/>
        <p:txBody>
          <a:bodyPr/>
          <a:lstStyle/>
          <a:p>
            <a:fld id="{9713B02F-C65C-4107-9B5A-74245B6514D7}" type="slidenum">
              <a:rPr lang="en-GB" smtClean="0"/>
              <a:t>21</a:t>
            </a:fld>
            <a:endParaRPr lang="en-GB"/>
          </a:p>
        </p:txBody>
      </p:sp>
    </p:spTree>
    <p:extLst>
      <p:ext uri="{BB962C8B-B14F-4D97-AF65-F5344CB8AC3E}">
        <p14:creationId xmlns:p14="http://schemas.microsoft.com/office/powerpoint/2010/main" val="437938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13B02F-C65C-4107-9B5A-74245B6514D7}" type="slidenum">
              <a:rPr lang="en-GB" smtClean="0"/>
              <a:t>2</a:t>
            </a:fld>
            <a:endParaRPr lang="en-GB"/>
          </a:p>
        </p:txBody>
      </p:sp>
    </p:spTree>
    <p:extLst>
      <p:ext uri="{BB962C8B-B14F-4D97-AF65-F5344CB8AC3E}">
        <p14:creationId xmlns:p14="http://schemas.microsoft.com/office/powerpoint/2010/main" val="21022009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713B02F-C65C-4107-9B5A-74245B6514D7}" type="slidenum">
              <a:rPr lang="en-GB" smtClean="0"/>
              <a:t>22</a:t>
            </a:fld>
            <a:endParaRPr lang="en-GB"/>
          </a:p>
        </p:txBody>
      </p:sp>
    </p:spTree>
    <p:extLst>
      <p:ext uri="{BB962C8B-B14F-4D97-AF65-F5344CB8AC3E}">
        <p14:creationId xmlns:p14="http://schemas.microsoft.com/office/powerpoint/2010/main" val="7942044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713B02F-C65C-4107-9B5A-74245B6514D7}" type="slidenum">
              <a:rPr lang="en-GB" smtClean="0"/>
              <a:t>23</a:t>
            </a:fld>
            <a:endParaRPr lang="en-GB"/>
          </a:p>
        </p:txBody>
      </p:sp>
    </p:spTree>
    <p:extLst>
      <p:ext uri="{BB962C8B-B14F-4D97-AF65-F5344CB8AC3E}">
        <p14:creationId xmlns:p14="http://schemas.microsoft.com/office/powerpoint/2010/main" val="24918061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713B02F-C65C-4107-9B5A-74245B6514D7}" type="slidenum">
              <a:rPr lang="en-GB" smtClean="0"/>
              <a:t>24</a:t>
            </a:fld>
            <a:endParaRPr lang="en-GB"/>
          </a:p>
        </p:txBody>
      </p:sp>
    </p:spTree>
    <p:extLst>
      <p:ext uri="{BB962C8B-B14F-4D97-AF65-F5344CB8AC3E}">
        <p14:creationId xmlns:p14="http://schemas.microsoft.com/office/powerpoint/2010/main" val="36044664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 column 3, performance pay is a dummy variable taking the value of 1 if the employee is in receipt of performance pay and the workplace </a:t>
            </a:r>
            <a:r>
              <a:rPr lang="en-GB" sz="1200" kern="1200" dirty="0">
                <a:solidFill>
                  <a:schemeClr val="tx1"/>
                </a:solidFill>
                <a:effectLst/>
                <a:latin typeface="+mn-lt"/>
                <a:ea typeface="+mn-ea"/>
                <a:cs typeface="+mn-cs"/>
              </a:rPr>
              <a:t>human resource manager said that there is either individual performance related pay or merit pay in the establishment, 0 otherwise</a:t>
            </a:r>
            <a:r>
              <a:rPr lang="en-US" sz="1200" kern="1200" dirty="0">
                <a:solidFill>
                  <a:schemeClr val="tx1"/>
                </a:solidFill>
                <a:effectLst/>
                <a:latin typeface="+mn-lt"/>
                <a:ea typeface="+mn-ea"/>
                <a:cs typeface="+mn-cs"/>
              </a:rPr>
              <a:t>. Since individual performance pay information is only available in the 2011 employee questionnaire, column 3 is estimated using only the 2011 sample</a:t>
            </a:r>
          </a:p>
        </p:txBody>
      </p:sp>
      <p:sp>
        <p:nvSpPr>
          <p:cNvPr id="4" name="Slide Number Placeholder 3"/>
          <p:cNvSpPr>
            <a:spLocks noGrp="1"/>
          </p:cNvSpPr>
          <p:nvPr>
            <p:ph type="sldNum" sz="quarter" idx="10"/>
          </p:nvPr>
        </p:nvSpPr>
        <p:spPr/>
        <p:txBody>
          <a:bodyPr/>
          <a:lstStyle/>
          <a:p>
            <a:fld id="{9713B02F-C65C-4107-9B5A-74245B6514D7}" type="slidenum">
              <a:rPr lang="en-GB" smtClean="0"/>
              <a:t>25</a:t>
            </a:fld>
            <a:endParaRPr lang="en-GB"/>
          </a:p>
        </p:txBody>
      </p:sp>
    </p:spTree>
    <p:extLst>
      <p:ext uri="{BB962C8B-B14F-4D97-AF65-F5344CB8AC3E}">
        <p14:creationId xmlns:p14="http://schemas.microsoft.com/office/powerpoint/2010/main" val="1889278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GWG disappears under performance pay when 60% managers are women compared to 90% under fixed pay regimes</a:t>
            </a:r>
          </a:p>
        </p:txBody>
      </p:sp>
      <p:sp>
        <p:nvSpPr>
          <p:cNvPr id="4" name="Slide Number Placeholder 3"/>
          <p:cNvSpPr>
            <a:spLocks noGrp="1"/>
          </p:cNvSpPr>
          <p:nvPr>
            <p:ph type="sldNum" sz="quarter" idx="10"/>
          </p:nvPr>
        </p:nvSpPr>
        <p:spPr/>
        <p:txBody>
          <a:bodyPr/>
          <a:lstStyle/>
          <a:p>
            <a:fld id="{9713B02F-C65C-4107-9B5A-74245B6514D7}" type="slidenum">
              <a:rPr lang="en-GB" smtClean="0"/>
              <a:t>26</a:t>
            </a:fld>
            <a:endParaRPr lang="en-GB"/>
          </a:p>
        </p:txBody>
      </p:sp>
    </p:spTree>
    <p:extLst>
      <p:ext uri="{BB962C8B-B14F-4D97-AF65-F5344CB8AC3E}">
        <p14:creationId xmlns:p14="http://schemas.microsoft.com/office/powerpoint/2010/main" val="2770751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713B02F-C65C-4107-9B5A-74245B6514D7}" type="slidenum">
              <a:rPr lang="en-GB" smtClean="0"/>
              <a:t>27</a:t>
            </a:fld>
            <a:endParaRPr lang="en-GB"/>
          </a:p>
        </p:txBody>
      </p:sp>
    </p:spTree>
    <p:extLst>
      <p:ext uri="{BB962C8B-B14F-4D97-AF65-F5344CB8AC3E}">
        <p14:creationId xmlns:p14="http://schemas.microsoft.com/office/powerpoint/2010/main" val="150862205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713B02F-C65C-4107-9B5A-74245B6514D7}" type="slidenum">
              <a:rPr lang="en-GB" smtClean="0"/>
              <a:t>29</a:t>
            </a:fld>
            <a:endParaRPr lang="en-GB"/>
          </a:p>
        </p:txBody>
      </p:sp>
    </p:spTree>
    <p:extLst>
      <p:ext uri="{BB962C8B-B14F-4D97-AF65-F5344CB8AC3E}">
        <p14:creationId xmlns:p14="http://schemas.microsoft.com/office/powerpoint/2010/main" val="39034132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13B02F-C65C-4107-9B5A-74245B6514D7}" type="slidenum">
              <a:rPr lang="en-GB" smtClean="0"/>
              <a:t>3</a:t>
            </a:fld>
            <a:endParaRPr lang="en-GB"/>
          </a:p>
        </p:txBody>
      </p:sp>
    </p:spTree>
    <p:extLst>
      <p:ext uri="{BB962C8B-B14F-4D97-AF65-F5344CB8AC3E}">
        <p14:creationId xmlns:p14="http://schemas.microsoft.com/office/powerpoint/2010/main" val="25900971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13B02F-C65C-4107-9B5A-74245B6514D7}" type="slidenum">
              <a:rPr lang="en-GB" smtClean="0"/>
              <a:t>4</a:t>
            </a:fld>
            <a:endParaRPr lang="en-GB"/>
          </a:p>
        </p:txBody>
      </p:sp>
    </p:spTree>
    <p:extLst>
      <p:ext uri="{BB962C8B-B14F-4D97-AF65-F5344CB8AC3E}">
        <p14:creationId xmlns:p14="http://schemas.microsoft.com/office/powerpoint/2010/main" val="27928077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13B02F-C65C-4107-9B5A-74245B6514D7}" type="slidenum">
              <a:rPr lang="en-GB" smtClean="0"/>
              <a:t>5</a:t>
            </a:fld>
            <a:endParaRPr lang="en-GB"/>
          </a:p>
        </p:txBody>
      </p:sp>
    </p:spTree>
    <p:extLst>
      <p:ext uri="{BB962C8B-B14F-4D97-AF65-F5344CB8AC3E}">
        <p14:creationId xmlns:p14="http://schemas.microsoft.com/office/powerpoint/2010/main" val="30074220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13B02F-C65C-4107-9B5A-74245B6514D7}" type="slidenum">
              <a:rPr lang="en-GB" smtClean="0"/>
              <a:t>6</a:t>
            </a:fld>
            <a:endParaRPr lang="en-GB"/>
          </a:p>
        </p:txBody>
      </p:sp>
    </p:spTree>
    <p:extLst>
      <p:ext uri="{BB962C8B-B14F-4D97-AF65-F5344CB8AC3E}">
        <p14:creationId xmlns:p14="http://schemas.microsoft.com/office/powerpoint/2010/main" val="5128013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13B02F-C65C-4107-9B5A-74245B6514D7}" type="slidenum">
              <a:rPr lang="en-GB" smtClean="0"/>
              <a:t>8</a:t>
            </a:fld>
            <a:endParaRPr lang="en-GB"/>
          </a:p>
        </p:txBody>
      </p:sp>
    </p:spTree>
    <p:extLst>
      <p:ext uri="{BB962C8B-B14F-4D97-AF65-F5344CB8AC3E}">
        <p14:creationId xmlns:p14="http://schemas.microsoft.com/office/powerpoint/2010/main" val="17007605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The average employee works in an establishment where </a:t>
            </a:r>
            <a:r>
              <a:rPr lang="en-GB" sz="1200" b="1" kern="1200" dirty="0">
                <a:solidFill>
                  <a:schemeClr val="tx1"/>
                </a:solidFill>
                <a:effectLst/>
                <a:latin typeface="+mn-lt"/>
                <a:ea typeface="+mn-ea"/>
                <a:cs typeface="+mn-cs"/>
              </a:rPr>
              <a:t>49% </a:t>
            </a:r>
            <a:r>
              <a:rPr lang="en-GB" sz="1200" kern="1200" dirty="0">
                <a:solidFill>
                  <a:schemeClr val="tx1"/>
                </a:solidFill>
                <a:effectLst/>
                <a:latin typeface="+mn-lt"/>
                <a:ea typeface="+mn-ea"/>
                <a:cs typeface="+mn-cs"/>
              </a:rPr>
              <a:t>of employees are female, but there is considerable variation around this mean.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There are 14 establishments</a:t>
            </a:r>
            <a:r>
              <a:rPr lang="en-GB" sz="1200" kern="1200" baseline="0" dirty="0">
                <a:solidFill>
                  <a:schemeClr val="tx1"/>
                </a:solidFill>
                <a:effectLst/>
                <a:latin typeface="+mn-lt"/>
                <a:ea typeface="+mn-ea"/>
                <a:cs typeface="+mn-cs"/>
              </a:rPr>
              <a:t> in the 2011 sample where share female is 0, and there are 42 establishments where share female is 1. </a:t>
            </a:r>
            <a:endParaRPr lang="en-GB" dirty="0"/>
          </a:p>
        </p:txBody>
      </p:sp>
      <p:sp>
        <p:nvSpPr>
          <p:cNvPr id="4" name="Slide Number Placeholder 3"/>
          <p:cNvSpPr>
            <a:spLocks noGrp="1"/>
          </p:cNvSpPr>
          <p:nvPr>
            <p:ph type="sldNum" sz="quarter" idx="10"/>
          </p:nvPr>
        </p:nvSpPr>
        <p:spPr/>
        <p:txBody>
          <a:bodyPr/>
          <a:lstStyle/>
          <a:p>
            <a:fld id="{9713B02F-C65C-4107-9B5A-74245B6514D7}" type="slidenum">
              <a:rPr lang="en-GB" smtClean="0"/>
              <a:t>9</a:t>
            </a:fld>
            <a:endParaRPr lang="en-GB"/>
          </a:p>
        </p:txBody>
      </p:sp>
    </p:spTree>
    <p:extLst>
      <p:ext uri="{BB962C8B-B14F-4D97-AF65-F5344CB8AC3E}">
        <p14:creationId xmlns:p14="http://schemas.microsoft.com/office/powerpoint/2010/main" val="35055502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The mean share of female managers at the workplace is 36%, while the mean share of female non-managers is 50%.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About 28% of employees work in workplaces where the majority (&gt;50%) of managers are women </a:t>
            </a:r>
            <a:endParaRPr lang="en-GB" dirty="0"/>
          </a:p>
        </p:txBody>
      </p:sp>
      <p:sp>
        <p:nvSpPr>
          <p:cNvPr id="4" name="Slide Number Placeholder 3"/>
          <p:cNvSpPr>
            <a:spLocks noGrp="1"/>
          </p:cNvSpPr>
          <p:nvPr>
            <p:ph type="sldNum" sz="quarter" idx="10"/>
          </p:nvPr>
        </p:nvSpPr>
        <p:spPr/>
        <p:txBody>
          <a:bodyPr/>
          <a:lstStyle/>
          <a:p>
            <a:fld id="{9713B02F-C65C-4107-9B5A-74245B6514D7}" type="slidenum">
              <a:rPr lang="en-GB" smtClean="0"/>
              <a:t>10</a:t>
            </a:fld>
            <a:endParaRPr lang="en-GB"/>
          </a:p>
        </p:txBody>
      </p:sp>
    </p:spTree>
    <p:extLst>
      <p:ext uri="{BB962C8B-B14F-4D97-AF65-F5344CB8AC3E}">
        <p14:creationId xmlns:p14="http://schemas.microsoft.com/office/powerpoint/2010/main" val="3618162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00EA9F8-5488-4EBF-863E-D7C9A0C94DC0}" type="datetimeFigureOut">
              <a:rPr lang="en-GB" smtClean="0"/>
              <a:t>23/04/2020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E7075F-8204-4322-A33F-C62BAFA563BE}" type="slidenum">
              <a:rPr lang="en-GB" smtClean="0"/>
              <a:t>‹#›</a:t>
            </a:fld>
            <a:endParaRPr lang="en-GB"/>
          </a:p>
        </p:txBody>
      </p:sp>
    </p:spTree>
    <p:extLst>
      <p:ext uri="{BB962C8B-B14F-4D97-AF65-F5344CB8AC3E}">
        <p14:creationId xmlns:p14="http://schemas.microsoft.com/office/powerpoint/2010/main" val="784629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0EA9F8-5488-4EBF-863E-D7C9A0C94DC0}" type="datetimeFigureOut">
              <a:rPr lang="en-GB" smtClean="0"/>
              <a:t>23/04/2020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E7075F-8204-4322-A33F-C62BAFA563BE}" type="slidenum">
              <a:rPr lang="en-GB" smtClean="0"/>
              <a:t>‹#›</a:t>
            </a:fld>
            <a:endParaRPr lang="en-GB"/>
          </a:p>
        </p:txBody>
      </p:sp>
    </p:spTree>
    <p:extLst>
      <p:ext uri="{BB962C8B-B14F-4D97-AF65-F5344CB8AC3E}">
        <p14:creationId xmlns:p14="http://schemas.microsoft.com/office/powerpoint/2010/main" val="1000861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0EA9F8-5488-4EBF-863E-D7C9A0C94DC0}" type="datetimeFigureOut">
              <a:rPr lang="en-GB" smtClean="0"/>
              <a:t>23/04/2020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E7075F-8204-4322-A33F-C62BAFA563BE}" type="slidenum">
              <a:rPr lang="en-GB" smtClean="0"/>
              <a:t>‹#›</a:t>
            </a:fld>
            <a:endParaRPr lang="en-GB"/>
          </a:p>
        </p:txBody>
      </p:sp>
    </p:spTree>
    <p:extLst>
      <p:ext uri="{BB962C8B-B14F-4D97-AF65-F5344CB8AC3E}">
        <p14:creationId xmlns:p14="http://schemas.microsoft.com/office/powerpoint/2010/main" val="3650323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0EA9F8-5488-4EBF-863E-D7C9A0C94DC0}" type="datetimeFigureOut">
              <a:rPr lang="en-GB" smtClean="0"/>
              <a:t>23/04/2020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E7075F-8204-4322-A33F-C62BAFA563BE}" type="slidenum">
              <a:rPr lang="en-GB" smtClean="0"/>
              <a:t>‹#›</a:t>
            </a:fld>
            <a:endParaRPr lang="en-GB"/>
          </a:p>
        </p:txBody>
      </p:sp>
    </p:spTree>
    <p:extLst>
      <p:ext uri="{BB962C8B-B14F-4D97-AF65-F5344CB8AC3E}">
        <p14:creationId xmlns:p14="http://schemas.microsoft.com/office/powerpoint/2010/main" val="4159466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0EA9F8-5488-4EBF-863E-D7C9A0C94DC0}" type="datetimeFigureOut">
              <a:rPr lang="en-GB" smtClean="0"/>
              <a:t>23/04/2020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E7075F-8204-4322-A33F-C62BAFA563BE}" type="slidenum">
              <a:rPr lang="en-GB" smtClean="0"/>
              <a:t>‹#›</a:t>
            </a:fld>
            <a:endParaRPr lang="en-GB"/>
          </a:p>
        </p:txBody>
      </p:sp>
    </p:spTree>
    <p:extLst>
      <p:ext uri="{BB962C8B-B14F-4D97-AF65-F5344CB8AC3E}">
        <p14:creationId xmlns:p14="http://schemas.microsoft.com/office/powerpoint/2010/main" val="574448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00EA9F8-5488-4EBF-863E-D7C9A0C94DC0}" type="datetimeFigureOut">
              <a:rPr lang="en-GB" smtClean="0"/>
              <a:t>23/04/2020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E7075F-8204-4322-A33F-C62BAFA563BE}" type="slidenum">
              <a:rPr lang="en-GB" smtClean="0"/>
              <a:t>‹#›</a:t>
            </a:fld>
            <a:endParaRPr lang="en-GB"/>
          </a:p>
        </p:txBody>
      </p:sp>
    </p:spTree>
    <p:extLst>
      <p:ext uri="{BB962C8B-B14F-4D97-AF65-F5344CB8AC3E}">
        <p14:creationId xmlns:p14="http://schemas.microsoft.com/office/powerpoint/2010/main" val="2425178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00EA9F8-5488-4EBF-863E-D7C9A0C94DC0}" type="datetimeFigureOut">
              <a:rPr lang="en-GB" smtClean="0"/>
              <a:t>23/04/2020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1E7075F-8204-4322-A33F-C62BAFA563BE}" type="slidenum">
              <a:rPr lang="en-GB" smtClean="0"/>
              <a:t>‹#›</a:t>
            </a:fld>
            <a:endParaRPr lang="en-GB"/>
          </a:p>
        </p:txBody>
      </p:sp>
    </p:spTree>
    <p:extLst>
      <p:ext uri="{BB962C8B-B14F-4D97-AF65-F5344CB8AC3E}">
        <p14:creationId xmlns:p14="http://schemas.microsoft.com/office/powerpoint/2010/main" val="35567466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00EA9F8-5488-4EBF-863E-D7C9A0C94DC0}" type="datetimeFigureOut">
              <a:rPr lang="en-GB" smtClean="0"/>
              <a:t>23/04/2020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1E7075F-8204-4322-A33F-C62BAFA563BE}" type="slidenum">
              <a:rPr lang="en-GB" smtClean="0"/>
              <a:t>‹#›</a:t>
            </a:fld>
            <a:endParaRPr lang="en-GB"/>
          </a:p>
        </p:txBody>
      </p:sp>
    </p:spTree>
    <p:extLst>
      <p:ext uri="{BB962C8B-B14F-4D97-AF65-F5344CB8AC3E}">
        <p14:creationId xmlns:p14="http://schemas.microsoft.com/office/powerpoint/2010/main" val="3429950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0EA9F8-5488-4EBF-863E-D7C9A0C94DC0}" type="datetimeFigureOut">
              <a:rPr lang="en-GB" smtClean="0"/>
              <a:t>23/04/2020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1E7075F-8204-4322-A33F-C62BAFA563BE}" type="slidenum">
              <a:rPr lang="en-GB" smtClean="0"/>
              <a:t>‹#›</a:t>
            </a:fld>
            <a:endParaRPr lang="en-GB"/>
          </a:p>
        </p:txBody>
      </p:sp>
    </p:spTree>
    <p:extLst>
      <p:ext uri="{BB962C8B-B14F-4D97-AF65-F5344CB8AC3E}">
        <p14:creationId xmlns:p14="http://schemas.microsoft.com/office/powerpoint/2010/main" val="645015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00EA9F8-5488-4EBF-863E-D7C9A0C94DC0}" type="datetimeFigureOut">
              <a:rPr lang="en-GB" smtClean="0"/>
              <a:t>23/04/2020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E7075F-8204-4322-A33F-C62BAFA563BE}" type="slidenum">
              <a:rPr lang="en-GB" smtClean="0"/>
              <a:t>‹#›</a:t>
            </a:fld>
            <a:endParaRPr lang="en-GB"/>
          </a:p>
        </p:txBody>
      </p:sp>
    </p:spTree>
    <p:extLst>
      <p:ext uri="{BB962C8B-B14F-4D97-AF65-F5344CB8AC3E}">
        <p14:creationId xmlns:p14="http://schemas.microsoft.com/office/powerpoint/2010/main" val="2200523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00EA9F8-5488-4EBF-863E-D7C9A0C94DC0}" type="datetimeFigureOut">
              <a:rPr lang="en-GB" smtClean="0"/>
              <a:t>23/04/2020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E7075F-8204-4322-A33F-C62BAFA563BE}" type="slidenum">
              <a:rPr lang="en-GB" smtClean="0"/>
              <a:t>‹#›</a:t>
            </a:fld>
            <a:endParaRPr lang="en-GB"/>
          </a:p>
        </p:txBody>
      </p:sp>
    </p:spTree>
    <p:extLst>
      <p:ext uri="{BB962C8B-B14F-4D97-AF65-F5344CB8AC3E}">
        <p14:creationId xmlns:p14="http://schemas.microsoft.com/office/powerpoint/2010/main" val="151472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0EA9F8-5488-4EBF-863E-D7C9A0C94DC0}" type="datetimeFigureOut">
              <a:rPr lang="en-GB" smtClean="0"/>
              <a:t>23/04/2020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E7075F-8204-4322-A33F-C62BAFA563BE}" type="slidenum">
              <a:rPr lang="en-GB" smtClean="0"/>
              <a:t>‹#›</a:t>
            </a:fld>
            <a:endParaRPr lang="en-GB"/>
          </a:p>
        </p:txBody>
      </p:sp>
    </p:spTree>
    <p:extLst>
      <p:ext uri="{BB962C8B-B14F-4D97-AF65-F5344CB8AC3E}">
        <p14:creationId xmlns:p14="http://schemas.microsoft.com/office/powerpoint/2010/main" val="14175199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3" Type="http://schemas.openxmlformats.org/officeDocument/2006/relationships/image" Target="../media/image70.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9.emf"/><Relationship Id="rId4" Type="http://schemas.openxmlformats.org/officeDocument/2006/relationships/package" Target="../embeddings/Microsoft_Word_Document.docx"/></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066800" y="793047"/>
            <a:ext cx="7375161" cy="1325563"/>
          </a:xfrm>
        </p:spPr>
        <p:txBody>
          <a:bodyPr vert="horz" lIns="91440" tIns="45720" rIns="91440" bIns="45720" rtlCol="0" anchor="ctr">
            <a:normAutofit/>
          </a:bodyPr>
          <a:lstStyle/>
          <a:p>
            <a:pPr>
              <a:lnSpc>
                <a:spcPct val="90000"/>
              </a:lnSpc>
            </a:pPr>
            <a:r>
              <a:rPr lang="en-US" sz="3000" kern="1200" dirty="0">
                <a:solidFill>
                  <a:srgbClr val="FFFFFF"/>
                </a:solidFill>
                <a:latin typeface="+mj-lt"/>
                <a:ea typeface="+mj-ea"/>
                <a:cs typeface="+mj-cs"/>
              </a:rPr>
              <a:t>Are Women Doing it for Themselves? </a:t>
            </a:r>
            <a:r>
              <a:rPr lang="en-US" sz="3000" dirty="0">
                <a:solidFill>
                  <a:srgbClr val="FFFFFF"/>
                </a:solidFill>
              </a:rPr>
              <a:t>Female Managers</a:t>
            </a:r>
            <a:r>
              <a:rPr lang="en-US" sz="3000" kern="1200" dirty="0">
                <a:solidFill>
                  <a:srgbClr val="FFFFFF"/>
                </a:solidFill>
                <a:latin typeface="+mj-lt"/>
                <a:ea typeface="+mj-ea"/>
                <a:cs typeface="+mj-cs"/>
              </a:rPr>
              <a:t> and the Gender Wage Gap </a:t>
            </a:r>
          </a:p>
        </p:txBody>
      </p:sp>
      <p:sp>
        <p:nvSpPr>
          <p:cNvPr id="3" name="Subtitle 2"/>
          <p:cNvSpPr>
            <a:spLocks noGrp="1"/>
          </p:cNvSpPr>
          <p:nvPr>
            <p:ph type="subTitle" idx="1"/>
          </p:nvPr>
        </p:nvSpPr>
        <p:spPr>
          <a:xfrm>
            <a:off x="457200" y="2819400"/>
            <a:ext cx="8229599" cy="3337810"/>
          </a:xfrm>
        </p:spPr>
        <p:txBody>
          <a:bodyPr vert="horz" lIns="91440" tIns="45720" rIns="91440" bIns="45720" rtlCol="0">
            <a:normAutofit fontScale="40000" lnSpcReduction="20000"/>
          </a:bodyPr>
          <a:lstStyle/>
          <a:p>
            <a:pPr>
              <a:lnSpc>
                <a:spcPct val="90000"/>
              </a:lnSpc>
            </a:pPr>
            <a:r>
              <a:rPr lang="en-US" sz="3400" dirty="0">
                <a:solidFill>
                  <a:srgbClr val="000000"/>
                </a:solidFill>
              </a:rPr>
              <a:t>Alex Bryson</a:t>
            </a:r>
          </a:p>
          <a:p>
            <a:pPr>
              <a:lnSpc>
                <a:spcPct val="90000"/>
              </a:lnSpc>
            </a:pPr>
            <a:r>
              <a:rPr lang="en-US" sz="3400" dirty="0">
                <a:solidFill>
                  <a:srgbClr val="000000"/>
                </a:solidFill>
              </a:rPr>
              <a:t>UCL</a:t>
            </a:r>
          </a:p>
          <a:p>
            <a:pPr>
              <a:lnSpc>
                <a:spcPct val="90000"/>
              </a:lnSpc>
            </a:pPr>
            <a:endParaRPr lang="en-US" sz="3400" dirty="0">
              <a:solidFill>
                <a:srgbClr val="000000"/>
              </a:solidFill>
            </a:endParaRPr>
          </a:p>
          <a:p>
            <a:pPr>
              <a:lnSpc>
                <a:spcPct val="90000"/>
              </a:lnSpc>
            </a:pPr>
            <a:r>
              <a:rPr lang="en-US" sz="3400" dirty="0">
                <a:solidFill>
                  <a:srgbClr val="000000"/>
                </a:solidFill>
              </a:rPr>
              <a:t>John Forth</a:t>
            </a:r>
          </a:p>
          <a:p>
            <a:pPr>
              <a:lnSpc>
                <a:spcPct val="90000"/>
              </a:lnSpc>
            </a:pPr>
            <a:r>
              <a:rPr lang="en-US" sz="3400" dirty="0">
                <a:solidFill>
                  <a:srgbClr val="000000"/>
                </a:solidFill>
              </a:rPr>
              <a:t>Cass Business School</a:t>
            </a:r>
          </a:p>
          <a:p>
            <a:pPr>
              <a:lnSpc>
                <a:spcPct val="90000"/>
              </a:lnSpc>
            </a:pPr>
            <a:endParaRPr lang="en-US" sz="3400" dirty="0">
              <a:solidFill>
                <a:srgbClr val="000000"/>
              </a:solidFill>
            </a:endParaRPr>
          </a:p>
          <a:p>
            <a:pPr>
              <a:lnSpc>
                <a:spcPct val="90000"/>
              </a:lnSpc>
            </a:pPr>
            <a:r>
              <a:rPr lang="en-US" sz="3400" dirty="0">
                <a:solidFill>
                  <a:srgbClr val="000000"/>
                </a:solidFill>
              </a:rPr>
              <a:t>Nikos </a:t>
            </a:r>
            <a:r>
              <a:rPr lang="en-US" sz="3400" dirty="0" err="1">
                <a:solidFill>
                  <a:srgbClr val="000000"/>
                </a:solidFill>
              </a:rPr>
              <a:t>Theodoropoulos</a:t>
            </a:r>
            <a:endParaRPr lang="en-US" sz="3400" dirty="0">
              <a:solidFill>
                <a:srgbClr val="000000"/>
              </a:solidFill>
            </a:endParaRPr>
          </a:p>
          <a:p>
            <a:pPr>
              <a:lnSpc>
                <a:spcPct val="90000"/>
              </a:lnSpc>
            </a:pPr>
            <a:r>
              <a:rPr lang="en-US" sz="3400" dirty="0">
                <a:solidFill>
                  <a:srgbClr val="000000"/>
                </a:solidFill>
              </a:rPr>
              <a:t>University of Cyprus</a:t>
            </a:r>
          </a:p>
          <a:p>
            <a:pPr indent="-228600">
              <a:lnSpc>
                <a:spcPct val="90000"/>
              </a:lnSpc>
              <a:buFont typeface="Arial" panose="020B0604020202020204" pitchFamily="34" charset="0"/>
              <a:buChar char="•"/>
            </a:pPr>
            <a:endParaRPr lang="en-US" sz="2000" dirty="0">
              <a:solidFill>
                <a:srgbClr val="000000"/>
              </a:solidFill>
            </a:endParaRPr>
          </a:p>
          <a:p>
            <a:pPr indent="-228600">
              <a:lnSpc>
                <a:spcPct val="90000"/>
              </a:lnSpc>
              <a:buFont typeface="Arial" panose="020B0604020202020204" pitchFamily="34" charset="0"/>
              <a:buChar char="•"/>
            </a:pPr>
            <a:endParaRPr lang="en-US" sz="2000" dirty="0">
              <a:solidFill>
                <a:srgbClr val="000000"/>
              </a:solidFill>
            </a:endParaRPr>
          </a:p>
          <a:p>
            <a:pPr>
              <a:lnSpc>
                <a:spcPct val="90000"/>
              </a:lnSpc>
            </a:pPr>
            <a:r>
              <a:rPr lang="en-US" sz="2900" dirty="0">
                <a:solidFill>
                  <a:srgbClr val="000000"/>
                </a:solidFill>
              </a:rPr>
              <a:t>Paris School of Economics Labour and Public Economics Seminar</a:t>
            </a:r>
          </a:p>
          <a:p>
            <a:pPr>
              <a:lnSpc>
                <a:spcPct val="90000"/>
              </a:lnSpc>
            </a:pPr>
            <a:r>
              <a:rPr lang="en-US" sz="2900" dirty="0">
                <a:solidFill>
                  <a:srgbClr val="000000"/>
                </a:solidFill>
              </a:rPr>
              <a:t>23</a:t>
            </a:r>
            <a:r>
              <a:rPr lang="en-US" sz="2900" baseline="30000" dirty="0">
                <a:solidFill>
                  <a:srgbClr val="000000"/>
                </a:solidFill>
              </a:rPr>
              <a:t>rd</a:t>
            </a:r>
            <a:r>
              <a:rPr lang="en-US" sz="2900" dirty="0">
                <a:solidFill>
                  <a:srgbClr val="000000"/>
                </a:solidFill>
              </a:rPr>
              <a:t> April 2020</a:t>
            </a:r>
          </a:p>
          <a:p>
            <a:pPr>
              <a:lnSpc>
                <a:spcPct val="90000"/>
              </a:lnSpc>
            </a:pPr>
            <a:r>
              <a:rPr lang="en-US" sz="2900" dirty="0">
                <a:solidFill>
                  <a:srgbClr val="000000"/>
                </a:solidFill>
              </a:rPr>
              <a:t>Paris France</a:t>
            </a:r>
          </a:p>
          <a:p>
            <a:pPr algn="l">
              <a:lnSpc>
                <a:spcPct val="90000"/>
              </a:lnSpc>
            </a:pPr>
            <a:endParaRPr lang="en-GB" sz="1700" dirty="0">
              <a:solidFill>
                <a:srgbClr val="000000"/>
              </a:solidFill>
            </a:endParaRPr>
          </a:p>
          <a:p>
            <a:pPr algn="l">
              <a:lnSpc>
                <a:spcPct val="90000"/>
              </a:lnSpc>
            </a:pPr>
            <a:r>
              <a:rPr lang="en-GB" sz="2500" dirty="0">
                <a:solidFill>
                  <a:srgbClr val="000000"/>
                </a:solidFill>
              </a:rPr>
              <a:t>The authors acknowledge the Department for Business, Energy and Industrial Strategy, the Economic and Social Research Council, the Advisory, Conciliation and Arbitration Service and the National Institute of Economic and Social Research as the originators of the Workplace Employee Relations Survey data, and the Data Archive at the University of Essex as the distributor of the data. None of these organisations bears any responsibility for our analysis or interpretation. Alex Bryson thanks the Economic and Social Research Council for funding (grant number ES/S012583/1)</a:t>
            </a:r>
            <a:endParaRPr lang="en-US" sz="2500" dirty="0">
              <a:solidFill>
                <a:srgbClr val="000000"/>
              </a:solidFill>
            </a:endParaRPr>
          </a:p>
        </p:txBody>
      </p:sp>
    </p:spTree>
    <p:extLst>
      <p:ext uri="{BB962C8B-B14F-4D97-AF65-F5344CB8AC3E}">
        <p14:creationId xmlns:p14="http://schemas.microsoft.com/office/powerpoint/2010/main" val="40789117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9067800" cy="457200"/>
          </a:xfrm>
        </p:spPr>
        <p:txBody>
          <a:bodyPr>
            <a:noAutofit/>
          </a:bodyPr>
          <a:lstStyle/>
          <a:p>
            <a:pPr algn="l"/>
            <a:r>
              <a:rPr lang="en-GB" sz="2400" dirty="0"/>
              <a:t>Distribution of Employees by Female Share Among Managers in their Workplace, by Gender of Employee, (Pooled 2004-2011)</a:t>
            </a:r>
          </a:p>
        </p:txBody>
      </p:sp>
      <p:pic>
        <p:nvPicPr>
          <p:cNvPr id="5" name="Picture 4">
            <a:extLst>
              <a:ext uri="{FF2B5EF4-FFF2-40B4-BE49-F238E27FC236}">
                <a16:creationId xmlns:a16="http://schemas.microsoft.com/office/drawing/2014/main" id="{89E097D0-4B81-44D5-8BA8-A65FC1643369}"/>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1066800"/>
            <a:ext cx="8382000" cy="4953000"/>
          </a:xfrm>
          <a:prstGeom prst="rect">
            <a:avLst/>
          </a:prstGeom>
          <a:noFill/>
          <a:ln>
            <a:noFill/>
          </a:ln>
        </p:spPr>
      </p:pic>
    </p:spTree>
    <p:extLst>
      <p:ext uri="{BB962C8B-B14F-4D97-AF65-F5344CB8AC3E}">
        <p14:creationId xmlns:p14="http://schemas.microsoft.com/office/powerpoint/2010/main" val="1553771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82504E4-CC68-46FD-A62C-E56AA95194FA}"/>
              </a:ext>
            </a:extLst>
          </p:cNvPr>
          <p:cNvSpPr txBox="1"/>
          <p:nvPr/>
        </p:nvSpPr>
        <p:spPr>
          <a:xfrm>
            <a:off x="1676400" y="2438400"/>
            <a:ext cx="5410200" cy="707886"/>
          </a:xfrm>
          <a:prstGeom prst="rect">
            <a:avLst/>
          </a:prstGeom>
          <a:noFill/>
        </p:spPr>
        <p:txBody>
          <a:bodyPr wrap="square" rtlCol="0">
            <a:spAutoFit/>
          </a:bodyPr>
          <a:lstStyle/>
          <a:p>
            <a:pPr algn="ctr"/>
            <a:r>
              <a:rPr lang="en-GB" sz="4000" dirty="0"/>
              <a:t>Results</a:t>
            </a:r>
          </a:p>
        </p:txBody>
      </p:sp>
    </p:spTree>
    <p:extLst>
      <p:ext uri="{BB962C8B-B14F-4D97-AF65-F5344CB8AC3E}">
        <p14:creationId xmlns:p14="http://schemas.microsoft.com/office/powerpoint/2010/main" val="2089193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09600"/>
          </a:xfrm>
        </p:spPr>
        <p:txBody>
          <a:bodyPr>
            <a:normAutofit/>
          </a:bodyPr>
          <a:lstStyle/>
          <a:p>
            <a:r>
              <a:rPr lang="en-GB" sz="2000" dirty="0"/>
              <a:t>Raw and Adjusted Gender Wage Gap</a:t>
            </a:r>
            <a:endParaRPr lang="en-GB" sz="2000" b="1" i="1" dirty="0"/>
          </a:p>
        </p:txBody>
      </p:sp>
      <p:graphicFrame>
        <p:nvGraphicFramePr>
          <p:cNvPr id="4" name="Table 3">
            <a:extLst>
              <a:ext uri="{FF2B5EF4-FFF2-40B4-BE49-F238E27FC236}">
                <a16:creationId xmlns:a16="http://schemas.microsoft.com/office/drawing/2014/main" id="{58600E5D-F5B3-4655-AF53-6A6C41594C3C}"/>
              </a:ext>
            </a:extLst>
          </p:cNvPr>
          <p:cNvGraphicFramePr>
            <a:graphicFrameLocks noGrp="1"/>
          </p:cNvGraphicFramePr>
          <p:nvPr/>
        </p:nvGraphicFramePr>
        <p:xfrm>
          <a:off x="457200" y="2438400"/>
          <a:ext cx="8229598" cy="2069406"/>
        </p:xfrm>
        <a:graphic>
          <a:graphicData uri="http://schemas.openxmlformats.org/drawingml/2006/table">
            <a:tbl>
              <a:tblPr/>
              <a:tblGrid>
                <a:gridCol w="936528">
                  <a:extLst>
                    <a:ext uri="{9D8B030D-6E8A-4147-A177-3AD203B41FA5}">
                      <a16:colId xmlns:a16="http://schemas.microsoft.com/office/drawing/2014/main" val="439953126"/>
                    </a:ext>
                  </a:extLst>
                </a:gridCol>
                <a:gridCol w="1245961">
                  <a:extLst>
                    <a:ext uri="{9D8B030D-6E8A-4147-A177-3AD203B41FA5}">
                      <a16:colId xmlns:a16="http://schemas.microsoft.com/office/drawing/2014/main" val="2673282002"/>
                    </a:ext>
                  </a:extLst>
                </a:gridCol>
                <a:gridCol w="1334841">
                  <a:extLst>
                    <a:ext uri="{9D8B030D-6E8A-4147-A177-3AD203B41FA5}">
                      <a16:colId xmlns:a16="http://schemas.microsoft.com/office/drawing/2014/main" val="1577058774"/>
                    </a:ext>
                  </a:extLst>
                </a:gridCol>
                <a:gridCol w="1068202">
                  <a:extLst>
                    <a:ext uri="{9D8B030D-6E8A-4147-A177-3AD203B41FA5}">
                      <a16:colId xmlns:a16="http://schemas.microsoft.com/office/drawing/2014/main" val="821276521"/>
                    </a:ext>
                  </a:extLst>
                </a:gridCol>
                <a:gridCol w="1245961">
                  <a:extLst>
                    <a:ext uri="{9D8B030D-6E8A-4147-A177-3AD203B41FA5}">
                      <a16:colId xmlns:a16="http://schemas.microsoft.com/office/drawing/2014/main" val="1430277724"/>
                    </a:ext>
                  </a:extLst>
                </a:gridCol>
                <a:gridCol w="1066556">
                  <a:extLst>
                    <a:ext uri="{9D8B030D-6E8A-4147-A177-3AD203B41FA5}">
                      <a16:colId xmlns:a16="http://schemas.microsoft.com/office/drawing/2014/main" val="1399968513"/>
                    </a:ext>
                  </a:extLst>
                </a:gridCol>
                <a:gridCol w="1331549">
                  <a:extLst>
                    <a:ext uri="{9D8B030D-6E8A-4147-A177-3AD203B41FA5}">
                      <a16:colId xmlns:a16="http://schemas.microsoft.com/office/drawing/2014/main" val="1626382145"/>
                    </a:ext>
                  </a:extLst>
                </a:gridCol>
              </a:tblGrid>
              <a:tr h="227393">
                <a:tc>
                  <a:txBody>
                    <a:bodyPr/>
                    <a:lstStyle/>
                    <a:p>
                      <a:pPr>
                        <a:lnSpc>
                          <a:spcPct val="115000"/>
                        </a:lnSpc>
                        <a:spcAft>
                          <a:spcPts val="0"/>
                        </a:spcAft>
                      </a:pPr>
                      <a:r>
                        <a:rPr lang="en-GB" sz="1400" dirty="0">
                          <a:effectLst/>
                          <a:latin typeface="Times New Roman" panose="02020603050405020304" pitchFamily="18" charset="0"/>
                          <a:ea typeface="SimSun" panose="02010600030101010101" pitchFamily="2" charset="-122"/>
                          <a:cs typeface="Times New Roman" panose="02020603050405020304" pitchFamily="18" charset="0"/>
                        </a:rPr>
                        <a:t> </a:t>
                      </a:r>
                      <a:endParaRPr lang="en-GB"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(1)</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(2)</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(3)</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(4)</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(5)</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(6)</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96803875"/>
                  </a:ext>
                </a:extLst>
              </a:tr>
              <a:tr h="0">
                <a:tc>
                  <a:txBody>
                    <a:bodyPr/>
                    <a:lstStyle/>
                    <a:p>
                      <a:pPr>
                        <a:lnSpc>
                          <a:spcPct val="115000"/>
                        </a:lnSpc>
                        <a:spcAft>
                          <a:spcPts val="0"/>
                        </a:spcAft>
                      </a:pPr>
                      <a:endParaRPr lang="en-GB"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dirty="0">
                          <a:effectLst/>
                          <a:latin typeface="Times New Roman" panose="02020603050405020304" pitchFamily="18" charset="0"/>
                          <a:ea typeface="SimSun" panose="02010600030101010101" pitchFamily="2" charset="-122"/>
                          <a:cs typeface="Times New Roman" panose="02020603050405020304" pitchFamily="18" charset="0"/>
                        </a:rPr>
                        <a:t>2004 Raw </a:t>
                      </a:r>
                      <a:endParaRPr lang="en-GB"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dirty="0">
                          <a:effectLst/>
                          <a:latin typeface="Times New Roman" panose="02020603050405020304" pitchFamily="18" charset="0"/>
                          <a:ea typeface="SimSun" panose="02010600030101010101" pitchFamily="2" charset="-122"/>
                          <a:cs typeface="Times New Roman" panose="02020603050405020304" pitchFamily="18" charset="0"/>
                        </a:rPr>
                        <a:t>2004 Adjusted </a:t>
                      </a:r>
                      <a:endParaRPr lang="en-GB"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dirty="0">
                          <a:effectLst/>
                          <a:latin typeface="Times New Roman" panose="02020603050405020304" pitchFamily="18" charset="0"/>
                          <a:ea typeface="SimSun" panose="02010600030101010101" pitchFamily="2" charset="-122"/>
                          <a:cs typeface="Times New Roman" panose="02020603050405020304" pitchFamily="18" charset="0"/>
                        </a:rPr>
                        <a:t>2011 Raw </a:t>
                      </a:r>
                      <a:endParaRPr lang="en-GB"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2011 Adjusted </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Pooled Raw </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Pooled Adjusted </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10188562"/>
                  </a:ext>
                </a:extLst>
              </a:tr>
              <a:tr h="0">
                <a:tc>
                  <a:txBody>
                    <a:bodyPr/>
                    <a:lstStyle/>
                    <a:p>
                      <a:pP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Female</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-0.206***</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-0.129***</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GB" sz="1400" dirty="0">
                          <a:effectLst/>
                          <a:latin typeface="Times New Roman" panose="02020603050405020304" pitchFamily="18" charset="0"/>
                          <a:ea typeface="SimSun" panose="02010600030101010101" pitchFamily="2" charset="-122"/>
                          <a:cs typeface="Times New Roman" panose="02020603050405020304" pitchFamily="18" charset="0"/>
                        </a:rPr>
                        <a:t>-0.182***</a:t>
                      </a:r>
                      <a:endParaRPr lang="en-GB"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GB" sz="1400" dirty="0">
                          <a:effectLst/>
                          <a:latin typeface="Times New Roman" panose="02020603050405020304" pitchFamily="18" charset="0"/>
                          <a:ea typeface="SimSun" panose="02010600030101010101" pitchFamily="2" charset="-122"/>
                          <a:cs typeface="Times New Roman" panose="02020603050405020304" pitchFamily="18" charset="0"/>
                        </a:rPr>
                        <a:t>-0.096***</a:t>
                      </a:r>
                      <a:endParaRPr lang="en-GB"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-0.194***</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-0.113***</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636727088"/>
                  </a:ext>
                </a:extLst>
              </a:tr>
              <a:tr h="0">
                <a:tc>
                  <a:txBody>
                    <a:bodyPr/>
                    <a:lstStyle/>
                    <a:p>
                      <a:pP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 </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(0.014)</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(0.010)</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(0.019)</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a:noFill/>
                    </a:lnT>
                    <a:lnB>
                      <a:noFill/>
                    </a:lnB>
                  </a:tcPr>
                </a:tc>
                <a:tc>
                  <a:txBody>
                    <a:bodyPr/>
                    <a:lstStyle/>
                    <a:p>
                      <a:pPr algn="ctr">
                        <a:lnSpc>
                          <a:spcPct val="115000"/>
                        </a:lnSpc>
                        <a:spcAft>
                          <a:spcPts val="0"/>
                        </a:spcAft>
                      </a:pPr>
                      <a:r>
                        <a:rPr lang="en-GB" sz="1400" dirty="0">
                          <a:effectLst/>
                          <a:latin typeface="Times New Roman" panose="02020603050405020304" pitchFamily="18" charset="0"/>
                          <a:ea typeface="SimSun" panose="02010600030101010101" pitchFamily="2" charset="-122"/>
                          <a:cs typeface="Times New Roman" panose="02020603050405020304" pitchFamily="18" charset="0"/>
                        </a:rPr>
                        <a:t>(0.014)</a:t>
                      </a:r>
                      <a:endParaRPr lang="en-GB"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(0.012)</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(0.009)</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a:noFill/>
                    </a:lnT>
                    <a:lnB>
                      <a:noFill/>
                    </a:lnB>
                  </a:tcPr>
                </a:tc>
                <a:extLst>
                  <a:ext uri="{0D108BD9-81ED-4DB2-BD59-A6C34878D82A}">
                    <a16:rowId xmlns:a16="http://schemas.microsoft.com/office/drawing/2014/main" val="1725912449"/>
                  </a:ext>
                </a:extLst>
              </a:tr>
              <a:tr h="0">
                <a:tc>
                  <a:txBody>
                    <a:bodyPr/>
                    <a:lstStyle/>
                    <a:p>
                      <a:pP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Constant</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2.291***</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1.513***</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2.545***</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1.597***</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a:noFill/>
                    </a:lnT>
                    <a:lnB>
                      <a:noFill/>
                    </a:lnB>
                  </a:tcPr>
                </a:tc>
                <a:tc>
                  <a:txBody>
                    <a:bodyPr/>
                    <a:lstStyle/>
                    <a:p>
                      <a:pPr algn="ctr">
                        <a:lnSpc>
                          <a:spcPct val="115000"/>
                        </a:lnSpc>
                        <a:spcAft>
                          <a:spcPts val="0"/>
                        </a:spcAft>
                      </a:pPr>
                      <a:r>
                        <a:rPr lang="en-GB" sz="1400" dirty="0">
                          <a:effectLst/>
                          <a:latin typeface="Times New Roman" panose="02020603050405020304" pitchFamily="18" charset="0"/>
                          <a:ea typeface="SimSun" panose="02010600030101010101" pitchFamily="2" charset="-122"/>
                          <a:cs typeface="Times New Roman" panose="02020603050405020304" pitchFamily="18" charset="0"/>
                        </a:rPr>
                        <a:t>2.551***</a:t>
                      </a:r>
                      <a:endParaRPr lang="en-GB"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1.656***</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a:noFill/>
                    </a:lnT>
                    <a:lnB>
                      <a:noFill/>
                    </a:lnB>
                  </a:tcPr>
                </a:tc>
                <a:extLst>
                  <a:ext uri="{0D108BD9-81ED-4DB2-BD59-A6C34878D82A}">
                    <a16:rowId xmlns:a16="http://schemas.microsoft.com/office/drawing/2014/main" val="2783636855"/>
                  </a:ext>
                </a:extLst>
              </a:tr>
              <a:tr h="0">
                <a:tc>
                  <a:txBody>
                    <a:bodyPr/>
                    <a:lstStyle/>
                    <a:p>
                      <a:pP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 </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(0.015)</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(0.086)</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(0.021)</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(0.108)</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dirty="0">
                          <a:effectLst/>
                          <a:latin typeface="Times New Roman" panose="02020603050405020304" pitchFamily="18" charset="0"/>
                          <a:ea typeface="SimSun" panose="02010600030101010101" pitchFamily="2" charset="-122"/>
                          <a:cs typeface="Times New Roman" panose="02020603050405020304" pitchFamily="18" charset="0"/>
                        </a:rPr>
                        <a:t>(0.019)</a:t>
                      </a:r>
                      <a:endParaRPr lang="en-GB"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dirty="0">
                          <a:effectLst/>
                          <a:latin typeface="Times New Roman" panose="02020603050405020304" pitchFamily="18" charset="0"/>
                          <a:ea typeface="SimSun" panose="02010600030101010101" pitchFamily="2" charset="-122"/>
                          <a:cs typeface="Times New Roman" panose="02020603050405020304" pitchFamily="18" charset="0"/>
                        </a:rPr>
                        <a:t>(0.069)</a:t>
                      </a:r>
                      <a:endParaRPr lang="en-GB"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62654047"/>
                  </a:ext>
                </a:extLst>
              </a:tr>
              <a:tr h="0">
                <a:tc>
                  <a:txBody>
                    <a:bodyPr/>
                    <a:lstStyle/>
                    <a:p>
                      <a:pPr>
                        <a:lnSpc>
                          <a:spcPct val="115000"/>
                        </a:lnSpc>
                        <a:spcAft>
                          <a:spcPts val="0"/>
                        </a:spcAft>
                      </a:pPr>
                      <a:r>
                        <a:rPr lang="en-GB" sz="1400" dirty="0" err="1">
                          <a:effectLst/>
                          <a:latin typeface="Times New Roman" panose="02020603050405020304" pitchFamily="18" charset="0"/>
                          <a:ea typeface="SimSun" panose="02010600030101010101" pitchFamily="2" charset="-122"/>
                          <a:cs typeface="Times New Roman" panose="02020603050405020304" pitchFamily="18" charset="0"/>
                        </a:rPr>
                        <a:t>Obs</a:t>
                      </a:r>
                      <a:endParaRPr lang="en-GB"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20,697</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20,697</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19,269</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19,269</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39,966</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GB" sz="1400" dirty="0">
                          <a:effectLst/>
                          <a:latin typeface="Times New Roman" panose="02020603050405020304" pitchFamily="18" charset="0"/>
                          <a:ea typeface="SimSun" panose="02010600030101010101" pitchFamily="2" charset="-122"/>
                          <a:cs typeface="Times New Roman" panose="02020603050405020304" pitchFamily="18" charset="0"/>
                        </a:rPr>
                        <a:t>39,966</a:t>
                      </a:r>
                      <a:endParaRPr lang="en-GB"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899844904"/>
                  </a:ext>
                </a:extLst>
              </a:tr>
              <a:tr h="0">
                <a:tc>
                  <a:txBody>
                    <a:bodyPr/>
                    <a:lstStyle/>
                    <a:p>
                      <a:pP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R-squared</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0.030</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0.442</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0.019</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0.426</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0.066</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a:noFill/>
                    </a:lnT>
                    <a:lnB>
                      <a:noFill/>
                    </a:lnB>
                  </a:tcPr>
                </a:tc>
                <a:tc>
                  <a:txBody>
                    <a:bodyPr/>
                    <a:lstStyle/>
                    <a:p>
                      <a:pPr algn="ctr">
                        <a:lnSpc>
                          <a:spcPct val="115000"/>
                        </a:lnSpc>
                        <a:spcAft>
                          <a:spcPts val="0"/>
                        </a:spcAft>
                      </a:pPr>
                      <a:r>
                        <a:rPr lang="en-GB" sz="1400" dirty="0">
                          <a:effectLst/>
                          <a:latin typeface="Times New Roman" panose="02020603050405020304" pitchFamily="18" charset="0"/>
                          <a:ea typeface="SimSun" panose="02010600030101010101" pitchFamily="2" charset="-122"/>
                          <a:cs typeface="Times New Roman" panose="02020603050405020304" pitchFamily="18" charset="0"/>
                        </a:rPr>
                        <a:t>0.452</a:t>
                      </a:r>
                      <a:endParaRPr lang="en-GB"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a:noFill/>
                    </a:lnT>
                    <a:lnB>
                      <a:noFill/>
                    </a:lnB>
                  </a:tcPr>
                </a:tc>
                <a:extLst>
                  <a:ext uri="{0D108BD9-81ED-4DB2-BD59-A6C34878D82A}">
                    <a16:rowId xmlns:a16="http://schemas.microsoft.com/office/drawing/2014/main" val="391455796"/>
                  </a:ext>
                </a:extLst>
              </a:tr>
              <a:tr h="0">
                <a:tc>
                  <a:txBody>
                    <a:bodyPr/>
                    <a:lstStyle/>
                    <a:p>
                      <a:pPr>
                        <a:lnSpc>
                          <a:spcPct val="115000"/>
                        </a:lnSpc>
                        <a:spcAft>
                          <a:spcPts val="0"/>
                        </a:spcAft>
                      </a:pPr>
                      <a:r>
                        <a:rPr lang="en-US" sz="1400" dirty="0">
                          <a:effectLst/>
                          <a:latin typeface="Times New Roman" panose="02020603050405020304" pitchFamily="18" charset="0"/>
                          <a:ea typeface="SimSun" panose="02010600030101010101" pitchFamily="2" charset="-122"/>
                          <a:cs typeface="Times New Roman" panose="02020603050405020304" pitchFamily="18" charset="0"/>
                        </a:rPr>
                        <a:t>Adj </a:t>
                      </a:r>
                      <a:r>
                        <a:rPr lang="en-US" sz="1400" i="1" dirty="0">
                          <a:effectLst/>
                          <a:latin typeface="Times New Roman" panose="02020603050405020304" pitchFamily="18" charset="0"/>
                          <a:ea typeface="SimSun" panose="02010600030101010101" pitchFamily="2" charset="-122"/>
                          <a:cs typeface="Times New Roman" panose="02020603050405020304" pitchFamily="18" charset="0"/>
                        </a:rPr>
                        <a:t>R</a:t>
                      </a:r>
                      <a:r>
                        <a:rPr lang="en-US" sz="1400" baseline="30000" dirty="0">
                          <a:effectLst/>
                          <a:latin typeface="Times New Roman" panose="02020603050405020304" pitchFamily="18" charset="0"/>
                          <a:ea typeface="SimSun" panose="02010600030101010101" pitchFamily="2" charset="-122"/>
                          <a:cs typeface="Times New Roman" panose="02020603050405020304" pitchFamily="18" charset="0"/>
                        </a:rPr>
                        <a:t>2</a:t>
                      </a:r>
                      <a:endParaRPr lang="en-GB"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0.030</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0.439</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0.019</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0.423</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0.066</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dirty="0">
                          <a:effectLst/>
                          <a:latin typeface="Times New Roman" panose="02020603050405020304" pitchFamily="18" charset="0"/>
                          <a:ea typeface="SimSun" panose="02010600030101010101" pitchFamily="2" charset="-122"/>
                          <a:cs typeface="Times New Roman" panose="02020603050405020304" pitchFamily="18" charset="0"/>
                        </a:rPr>
                        <a:t>0.451</a:t>
                      </a:r>
                      <a:endParaRPr lang="en-GB"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47625" marR="47625"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7890272"/>
                  </a:ext>
                </a:extLst>
              </a:tr>
            </a:tbl>
          </a:graphicData>
        </a:graphic>
      </p:graphicFrame>
    </p:spTree>
    <p:extLst>
      <p:ext uri="{BB962C8B-B14F-4D97-AF65-F5344CB8AC3E}">
        <p14:creationId xmlns:p14="http://schemas.microsoft.com/office/powerpoint/2010/main" val="2935644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pPr algn="l"/>
            <a:r>
              <a:rPr lang="en-GB" dirty="0"/>
              <a:t>Baseline OLS specification</a:t>
            </a:r>
          </a:p>
        </p:txBody>
      </p:sp>
      <mc:AlternateContent xmlns:mc="http://schemas.openxmlformats.org/markup-compatibility/2006" xmlns:a14="http://schemas.microsoft.com/office/drawing/2010/main">
        <mc:Choice Requires="a14">
          <p:sp>
            <p:nvSpPr>
              <p:cNvPr id="7" name="Rectangle 6">
                <a:extLst>
                  <a:ext uri="{FF2B5EF4-FFF2-40B4-BE49-F238E27FC236}">
                    <a16:creationId xmlns:a16="http://schemas.microsoft.com/office/drawing/2014/main" id="{24A02781-CE7B-4576-B216-BF6E4C813275}"/>
                  </a:ext>
                </a:extLst>
              </p:cNvPr>
              <p:cNvSpPr/>
              <p:nvPr/>
            </p:nvSpPr>
            <p:spPr>
              <a:xfrm>
                <a:off x="449580" y="1524000"/>
                <a:ext cx="8618220" cy="1319272"/>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GB" i="1">
                              <a:latin typeface="Cambria Math" panose="02040503050406030204" pitchFamily="18" charset="0"/>
                            </a:rPr>
                          </m:ctrlPr>
                        </m:sSubPr>
                        <m:e>
                          <m:r>
                            <a:rPr lang="en-GB" i="1">
                              <a:latin typeface="Cambria Math" panose="02040503050406030204" pitchFamily="18" charset="0"/>
                            </a:rPr>
                            <m:t>𝑙𝑜𝑔𝑦</m:t>
                          </m:r>
                        </m:e>
                        <m:sub>
                          <m:r>
                            <a:rPr lang="en-GB" i="1">
                              <a:latin typeface="Cambria Math" panose="02040503050406030204" pitchFamily="18" charset="0"/>
                            </a:rPr>
                            <m:t>𝑖</m:t>
                          </m:r>
                          <m:d>
                            <m:dPr>
                              <m:ctrlPr>
                                <a:rPr lang="en-GB" i="1">
                                  <a:latin typeface="Cambria Math" panose="02040503050406030204" pitchFamily="18" charset="0"/>
                                </a:rPr>
                              </m:ctrlPr>
                            </m:dPr>
                            <m:e>
                              <m:r>
                                <a:rPr lang="en-GB" i="1">
                                  <a:latin typeface="Cambria Math" panose="02040503050406030204" pitchFamily="18" charset="0"/>
                                </a:rPr>
                                <m:t>𝑗</m:t>
                              </m:r>
                            </m:e>
                          </m:d>
                        </m:sub>
                      </m:sSub>
                      <m:r>
                        <a:rPr lang="en-GB">
                          <a:latin typeface="Cambria Math" panose="02040503050406030204" pitchFamily="18" charset="0"/>
                        </a:rPr>
                        <m:t>≡</m:t>
                      </m:r>
                      <m:r>
                        <a:rPr lang="en-GB" i="1">
                          <a:latin typeface="Cambria Math" panose="02040503050406030204" pitchFamily="18" charset="0"/>
                        </a:rPr>
                        <m:t>𝑙𝑜𝑔</m:t>
                      </m:r>
                      <m:d>
                        <m:dPr>
                          <m:ctrlPr>
                            <a:rPr lang="en-GB" i="1">
                              <a:latin typeface="Cambria Math" panose="02040503050406030204" pitchFamily="18" charset="0"/>
                            </a:rPr>
                          </m:ctrlPr>
                        </m:dPr>
                        <m:e>
                          <m:f>
                            <m:fPr>
                              <m:ctrlPr>
                                <a:rPr lang="en-GB" i="1">
                                  <a:latin typeface="Cambria Math" panose="02040503050406030204" pitchFamily="18" charset="0"/>
                                </a:rPr>
                              </m:ctrlPr>
                            </m:fPr>
                            <m:num>
                              <m:sSub>
                                <m:sSubPr>
                                  <m:ctrlPr>
                                    <a:rPr lang="en-GB" i="1">
                                      <a:latin typeface="Cambria Math" panose="02040503050406030204" pitchFamily="18" charset="0"/>
                                    </a:rPr>
                                  </m:ctrlPr>
                                </m:sSubPr>
                                <m:e>
                                  <m:r>
                                    <a:rPr lang="en-GB" i="1">
                                      <a:latin typeface="Cambria Math" panose="02040503050406030204" pitchFamily="18" charset="0"/>
                                    </a:rPr>
                                    <m:t>𝑤</m:t>
                                  </m:r>
                                </m:e>
                                <m:sub>
                                  <m:r>
                                    <a:rPr lang="en-GB" i="1">
                                      <a:latin typeface="Cambria Math" panose="02040503050406030204" pitchFamily="18" charset="0"/>
                                    </a:rPr>
                                    <m:t>𝑖</m:t>
                                  </m:r>
                                  <m:d>
                                    <m:dPr>
                                      <m:ctrlPr>
                                        <a:rPr lang="en-GB" i="1">
                                          <a:latin typeface="Cambria Math" panose="02040503050406030204" pitchFamily="18" charset="0"/>
                                        </a:rPr>
                                      </m:ctrlPr>
                                    </m:dPr>
                                    <m:e>
                                      <m:r>
                                        <a:rPr lang="en-GB" i="1">
                                          <a:latin typeface="Cambria Math" panose="02040503050406030204" pitchFamily="18" charset="0"/>
                                        </a:rPr>
                                        <m:t>𝑗</m:t>
                                      </m:r>
                                    </m:e>
                                  </m:d>
                                </m:sub>
                              </m:sSub>
                            </m:num>
                            <m:den>
                              <m:sSub>
                                <m:sSubPr>
                                  <m:ctrlPr>
                                    <a:rPr lang="en-GB" i="1">
                                      <a:latin typeface="Cambria Math" panose="02040503050406030204" pitchFamily="18" charset="0"/>
                                    </a:rPr>
                                  </m:ctrlPr>
                                </m:sSubPr>
                                <m:e>
                                  <m:r>
                                    <a:rPr lang="en-GB" i="1">
                                      <a:latin typeface="Cambria Math" panose="02040503050406030204" pitchFamily="18" charset="0"/>
                                    </a:rPr>
                                    <m:t>h</m:t>
                                  </m:r>
                                </m:e>
                                <m:sub>
                                  <m:r>
                                    <a:rPr lang="en-GB" i="1">
                                      <a:latin typeface="Cambria Math" panose="02040503050406030204" pitchFamily="18" charset="0"/>
                                    </a:rPr>
                                    <m:t>𝑖</m:t>
                                  </m:r>
                                  <m:d>
                                    <m:dPr>
                                      <m:ctrlPr>
                                        <a:rPr lang="en-GB" i="1">
                                          <a:latin typeface="Cambria Math" panose="02040503050406030204" pitchFamily="18" charset="0"/>
                                        </a:rPr>
                                      </m:ctrlPr>
                                    </m:dPr>
                                    <m:e>
                                      <m:r>
                                        <a:rPr lang="en-GB" i="1">
                                          <a:latin typeface="Cambria Math" panose="02040503050406030204" pitchFamily="18" charset="0"/>
                                        </a:rPr>
                                        <m:t>𝑗</m:t>
                                      </m:r>
                                    </m:e>
                                  </m:d>
                                </m:sub>
                              </m:sSub>
                            </m:den>
                          </m:f>
                        </m:e>
                      </m:d>
                      <m:r>
                        <a:rPr lang="en-GB">
                          <a:latin typeface="Cambria Math" panose="02040503050406030204" pitchFamily="18" charset="0"/>
                        </a:rPr>
                        <m:t>=</m:t>
                      </m:r>
                      <m:sSub>
                        <m:sSubPr>
                          <m:ctrlPr>
                            <a:rPr lang="en-GB" i="1">
                              <a:latin typeface="Cambria Math" panose="02040503050406030204" pitchFamily="18" charset="0"/>
                            </a:rPr>
                          </m:ctrlPr>
                        </m:sSubPr>
                        <m:e>
                          <m:r>
                            <a:rPr lang="en-GB" i="1">
                              <a:latin typeface="Cambria Math" panose="02040503050406030204" pitchFamily="18" charset="0"/>
                            </a:rPr>
                            <m:t>𝛽</m:t>
                          </m:r>
                        </m:e>
                        <m:sub>
                          <m:r>
                            <a:rPr lang="en-GB">
                              <a:latin typeface="Cambria Math" panose="02040503050406030204" pitchFamily="18" charset="0"/>
                            </a:rPr>
                            <m:t>0</m:t>
                          </m:r>
                        </m:sub>
                      </m:sSub>
                      <m:r>
                        <a:rPr lang="en-GB">
                          <a:latin typeface="Cambria Math" panose="02040503050406030204" pitchFamily="18" charset="0"/>
                        </a:rPr>
                        <m:t>+</m:t>
                      </m:r>
                      <m:sSub>
                        <m:sSubPr>
                          <m:ctrlPr>
                            <a:rPr lang="en-GB" i="1">
                              <a:latin typeface="Cambria Math" panose="02040503050406030204" pitchFamily="18" charset="0"/>
                            </a:rPr>
                          </m:ctrlPr>
                        </m:sSubPr>
                        <m:e>
                          <m:r>
                            <a:rPr lang="en-GB" i="1">
                              <a:latin typeface="Cambria Math" panose="02040503050406030204" pitchFamily="18" charset="0"/>
                            </a:rPr>
                            <m:t>𝛽</m:t>
                          </m:r>
                        </m:e>
                        <m:sub>
                          <m:r>
                            <a:rPr lang="en-GB">
                              <a:latin typeface="Cambria Math" panose="02040503050406030204" pitchFamily="18" charset="0"/>
                            </a:rPr>
                            <m:t>1</m:t>
                          </m:r>
                        </m:sub>
                      </m:sSub>
                      <m:sSub>
                        <m:sSubPr>
                          <m:ctrlPr>
                            <a:rPr lang="en-GB" i="1">
                              <a:latin typeface="Cambria Math" panose="02040503050406030204" pitchFamily="18" charset="0"/>
                            </a:rPr>
                          </m:ctrlPr>
                        </m:sSubPr>
                        <m:e>
                          <m:r>
                            <a:rPr lang="en-GB" i="1">
                              <a:latin typeface="Cambria Math" panose="02040503050406030204" pitchFamily="18" charset="0"/>
                            </a:rPr>
                            <m:t>𝜉</m:t>
                          </m:r>
                        </m:e>
                        <m:sub>
                          <m:r>
                            <a:rPr lang="en-GB" i="1">
                              <a:latin typeface="Cambria Math" panose="02040503050406030204" pitchFamily="18" charset="0"/>
                            </a:rPr>
                            <m:t>𝑖</m:t>
                          </m:r>
                          <m:d>
                            <m:dPr>
                              <m:ctrlPr>
                                <a:rPr lang="en-GB" i="1">
                                  <a:latin typeface="Cambria Math" panose="02040503050406030204" pitchFamily="18" charset="0"/>
                                </a:rPr>
                              </m:ctrlPr>
                            </m:dPr>
                            <m:e>
                              <m:r>
                                <a:rPr lang="en-GB" i="1">
                                  <a:latin typeface="Cambria Math" panose="02040503050406030204" pitchFamily="18" charset="0"/>
                                </a:rPr>
                                <m:t>𝑗</m:t>
                              </m:r>
                            </m:e>
                          </m:d>
                        </m:sub>
                      </m:sSub>
                      <m:r>
                        <a:rPr lang="en-GB">
                          <a:latin typeface="Cambria Math" panose="02040503050406030204" pitchFamily="18" charset="0"/>
                        </a:rPr>
                        <m:t>+</m:t>
                      </m:r>
                      <m:sSub>
                        <m:sSubPr>
                          <m:ctrlPr>
                            <a:rPr lang="en-GB" i="1">
                              <a:latin typeface="Cambria Math" panose="02040503050406030204" pitchFamily="18" charset="0"/>
                            </a:rPr>
                          </m:ctrlPr>
                        </m:sSubPr>
                        <m:e>
                          <m:r>
                            <a:rPr lang="en-GB" i="1">
                              <a:latin typeface="Cambria Math" panose="02040503050406030204" pitchFamily="18" charset="0"/>
                            </a:rPr>
                            <m:t>𝛽</m:t>
                          </m:r>
                        </m:e>
                        <m:sub>
                          <m:r>
                            <a:rPr lang="en-GB">
                              <a:latin typeface="Cambria Math" panose="02040503050406030204" pitchFamily="18" charset="0"/>
                            </a:rPr>
                            <m:t>2</m:t>
                          </m:r>
                        </m:sub>
                      </m:sSub>
                      <m:sSub>
                        <m:sSubPr>
                          <m:ctrlPr>
                            <a:rPr lang="en-GB" i="1">
                              <a:latin typeface="Cambria Math" panose="02040503050406030204" pitchFamily="18" charset="0"/>
                            </a:rPr>
                          </m:ctrlPr>
                        </m:sSubPr>
                        <m:e>
                          <m:r>
                            <a:rPr lang="en-GB" i="1">
                              <a:latin typeface="Cambria Math" panose="02040503050406030204" pitchFamily="18" charset="0"/>
                            </a:rPr>
                            <m:t>𝑆h𝐹𝑒𝑚𝑀𝑎𝑛𝑎𝑔</m:t>
                          </m:r>
                        </m:e>
                        <m:sub>
                          <m:r>
                            <a:rPr lang="en-GB" i="1">
                              <a:latin typeface="Cambria Math" panose="02040503050406030204" pitchFamily="18" charset="0"/>
                            </a:rPr>
                            <m:t>𝑗</m:t>
                          </m:r>
                        </m:sub>
                      </m:sSub>
                      <m:r>
                        <a:rPr lang="en-GB">
                          <a:latin typeface="Cambria Math" panose="02040503050406030204" pitchFamily="18" charset="0"/>
                        </a:rPr>
                        <m:t>+</m:t>
                      </m:r>
                      <m:sSub>
                        <m:sSubPr>
                          <m:ctrlPr>
                            <a:rPr lang="en-GB" i="1">
                              <a:latin typeface="Cambria Math" panose="02040503050406030204" pitchFamily="18" charset="0"/>
                            </a:rPr>
                          </m:ctrlPr>
                        </m:sSubPr>
                        <m:e>
                          <m:r>
                            <a:rPr lang="en-GB" i="1">
                              <a:latin typeface="Cambria Math" panose="02040503050406030204" pitchFamily="18" charset="0"/>
                            </a:rPr>
                            <m:t>𝛽</m:t>
                          </m:r>
                        </m:e>
                        <m:sub>
                          <m:r>
                            <a:rPr lang="en-GB">
                              <a:latin typeface="Cambria Math" panose="02040503050406030204" pitchFamily="18" charset="0"/>
                            </a:rPr>
                            <m:t>3</m:t>
                          </m:r>
                        </m:sub>
                      </m:sSub>
                      <m:sSub>
                        <m:sSubPr>
                          <m:ctrlPr>
                            <a:rPr lang="en-GB" i="1">
                              <a:latin typeface="Cambria Math" panose="02040503050406030204" pitchFamily="18" charset="0"/>
                            </a:rPr>
                          </m:ctrlPr>
                        </m:sSubPr>
                        <m:e>
                          <m:r>
                            <a:rPr lang="en-GB" i="1">
                              <a:latin typeface="Cambria Math" panose="02040503050406030204" pitchFamily="18" charset="0"/>
                            </a:rPr>
                            <m:t>𝜉</m:t>
                          </m:r>
                        </m:e>
                        <m:sub>
                          <m:r>
                            <a:rPr lang="en-GB" i="1">
                              <a:latin typeface="Cambria Math" panose="02040503050406030204" pitchFamily="18" charset="0"/>
                            </a:rPr>
                            <m:t>𝑖</m:t>
                          </m:r>
                          <m:d>
                            <m:dPr>
                              <m:ctrlPr>
                                <a:rPr lang="en-GB" i="1">
                                  <a:latin typeface="Cambria Math" panose="02040503050406030204" pitchFamily="18" charset="0"/>
                                </a:rPr>
                              </m:ctrlPr>
                            </m:dPr>
                            <m:e>
                              <m:r>
                                <a:rPr lang="en-GB" i="1">
                                  <a:latin typeface="Cambria Math" panose="02040503050406030204" pitchFamily="18" charset="0"/>
                                </a:rPr>
                                <m:t>𝑗</m:t>
                              </m:r>
                            </m:e>
                          </m:d>
                        </m:sub>
                      </m:sSub>
                      <m:r>
                        <a:rPr lang="en-GB">
                          <a:latin typeface="Cambria Math" panose="02040503050406030204" pitchFamily="18" charset="0"/>
                        </a:rPr>
                        <m:t>∗</m:t>
                      </m:r>
                      <m:sSub>
                        <m:sSubPr>
                          <m:ctrlPr>
                            <a:rPr lang="en-GB" i="1">
                              <a:latin typeface="Cambria Math" panose="02040503050406030204" pitchFamily="18" charset="0"/>
                            </a:rPr>
                          </m:ctrlPr>
                        </m:sSubPr>
                        <m:e>
                          <m:r>
                            <a:rPr lang="en-GB" i="1">
                              <a:latin typeface="Cambria Math" panose="02040503050406030204" pitchFamily="18" charset="0"/>
                            </a:rPr>
                            <m:t>𝑆h𝐹𝑒𝑚𝑀𝑎𝑛𝑎𝑔</m:t>
                          </m:r>
                        </m:e>
                        <m:sub>
                          <m:r>
                            <a:rPr lang="en-GB" i="1">
                              <a:latin typeface="Cambria Math" panose="02040503050406030204" pitchFamily="18" charset="0"/>
                            </a:rPr>
                            <m:t>𝑗</m:t>
                          </m:r>
                        </m:sub>
                      </m:sSub>
                      <m:r>
                        <a:rPr lang="en-GB">
                          <a:latin typeface="Cambria Math" panose="02040503050406030204" pitchFamily="18" charset="0"/>
                        </a:rPr>
                        <m:t>+</m:t>
                      </m:r>
                      <m:sSub>
                        <m:sSubPr>
                          <m:ctrlPr>
                            <a:rPr lang="en-GB" i="1">
                              <a:latin typeface="Cambria Math" panose="02040503050406030204" pitchFamily="18" charset="0"/>
                            </a:rPr>
                          </m:ctrlPr>
                        </m:sSubPr>
                        <m:e>
                          <m:r>
                            <a:rPr lang="en-GB" i="1">
                              <a:latin typeface="Cambria Math" panose="02040503050406030204" pitchFamily="18" charset="0"/>
                            </a:rPr>
                            <m:t>𝛽</m:t>
                          </m:r>
                        </m:e>
                        <m:sub>
                          <m:r>
                            <a:rPr lang="en-GB">
                              <a:latin typeface="Cambria Math" panose="02040503050406030204" pitchFamily="18" charset="0"/>
                            </a:rPr>
                            <m:t>4</m:t>
                          </m:r>
                        </m:sub>
                      </m:sSub>
                      <m:sSub>
                        <m:sSubPr>
                          <m:ctrlPr>
                            <a:rPr lang="en-GB" i="1">
                              <a:latin typeface="Cambria Math" panose="02040503050406030204" pitchFamily="18" charset="0"/>
                            </a:rPr>
                          </m:ctrlPr>
                        </m:sSubPr>
                        <m:e>
                          <m:r>
                            <a:rPr lang="en-GB" i="1">
                              <a:latin typeface="Cambria Math" panose="02040503050406030204" pitchFamily="18" charset="0"/>
                            </a:rPr>
                            <m:t>𝑆h𝐹𝑒𝑚𝑁𝑜𝑛𝑀𝑎𝑛𝑎𝑔</m:t>
                          </m:r>
                        </m:e>
                        <m:sub>
                          <m:r>
                            <a:rPr lang="en-GB" i="1">
                              <a:latin typeface="Cambria Math" panose="02040503050406030204" pitchFamily="18" charset="0"/>
                            </a:rPr>
                            <m:t>𝑗</m:t>
                          </m:r>
                        </m:sub>
                      </m:sSub>
                      <m:r>
                        <a:rPr lang="en-GB">
                          <a:latin typeface="Cambria Math" panose="02040503050406030204" pitchFamily="18" charset="0"/>
                        </a:rPr>
                        <m:t>+</m:t>
                      </m:r>
                      <m:sSub>
                        <m:sSubPr>
                          <m:ctrlPr>
                            <a:rPr lang="en-GB" i="1">
                              <a:latin typeface="Cambria Math" panose="02040503050406030204" pitchFamily="18" charset="0"/>
                            </a:rPr>
                          </m:ctrlPr>
                        </m:sSubPr>
                        <m:e>
                          <m:r>
                            <a:rPr lang="en-GB" i="1">
                              <a:latin typeface="Cambria Math" panose="02040503050406030204" pitchFamily="18" charset="0"/>
                            </a:rPr>
                            <m:t>𝛽</m:t>
                          </m:r>
                        </m:e>
                        <m:sub>
                          <m:r>
                            <a:rPr lang="en-GB">
                              <a:latin typeface="Cambria Math" panose="02040503050406030204" pitchFamily="18" charset="0"/>
                            </a:rPr>
                            <m:t>5</m:t>
                          </m:r>
                        </m:sub>
                      </m:sSub>
                      <m:sSub>
                        <m:sSubPr>
                          <m:ctrlPr>
                            <a:rPr lang="en-GB" i="1">
                              <a:latin typeface="Cambria Math" panose="02040503050406030204" pitchFamily="18" charset="0"/>
                            </a:rPr>
                          </m:ctrlPr>
                        </m:sSubPr>
                        <m:e>
                          <m:r>
                            <a:rPr lang="en-GB" i="1">
                              <a:latin typeface="Cambria Math" panose="02040503050406030204" pitchFamily="18" charset="0"/>
                            </a:rPr>
                            <m:t>𝜉</m:t>
                          </m:r>
                        </m:e>
                        <m:sub>
                          <m:r>
                            <a:rPr lang="en-GB" i="1">
                              <a:latin typeface="Cambria Math" panose="02040503050406030204" pitchFamily="18" charset="0"/>
                            </a:rPr>
                            <m:t>𝑖</m:t>
                          </m:r>
                          <m:d>
                            <m:dPr>
                              <m:ctrlPr>
                                <a:rPr lang="en-GB" i="1">
                                  <a:latin typeface="Cambria Math" panose="02040503050406030204" pitchFamily="18" charset="0"/>
                                </a:rPr>
                              </m:ctrlPr>
                            </m:dPr>
                            <m:e>
                              <m:r>
                                <a:rPr lang="en-GB" i="1">
                                  <a:latin typeface="Cambria Math" panose="02040503050406030204" pitchFamily="18" charset="0"/>
                                </a:rPr>
                                <m:t>𝑗</m:t>
                              </m:r>
                            </m:e>
                          </m:d>
                        </m:sub>
                      </m:sSub>
                      <m:r>
                        <a:rPr lang="en-GB">
                          <a:latin typeface="Cambria Math" panose="02040503050406030204" pitchFamily="18" charset="0"/>
                        </a:rPr>
                        <m:t>∗</m:t>
                      </m:r>
                      <m:sSub>
                        <m:sSubPr>
                          <m:ctrlPr>
                            <a:rPr lang="en-GB" i="1">
                              <a:latin typeface="Cambria Math" panose="02040503050406030204" pitchFamily="18" charset="0"/>
                            </a:rPr>
                          </m:ctrlPr>
                        </m:sSubPr>
                        <m:e>
                          <m:r>
                            <a:rPr lang="en-GB" i="1">
                              <a:latin typeface="Cambria Math" panose="02040503050406030204" pitchFamily="18" charset="0"/>
                            </a:rPr>
                            <m:t>𝑆h𝐹𝑒𝑚𝑁𝑜𝑛𝑀𝑎𝑛𝑎𝑛𝑔</m:t>
                          </m:r>
                        </m:e>
                        <m:sub>
                          <m:r>
                            <a:rPr lang="en-GB" i="1">
                              <a:latin typeface="Cambria Math" panose="02040503050406030204" pitchFamily="18" charset="0"/>
                            </a:rPr>
                            <m:t>𝑗</m:t>
                          </m:r>
                        </m:sub>
                      </m:sSub>
                      <m:r>
                        <a:rPr lang="en-GB">
                          <a:latin typeface="Cambria Math" panose="02040503050406030204" pitchFamily="18" charset="0"/>
                        </a:rPr>
                        <m:t>+</m:t>
                      </m:r>
                      <m:sSubSup>
                        <m:sSubSupPr>
                          <m:ctrlPr>
                            <a:rPr lang="en-GB" i="1">
                              <a:latin typeface="Cambria Math" panose="02040503050406030204" pitchFamily="18" charset="0"/>
                            </a:rPr>
                          </m:ctrlPr>
                        </m:sSubSupPr>
                        <m:e>
                          <m:r>
                            <a:rPr lang="en-GB" i="1">
                              <a:latin typeface="Cambria Math" panose="02040503050406030204" pitchFamily="18" charset="0"/>
                            </a:rPr>
                            <m:t>𝛽</m:t>
                          </m:r>
                        </m:e>
                        <m:sub>
                          <m:r>
                            <a:rPr lang="en-GB">
                              <a:latin typeface="Cambria Math" panose="02040503050406030204" pitchFamily="18" charset="0"/>
                            </a:rPr>
                            <m:t>6</m:t>
                          </m:r>
                        </m:sub>
                        <m:sup>
                          <m:r>
                            <a:rPr lang="en-GB">
                              <a:latin typeface="Cambria Math" panose="02040503050406030204" pitchFamily="18" charset="0"/>
                            </a:rPr>
                            <m:t>′</m:t>
                          </m:r>
                        </m:sup>
                      </m:sSubSup>
                      <m:sSub>
                        <m:sSubPr>
                          <m:ctrlPr>
                            <a:rPr lang="en-GB" i="1">
                              <a:latin typeface="Cambria Math" panose="02040503050406030204" pitchFamily="18" charset="0"/>
                            </a:rPr>
                          </m:ctrlPr>
                        </m:sSubPr>
                        <m:e>
                          <m:r>
                            <a:rPr lang="en-GB" b="1" i="1">
                              <a:latin typeface="Cambria Math" panose="02040503050406030204" pitchFamily="18" charset="0"/>
                            </a:rPr>
                            <m:t>𝑿</m:t>
                          </m:r>
                        </m:e>
                        <m:sub>
                          <m:r>
                            <a:rPr lang="en-GB" i="1">
                              <a:latin typeface="Cambria Math" panose="02040503050406030204" pitchFamily="18" charset="0"/>
                            </a:rPr>
                            <m:t>𝑖</m:t>
                          </m:r>
                          <m:d>
                            <m:dPr>
                              <m:ctrlPr>
                                <a:rPr lang="en-GB" i="1">
                                  <a:latin typeface="Cambria Math" panose="02040503050406030204" pitchFamily="18" charset="0"/>
                                </a:rPr>
                              </m:ctrlPr>
                            </m:dPr>
                            <m:e>
                              <m:r>
                                <a:rPr lang="en-GB" i="1">
                                  <a:latin typeface="Cambria Math" panose="02040503050406030204" pitchFamily="18" charset="0"/>
                                </a:rPr>
                                <m:t>𝑗</m:t>
                              </m:r>
                            </m:e>
                          </m:d>
                        </m:sub>
                      </m:sSub>
                      <m:r>
                        <a:rPr lang="en-GB">
                          <a:latin typeface="Cambria Math" panose="02040503050406030204" pitchFamily="18" charset="0"/>
                        </a:rPr>
                        <m:t>+</m:t>
                      </m:r>
                      <m:sSubSup>
                        <m:sSubSupPr>
                          <m:ctrlPr>
                            <a:rPr lang="en-GB" i="1">
                              <a:latin typeface="Cambria Math" panose="02040503050406030204" pitchFamily="18" charset="0"/>
                            </a:rPr>
                          </m:ctrlPr>
                        </m:sSubSupPr>
                        <m:e>
                          <m:r>
                            <a:rPr lang="en-GB" i="1">
                              <a:latin typeface="Cambria Math" panose="02040503050406030204" pitchFamily="18" charset="0"/>
                            </a:rPr>
                            <m:t>𝛽</m:t>
                          </m:r>
                        </m:e>
                        <m:sub>
                          <m:r>
                            <a:rPr lang="en-GB">
                              <a:latin typeface="Cambria Math" panose="02040503050406030204" pitchFamily="18" charset="0"/>
                            </a:rPr>
                            <m:t>7</m:t>
                          </m:r>
                        </m:sub>
                        <m:sup>
                          <m:r>
                            <a:rPr lang="en-GB">
                              <a:latin typeface="Cambria Math" panose="02040503050406030204" pitchFamily="18" charset="0"/>
                            </a:rPr>
                            <m:t>′</m:t>
                          </m:r>
                        </m:sup>
                      </m:sSubSup>
                      <m:sSub>
                        <m:sSubPr>
                          <m:ctrlPr>
                            <a:rPr lang="en-GB" i="1">
                              <a:latin typeface="Cambria Math" panose="02040503050406030204" pitchFamily="18" charset="0"/>
                            </a:rPr>
                          </m:ctrlPr>
                        </m:sSubPr>
                        <m:e>
                          <m:r>
                            <a:rPr lang="en-GB" b="1" i="1">
                              <a:latin typeface="Cambria Math" panose="02040503050406030204" pitchFamily="18" charset="0"/>
                            </a:rPr>
                            <m:t>𝑾</m:t>
                          </m:r>
                        </m:e>
                        <m:sub>
                          <m:r>
                            <a:rPr lang="en-GB" i="1">
                              <a:latin typeface="Cambria Math" panose="02040503050406030204" pitchFamily="18" charset="0"/>
                            </a:rPr>
                            <m:t>𝑗</m:t>
                          </m:r>
                        </m:sub>
                      </m:sSub>
                      <m:r>
                        <a:rPr lang="en-GB">
                          <a:latin typeface="Cambria Math" panose="02040503050406030204" pitchFamily="18" charset="0"/>
                        </a:rPr>
                        <m:t>+</m:t>
                      </m:r>
                      <m:sSub>
                        <m:sSubPr>
                          <m:ctrlPr>
                            <a:rPr lang="en-GB" i="1">
                              <a:latin typeface="Cambria Math" panose="02040503050406030204" pitchFamily="18" charset="0"/>
                            </a:rPr>
                          </m:ctrlPr>
                        </m:sSubPr>
                        <m:e>
                          <m:sSub>
                            <m:sSubPr>
                              <m:ctrlPr>
                                <a:rPr lang="en-GB" i="1">
                                  <a:latin typeface="Cambria Math" panose="02040503050406030204" pitchFamily="18" charset="0"/>
                                </a:rPr>
                              </m:ctrlPr>
                            </m:sSubPr>
                            <m:e>
                              <m:r>
                                <a:rPr lang="en-GB" i="1">
                                  <a:latin typeface="Cambria Math" panose="02040503050406030204" pitchFamily="18" charset="0"/>
                                </a:rPr>
                                <m:t>𝛽</m:t>
                              </m:r>
                            </m:e>
                            <m:sub>
                              <m:r>
                                <a:rPr lang="en-GB">
                                  <a:latin typeface="Cambria Math" panose="02040503050406030204" pitchFamily="18" charset="0"/>
                                </a:rPr>
                                <m:t>8</m:t>
                              </m:r>
                            </m:sub>
                          </m:sSub>
                          <m:r>
                            <a:rPr lang="en-GB" i="1">
                              <a:latin typeface="Cambria Math" panose="02040503050406030204" pitchFamily="18" charset="0"/>
                            </a:rPr>
                            <m:t>𝑌𝑟</m:t>
                          </m:r>
                        </m:e>
                        <m:sub>
                          <m:r>
                            <a:rPr lang="en-GB">
                              <a:latin typeface="Cambria Math" panose="02040503050406030204" pitchFamily="18" charset="0"/>
                            </a:rPr>
                            <m:t>2004</m:t>
                          </m:r>
                        </m:sub>
                      </m:sSub>
                      <m:r>
                        <a:rPr lang="en-GB">
                          <a:latin typeface="Cambria Math" panose="02040503050406030204" pitchFamily="18" charset="0"/>
                        </a:rPr>
                        <m:t>+</m:t>
                      </m:r>
                      <m:sSub>
                        <m:sSubPr>
                          <m:ctrlPr>
                            <a:rPr lang="en-GB" i="1">
                              <a:latin typeface="Cambria Math" panose="02040503050406030204" pitchFamily="18" charset="0"/>
                            </a:rPr>
                          </m:ctrlPr>
                        </m:sSubPr>
                        <m:e>
                          <m:r>
                            <a:rPr lang="en-GB" i="1">
                              <a:latin typeface="Cambria Math" panose="02040503050406030204" pitchFamily="18" charset="0"/>
                            </a:rPr>
                            <m:t>𝜀</m:t>
                          </m:r>
                        </m:e>
                        <m:sub>
                          <m:r>
                            <a:rPr lang="en-GB" i="1">
                              <a:latin typeface="Cambria Math" panose="02040503050406030204" pitchFamily="18" charset="0"/>
                            </a:rPr>
                            <m:t>𝑖</m:t>
                          </m:r>
                          <m:d>
                            <m:dPr>
                              <m:ctrlPr>
                                <a:rPr lang="en-GB" i="1">
                                  <a:latin typeface="Cambria Math" panose="02040503050406030204" pitchFamily="18" charset="0"/>
                                </a:rPr>
                              </m:ctrlPr>
                            </m:dPr>
                            <m:e>
                              <m:r>
                                <a:rPr lang="en-GB" i="1">
                                  <a:latin typeface="Cambria Math" panose="02040503050406030204" pitchFamily="18" charset="0"/>
                                </a:rPr>
                                <m:t>𝑗</m:t>
                              </m:r>
                            </m:e>
                          </m:d>
                        </m:sub>
                      </m:sSub>
                      <m:r>
                        <a:rPr lang="en-GB">
                          <a:latin typeface="Cambria Math" panose="02040503050406030204" pitchFamily="18" charset="0"/>
                        </a:rPr>
                        <m:t>,</m:t>
                      </m:r>
                    </m:oMath>
                  </m:oMathPara>
                </a14:m>
                <a:endParaRPr lang="en-GB" dirty="0"/>
              </a:p>
            </p:txBody>
          </p:sp>
        </mc:Choice>
        <mc:Fallback xmlns="">
          <p:sp>
            <p:nvSpPr>
              <p:cNvPr id="7" name="Rectangle 6">
                <a:extLst>
                  <a:ext uri="{FF2B5EF4-FFF2-40B4-BE49-F238E27FC236}">
                    <a16:creationId xmlns:a16="http://schemas.microsoft.com/office/drawing/2014/main" id="{24A02781-CE7B-4576-B216-BF6E4C813275}"/>
                  </a:ext>
                </a:extLst>
              </p:cNvPr>
              <p:cNvSpPr>
                <a:spLocks noRot="1" noChangeAspect="1" noMove="1" noResize="1" noEditPoints="1" noAdjustHandles="1" noChangeArrowheads="1" noChangeShapeType="1" noTextEdit="1"/>
              </p:cNvSpPr>
              <p:nvPr/>
            </p:nvSpPr>
            <p:spPr>
              <a:xfrm>
                <a:off x="449580" y="1524000"/>
                <a:ext cx="8618220" cy="1319272"/>
              </a:xfrm>
              <a:prstGeom prst="rect">
                <a:avLst/>
              </a:prstGeom>
              <a:blipFill>
                <a:blip r:embed="rId3"/>
                <a:stretch>
                  <a:fillRect b="-1389"/>
                </a:stretch>
              </a:blipFill>
            </p:spPr>
            <p:txBody>
              <a:bodyPr/>
              <a:lstStyle/>
              <a:p>
                <a:r>
                  <a:rPr lang="en-GB">
                    <a:noFill/>
                  </a:rPr>
                  <a:t> </a:t>
                </a:r>
              </a:p>
            </p:txBody>
          </p:sp>
        </mc:Fallback>
      </mc:AlternateContent>
      <p:sp>
        <p:nvSpPr>
          <p:cNvPr id="3" name="TextBox 2">
            <a:extLst>
              <a:ext uri="{FF2B5EF4-FFF2-40B4-BE49-F238E27FC236}">
                <a16:creationId xmlns:a16="http://schemas.microsoft.com/office/drawing/2014/main" id="{8776CEE1-C48E-41AE-B949-C1C89A3748B9}"/>
              </a:ext>
            </a:extLst>
          </p:cNvPr>
          <p:cNvSpPr txBox="1"/>
          <p:nvPr/>
        </p:nvSpPr>
        <p:spPr>
          <a:xfrm>
            <a:off x="685800" y="3752185"/>
            <a:ext cx="7696200" cy="2590800"/>
          </a:xfrm>
          <a:prstGeom prst="rect">
            <a:avLst/>
          </a:prstGeom>
          <a:noFill/>
        </p:spPr>
        <p:txBody>
          <a:bodyPr wrap="square" rtlCol="0">
            <a:spAutoFit/>
          </a:bodyPr>
          <a:lstStyle/>
          <a:p>
            <a:endParaRPr lang="en-GB" dirty="0"/>
          </a:p>
        </p:txBody>
      </p:sp>
      <p:pic>
        <p:nvPicPr>
          <p:cNvPr id="4" name="Picture 3">
            <a:extLst>
              <a:ext uri="{FF2B5EF4-FFF2-40B4-BE49-F238E27FC236}">
                <a16:creationId xmlns:a16="http://schemas.microsoft.com/office/drawing/2014/main" id="{BDBB51A7-2B7E-4D01-B23C-93A4C70F9EDE}"/>
              </a:ext>
            </a:extLst>
          </p:cNvPr>
          <p:cNvPicPr>
            <a:picLocks noChangeAspect="1"/>
          </p:cNvPicPr>
          <p:nvPr/>
        </p:nvPicPr>
        <p:blipFill>
          <a:blip r:embed="rId4"/>
          <a:stretch>
            <a:fillRect/>
          </a:stretch>
        </p:blipFill>
        <p:spPr>
          <a:xfrm>
            <a:off x="1295400" y="3680089"/>
            <a:ext cx="6781800" cy="2580588"/>
          </a:xfrm>
          <a:prstGeom prst="rect">
            <a:avLst/>
          </a:prstGeom>
        </p:spPr>
      </p:pic>
    </p:spTree>
    <p:extLst>
      <p:ext uri="{BB962C8B-B14F-4D97-AF65-F5344CB8AC3E}">
        <p14:creationId xmlns:p14="http://schemas.microsoft.com/office/powerpoint/2010/main" val="27460979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 y="76200"/>
            <a:ext cx="8915400" cy="762000"/>
          </a:xfrm>
        </p:spPr>
        <p:txBody>
          <a:bodyPr>
            <a:normAutofit/>
          </a:bodyPr>
          <a:lstStyle/>
          <a:p>
            <a:r>
              <a:rPr lang="en-GB" sz="2200" dirty="0"/>
              <a:t>Log Hourly Earnings – baseline estimates</a:t>
            </a:r>
          </a:p>
        </p:txBody>
      </p:sp>
      <p:graphicFrame>
        <p:nvGraphicFramePr>
          <p:cNvPr id="3" name="Table 2">
            <a:extLst>
              <a:ext uri="{FF2B5EF4-FFF2-40B4-BE49-F238E27FC236}">
                <a16:creationId xmlns:a16="http://schemas.microsoft.com/office/drawing/2014/main" id="{D484452A-FE7E-4C15-B54C-012854E3D6F3}"/>
              </a:ext>
            </a:extLst>
          </p:cNvPr>
          <p:cNvGraphicFramePr>
            <a:graphicFrameLocks noGrp="1"/>
          </p:cNvGraphicFramePr>
          <p:nvPr>
            <p:extLst>
              <p:ext uri="{D42A27DB-BD31-4B8C-83A1-F6EECF244321}">
                <p14:modId xmlns:p14="http://schemas.microsoft.com/office/powerpoint/2010/main" val="2166100991"/>
              </p:ext>
            </p:extLst>
          </p:nvPr>
        </p:nvGraphicFramePr>
        <p:xfrm>
          <a:off x="838200" y="769612"/>
          <a:ext cx="7772401" cy="5989328"/>
        </p:xfrm>
        <a:graphic>
          <a:graphicData uri="http://schemas.openxmlformats.org/drawingml/2006/table">
            <a:tbl>
              <a:tblPr/>
              <a:tblGrid>
                <a:gridCol w="3028544">
                  <a:extLst>
                    <a:ext uri="{9D8B030D-6E8A-4147-A177-3AD203B41FA5}">
                      <a16:colId xmlns:a16="http://schemas.microsoft.com/office/drawing/2014/main" val="887077829"/>
                    </a:ext>
                  </a:extLst>
                </a:gridCol>
                <a:gridCol w="1346020">
                  <a:extLst>
                    <a:ext uri="{9D8B030D-6E8A-4147-A177-3AD203B41FA5}">
                      <a16:colId xmlns:a16="http://schemas.microsoft.com/office/drawing/2014/main" val="2109337185"/>
                    </a:ext>
                  </a:extLst>
                </a:gridCol>
                <a:gridCol w="1563454">
                  <a:extLst>
                    <a:ext uri="{9D8B030D-6E8A-4147-A177-3AD203B41FA5}">
                      <a16:colId xmlns:a16="http://schemas.microsoft.com/office/drawing/2014/main" val="1950097426"/>
                    </a:ext>
                  </a:extLst>
                </a:gridCol>
                <a:gridCol w="1834383">
                  <a:extLst>
                    <a:ext uri="{9D8B030D-6E8A-4147-A177-3AD203B41FA5}">
                      <a16:colId xmlns:a16="http://schemas.microsoft.com/office/drawing/2014/main" val="805171815"/>
                    </a:ext>
                  </a:extLst>
                </a:gridCol>
              </a:tblGrid>
              <a:tr h="200906">
                <a:tc>
                  <a:txBody>
                    <a:bodyPr/>
                    <a:lstStyle/>
                    <a:p>
                      <a:pPr>
                        <a:lnSpc>
                          <a:spcPct val="115000"/>
                        </a:lnSpc>
                        <a:spcAft>
                          <a:spcPts val="0"/>
                        </a:spcAft>
                      </a:pP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 </a:t>
                      </a: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(1)</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(2)</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(3)</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47439209"/>
                  </a:ext>
                </a:extLst>
              </a:tr>
              <a:tr h="200906">
                <a:tc>
                  <a:txBody>
                    <a:bodyPr/>
                    <a:lstStyle/>
                    <a:p>
                      <a:pPr>
                        <a:lnSpc>
                          <a:spcPct val="115000"/>
                        </a:lnSpc>
                        <a:spcAft>
                          <a:spcPts val="0"/>
                        </a:spcAft>
                      </a:pP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 </a:t>
                      </a: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OLS</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Interval regression</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OLS Workplace FE</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3822708"/>
                  </a:ext>
                </a:extLst>
              </a:tr>
              <a:tr h="200906">
                <a:tc>
                  <a:txBody>
                    <a:bodyPr/>
                    <a:lstStyle/>
                    <a:p>
                      <a:pPr>
                        <a:lnSpc>
                          <a:spcPct val="115000"/>
                        </a:lnSpc>
                        <a:spcAft>
                          <a:spcPts val="0"/>
                        </a:spcAft>
                      </a:pP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Female</a:t>
                      </a: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-0.156</a:t>
                      </a:r>
                      <a:r>
                        <a:rPr lang="en-US" sz="1800" baseline="30000" dirty="0">
                          <a:effectLst/>
                          <a:latin typeface="Times New Roman" panose="02020603050405020304" pitchFamily="18" charset="0"/>
                          <a:ea typeface="SimSun" panose="02010600030101010101" pitchFamily="2" charset="-122"/>
                          <a:cs typeface="Times New Roman" panose="02020603050405020304" pitchFamily="18" charset="0"/>
                        </a:rPr>
                        <a:t>***</a:t>
                      </a: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-0.153</a:t>
                      </a:r>
                      <a:r>
                        <a:rPr lang="en-US" sz="1800" baseline="30000">
                          <a:effectLst/>
                          <a:latin typeface="Times New Roman" panose="02020603050405020304" pitchFamily="18" charset="0"/>
                          <a:ea typeface="SimSun" panose="02010600030101010101" pitchFamily="2" charset="-122"/>
                          <a:cs typeface="Times New Roman" panose="02020603050405020304" pitchFamily="18" charset="0"/>
                        </a:rPr>
                        <a:t>***</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-0.138</a:t>
                      </a:r>
                      <a:r>
                        <a:rPr lang="en-US" sz="1800" baseline="30000">
                          <a:effectLst/>
                          <a:latin typeface="Times New Roman" panose="02020603050405020304" pitchFamily="18" charset="0"/>
                          <a:ea typeface="SimSun" panose="02010600030101010101" pitchFamily="2" charset="-122"/>
                          <a:cs typeface="Times New Roman" panose="02020603050405020304" pitchFamily="18" charset="0"/>
                        </a:rPr>
                        <a:t>***</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590754331"/>
                  </a:ext>
                </a:extLst>
              </a:tr>
              <a:tr h="200906">
                <a:tc>
                  <a:txBody>
                    <a:bodyPr/>
                    <a:lstStyle/>
                    <a:p>
                      <a:pP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 </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(0.021)</a:t>
                      </a: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(0.021)</a:t>
                      </a: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(0.023)</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992489658"/>
                  </a:ext>
                </a:extLst>
              </a:tr>
              <a:tr h="200906">
                <a:tc>
                  <a:txBody>
                    <a:bodyPr/>
                    <a:lstStyle/>
                    <a:p>
                      <a:pP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Female Share Managers</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-0.085</a:t>
                      </a:r>
                      <a:r>
                        <a:rPr lang="en-US" sz="1800" baseline="30000">
                          <a:effectLst/>
                          <a:latin typeface="Times New Roman" panose="02020603050405020304" pitchFamily="18" charset="0"/>
                          <a:ea typeface="SimSun" panose="02010600030101010101" pitchFamily="2" charset="-122"/>
                          <a:cs typeface="Times New Roman" panose="02020603050405020304" pitchFamily="18" charset="0"/>
                        </a:rPr>
                        <a:t>***</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-0.092</a:t>
                      </a:r>
                      <a:r>
                        <a:rPr lang="en-US" sz="1800" baseline="30000" dirty="0">
                          <a:effectLst/>
                          <a:latin typeface="Times New Roman" panose="02020603050405020304" pitchFamily="18" charset="0"/>
                          <a:ea typeface="SimSun" panose="02010600030101010101" pitchFamily="2" charset="-122"/>
                          <a:cs typeface="Times New Roman" panose="02020603050405020304" pitchFamily="18" charset="0"/>
                        </a:rPr>
                        <a:t>***</a:t>
                      </a: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 </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027487550"/>
                  </a:ext>
                </a:extLst>
              </a:tr>
              <a:tr h="200906">
                <a:tc>
                  <a:txBody>
                    <a:bodyPr/>
                    <a:lstStyle/>
                    <a:p>
                      <a:pP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 </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(0.029)</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(0.030)</a:t>
                      </a: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 </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024334030"/>
                  </a:ext>
                </a:extLst>
              </a:tr>
              <a:tr h="200906">
                <a:tc>
                  <a:txBody>
                    <a:bodyPr/>
                    <a:lstStyle/>
                    <a:p>
                      <a:pP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Female Share Managers*Female</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0.114</a:t>
                      </a:r>
                      <a:r>
                        <a:rPr lang="en-US" sz="1800" baseline="30000">
                          <a:effectLst/>
                          <a:latin typeface="Times New Roman" panose="02020603050405020304" pitchFamily="18" charset="0"/>
                          <a:ea typeface="SimSun" panose="02010600030101010101" pitchFamily="2" charset="-122"/>
                          <a:cs typeface="Times New Roman" panose="02020603050405020304" pitchFamily="18" charset="0"/>
                        </a:rPr>
                        <a:t>***</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0.110</a:t>
                      </a:r>
                      <a:r>
                        <a:rPr lang="en-US" sz="1800" baseline="30000">
                          <a:effectLst/>
                          <a:latin typeface="Times New Roman" panose="02020603050405020304" pitchFamily="18" charset="0"/>
                          <a:ea typeface="SimSun" panose="02010600030101010101" pitchFamily="2" charset="-122"/>
                          <a:cs typeface="Times New Roman" panose="02020603050405020304" pitchFamily="18" charset="0"/>
                        </a:rPr>
                        <a:t>***</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0.137</a:t>
                      </a:r>
                      <a:r>
                        <a:rPr lang="en-US" sz="1800" baseline="30000" dirty="0">
                          <a:effectLst/>
                          <a:latin typeface="Times New Roman" panose="02020603050405020304" pitchFamily="18" charset="0"/>
                          <a:ea typeface="SimSun" panose="02010600030101010101" pitchFamily="2" charset="-122"/>
                          <a:cs typeface="Times New Roman" panose="02020603050405020304" pitchFamily="18" charset="0"/>
                        </a:rPr>
                        <a:t>***</a:t>
                      </a: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535135909"/>
                  </a:ext>
                </a:extLst>
              </a:tr>
              <a:tr h="200906">
                <a:tc>
                  <a:txBody>
                    <a:bodyPr/>
                    <a:lstStyle/>
                    <a:p>
                      <a:pP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 </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(0.033)</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(0.033)</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(0.036)</a:t>
                      </a: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1252138430"/>
                  </a:ext>
                </a:extLst>
              </a:tr>
              <a:tr h="200906">
                <a:tc>
                  <a:txBody>
                    <a:bodyPr/>
                    <a:lstStyle/>
                    <a:p>
                      <a:pP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Female Share Non-Managers</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-0.078</a:t>
                      </a:r>
                      <a:r>
                        <a:rPr lang="en-US" sz="1800" baseline="30000">
                          <a:effectLst/>
                          <a:latin typeface="Times New Roman" panose="02020603050405020304" pitchFamily="18" charset="0"/>
                          <a:ea typeface="SimSun" panose="02010600030101010101" pitchFamily="2" charset="-122"/>
                          <a:cs typeface="Times New Roman" panose="02020603050405020304" pitchFamily="18" charset="0"/>
                        </a:rPr>
                        <a:t>**</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-0.100</a:t>
                      </a:r>
                      <a:r>
                        <a:rPr lang="en-US" sz="1800" baseline="30000">
                          <a:effectLst/>
                          <a:latin typeface="Times New Roman" panose="02020603050405020304" pitchFamily="18" charset="0"/>
                          <a:ea typeface="SimSun" panose="02010600030101010101" pitchFamily="2" charset="-122"/>
                          <a:cs typeface="Times New Roman" panose="02020603050405020304" pitchFamily="18" charset="0"/>
                        </a:rPr>
                        <a:t>**</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 </a:t>
                      </a: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311836163"/>
                  </a:ext>
                </a:extLst>
              </a:tr>
              <a:tr h="200906">
                <a:tc>
                  <a:txBody>
                    <a:bodyPr/>
                    <a:lstStyle/>
                    <a:p>
                      <a:pP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 </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(0.039)</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(0.039)</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 </a:t>
                      </a: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1542906932"/>
                  </a:ext>
                </a:extLst>
              </a:tr>
              <a:tr h="200906">
                <a:tc>
                  <a:txBody>
                    <a:bodyPr/>
                    <a:lstStyle/>
                    <a:p>
                      <a:pP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Female Share Non-Managers*Female</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0.021</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0.010</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-0.031</a:t>
                      </a: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802137514"/>
                  </a:ext>
                </a:extLst>
              </a:tr>
              <a:tr h="200906">
                <a:tc>
                  <a:txBody>
                    <a:bodyPr/>
                    <a:lstStyle/>
                    <a:p>
                      <a:pP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 </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(0.040)</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(0.039)</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(0.043)</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3512136"/>
                  </a:ext>
                </a:extLst>
              </a:tr>
              <a:tr h="415413">
                <a:tc>
                  <a:txBody>
                    <a:bodyPr/>
                    <a:lstStyle/>
                    <a:p>
                      <a:pP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Constant</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1.708***</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p>
                      <a:pPr algn="ct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(0.072)</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1.591***</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p>
                      <a:pPr algn="ct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(0.073)</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1.861***</a:t>
                      </a: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p>
                      <a:pPr algn="ctr">
                        <a:lnSpc>
                          <a:spcPct val="115000"/>
                        </a:lnSpc>
                        <a:spcAft>
                          <a:spcPts val="0"/>
                        </a:spcAft>
                      </a:pP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(0.046)</a:t>
                      </a: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6280950"/>
                  </a:ext>
                </a:extLst>
              </a:tr>
              <a:tr h="200906">
                <a:tc>
                  <a:txBody>
                    <a:bodyPr/>
                    <a:lstStyle/>
                    <a:p>
                      <a:pP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Observations</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39966</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39966</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39966</a:t>
                      </a: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664501184"/>
                  </a:ext>
                </a:extLst>
              </a:tr>
              <a:tr h="200906">
                <a:tc>
                  <a:txBody>
                    <a:bodyPr/>
                    <a:lstStyle/>
                    <a:p>
                      <a:pP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Adjusted </a:t>
                      </a:r>
                      <a:r>
                        <a:rPr lang="en-US" sz="1800" i="1">
                          <a:effectLst/>
                          <a:latin typeface="Times New Roman" panose="02020603050405020304" pitchFamily="18" charset="0"/>
                          <a:ea typeface="SimSun" panose="02010600030101010101" pitchFamily="2" charset="-122"/>
                          <a:cs typeface="Times New Roman" panose="02020603050405020304" pitchFamily="18" charset="0"/>
                        </a:rPr>
                        <a:t>R</a:t>
                      </a:r>
                      <a:r>
                        <a:rPr lang="en-US" sz="1800" baseline="30000">
                          <a:effectLst/>
                          <a:latin typeface="Times New Roman" panose="02020603050405020304" pitchFamily="18" charset="0"/>
                          <a:ea typeface="SimSun" panose="02010600030101010101" pitchFamily="2" charset="-122"/>
                          <a:cs typeface="Times New Roman" panose="02020603050405020304" pitchFamily="18" charset="0"/>
                        </a:rPr>
                        <a:t>2</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0.452</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 </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0.502</a:t>
                      </a: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035367443"/>
                  </a:ext>
                </a:extLst>
              </a:tr>
              <a:tr h="200906">
                <a:tc>
                  <a:txBody>
                    <a:bodyPr/>
                    <a:lstStyle/>
                    <a:p>
                      <a:pP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Log pseudolikelihood</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 </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-359.415</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 </a:t>
                      </a: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9385496"/>
                  </a:ext>
                </a:extLst>
              </a:tr>
            </a:tbl>
          </a:graphicData>
        </a:graphic>
      </p:graphicFrame>
    </p:spTree>
    <p:extLst>
      <p:ext uri="{BB962C8B-B14F-4D97-AF65-F5344CB8AC3E}">
        <p14:creationId xmlns:p14="http://schemas.microsoft.com/office/powerpoint/2010/main" val="11146201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91245"/>
            <a:ext cx="9144000" cy="589109"/>
          </a:xfrm>
        </p:spPr>
        <p:txBody>
          <a:bodyPr>
            <a:normAutofit fontScale="90000"/>
          </a:bodyPr>
          <a:lstStyle/>
          <a:p>
            <a:pPr algn="l"/>
            <a:br>
              <a:rPr lang="en-GB" sz="2400" dirty="0"/>
            </a:br>
            <a:br>
              <a:rPr lang="en-GB" sz="2400" dirty="0"/>
            </a:br>
            <a:r>
              <a:rPr lang="en-GB" sz="2400" dirty="0"/>
              <a:t>Gap in Log Hourly Wages and the Share Female Managers and Non-managers:</a:t>
            </a:r>
            <a:br>
              <a:rPr lang="en-GB" sz="2400" dirty="0"/>
            </a:br>
            <a:r>
              <a:rPr lang="en-GB" sz="2400" dirty="0"/>
              <a:t>Marginal Effects, 95% confidence interval</a:t>
            </a:r>
            <a:br>
              <a:rPr lang="en-GB" dirty="0"/>
            </a:br>
            <a:endParaRPr lang="en-GB" dirty="0"/>
          </a:p>
        </p:txBody>
      </p:sp>
      <p:pic>
        <p:nvPicPr>
          <p:cNvPr id="5" name="Picture 4">
            <a:extLst>
              <a:ext uri="{FF2B5EF4-FFF2-40B4-BE49-F238E27FC236}">
                <a16:creationId xmlns:a16="http://schemas.microsoft.com/office/drawing/2014/main" id="{323668A4-4722-46D4-8B64-0EA2C4BEF12F}"/>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8200" y="1447800"/>
            <a:ext cx="7543800" cy="4724400"/>
          </a:xfrm>
          <a:prstGeom prst="rect">
            <a:avLst/>
          </a:prstGeom>
          <a:noFill/>
          <a:ln>
            <a:noFill/>
          </a:ln>
        </p:spPr>
      </p:pic>
    </p:spTree>
    <p:extLst>
      <p:ext uri="{BB962C8B-B14F-4D97-AF65-F5344CB8AC3E}">
        <p14:creationId xmlns:p14="http://schemas.microsoft.com/office/powerpoint/2010/main" val="21857672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0491"/>
            <a:ext cx="8382000" cy="589109"/>
          </a:xfrm>
        </p:spPr>
        <p:txBody>
          <a:bodyPr>
            <a:normAutofit fontScale="90000"/>
          </a:bodyPr>
          <a:lstStyle/>
          <a:p>
            <a:pPr algn="l"/>
            <a:br>
              <a:rPr lang="en-GB" sz="2400" dirty="0"/>
            </a:br>
            <a:br>
              <a:rPr lang="en-GB" sz="2400" dirty="0"/>
            </a:br>
            <a:r>
              <a:rPr lang="en-GB" sz="2400" dirty="0"/>
              <a:t>Share Female Managers and the Declining Gender Wage Gap</a:t>
            </a:r>
            <a:br>
              <a:rPr lang="en-GB" dirty="0"/>
            </a:br>
            <a:endParaRPr lang="en-GB" dirty="0"/>
          </a:p>
        </p:txBody>
      </p:sp>
      <p:pic>
        <p:nvPicPr>
          <p:cNvPr id="4" name="Picture 3">
            <a:extLst>
              <a:ext uri="{FF2B5EF4-FFF2-40B4-BE49-F238E27FC236}">
                <a16:creationId xmlns:a16="http://schemas.microsoft.com/office/drawing/2014/main" id="{04AE80A3-FBAD-4107-89E4-6991052B8422}"/>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4475" y="1600200"/>
            <a:ext cx="6115050" cy="3657600"/>
          </a:xfrm>
          <a:prstGeom prst="rect">
            <a:avLst/>
          </a:prstGeom>
          <a:noFill/>
          <a:ln>
            <a:noFill/>
          </a:ln>
        </p:spPr>
      </p:pic>
    </p:spTree>
    <p:extLst>
      <p:ext uri="{BB962C8B-B14F-4D97-AF65-F5344CB8AC3E}">
        <p14:creationId xmlns:p14="http://schemas.microsoft.com/office/powerpoint/2010/main" val="3323159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09DEF931-5517-4219-A38F-29341FBA0F82}"/>
              </a:ext>
            </a:extLst>
          </p:cNvPr>
          <p:cNvGraphicFramePr>
            <a:graphicFrameLocks noGrp="1"/>
          </p:cNvGraphicFramePr>
          <p:nvPr/>
        </p:nvGraphicFramePr>
        <p:xfrm>
          <a:off x="533400" y="914400"/>
          <a:ext cx="8153400" cy="5638798"/>
        </p:xfrm>
        <a:graphic>
          <a:graphicData uri="http://schemas.openxmlformats.org/drawingml/2006/table">
            <a:tbl>
              <a:tblPr/>
              <a:tblGrid>
                <a:gridCol w="2203489">
                  <a:extLst>
                    <a:ext uri="{9D8B030D-6E8A-4147-A177-3AD203B41FA5}">
                      <a16:colId xmlns:a16="http://schemas.microsoft.com/office/drawing/2014/main" val="3810142553"/>
                    </a:ext>
                  </a:extLst>
                </a:gridCol>
                <a:gridCol w="1048737">
                  <a:extLst>
                    <a:ext uri="{9D8B030D-6E8A-4147-A177-3AD203B41FA5}">
                      <a16:colId xmlns:a16="http://schemas.microsoft.com/office/drawing/2014/main" val="3240503581"/>
                    </a:ext>
                  </a:extLst>
                </a:gridCol>
                <a:gridCol w="1045475">
                  <a:extLst>
                    <a:ext uri="{9D8B030D-6E8A-4147-A177-3AD203B41FA5}">
                      <a16:colId xmlns:a16="http://schemas.microsoft.com/office/drawing/2014/main" val="3329815502"/>
                    </a:ext>
                  </a:extLst>
                </a:gridCol>
                <a:gridCol w="743739">
                  <a:extLst>
                    <a:ext uri="{9D8B030D-6E8A-4147-A177-3AD203B41FA5}">
                      <a16:colId xmlns:a16="http://schemas.microsoft.com/office/drawing/2014/main" val="3427394066"/>
                    </a:ext>
                  </a:extLst>
                </a:gridCol>
                <a:gridCol w="1037320">
                  <a:extLst>
                    <a:ext uri="{9D8B030D-6E8A-4147-A177-3AD203B41FA5}">
                      <a16:colId xmlns:a16="http://schemas.microsoft.com/office/drawing/2014/main" val="697000875"/>
                    </a:ext>
                  </a:extLst>
                </a:gridCol>
                <a:gridCol w="1037320">
                  <a:extLst>
                    <a:ext uri="{9D8B030D-6E8A-4147-A177-3AD203B41FA5}">
                      <a16:colId xmlns:a16="http://schemas.microsoft.com/office/drawing/2014/main" val="4164354583"/>
                    </a:ext>
                  </a:extLst>
                </a:gridCol>
                <a:gridCol w="1037320">
                  <a:extLst>
                    <a:ext uri="{9D8B030D-6E8A-4147-A177-3AD203B41FA5}">
                      <a16:colId xmlns:a16="http://schemas.microsoft.com/office/drawing/2014/main" val="682719954"/>
                    </a:ext>
                  </a:extLst>
                </a:gridCol>
              </a:tblGrid>
              <a:tr h="178784">
                <a:tc>
                  <a:txBody>
                    <a:bodyPr/>
                    <a:lstStyle/>
                    <a:p>
                      <a:pPr>
                        <a:lnSpc>
                          <a:spcPct val="115000"/>
                        </a:lnSpc>
                        <a:spcAft>
                          <a:spcPts val="0"/>
                        </a:spcAft>
                      </a:pPr>
                      <a:r>
                        <a:rPr lang="en-US" sz="900">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900">
                          <a:effectLst/>
                          <a:latin typeface="Times New Roman" panose="02020603050405020304" pitchFamily="18" charset="0"/>
                          <a:ea typeface="SimSun" panose="02010600030101010101" pitchFamily="2" charset="-122"/>
                          <a:cs typeface="Times New Roman" panose="02020603050405020304" pitchFamily="18" charset="0"/>
                        </a:rPr>
                        <a:t>(1)</a:t>
                      </a:r>
                      <a:endParaRPr lang="en-GB" sz="1000">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900">
                          <a:effectLst/>
                          <a:latin typeface="Times New Roman" panose="02020603050405020304" pitchFamily="18" charset="0"/>
                          <a:ea typeface="SimSun" panose="02010600030101010101" pitchFamily="2" charset="-122"/>
                          <a:cs typeface="Times New Roman" panose="02020603050405020304" pitchFamily="18" charset="0"/>
                        </a:rPr>
                        <a:t>(2)</a:t>
                      </a:r>
                      <a:endParaRPr lang="en-GB" sz="1000">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900">
                          <a:effectLst/>
                          <a:latin typeface="Times New Roman" panose="02020603050405020304" pitchFamily="18" charset="0"/>
                          <a:ea typeface="SimSun" panose="02010600030101010101" pitchFamily="2" charset="-122"/>
                          <a:cs typeface="Times New Roman" panose="02020603050405020304" pitchFamily="18" charset="0"/>
                        </a:rPr>
                        <a:t>(3)</a:t>
                      </a:r>
                      <a:endParaRPr lang="en-GB" sz="1000">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900">
                          <a:effectLst/>
                          <a:latin typeface="Times New Roman" panose="02020603050405020304" pitchFamily="18" charset="0"/>
                          <a:ea typeface="SimSun" panose="02010600030101010101" pitchFamily="2" charset="-122"/>
                          <a:cs typeface="Times New Roman" panose="02020603050405020304" pitchFamily="18" charset="0"/>
                        </a:rPr>
                        <a:t>(4)</a:t>
                      </a:r>
                      <a:endParaRPr lang="en-GB" sz="1000">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900">
                          <a:effectLst/>
                          <a:latin typeface="Times New Roman" panose="02020603050405020304" pitchFamily="18" charset="0"/>
                          <a:ea typeface="SimSun" panose="02010600030101010101" pitchFamily="2" charset="-122"/>
                          <a:cs typeface="Times New Roman" panose="02020603050405020304" pitchFamily="18" charset="0"/>
                        </a:rPr>
                        <a:t>(5)</a:t>
                      </a:r>
                      <a:endParaRPr lang="en-GB" sz="1000">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900">
                          <a:effectLst/>
                          <a:latin typeface="Times New Roman" panose="02020603050405020304" pitchFamily="18" charset="0"/>
                          <a:ea typeface="SimSun" panose="02010600030101010101" pitchFamily="2" charset="-122"/>
                          <a:cs typeface="Times New Roman" panose="02020603050405020304" pitchFamily="18" charset="0"/>
                        </a:rPr>
                        <a:t>(6)</a:t>
                      </a:r>
                      <a:endParaRPr lang="en-GB" sz="1000">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534628001"/>
                  </a:ext>
                </a:extLst>
              </a:tr>
              <a:tr h="751320">
                <a:tc>
                  <a:txBody>
                    <a:bodyPr/>
                    <a:lstStyle/>
                    <a:p>
                      <a:pPr>
                        <a:lnSpc>
                          <a:spcPct val="115000"/>
                        </a:lnSpc>
                        <a:spcAft>
                          <a:spcPts val="0"/>
                        </a:spcAft>
                      </a:pPr>
                      <a:r>
                        <a:rPr lang="en-US" sz="900" b="1" dirty="0">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dirty="0">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b="1" dirty="0">
                          <a:effectLst/>
                          <a:latin typeface="Times New Roman" panose="02020603050405020304" pitchFamily="18" charset="0"/>
                          <a:ea typeface="SimSun" panose="02010600030101010101" pitchFamily="2" charset="-122"/>
                          <a:cs typeface="Times New Roman" panose="02020603050405020304" pitchFamily="18" charset="0"/>
                        </a:rPr>
                        <a:t>Without SOC1 (i.e. exclude managers)</a:t>
                      </a:r>
                      <a:endParaRPr lang="en-GB" sz="1000" b="1" dirty="0">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b="1" dirty="0">
                          <a:effectLst/>
                          <a:latin typeface="Times New Roman" panose="02020603050405020304" pitchFamily="18" charset="0"/>
                          <a:ea typeface="SimSun" panose="02010600030101010101" pitchFamily="2" charset="-122"/>
                          <a:cs typeface="Times New Roman" panose="02020603050405020304" pitchFamily="18" charset="0"/>
                        </a:rPr>
                        <a:t>Share Female Managers &amp; Share Female Professionals</a:t>
                      </a:r>
                      <a:endParaRPr lang="en-GB" sz="1000" b="1" dirty="0">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b="1" dirty="0">
                          <a:effectLst/>
                          <a:latin typeface="Times New Roman" panose="02020603050405020304" pitchFamily="18" charset="0"/>
                          <a:ea typeface="SimSun" panose="02010600030101010101" pitchFamily="2" charset="-122"/>
                          <a:cs typeface="Times New Roman" panose="02020603050405020304" pitchFamily="18" charset="0"/>
                        </a:rPr>
                        <a:t>% Female Supervisors</a:t>
                      </a:r>
                      <a:endParaRPr lang="en-GB" sz="1000" b="1" dirty="0">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b="1" dirty="0">
                          <a:effectLst/>
                          <a:latin typeface="Times New Roman" panose="02020603050405020304" pitchFamily="18" charset="0"/>
                          <a:ea typeface="SimSun" panose="02010600030101010101" pitchFamily="2" charset="-122"/>
                          <a:cs typeface="Times New Roman" panose="02020603050405020304" pitchFamily="18" charset="0"/>
                        </a:rPr>
                        <a:t>% Female Supervisors and % Female Managers</a:t>
                      </a:r>
                      <a:endParaRPr lang="en-GB" sz="1000" b="1" dirty="0">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900" b="1" dirty="0">
                          <a:effectLst/>
                          <a:latin typeface="Times New Roman" panose="02020603050405020304" pitchFamily="18" charset="0"/>
                          <a:ea typeface="SimSun" panose="02010600030101010101" pitchFamily="2" charset="-122"/>
                          <a:cs typeface="Times New Roman" panose="02020603050405020304" pitchFamily="18" charset="0"/>
                        </a:rPr>
                        <a:t>Fully Interacted Linear Model</a:t>
                      </a:r>
                      <a:endParaRPr lang="en-GB" sz="1000" b="1" dirty="0">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900" b="1" dirty="0">
                          <a:effectLst/>
                          <a:latin typeface="Times New Roman" panose="02020603050405020304" pitchFamily="18" charset="0"/>
                          <a:ea typeface="SimSun" panose="02010600030101010101" pitchFamily="2" charset="-122"/>
                          <a:cs typeface="Times New Roman" panose="02020603050405020304" pitchFamily="18" charset="0"/>
                        </a:rPr>
                        <a:t>Parsimonious controls</a:t>
                      </a:r>
                      <a:endParaRPr lang="en-GB" sz="1000" b="1" dirty="0">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1447633"/>
                  </a:ext>
                </a:extLst>
              </a:tr>
              <a:tr h="178784">
                <a:tc>
                  <a:txBody>
                    <a:bodyPr/>
                    <a:lstStyle/>
                    <a:p>
                      <a:pP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Female</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-0.156</a:t>
                      </a:r>
                      <a:r>
                        <a:rPr lang="en-US" sz="900" b="1" baseline="30000">
                          <a:effectLst/>
                          <a:latin typeface="Times New Roman" panose="02020603050405020304" pitchFamily="18" charset="0"/>
                          <a:ea typeface="SimSun" panose="02010600030101010101" pitchFamily="2" charset="-122"/>
                          <a:cs typeface="Times New Roman" panose="02020603050405020304" pitchFamily="18" charset="0"/>
                        </a:rPr>
                        <a:t>***</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-0.145***</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-0.162</a:t>
                      </a:r>
                      <a:r>
                        <a:rPr lang="en-US" sz="900" b="1" baseline="30000">
                          <a:effectLst/>
                          <a:latin typeface="Times New Roman" panose="02020603050405020304" pitchFamily="18" charset="0"/>
                          <a:ea typeface="SimSun" panose="02010600030101010101" pitchFamily="2" charset="-122"/>
                          <a:cs typeface="Times New Roman" panose="02020603050405020304" pitchFamily="18" charset="0"/>
                        </a:rPr>
                        <a:t>***</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-0.176</a:t>
                      </a:r>
                      <a:r>
                        <a:rPr lang="en-US" sz="900" b="1" baseline="30000">
                          <a:effectLst/>
                          <a:latin typeface="Times New Roman" panose="02020603050405020304" pitchFamily="18" charset="0"/>
                          <a:ea typeface="SimSun" panose="02010600030101010101" pitchFamily="2" charset="-122"/>
                          <a:cs typeface="Times New Roman" panose="02020603050405020304" pitchFamily="18" charset="0"/>
                        </a:rPr>
                        <a:t>***</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GB" sz="900" b="1">
                          <a:effectLst/>
                          <a:latin typeface="Times New Roman" panose="02020603050405020304" pitchFamily="18" charset="0"/>
                          <a:ea typeface="SimSun" panose="02010600030101010101" pitchFamily="2" charset="-122"/>
                          <a:cs typeface="Times New Roman" panose="02020603050405020304" pitchFamily="18" charset="0"/>
                        </a:rPr>
                        <a:t>0.547***</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GB" sz="900" b="1" dirty="0">
                          <a:effectLst/>
                          <a:latin typeface="Times New Roman" panose="02020603050405020304" pitchFamily="18" charset="0"/>
                          <a:ea typeface="SimSun" panose="02010600030101010101" pitchFamily="2" charset="-122"/>
                          <a:cs typeface="Times New Roman" panose="02020603050405020304" pitchFamily="18" charset="0"/>
                        </a:rPr>
                        <a:t>-0.145***</a:t>
                      </a:r>
                      <a:endParaRPr lang="en-GB" sz="1000" b="1" dirty="0">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919044336"/>
                  </a:ext>
                </a:extLst>
              </a:tr>
              <a:tr h="178784">
                <a:tc>
                  <a:txBody>
                    <a:bodyPr/>
                    <a:lstStyle/>
                    <a:p>
                      <a:pP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(0.020)</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(0.021)</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(0.014)</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(0.015)</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GB" sz="900" b="1">
                          <a:effectLst/>
                          <a:latin typeface="Times New Roman" panose="02020603050405020304" pitchFamily="18" charset="0"/>
                          <a:ea typeface="SimSun" panose="02010600030101010101" pitchFamily="2" charset="-122"/>
                          <a:cs typeface="Times New Roman" panose="02020603050405020304" pitchFamily="18" charset="0"/>
                        </a:rPr>
                        <a:t>(0.135)</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GB" sz="900" b="1" dirty="0">
                          <a:effectLst/>
                          <a:latin typeface="Times New Roman" panose="02020603050405020304" pitchFamily="18" charset="0"/>
                          <a:ea typeface="SimSun" panose="02010600030101010101" pitchFamily="2" charset="-122"/>
                          <a:cs typeface="Times New Roman" panose="02020603050405020304" pitchFamily="18" charset="0"/>
                        </a:rPr>
                        <a:t>(0.021)</a:t>
                      </a:r>
                      <a:endParaRPr lang="en-GB" sz="1000" b="1" dirty="0">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extLst>
                  <a:ext uri="{0D108BD9-81ED-4DB2-BD59-A6C34878D82A}">
                    <a16:rowId xmlns:a16="http://schemas.microsoft.com/office/drawing/2014/main" val="1053253405"/>
                  </a:ext>
                </a:extLst>
              </a:tr>
              <a:tr h="178784">
                <a:tc>
                  <a:txBody>
                    <a:bodyPr/>
                    <a:lstStyle/>
                    <a:p>
                      <a:pP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Female Share Managers</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-0.073</a:t>
                      </a:r>
                      <a:r>
                        <a:rPr lang="en-US" sz="900" b="1" baseline="30000">
                          <a:effectLst/>
                          <a:latin typeface="Times New Roman" panose="02020603050405020304" pitchFamily="18" charset="0"/>
                          <a:ea typeface="SimSun" panose="02010600030101010101" pitchFamily="2" charset="-122"/>
                          <a:cs typeface="Times New Roman" panose="02020603050405020304" pitchFamily="18" charset="0"/>
                        </a:rPr>
                        <a:t>**</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-0.073</a:t>
                      </a:r>
                      <a:r>
                        <a:rPr lang="en-US" sz="900" b="1" baseline="30000">
                          <a:effectLst/>
                          <a:latin typeface="Times New Roman" panose="02020603050405020304" pitchFamily="18" charset="0"/>
                          <a:ea typeface="SimSun" panose="02010600030101010101" pitchFamily="2" charset="-122"/>
                          <a:cs typeface="Times New Roman" panose="02020603050405020304" pitchFamily="18" charset="0"/>
                        </a:rPr>
                        <a:t>**</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GB" sz="900" b="1">
                          <a:effectLst/>
                          <a:latin typeface="Times New Roman" panose="02020603050405020304" pitchFamily="18" charset="0"/>
                          <a:ea typeface="SimSun" panose="02010600030101010101" pitchFamily="2" charset="-122"/>
                          <a:cs typeface="Times New Roman" panose="02020603050405020304" pitchFamily="18" charset="0"/>
                        </a:rPr>
                        <a:t>-0.064**</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GB" sz="900" b="1" dirty="0">
                          <a:effectLst/>
                          <a:latin typeface="Times New Roman" panose="02020603050405020304" pitchFamily="18" charset="0"/>
                          <a:ea typeface="SimSun" panose="02010600030101010101" pitchFamily="2" charset="-122"/>
                          <a:cs typeface="Times New Roman" panose="02020603050405020304" pitchFamily="18" charset="0"/>
                        </a:rPr>
                        <a:t>-0.130***</a:t>
                      </a:r>
                      <a:endParaRPr lang="en-GB" sz="1000" b="1" dirty="0">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extLst>
                  <a:ext uri="{0D108BD9-81ED-4DB2-BD59-A6C34878D82A}">
                    <a16:rowId xmlns:a16="http://schemas.microsoft.com/office/drawing/2014/main" val="4217824454"/>
                  </a:ext>
                </a:extLst>
              </a:tr>
              <a:tr h="178784">
                <a:tc>
                  <a:txBody>
                    <a:bodyPr/>
                    <a:lstStyle/>
                    <a:p>
                      <a:pP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(0.031)</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(0.029)</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GB" sz="900" b="1">
                          <a:effectLst/>
                          <a:latin typeface="Times New Roman" panose="02020603050405020304" pitchFamily="18" charset="0"/>
                          <a:ea typeface="SimSun" panose="02010600030101010101" pitchFamily="2" charset="-122"/>
                          <a:cs typeface="Times New Roman" panose="02020603050405020304" pitchFamily="18" charset="0"/>
                        </a:rPr>
                        <a:t>(0.029)</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GB" sz="900" b="1" dirty="0">
                          <a:effectLst/>
                          <a:latin typeface="Times New Roman" panose="02020603050405020304" pitchFamily="18" charset="0"/>
                          <a:ea typeface="SimSun" panose="02010600030101010101" pitchFamily="2" charset="-122"/>
                          <a:cs typeface="Times New Roman" panose="02020603050405020304" pitchFamily="18" charset="0"/>
                        </a:rPr>
                        <a:t>(0.032)</a:t>
                      </a:r>
                      <a:endParaRPr lang="en-GB" sz="1000" b="1" dirty="0">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extLst>
                  <a:ext uri="{0D108BD9-81ED-4DB2-BD59-A6C34878D82A}">
                    <a16:rowId xmlns:a16="http://schemas.microsoft.com/office/drawing/2014/main" val="3156717734"/>
                  </a:ext>
                </a:extLst>
              </a:tr>
              <a:tr h="178784">
                <a:tc>
                  <a:txBody>
                    <a:bodyPr/>
                    <a:lstStyle/>
                    <a:p>
                      <a:pP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Female Share Managers*Female</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0.106</a:t>
                      </a:r>
                      <a:r>
                        <a:rPr lang="en-US" sz="900" b="1" baseline="30000">
                          <a:effectLst/>
                          <a:latin typeface="Times New Roman" panose="02020603050405020304" pitchFamily="18" charset="0"/>
                          <a:ea typeface="SimSun" panose="02010600030101010101" pitchFamily="2" charset="-122"/>
                          <a:cs typeface="Times New Roman" panose="02020603050405020304" pitchFamily="18" charset="0"/>
                        </a:rPr>
                        <a:t>***</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0.079</a:t>
                      </a:r>
                      <a:r>
                        <a:rPr lang="en-US" sz="900" b="1" baseline="30000">
                          <a:effectLst/>
                          <a:latin typeface="Times New Roman" panose="02020603050405020304" pitchFamily="18" charset="0"/>
                          <a:ea typeface="SimSun" panose="02010600030101010101" pitchFamily="2" charset="-122"/>
                          <a:cs typeface="Times New Roman" panose="02020603050405020304" pitchFamily="18" charset="0"/>
                        </a:rPr>
                        <a:t>**</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GB" sz="900" b="1">
                          <a:effectLst/>
                          <a:latin typeface="Times New Roman" panose="02020603050405020304" pitchFamily="18" charset="0"/>
                          <a:ea typeface="SimSun" panose="02010600030101010101" pitchFamily="2" charset="-122"/>
                          <a:cs typeface="Times New Roman" panose="02020603050405020304" pitchFamily="18" charset="0"/>
                        </a:rPr>
                        <a:t>0.081**</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GB" sz="900" b="1" dirty="0">
                          <a:effectLst/>
                          <a:latin typeface="Times New Roman" panose="02020603050405020304" pitchFamily="18" charset="0"/>
                          <a:ea typeface="SimSun" panose="02010600030101010101" pitchFamily="2" charset="-122"/>
                          <a:cs typeface="Times New Roman" panose="02020603050405020304" pitchFamily="18" charset="0"/>
                        </a:rPr>
                        <a:t>0.161***</a:t>
                      </a:r>
                      <a:endParaRPr lang="en-GB" sz="1000" b="1" dirty="0">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extLst>
                  <a:ext uri="{0D108BD9-81ED-4DB2-BD59-A6C34878D82A}">
                    <a16:rowId xmlns:a16="http://schemas.microsoft.com/office/drawing/2014/main" val="1179521541"/>
                  </a:ext>
                </a:extLst>
              </a:tr>
              <a:tr h="178784">
                <a:tc>
                  <a:txBody>
                    <a:bodyPr/>
                    <a:lstStyle/>
                    <a:p>
                      <a:pP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(0.035)</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(0.032)</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GB" sz="900" b="1">
                          <a:effectLst/>
                          <a:latin typeface="Times New Roman" panose="02020603050405020304" pitchFamily="18" charset="0"/>
                          <a:ea typeface="SimSun" panose="02010600030101010101" pitchFamily="2" charset="-122"/>
                          <a:cs typeface="Times New Roman" panose="02020603050405020304" pitchFamily="18" charset="0"/>
                        </a:rPr>
                        <a:t>(0.032)</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GB" sz="900" b="1" dirty="0">
                          <a:effectLst/>
                          <a:latin typeface="Times New Roman" panose="02020603050405020304" pitchFamily="18" charset="0"/>
                          <a:ea typeface="SimSun" panose="02010600030101010101" pitchFamily="2" charset="-122"/>
                          <a:cs typeface="Times New Roman" panose="02020603050405020304" pitchFamily="18" charset="0"/>
                        </a:rPr>
                        <a:t>(0.036)</a:t>
                      </a:r>
                      <a:endParaRPr lang="en-GB" sz="1000" b="1" dirty="0">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extLst>
                  <a:ext uri="{0D108BD9-81ED-4DB2-BD59-A6C34878D82A}">
                    <a16:rowId xmlns:a16="http://schemas.microsoft.com/office/drawing/2014/main" val="1458783764"/>
                  </a:ext>
                </a:extLst>
              </a:tr>
              <a:tr h="178784">
                <a:tc>
                  <a:txBody>
                    <a:bodyPr/>
                    <a:lstStyle/>
                    <a:p>
                      <a:pP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Female Share Non-Managers</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-0.093</a:t>
                      </a:r>
                      <a:r>
                        <a:rPr lang="en-US" sz="900" b="1" baseline="30000">
                          <a:effectLst/>
                          <a:latin typeface="Times New Roman" panose="02020603050405020304" pitchFamily="18" charset="0"/>
                          <a:ea typeface="SimSun" panose="02010600030101010101" pitchFamily="2" charset="-122"/>
                          <a:cs typeface="Times New Roman" panose="02020603050405020304" pitchFamily="18" charset="0"/>
                        </a:rPr>
                        <a:t>**</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GB" sz="900" b="1">
                          <a:effectLst/>
                          <a:latin typeface="Times New Roman" panose="02020603050405020304" pitchFamily="18" charset="0"/>
                          <a:ea typeface="SimSun" panose="02010600030101010101" pitchFamily="2" charset="-122"/>
                          <a:cs typeface="Times New Roman" panose="02020603050405020304" pitchFamily="18" charset="0"/>
                        </a:rPr>
                        <a:t>-0.077*</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GB" sz="900" b="1">
                          <a:effectLst/>
                          <a:latin typeface="Times New Roman" panose="02020603050405020304" pitchFamily="18" charset="0"/>
                          <a:ea typeface="SimSun" panose="02010600030101010101" pitchFamily="2" charset="-122"/>
                          <a:cs typeface="Times New Roman" panose="02020603050405020304" pitchFamily="18" charset="0"/>
                        </a:rPr>
                        <a:t>-0.017</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extLst>
                  <a:ext uri="{0D108BD9-81ED-4DB2-BD59-A6C34878D82A}">
                    <a16:rowId xmlns:a16="http://schemas.microsoft.com/office/drawing/2014/main" val="3119777595"/>
                  </a:ext>
                </a:extLst>
              </a:tr>
              <a:tr h="178784">
                <a:tc>
                  <a:txBody>
                    <a:bodyPr/>
                    <a:lstStyle/>
                    <a:p>
                      <a:pP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(0.041)</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GB" sz="900" b="1">
                          <a:effectLst/>
                          <a:latin typeface="Times New Roman" panose="02020603050405020304" pitchFamily="18" charset="0"/>
                          <a:ea typeface="SimSun" panose="02010600030101010101" pitchFamily="2" charset="-122"/>
                          <a:cs typeface="Times New Roman" panose="02020603050405020304" pitchFamily="18" charset="0"/>
                        </a:rPr>
                        <a:t>(0.042)</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GB" sz="900" b="1">
                          <a:effectLst/>
                          <a:latin typeface="Times New Roman" panose="02020603050405020304" pitchFamily="18" charset="0"/>
                          <a:ea typeface="SimSun" panose="02010600030101010101" pitchFamily="2" charset="-122"/>
                          <a:cs typeface="Times New Roman" panose="02020603050405020304" pitchFamily="18" charset="0"/>
                        </a:rPr>
                        <a:t>(0.042)</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extLst>
                  <a:ext uri="{0D108BD9-81ED-4DB2-BD59-A6C34878D82A}">
                    <a16:rowId xmlns:a16="http://schemas.microsoft.com/office/drawing/2014/main" val="4082200847"/>
                  </a:ext>
                </a:extLst>
              </a:tr>
              <a:tr h="178784">
                <a:tc>
                  <a:txBody>
                    <a:bodyPr/>
                    <a:lstStyle/>
                    <a:p>
                      <a:pP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Female Share Non-Managers*Female</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0.034</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GB" sz="900" b="1">
                          <a:effectLst/>
                          <a:latin typeface="Times New Roman" panose="02020603050405020304" pitchFamily="18" charset="0"/>
                          <a:ea typeface="SimSun" panose="02010600030101010101" pitchFamily="2" charset="-122"/>
                          <a:cs typeface="Times New Roman" panose="02020603050405020304" pitchFamily="18" charset="0"/>
                        </a:rPr>
                        <a:t>0.022</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GB" sz="900" b="1">
                          <a:effectLst/>
                          <a:latin typeface="Times New Roman" panose="02020603050405020304" pitchFamily="18" charset="0"/>
                          <a:ea typeface="SimSun" panose="02010600030101010101" pitchFamily="2" charset="-122"/>
                          <a:cs typeface="Times New Roman" panose="02020603050405020304" pitchFamily="18" charset="0"/>
                        </a:rPr>
                        <a:t>-0.097**</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extLst>
                  <a:ext uri="{0D108BD9-81ED-4DB2-BD59-A6C34878D82A}">
                    <a16:rowId xmlns:a16="http://schemas.microsoft.com/office/drawing/2014/main" val="2663852339"/>
                  </a:ext>
                </a:extLst>
              </a:tr>
              <a:tr h="178784">
                <a:tc>
                  <a:txBody>
                    <a:bodyPr/>
                    <a:lstStyle/>
                    <a:p>
                      <a:pP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(0.040)</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GB" sz="900" b="1">
                          <a:effectLst/>
                          <a:latin typeface="Times New Roman" panose="02020603050405020304" pitchFamily="18" charset="0"/>
                          <a:ea typeface="SimSun" panose="02010600030101010101" pitchFamily="2" charset="-122"/>
                          <a:cs typeface="Times New Roman" panose="02020603050405020304" pitchFamily="18" charset="0"/>
                        </a:rPr>
                        <a:t>(0.052)</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GB" sz="900" b="1" dirty="0">
                          <a:effectLst/>
                          <a:latin typeface="Times New Roman" panose="02020603050405020304" pitchFamily="18" charset="0"/>
                          <a:ea typeface="SimSun" panose="02010600030101010101" pitchFamily="2" charset="-122"/>
                          <a:cs typeface="Times New Roman" panose="02020603050405020304" pitchFamily="18" charset="0"/>
                        </a:rPr>
                        <a:t>(0.042)</a:t>
                      </a:r>
                      <a:endParaRPr lang="en-GB" sz="1000" b="1" dirty="0">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extLst>
                  <a:ext uri="{0D108BD9-81ED-4DB2-BD59-A6C34878D82A}">
                    <a16:rowId xmlns:a16="http://schemas.microsoft.com/office/drawing/2014/main" val="3827787923"/>
                  </a:ext>
                </a:extLst>
              </a:tr>
              <a:tr h="369630">
                <a:tc>
                  <a:txBody>
                    <a:bodyPr/>
                    <a:lstStyle/>
                    <a:p>
                      <a:pP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Female Share Managers &amp; Professionals</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-0.118***</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(0.029)</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extLst>
                  <a:ext uri="{0D108BD9-81ED-4DB2-BD59-A6C34878D82A}">
                    <a16:rowId xmlns:a16="http://schemas.microsoft.com/office/drawing/2014/main" val="2557078786"/>
                  </a:ext>
                </a:extLst>
              </a:tr>
              <a:tr h="369630">
                <a:tc>
                  <a:txBody>
                    <a:bodyPr/>
                    <a:lstStyle/>
                    <a:p>
                      <a:pP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Female Share Managers &amp; Professionals * Female</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0.170***</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(0.033)</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extLst>
                  <a:ext uri="{0D108BD9-81ED-4DB2-BD59-A6C34878D82A}">
                    <a16:rowId xmlns:a16="http://schemas.microsoft.com/office/drawing/2014/main" val="276528123"/>
                  </a:ext>
                </a:extLst>
              </a:tr>
              <a:tr h="369630">
                <a:tc>
                  <a:txBody>
                    <a:bodyPr/>
                    <a:lstStyle/>
                    <a:p>
                      <a:pPr>
                        <a:lnSpc>
                          <a:spcPct val="115000"/>
                        </a:lnSpc>
                        <a:spcAft>
                          <a:spcPts val="0"/>
                        </a:spcAft>
                      </a:pPr>
                      <a:r>
                        <a:rPr lang="fr-FR" sz="900" b="1">
                          <a:effectLst/>
                          <a:latin typeface="Times New Roman" panose="02020603050405020304" pitchFamily="18" charset="0"/>
                          <a:ea typeface="SimSun" panose="02010600030101010101" pitchFamily="2" charset="-122"/>
                          <a:cs typeface="Times New Roman" panose="02020603050405020304" pitchFamily="18" charset="0"/>
                        </a:rPr>
                        <a:t>Female Share Non-Managers &amp; Non-Professionals</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fr-FR"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-0.011</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(0.036)</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dirty="0">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dirty="0">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extLst>
                  <a:ext uri="{0D108BD9-81ED-4DB2-BD59-A6C34878D82A}">
                    <a16:rowId xmlns:a16="http://schemas.microsoft.com/office/drawing/2014/main" val="2999867692"/>
                  </a:ext>
                </a:extLst>
              </a:tr>
              <a:tr h="369630">
                <a:tc>
                  <a:txBody>
                    <a:bodyPr/>
                    <a:lstStyle/>
                    <a:p>
                      <a:pP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Female Share Non-Managers &amp; Non-Professionals*Female</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-0.053</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(0.038)</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extLst>
                  <a:ext uri="{0D108BD9-81ED-4DB2-BD59-A6C34878D82A}">
                    <a16:rowId xmlns:a16="http://schemas.microsoft.com/office/drawing/2014/main" val="3254660953"/>
                  </a:ext>
                </a:extLst>
              </a:tr>
              <a:tr h="178784">
                <a:tc>
                  <a:txBody>
                    <a:bodyPr/>
                    <a:lstStyle/>
                    <a:p>
                      <a:pP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Female Share Supervisors</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-0.101</a:t>
                      </a:r>
                      <a:r>
                        <a:rPr lang="en-US" sz="900" b="1" baseline="30000">
                          <a:effectLst/>
                          <a:latin typeface="Times New Roman" panose="02020603050405020304" pitchFamily="18" charset="0"/>
                          <a:ea typeface="SimSun" panose="02010600030101010101" pitchFamily="2" charset="-122"/>
                          <a:cs typeface="Times New Roman" panose="02020603050405020304" pitchFamily="18" charset="0"/>
                        </a:rPr>
                        <a:t>***</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-0.078</a:t>
                      </a:r>
                      <a:r>
                        <a:rPr lang="en-US" sz="900" b="1" baseline="30000">
                          <a:effectLst/>
                          <a:latin typeface="Times New Roman" panose="02020603050405020304" pitchFamily="18" charset="0"/>
                          <a:ea typeface="SimSun" panose="02010600030101010101" pitchFamily="2" charset="-122"/>
                          <a:cs typeface="Times New Roman" panose="02020603050405020304" pitchFamily="18" charset="0"/>
                        </a:rPr>
                        <a:t>***</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extLst>
                  <a:ext uri="{0D108BD9-81ED-4DB2-BD59-A6C34878D82A}">
                    <a16:rowId xmlns:a16="http://schemas.microsoft.com/office/drawing/2014/main" val="598388286"/>
                  </a:ext>
                </a:extLst>
              </a:tr>
              <a:tr h="178784">
                <a:tc>
                  <a:txBody>
                    <a:bodyPr/>
                    <a:lstStyle/>
                    <a:p>
                      <a:pP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(0.022)</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(0.023)</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extLst>
                  <a:ext uri="{0D108BD9-81ED-4DB2-BD59-A6C34878D82A}">
                    <a16:rowId xmlns:a16="http://schemas.microsoft.com/office/drawing/2014/main" val="3479843592"/>
                  </a:ext>
                </a:extLst>
              </a:tr>
              <a:tr h="178784">
                <a:tc>
                  <a:txBody>
                    <a:bodyPr/>
                    <a:lstStyle/>
                    <a:p>
                      <a:pP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Female Share Supervisors*Female</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0.121</a:t>
                      </a:r>
                      <a:r>
                        <a:rPr lang="en-US" sz="900" b="1" baseline="30000">
                          <a:effectLst/>
                          <a:latin typeface="Times New Roman" panose="02020603050405020304" pitchFamily="18" charset="0"/>
                          <a:ea typeface="SimSun" panose="02010600030101010101" pitchFamily="2" charset="-122"/>
                          <a:cs typeface="Times New Roman" panose="02020603050405020304" pitchFamily="18" charset="0"/>
                        </a:rPr>
                        <a:t>***</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0.091</a:t>
                      </a:r>
                      <a:r>
                        <a:rPr lang="en-US" sz="900" b="1" baseline="30000">
                          <a:effectLst/>
                          <a:latin typeface="Times New Roman" panose="02020603050405020304" pitchFamily="18" charset="0"/>
                          <a:ea typeface="SimSun" panose="02010600030101010101" pitchFamily="2" charset="-122"/>
                          <a:cs typeface="Times New Roman" panose="02020603050405020304" pitchFamily="18" charset="0"/>
                        </a:rPr>
                        <a:t>***</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dirty="0">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dirty="0">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extLst>
                  <a:ext uri="{0D108BD9-81ED-4DB2-BD59-A6C34878D82A}">
                    <a16:rowId xmlns:a16="http://schemas.microsoft.com/office/drawing/2014/main" val="1726558199"/>
                  </a:ext>
                </a:extLst>
              </a:tr>
              <a:tr h="178784">
                <a:tc>
                  <a:txBody>
                    <a:bodyPr/>
                    <a:lstStyle/>
                    <a:p>
                      <a:pP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(0.025)</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(0.028)</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tc>
                  <a:txBody>
                    <a:bodyPr/>
                    <a:lstStyle/>
                    <a:p>
                      <a:pPr algn="ctr">
                        <a:lnSpc>
                          <a:spcPct val="115000"/>
                        </a:lnSpc>
                        <a:spcAft>
                          <a:spcPts val="0"/>
                        </a:spcAft>
                      </a:pPr>
                      <a:r>
                        <a:rPr lang="en-US" sz="900" b="1" dirty="0">
                          <a:effectLst/>
                          <a:latin typeface="Times New Roman" panose="02020603050405020304" pitchFamily="18" charset="0"/>
                          <a:ea typeface="SimSun" panose="02010600030101010101" pitchFamily="2" charset="-122"/>
                          <a:cs typeface="Times New Roman" panose="02020603050405020304" pitchFamily="18" charset="0"/>
                        </a:rPr>
                        <a:t> </a:t>
                      </a:r>
                      <a:endParaRPr lang="en-GB" sz="1000" b="1" dirty="0">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a:noFill/>
                    </a:lnB>
                  </a:tcPr>
                </a:tc>
                <a:extLst>
                  <a:ext uri="{0D108BD9-81ED-4DB2-BD59-A6C34878D82A}">
                    <a16:rowId xmlns:a16="http://schemas.microsoft.com/office/drawing/2014/main" val="723765666"/>
                  </a:ext>
                </a:extLst>
              </a:tr>
              <a:tr h="369630">
                <a:tc>
                  <a:txBody>
                    <a:bodyPr/>
                    <a:lstStyle/>
                    <a:p>
                      <a:pPr>
                        <a:lnSpc>
                          <a:spcPct val="115000"/>
                        </a:lnSpc>
                        <a:spcAft>
                          <a:spcPts val="0"/>
                        </a:spcAft>
                      </a:pPr>
                      <a:r>
                        <a:rPr lang="en-GB" sz="900" b="1">
                          <a:effectLst/>
                          <a:latin typeface="Times New Roman" panose="02020603050405020304" pitchFamily="18" charset="0"/>
                          <a:ea typeface="SimSun" panose="02010600030101010101" pitchFamily="2" charset="-122"/>
                          <a:cs typeface="Times New Roman" panose="02020603050405020304" pitchFamily="18" charset="0"/>
                        </a:rPr>
                        <a:t>Constant</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1.741***</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(0.080)</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1.694***</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(0.070)</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1.693***</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(0.069)</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1.694***</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(0.070)</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900" b="1">
                          <a:effectLst/>
                          <a:latin typeface="Times New Roman" panose="02020603050405020304" pitchFamily="18" charset="0"/>
                          <a:ea typeface="SimSun" panose="02010600030101010101" pitchFamily="2" charset="-122"/>
                          <a:cs typeface="Times New Roman" panose="02020603050405020304" pitchFamily="18" charset="0"/>
                        </a:rPr>
                        <a:t>1.345***</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p>
                      <a:pPr algn="ctr">
                        <a:lnSpc>
                          <a:spcPct val="115000"/>
                        </a:lnSpc>
                        <a:spcAft>
                          <a:spcPts val="0"/>
                        </a:spcAft>
                      </a:pPr>
                      <a:r>
                        <a:rPr lang="en-GB" sz="900" b="1">
                          <a:effectLst/>
                          <a:latin typeface="Times New Roman" panose="02020603050405020304" pitchFamily="18" charset="0"/>
                          <a:ea typeface="SimSun" panose="02010600030101010101" pitchFamily="2" charset="-122"/>
                          <a:cs typeface="Times New Roman" panose="02020603050405020304" pitchFamily="18" charset="0"/>
                        </a:rPr>
                        <a:t>(0.099)</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900" b="1" dirty="0">
                          <a:effectLst/>
                          <a:latin typeface="Times New Roman" panose="02020603050405020304" pitchFamily="18" charset="0"/>
                          <a:ea typeface="SimSun" panose="02010600030101010101" pitchFamily="2" charset="-122"/>
                          <a:cs typeface="Times New Roman" panose="02020603050405020304" pitchFamily="18" charset="0"/>
                        </a:rPr>
                        <a:t>1.085***</a:t>
                      </a:r>
                      <a:endParaRPr lang="en-GB" sz="1000" b="1" dirty="0">
                        <a:effectLst/>
                        <a:latin typeface="Calibri" panose="020F0502020204030204" pitchFamily="34" charset="0"/>
                        <a:ea typeface="SimSun" panose="02010600030101010101" pitchFamily="2" charset="-122"/>
                        <a:cs typeface="Times New Roman" panose="02020603050405020304" pitchFamily="18" charset="0"/>
                      </a:endParaRPr>
                    </a:p>
                    <a:p>
                      <a:pPr algn="ctr">
                        <a:lnSpc>
                          <a:spcPct val="115000"/>
                        </a:lnSpc>
                        <a:spcAft>
                          <a:spcPts val="0"/>
                        </a:spcAft>
                      </a:pPr>
                      <a:r>
                        <a:rPr lang="en-GB" sz="900" b="1" dirty="0">
                          <a:effectLst/>
                          <a:latin typeface="Times New Roman" panose="02020603050405020304" pitchFamily="18" charset="0"/>
                          <a:ea typeface="SimSun" panose="02010600030101010101" pitchFamily="2" charset="-122"/>
                          <a:cs typeface="Times New Roman" panose="02020603050405020304" pitchFamily="18" charset="0"/>
                        </a:rPr>
                        <a:t>(0.070)</a:t>
                      </a:r>
                      <a:endParaRPr lang="en-GB" sz="1000" b="1" dirty="0">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5244033"/>
                  </a:ext>
                </a:extLst>
              </a:tr>
              <a:tr h="178784">
                <a:tc>
                  <a:txBody>
                    <a:bodyPr/>
                    <a:lstStyle/>
                    <a:p>
                      <a:pP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Observations</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36381</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39966</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39966</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39966</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GB" sz="900" b="1">
                          <a:effectLst/>
                          <a:latin typeface="Times New Roman" panose="02020603050405020304" pitchFamily="18" charset="0"/>
                          <a:ea typeface="SimSun" panose="02010600030101010101" pitchFamily="2" charset="-122"/>
                          <a:cs typeface="Times New Roman" panose="02020603050405020304" pitchFamily="18" charset="0"/>
                        </a:rPr>
                        <a:t>39,966</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GB" sz="900" b="1" dirty="0">
                          <a:effectLst/>
                          <a:latin typeface="Times New Roman" panose="02020603050405020304" pitchFamily="18" charset="0"/>
                          <a:ea typeface="SimSun" panose="02010600030101010101" pitchFamily="2" charset="-122"/>
                          <a:cs typeface="Times New Roman" panose="02020603050405020304" pitchFamily="18" charset="0"/>
                        </a:rPr>
                        <a:t>39,966</a:t>
                      </a:r>
                      <a:endParaRPr lang="en-GB" sz="1000" b="1" dirty="0">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990484595"/>
                  </a:ext>
                </a:extLst>
              </a:tr>
              <a:tr h="178784">
                <a:tc>
                  <a:txBody>
                    <a:bodyPr/>
                    <a:lstStyle/>
                    <a:p>
                      <a:pP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Adjusted </a:t>
                      </a:r>
                      <a:r>
                        <a:rPr lang="en-US" sz="900" b="1" i="1">
                          <a:effectLst/>
                          <a:latin typeface="Times New Roman" panose="02020603050405020304" pitchFamily="18" charset="0"/>
                          <a:ea typeface="SimSun" panose="02010600030101010101" pitchFamily="2" charset="-122"/>
                          <a:cs typeface="Times New Roman" panose="02020603050405020304" pitchFamily="18" charset="0"/>
                        </a:rPr>
                        <a:t>R</a:t>
                      </a:r>
                      <a:r>
                        <a:rPr lang="en-US" sz="900" b="1" baseline="30000">
                          <a:effectLst/>
                          <a:latin typeface="Times New Roman" panose="02020603050405020304" pitchFamily="18" charset="0"/>
                          <a:ea typeface="SimSun" panose="02010600030101010101" pitchFamily="2" charset="-122"/>
                          <a:cs typeface="Times New Roman" panose="02020603050405020304" pitchFamily="18" charset="0"/>
                        </a:rPr>
                        <a:t>2</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0.431</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0.452</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0.452</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b="1">
                          <a:effectLst/>
                          <a:latin typeface="Times New Roman" panose="02020603050405020304" pitchFamily="18" charset="0"/>
                          <a:ea typeface="SimSun" panose="02010600030101010101" pitchFamily="2" charset="-122"/>
                          <a:cs typeface="Times New Roman" panose="02020603050405020304" pitchFamily="18" charset="0"/>
                        </a:rPr>
                        <a:t>0.452</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900" b="1">
                          <a:effectLst/>
                          <a:latin typeface="Times New Roman" panose="02020603050405020304" pitchFamily="18" charset="0"/>
                          <a:ea typeface="SimSun" panose="02010600030101010101" pitchFamily="2" charset="-122"/>
                          <a:cs typeface="Times New Roman" panose="02020603050405020304" pitchFamily="18" charset="0"/>
                        </a:rPr>
                        <a:t>0.458</a:t>
                      </a:r>
                      <a:endParaRPr lang="en-GB" sz="1000" b="1">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900" b="1" dirty="0">
                          <a:effectLst/>
                          <a:latin typeface="Times New Roman" panose="02020603050405020304" pitchFamily="18" charset="0"/>
                          <a:ea typeface="SimSun" panose="02010600030101010101" pitchFamily="2" charset="-122"/>
                          <a:cs typeface="Times New Roman" panose="02020603050405020304" pitchFamily="18" charset="0"/>
                        </a:rPr>
                        <a:t>0.387</a:t>
                      </a:r>
                      <a:endParaRPr lang="en-GB" sz="1000" b="1" dirty="0">
                        <a:effectLst/>
                        <a:latin typeface="Calibri" panose="020F0502020204030204" pitchFamily="34" charset="0"/>
                        <a:ea typeface="SimSun" panose="02010600030101010101" pitchFamily="2" charset="-122"/>
                        <a:cs typeface="Times New Roman" panose="02020603050405020304" pitchFamily="18" charset="0"/>
                      </a:endParaRPr>
                    </a:p>
                  </a:txBody>
                  <a:tcPr marL="59950" marR="59950"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9025304"/>
                  </a:ext>
                </a:extLst>
              </a:tr>
            </a:tbl>
          </a:graphicData>
        </a:graphic>
      </p:graphicFrame>
      <p:sp>
        <p:nvSpPr>
          <p:cNvPr id="5" name="TextBox 4">
            <a:extLst>
              <a:ext uri="{FF2B5EF4-FFF2-40B4-BE49-F238E27FC236}">
                <a16:creationId xmlns:a16="http://schemas.microsoft.com/office/drawing/2014/main" id="{F147CA2A-CD99-4485-9C74-0267363E753B}"/>
              </a:ext>
            </a:extLst>
          </p:cNvPr>
          <p:cNvSpPr txBox="1"/>
          <p:nvPr/>
        </p:nvSpPr>
        <p:spPr>
          <a:xfrm>
            <a:off x="1371600" y="266178"/>
            <a:ext cx="6400800" cy="369332"/>
          </a:xfrm>
          <a:prstGeom prst="rect">
            <a:avLst/>
          </a:prstGeom>
          <a:noFill/>
        </p:spPr>
        <p:txBody>
          <a:bodyPr wrap="square" rtlCol="0">
            <a:spAutoFit/>
          </a:bodyPr>
          <a:lstStyle/>
          <a:p>
            <a:r>
              <a:rPr lang="en-GB" b="1" dirty="0"/>
              <a:t>Sensitivity Tests</a:t>
            </a:r>
          </a:p>
        </p:txBody>
      </p:sp>
    </p:spTree>
    <p:extLst>
      <p:ext uri="{BB962C8B-B14F-4D97-AF65-F5344CB8AC3E}">
        <p14:creationId xmlns:p14="http://schemas.microsoft.com/office/powerpoint/2010/main" val="23262441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AAE7B83E-1F82-49D1-B148-97AF5C2B390F}"/>
                  </a:ext>
                </a:extLst>
              </p:cNvPr>
              <p:cNvSpPr/>
              <p:nvPr/>
            </p:nvSpPr>
            <p:spPr>
              <a:xfrm>
                <a:off x="457200" y="1676400"/>
                <a:ext cx="7924800" cy="696024"/>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GB" i="1">
                          <a:latin typeface="Cambria Math" panose="02040503050406030204" pitchFamily="18" charset="0"/>
                        </a:rPr>
                        <m:t>𝛥</m:t>
                      </m:r>
                      <m:sSub>
                        <m:sSubPr>
                          <m:ctrlPr>
                            <a:rPr lang="en-GB" i="1">
                              <a:latin typeface="Cambria Math" panose="02040503050406030204" pitchFamily="18" charset="0"/>
                            </a:rPr>
                          </m:ctrlPr>
                        </m:sSubPr>
                        <m:e>
                          <m:d>
                            <m:dPr>
                              <m:ctrlPr>
                                <a:rPr lang="en-GB" i="1">
                                  <a:latin typeface="Cambria Math" panose="02040503050406030204" pitchFamily="18" charset="0"/>
                                </a:rPr>
                              </m:ctrlPr>
                            </m:dPr>
                            <m:e>
                              <m:acc>
                                <m:accPr>
                                  <m:chr m:val="̅"/>
                                  <m:ctrlPr>
                                    <a:rPr lang="en-GB" i="1">
                                      <a:latin typeface="Cambria Math" panose="02040503050406030204" pitchFamily="18" charset="0"/>
                                    </a:rPr>
                                  </m:ctrlPr>
                                </m:accPr>
                                <m:e>
                                  <m:sSub>
                                    <m:sSubPr>
                                      <m:ctrlPr>
                                        <a:rPr lang="en-GB" i="1">
                                          <a:latin typeface="Cambria Math" panose="02040503050406030204" pitchFamily="18" charset="0"/>
                                        </a:rPr>
                                      </m:ctrlPr>
                                    </m:sSubPr>
                                    <m:e>
                                      <m:r>
                                        <a:rPr lang="en-GB" i="1">
                                          <a:latin typeface="Cambria Math" panose="02040503050406030204" pitchFamily="18" charset="0"/>
                                        </a:rPr>
                                        <m:t>𝑊</m:t>
                                      </m:r>
                                    </m:e>
                                    <m:sub>
                                      <m:r>
                                        <a:rPr lang="en-GB" i="1">
                                          <a:latin typeface="Cambria Math" panose="02040503050406030204" pitchFamily="18" charset="0"/>
                                        </a:rPr>
                                        <m:t>𝑀</m:t>
                                      </m:r>
                                    </m:sub>
                                  </m:sSub>
                                </m:e>
                              </m:acc>
                              <m:r>
                                <a:rPr lang="en-GB">
                                  <a:latin typeface="Cambria Math" panose="02040503050406030204" pitchFamily="18" charset="0"/>
                                </a:rPr>
                                <m:t>−</m:t>
                              </m:r>
                              <m:acc>
                                <m:accPr>
                                  <m:chr m:val="̅"/>
                                  <m:ctrlPr>
                                    <a:rPr lang="en-GB" i="1">
                                      <a:latin typeface="Cambria Math" panose="02040503050406030204" pitchFamily="18" charset="0"/>
                                    </a:rPr>
                                  </m:ctrlPr>
                                </m:accPr>
                                <m:e>
                                  <m:sSub>
                                    <m:sSubPr>
                                      <m:ctrlPr>
                                        <a:rPr lang="en-GB" i="1">
                                          <a:latin typeface="Cambria Math" panose="02040503050406030204" pitchFamily="18" charset="0"/>
                                        </a:rPr>
                                      </m:ctrlPr>
                                    </m:sSubPr>
                                    <m:e>
                                      <m:r>
                                        <a:rPr lang="en-GB" i="1">
                                          <a:latin typeface="Cambria Math" panose="02040503050406030204" pitchFamily="18" charset="0"/>
                                        </a:rPr>
                                        <m:t>𝑊</m:t>
                                      </m:r>
                                    </m:e>
                                    <m:sub>
                                      <m:r>
                                        <a:rPr lang="en-GB" i="1">
                                          <a:latin typeface="Cambria Math" panose="02040503050406030204" pitchFamily="18" charset="0"/>
                                        </a:rPr>
                                        <m:t>𝐹</m:t>
                                      </m:r>
                                    </m:sub>
                                  </m:sSub>
                                </m:e>
                              </m:acc>
                            </m:e>
                          </m:d>
                        </m:e>
                        <m:sub>
                          <m:r>
                            <a:rPr lang="en-GB" i="1">
                              <a:latin typeface="Cambria Math" panose="02040503050406030204" pitchFamily="18" charset="0"/>
                            </a:rPr>
                            <m:t>𝑗𝑡</m:t>
                          </m:r>
                        </m:sub>
                      </m:sSub>
                      <m:r>
                        <a:rPr lang="en-GB">
                          <a:latin typeface="Cambria Math" panose="02040503050406030204" pitchFamily="18" charset="0"/>
                        </a:rPr>
                        <m:t>=</m:t>
                      </m:r>
                      <m:sSub>
                        <m:sSubPr>
                          <m:ctrlPr>
                            <a:rPr lang="en-GB" i="1">
                              <a:latin typeface="Cambria Math" panose="02040503050406030204" pitchFamily="18" charset="0"/>
                            </a:rPr>
                          </m:ctrlPr>
                        </m:sSubPr>
                        <m:e>
                          <m:r>
                            <a:rPr lang="en-GB" i="1">
                              <a:latin typeface="Cambria Math" panose="02040503050406030204" pitchFamily="18" charset="0"/>
                            </a:rPr>
                            <m:t>𝛿</m:t>
                          </m:r>
                        </m:e>
                        <m:sub>
                          <m:r>
                            <a:rPr lang="en-GB">
                              <a:latin typeface="Cambria Math" panose="02040503050406030204" pitchFamily="18" charset="0"/>
                            </a:rPr>
                            <m:t>1</m:t>
                          </m:r>
                        </m:sub>
                      </m:sSub>
                      <m:sSub>
                        <m:sSubPr>
                          <m:ctrlPr>
                            <a:rPr lang="en-GB" i="1">
                              <a:latin typeface="Cambria Math" panose="02040503050406030204" pitchFamily="18" charset="0"/>
                            </a:rPr>
                          </m:ctrlPr>
                        </m:sSubPr>
                        <m:e>
                          <m:r>
                            <a:rPr lang="en-GB" i="1">
                              <a:latin typeface="Cambria Math" panose="02040503050406030204" pitchFamily="18" charset="0"/>
                            </a:rPr>
                            <m:t>𝛥</m:t>
                          </m:r>
                          <m:r>
                            <a:rPr lang="en-GB" i="1">
                              <a:latin typeface="Cambria Math" panose="02040503050406030204" pitchFamily="18" charset="0"/>
                            </a:rPr>
                            <m:t>𝑆h𝐹𝑒𝑚𝑀𝑎𝑛𝑎𝑔</m:t>
                          </m:r>
                        </m:e>
                        <m:sub>
                          <m:r>
                            <a:rPr lang="en-GB" i="1">
                              <a:latin typeface="Cambria Math" panose="02040503050406030204" pitchFamily="18" charset="0"/>
                            </a:rPr>
                            <m:t>𝑗𝑡</m:t>
                          </m:r>
                        </m:sub>
                      </m:sSub>
                      <m:r>
                        <a:rPr lang="en-GB">
                          <a:latin typeface="Cambria Math" panose="02040503050406030204" pitchFamily="18" charset="0"/>
                        </a:rPr>
                        <m:t>+</m:t>
                      </m:r>
                      <m:sSub>
                        <m:sSubPr>
                          <m:ctrlPr>
                            <a:rPr lang="en-GB" i="1">
                              <a:latin typeface="Cambria Math" panose="02040503050406030204" pitchFamily="18" charset="0"/>
                            </a:rPr>
                          </m:ctrlPr>
                        </m:sSubPr>
                        <m:e>
                          <m:r>
                            <a:rPr lang="en-GB" i="1">
                              <a:latin typeface="Cambria Math" panose="02040503050406030204" pitchFamily="18" charset="0"/>
                            </a:rPr>
                            <m:t>𝛿</m:t>
                          </m:r>
                        </m:e>
                        <m:sub>
                          <m:r>
                            <a:rPr lang="en-GB">
                              <a:latin typeface="Cambria Math" panose="02040503050406030204" pitchFamily="18" charset="0"/>
                            </a:rPr>
                            <m:t>2</m:t>
                          </m:r>
                        </m:sub>
                      </m:sSub>
                      <m:sSub>
                        <m:sSubPr>
                          <m:ctrlPr>
                            <a:rPr lang="en-GB" i="1">
                              <a:latin typeface="Cambria Math" panose="02040503050406030204" pitchFamily="18" charset="0"/>
                            </a:rPr>
                          </m:ctrlPr>
                        </m:sSubPr>
                        <m:e>
                          <m:r>
                            <a:rPr lang="en-GB" i="1">
                              <a:latin typeface="Cambria Math" panose="02040503050406030204" pitchFamily="18" charset="0"/>
                            </a:rPr>
                            <m:t>𝛥</m:t>
                          </m:r>
                          <m:r>
                            <a:rPr lang="en-GB" i="1">
                              <a:latin typeface="Cambria Math" panose="02040503050406030204" pitchFamily="18" charset="0"/>
                            </a:rPr>
                            <m:t>𝑆h𝐹𝑒𝑚𝑁𝑜𝑛𝑀𝑎𝑛𝑎𝑔</m:t>
                          </m:r>
                        </m:e>
                        <m:sub>
                          <m:r>
                            <a:rPr lang="en-GB" i="1">
                              <a:latin typeface="Cambria Math" panose="02040503050406030204" pitchFamily="18" charset="0"/>
                            </a:rPr>
                            <m:t>𝑗𝑡</m:t>
                          </m:r>
                        </m:sub>
                      </m:sSub>
                      <m:r>
                        <a:rPr lang="en-GB">
                          <a:latin typeface="Cambria Math" panose="02040503050406030204" pitchFamily="18" charset="0"/>
                        </a:rPr>
                        <m:t>+</m:t>
                      </m:r>
                      <m:sSubSup>
                        <m:sSubSupPr>
                          <m:ctrlPr>
                            <a:rPr lang="en-GB" i="1">
                              <a:latin typeface="Cambria Math" panose="02040503050406030204" pitchFamily="18" charset="0"/>
                            </a:rPr>
                          </m:ctrlPr>
                        </m:sSubSupPr>
                        <m:e>
                          <m:r>
                            <a:rPr lang="en-GB" i="1">
                              <a:latin typeface="Cambria Math" panose="02040503050406030204" pitchFamily="18" charset="0"/>
                            </a:rPr>
                            <m:t>𝛿</m:t>
                          </m:r>
                        </m:e>
                        <m:sub>
                          <m:r>
                            <a:rPr lang="en-GB">
                              <a:latin typeface="Cambria Math" panose="02040503050406030204" pitchFamily="18" charset="0"/>
                            </a:rPr>
                            <m:t>3</m:t>
                          </m:r>
                        </m:sub>
                        <m:sup>
                          <m:r>
                            <a:rPr lang="en-GB">
                              <a:latin typeface="Cambria Math" panose="02040503050406030204" pitchFamily="18" charset="0"/>
                            </a:rPr>
                            <m:t>′</m:t>
                          </m:r>
                        </m:sup>
                      </m:sSubSup>
                      <m:r>
                        <a:rPr lang="en-GB" i="1">
                          <a:latin typeface="Cambria Math" panose="02040503050406030204" pitchFamily="18" charset="0"/>
                        </a:rPr>
                        <m:t>𝛥</m:t>
                      </m:r>
                      <m:sSub>
                        <m:sSubPr>
                          <m:ctrlPr>
                            <a:rPr lang="en-GB" i="1">
                              <a:latin typeface="Cambria Math" panose="02040503050406030204" pitchFamily="18" charset="0"/>
                            </a:rPr>
                          </m:ctrlPr>
                        </m:sSubPr>
                        <m:e>
                          <m:r>
                            <a:rPr lang="en-GB" b="1" i="1">
                              <a:latin typeface="Cambria Math" panose="02040503050406030204" pitchFamily="18" charset="0"/>
                            </a:rPr>
                            <m:t>𝑾</m:t>
                          </m:r>
                        </m:e>
                        <m:sub>
                          <m:r>
                            <a:rPr lang="en-GB" i="1">
                              <a:latin typeface="Cambria Math" panose="02040503050406030204" pitchFamily="18" charset="0"/>
                            </a:rPr>
                            <m:t>𝑗𝑡</m:t>
                          </m:r>
                        </m:sub>
                      </m:sSub>
                      <m:r>
                        <a:rPr lang="en-GB">
                          <a:latin typeface="Cambria Math" panose="02040503050406030204" pitchFamily="18" charset="0"/>
                        </a:rPr>
                        <m:t>+</m:t>
                      </m:r>
                      <m:sSubSup>
                        <m:sSubSupPr>
                          <m:ctrlPr>
                            <a:rPr lang="en-GB" i="1">
                              <a:latin typeface="Cambria Math" panose="02040503050406030204" pitchFamily="18" charset="0"/>
                            </a:rPr>
                          </m:ctrlPr>
                        </m:sSubSupPr>
                        <m:e>
                          <m:r>
                            <a:rPr lang="en-GB" i="1">
                              <a:latin typeface="Cambria Math" panose="02040503050406030204" pitchFamily="18" charset="0"/>
                            </a:rPr>
                            <m:t>𝛿</m:t>
                          </m:r>
                        </m:e>
                        <m:sub>
                          <m:r>
                            <a:rPr lang="en-GB">
                              <a:latin typeface="Cambria Math" panose="02040503050406030204" pitchFamily="18" charset="0"/>
                            </a:rPr>
                            <m:t>4</m:t>
                          </m:r>
                        </m:sub>
                        <m:sup>
                          <m:r>
                            <a:rPr lang="en-GB">
                              <a:latin typeface="Cambria Math" panose="02040503050406030204" pitchFamily="18" charset="0"/>
                            </a:rPr>
                            <m:t>′</m:t>
                          </m:r>
                        </m:sup>
                      </m:sSubSup>
                      <m:r>
                        <a:rPr lang="en-GB" i="1">
                          <a:latin typeface="Cambria Math" panose="02040503050406030204" pitchFamily="18" charset="0"/>
                        </a:rPr>
                        <m:t>𝛥</m:t>
                      </m:r>
                      <m:sSub>
                        <m:sSubPr>
                          <m:ctrlPr>
                            <a:rPr lang="en-GB" i="1">
                              <a:latin typeface="Cambria Math" panose="02040503050406030204" pitchFamily="18" charset="0"/>
                            </a:rPr>
                          </m:ctrlPr>
                        </m:sSubPr>
                        <m:e>
                          <m:r>
                            <a:rPr lang="en-GB" b="1" i="1">
                              <a:latin typeface="Cambria Math" panose="02040503050406030204" pitchFamily="18" charset="0"/>
                            </a:rPr>
                            <m:t>𝑿</m:t>
                          </m:r>
                        </m:e>
                        <m:sub>
                          <m:r>
                            <a:rPr lang="en-GB" i="1">
                              <a:latin typeface="Cambria Math" panose="02040503050406030204" pitchFamily="18" charset="0"/>
                            </a:rPr>
                            <m:t>𝑗𝑡</m:t>
                          </m:r>
                        </m:sub>
                      </m:sSub>
                      <m:r>
                        <a:rPr lang="en-GB">
                          <a:latin typeface="Cambria Math" panose="02040503050406030204" pitchFamily="18" charset="0"/>
                        </a:rPr>
                        <m:t>+</m:t>
                      </m:r>
                      <m:r>
                        <a:rPr lang="en-GB" i="1">
                          <a:latin typeface="Cambria Math" panose="02040503050406030204" pitchFamily="18" charset="0"/>
                        </a:rPr>
                        <m:t>𝛥</m:t>
                      </m:r>
                      <m:sSub>
                        <m:sSubPr>
                          <m:ctrlPr>
                            <a:rPr lang="en-GB" i="1">
                              <a:latin typeface="Cambria Math" panose="02040503050406030204" pitchFamily="18" charset="0"/>
                            </a:rPr>
                          </m:ctrlPr>
                        </m:sSubPr>
                        <m:e>
                          <m:r>
                            <a:rPr lang="en-GB" i="1">
                              <a:latin typeface="Cambria Math" panose="02040503050406030204" pitchFamily="18" charset="0"/>
                            </a:rPr>
                            <m:t>𝑣</m:t>
                          </m:r>
                        </m:e>
                        <m:sub>
                          <m:r>
                            <a:rPr lang="en-GB" i="1">
                              <a:latin typeface="Cambria Math" panose="02040503050406030204" pitchFamily="18" charset="0"/>
                            </a:rPr>
                            <m:t>𝑗𝑡</m:t>
                          </m:r>
                        </m:sub>
                      </m:sSub>
                      <m:r>
                        <a:rPr lang="en-GB">
                          <a:latin typeface="Cambria Math" panose="02040503050406030204" pitchFamily="18" charset="0"/>
                        </a:rPr>
                        <m:t>,</m:t>
                      </m:r>
                    </m:oMath>
                  </m:oMathPara>
                </a14:m>
                <a:endParaRPr lang="en-GB" dirty="0"/>
              </a:p>
            </p:txBody>
          </p:sp>
        </mc:Choice>
        <mc:Fallback xmlns="">
          <p:sp>
            <p:nvSpPr>
              <p:cNvPr id="8" name="Rectangle 7">
                <a:extLst>
                  <a:ext uri="{FF2B5EF4-FFF2-40B4-BE49-F238E27FC236}">
                    <a16:creationId xmlns:a16="http://schemas.microsoft.com/office/drawing/2014/main" id="{AAE7B83E-1F82-49D1-B148-97AF5C2B390F}"/>
                  </a:ext>
                </a:extLst>
              </p:cNvPr>
              <p:cNvSpPr>
                <a:spLocks noRot="1" noChangeAspect="1" noMove="1" noResize="1" noEditPoints="1" noAdjustHandles="1" noChangeArrowheads="1" noChangeShapeType="1" noTextEdit="1"/>
              </p:cNvSpPr>
              <p:nvPr/>
            </p:nvSpPr>
            <p:spPr>
              <a:xfrm>
                <a:off x="457200" y="1676400"/>
                <a:ext cx="7924800" cy="696024"/>
              </a:xfrm>
              <a:prstGeom prst="rect">
                <a:avLst/>
              </a:prstGeom>
              <a:blipFill>
                <a:blip r:embed="rId3"/>
                <a:stretch>
                  <a:fillRect b="-3509"/>
                </a:stretch>
              </a:blipFill>
            </p:spPr>
            <p:txBody>
              <a:bodyPr/>
              <a:lstStyle/>
              <a:p>
                <a:r>
                  <a:rPr lang="en-GB">
                    <a:noFill/>
                  </a:rPr>
                  <a:t> </a:t>
                </a:r>
              </a:p>
            </p:txBody>
          </p:sp>
        </mc:Fallback>
      </mc:AlternateContent>
      <p:sp>
        <p:nvSpPr>
          <p:cNvPr id="3" name="Title 2">
            <a:extLst>
              <a:ext uri="{FF2B5EF4-FFF2-40B4-BE49-F238E27FC236}">
                <a16:creationId xmlns:a16="http://schemas.microsoft.com/office/drawing/2014/main" id="{CD3F566B-23EF-487E-BE45-301AD23A37EE}"/>
              </a:ext>
            </a:extLst>
          </p:cNvPr>
          <p:cNvSpPr>
            <a:spLocks noGrp="1"/>
          </p:cNvSpPr>
          <p:nvPr>
            <p:ph type="title"/>
          </p:nvPr>
        </p:nvSpPr>
        <p:spPr/>
        <p:txBody>
          <a:bodyPr/>
          <a:lstStyle/>
          <a:p>
            <a:r>
              <a:rPr lang="en-GB" dirty="0"/>
              <a:t>Panel Specification</a:t>
            </a:r>
          </a:p>
        </p:txBody>
      </p:sp>
      <mc:AlternateContent xmlns:mc="http://schemas.openxmlformats.org/markup-compatibility/2006">
        <mc:Choice xmlns:a14="http://schemas.microsoft.com/office/drawing/2010/main" Requires="a14">
          <p:sp>
            <p:nvSpPr>
              <p:cNvPr id="4" name="TextBox 3">
                <a:extLst>
                  <a:ext uri="{FF2B5EF4-FFF2-40B4-BE49-F238E27FC236}">
                    <a16:creationId xmlns:a16="http://schemas.microsoft.com/office/drawing/2014/main" id="{4F981266-F21E-496A-8241-F21ADF15B17F}"/>
                  </a:ext>
                </a:extLst>
              </p:cNvPr>
              <p:cNvSpPr txBox="1"/>
              <p:nvPr/>
            </p:nvSpPr>
            <p:spPr>
              <a:xfrm>
                <a:off x="609600" y="3048000"/>
                <a:ext cx="7924800" cy="3273204"/>
              </a:xfrm>
              <a:prstGeom prst="rect">
                <a:avLst/>
              </a:prstGeom>
              <a:noFill/>
            </p:spPr>
            <p:txBody>
              <a:bodyPr wrap="square" rtlCol="0">
                <a:spAutoFit/>
              </a:bodyPr>
              <a:lstStyle/>
              <a:p>
                <a:r>
                  <a:rPr lang="en-GB" dirty="0">
                    <a:latin typeface="Times New Roman" panose="02020603050405020304" pitchFamily="18" charset="0"/>
                    <a:ea typeface="SimSun" panose="02010600030101010101" pitchFamily="2" charset="-122"/>
                  </a:rPr>
                  <a:t>where j indexes workplaces and t indexes time. </a:t>
                </a:r>
                <a14:m>
                  <m:oMath xmlns:m="http://schemas.openxmlformats.org/officeDocument/2006/math">
                    <m:sSub>
                      <m:sSubPr>
                        <m:ctrlPr>
                          <a:rPr lang="en-GB" i="1">
                            <a:latin typeface="Cambria Math" panose="02040503050406030204" pitchFamily="18" charset="0"/>
                            <a:cs typeface="Times New Roman" panose="02020603050405020304" pitchFamily="18" charset="0"/>
                          </a:rPr>
                        </m:ctrlPr>
                      </m:sSubPr>
                      <m:e>
                        <m:r>
                          <a:rPr lang="el-GR" i="1">
                            <a:latin typeface="Cambria Math" panose="02040503050406030204" pitchFamily="18" charset="0"/>
                            <a:ea typeface="SimSun" panose="02010600030101010101" pitchFamily="2" charset="-122"/>
                            <a:cs typeface="Times New Roman" panose="02020603050405020304" pitchFamily="18" charset="0"/>
                          </a:rPr>
                          <m:t>𝛥</m:t>
                        </m:r>
                        <m:r>
                          <a:rPr lang="el-GR" i="1">
                            <a:latin typeface="Cambria Math" panose="02040503050406030204" pitchFamily="18" charset="0"/>
                            <a:ea typeface="SimSun" panose="02010600030101010101" pitchFamily="2" charset="-122"/>
                            <a:cs typeface="Times New Roman" panose="02020603050405020304" pitchFamily="18" charset="0"/>
                          </a:rPr>
                          <m:t>𝑆h𝐹𝑒𝑚𝑀𝑎𝑛𝑎𝑔</m:t>
                        </m:r>
                      </m:e>
                      <m:sub>
                        <m:r>
                          <a:rPr>
                            <a:latin typeface="Cambria Math" panose="02040503050406030204" pitchFamily="18" charset="0"/>
                          </a:rPr>
                          <m:t>𝑗𝑡</m:t>
                        </m:r>
                      </m:sub>
                    </m:sSub>
                  </m:oMath>
                </a14:m>
                <a:r>
                  <a:rPr lang="en-GB" dirty="0">
                    <a:latin typeface="Times New Roman" panose="02020603050405020304" pitchFamily="18" charset="0"/>
                    <a:ea typeface="SimSun" panose="02010600030101010101" pitchFamily="2" charset="-122"/>
                  </a:rPr>
                  <a:t> is the change in the share of female managers between the two time periods and </a:t>
                </a:r>
                <a14:m>
                  <m:oMath xmlns:m="http://schemas.openxmlformats.org/officeDocument/2006/math">
                    <m:sSub>
                      <m:sSubPr>
                        <m:ctrlPr>
                          <a:rPr lang="en-GB" i="1">
                            <a:latin typeface="Cambria Math" panose="02040503050406030204" pitchFamily="18" charset="0"/>
                            <a:cs typeface="Times New Roman" panose="02020603050405020304" pitchFamily="18" charset="0"/>
                          </a:rPr>
                        </m:ctrlPr>
                      </m:sSubPr>
                      <m:e>
                        <m:r>
                          <a:rPr lang="el-GR" i="1">
                            <a:latin typeface="Cambria Math" panose="02040503050406030204" pitchFamily="18" charset="0"/>
                            <a:ea typeface="SimSun" panose="02010600030101010101" pitchFamily="2" charset="-122"/>
                            <a:cs typeface="Times New Roman" panose="02020603050405020304" pitchFamily="18" charset="0"/>
                          </a:rPr>
                          <m:t>𝛥</m:t>
                        </m:r>
                        <m:r>
                          <a:rPr lang="en-US" i="1">
                            <a:latin typeface="Cambria Math" panose="02040503050406030204" pitchFamily="18" charset="0"/>
                            <a:ea typeface="SimSun" panose="02010600030101010101" pitchFamily="2" charset="-122"/>
                            <a:cs typeface="Times New Roman" panose="02020603050405020304" pitchFamily="18" charset="0"/>
                          </a:rPr>
                          <m:t>𝑆h𝐹𝑒𝑚𝑁𝑜𝑛𝑀𝑎𝑛𝑎𝑔</m:t>
                        </m:r>
                      </m:e>
                      <m:sub>
                        <m:r>
                          <a:rPr lang="el-GR" i="1">
                            <a:latin typeface="Cambria Math" panose="02040503050406030204" pitchFamily="18" charset="0"/>
                            <a:ea typeface="SimSun" panose="02010600030101010101" pitchFamily="2" charset="-122"/>
                            <a:cs typeface="Times New Roman" panose="02020603050405020304" pitchFamily="18" charset="0"/>
                          </a:rPr>
                          <m:t>𝑗𝑡</m:t>
                        </m:r>
                      </m:sub>
                    </m:sSub>
                  </m:oMath>
                </a14:m>
                <a:r>
                  <a:rPr lang="en-GB" dirty="0">
                    <a:latin typeface="Times New Roman" panose="02020603050405020304" pitchFamily="18" charset="0"/>
                    <a:ea typeface="SimSun" panose="02010600030101010101" pitchFamily="2" charset="-122"/>
                  </a:rPr>
                  <a:t> is the corresponding change in the share of female non-managers. </a:t>
                </a:r>
                <a14:m>
                  <m:oMath xmlns:m="http://schemas.openxmlformats.org/officeDocument/2006/math">
                    <m:sSub>
                      <m:sSubPr>
                        <m:ctrlPr>
                          <a:rPr lang="en-GB" i="1">
                            <a:latin typeface="Cambria Math" panose="02040503050406030204" pitchFamily="18" charset="0"/>
                            <a:cs typeface="Times New Roman" panose="02020603050405020304" pitchFamily="18" charset="0"/>
                          </a:rPr>
                        </m:ctrlPr>
                      </m:sSubPr>
                      <m:e>
                        <m:r>
                          <a:rPr lang="el-GR" i="1">
                            <a:latin typeface="Cambria Math" panose="02040503050406030204" pitchFamily="18" charset="0"/>
                            <a:ea typeface="SimSun" panose="02010600030101010101" pitchFamily="2" charset="-122"/>
                            <a:cs typeface="Times New Roman" panose="02020603050405020304" pitchFamily="18" charset="0"/>
                          </a:rPr>
                          <m:t>𝛥</m:t>
                        </m:r>
                        <m:r>
                          <a:rPr lang="en-US" i="1">
                            <a:latin typeface="Cambria Math" panose="02040503050406030204" pitchFamily="18" charset="0"/>
                            <a:ea typeface="SimSun" panose="02010600030101010101" pitchFamily="2" charset="-122"/>
                            <a:cs typeface="Times New Roman" panose="02020603050405020304" pitchFamily="18" charset="0"/>
                          </a:rPr>
                          <m:t>𝑊</m:t>
                        </m:r>
                      </m:e>
                      <m:sub>
                        <m:r>
                          <a:rPr lang="el-GR" i="1">
                            <a:latin typeface="Cambria Math" panose="02040503050406030204" pitchFamily="18" charset="0"/>
                            <a:ea typeface="SimSun" panose="02010600030101010101" pitchFamily="2" charset="-122"/>
                            <a:cs typeface="Times New Roman" panose="02020603050405020304" pitchFamily="18" charset="0"/>
                          </a:rPr>
                          <m:t>𝑗𝑡</m:t>
                        </m:r>
                      </m:sub>
                    </m:sSub>
                  </m:oMath>
                </a14:m>
                <a:r>
                  <a:rPr lang="en-US" dirty="0">
                    <a:latin typeface="Times New Roman" panose="02020603050405020304" pitchFamily="18" charset="0"/>
                    <a:ea typeface="SimSun" panose="02010600030101010101" pitchFamily="2" charset="-122"/>
                  </a:rPr>
                  <a:t> captures change in observed</a:t>
                </a:r>
                <a:r>
                  <a:rPr lang="en-GB" dirty="0">
                    <a:latin typeface="Times New Roman" panose="02020603050405020304" pitchFamily="18" charset="0"/>
                    <a:ea typeface="SimSun" panose="02010600030101010101" pitchFamily="2" charset="-122"/>
                  </a:rPr>
                  <a:t> workplace controls as outlined above, </a:t>
                </a:r>
                <a14:m>
                  <m:oMath xmlns:m="http://schemas.openxmlformats.org/officeDocument/2006/math">
                    <m:r>
                      <a:rPr lang="el-GR" i="1">
                        <a:latin typeface="Cambria Math" panose="02040503050406030204" pitchFamily="18" charset="0"/>
                        <a:ea typeface="SimSun" panose="02010600030101010101" pitchFamily="2" charset="-122"/>
                        <a:cs typeface="Times New Roman" panose="02020603050405020304" pitchFamily="18" charset="0"/>
                      </a:rPr>
                      <m:t>𝛥</m:t>
                    </m:r>
                    <m:sSub>
                      <m:sSubPr>
                        <m:ctrlPr>
                          <a:rPr lang="en-GB" i="1">
                            <a:latin typeface="Cambria Math" panose="02040503050406030204" pitchFamily="18" charset="0"/>
                            <a:cs typeface="Times New Roman" panose="02020603050405020304" pitchFamily="18" charset="0"/>
                          </a:rPr>
                        </m:ctrlPr>
                      </m:sSubPr>
                      <m:e>
                        <m:r>
                          <a:rPr lang="el-GR" b="1" i="1">
                            <a:latin typeface="Cambria Math" panose="02040503050406030204" pitchFamily="18" charset="0"/>
                            <a:ea typeface="SimSun" panose="02010600030101010101" pitchFamily="2" charset="-122"/>
                            <a:cs typeface="Times New Roman" panose="02020603050405020304" pitchFamily="18" charset="0"/>
                          </a:rPr>
                          <m:t>𝑿</m:t>
                        </m:r>
                      </m:e>
                      <m:sub>
                        <m:r>
                          <a:rPr lang="el-GR" i="1">
                            <a:latin typeface="Cambria Math" panose="02040503050406030204" pitchFamily="18" charset="0"/>
                            <a:ea typeface="SimSun" panose="02010600030101010101" pitchFamily="2" charset="-122"/>
                            <a:cs typeface="Times New Roman" panose="02020603050405020304" pitchFamily="18" charset="0"/>
                          </a:rPr>
                          <m:t>𝑗𝑡</m:t>
                        </m:r>
                      </m:sub>
                    </m:sSub>
                  </m:oMath>
                </a14:m>
                <a:r>
                  <a:rPr lang="en-GB" dirty="0">
                    <a:latin typeface="Times New Roman" panose="02020603050405020304" pitchFamily="18" charset="0"/>
                    <a:ea typeface="SimSun" panose="02010600030101010101" pitchFamily="2" charset="-122"/>
                  </a:rPr>
                  <a:t> captures change in observed individual characteristics averaged at the workplace level and </a:t>
                </a:r>
                <a14:m>
                  <m:oMath xmlns:m="http://schemas.openxmlformats.org/officeDocument/2006/math">
                    <m:sSub>
                      <m:sSubPr>
                        <m:ctrlPr>
                          <a:rPr lang="en-GB" i="1">
                            <a:latin typeface="Cambria Math" panose="02040503050406030204" pitchFamily="18" charset="0"/>
                            <a:cs typeface="Times New Roman" panose="02020603050405020304" pitchFamily="18" charset="0"/>
                          </a:rPr>
                        </m:ctrlPr>
                      </m:sSubPr>
                      <m:e>
                        <m:r>
                          <a:rPr lang="el-GR" i="1">
                            <a:latin typeface="Cambria Math" panose="02040503050406030204" pitchFamily="18" charset="0"/>
                            <a:ea typeface="SimSun" panose="02010600030101010101" pitchFamily="2" charset="-122"/>
                            <a:cs typeface="Times New Roman" panose="02020603050405020304" pitchFamily="18" charset="0"/>
                          </a:rPr>
                          <m:t>𝛥</m:t>
                        </m:r>
                        <m:r>
                          <a:rPr lang="el-GR" i="1">
                            <a:latin typeface="Cambria Math" panose="02040503050406030204" pitchFamily="18" charset="0"/>
                            <a:ea typeface="SimSun" panose="02010600030101010101" pitchFamily="2" charset="-122"/>
                            <a:cs typeface="Times New Roman" panose="02020603050405020304" pitchFamily="18" charset="0"/>
                          </a:rPr>
                          <m:t>𝑣</m:t>
                        </m:r>
                      </m:e>
                      <m:sub>
                        <m:r>
                          <a:rPr lang="en-US" i="1">
                            <a:latin typeface="Cambria Math" panose="02040503050406030204" pitchFamily="18" charset="0"/>
                            <a:ea typeface="SimSun" panose="02010600030101010101" pitchFamily="2" charset="-122"/>
                            <a:cs typeface="Times New Roman" panose="02020603050405020304" pitchFamily="18" charset="0"/>
                          </a:rPr>
                          <m:t>𝑗𝑡</m:t>
                        </m:r>
                      </m:sub>
                    </m:sSub>
                  </m:oMath>
                </a14:m>
                <a:r>
                  <a:rPr lang="el-GR" dirty="0">
                    <a:latin typeface="Times New Roman" panose="02020603050405020304" pitchFamily="18" charset="0"/>
                    <a:ea typeface="SimSun" panose="02010600030101010101" pitchFamily="2" charset="-122"/>
                  </a:rPr>
                  <a:t> </a:t>
                </a:r>
                <a:r>
                  <a:rPr lang="en-GB" dirty="0">
                    <a:latin typeface="Times New Roman" panose="02020603050405020304" pitchFamily="18" charset="0"/>
                    <a:ea typeface="SimSun" panose="02010600030101010101" pitchFamily="2" charset="-122"/>
                  </a:rPr>
                  <a:t>shows change in the disturbance term. A subsequent specification then replaces these individual characteristics averaged at the workplace level (</a:t>
                </a:r>
                <a14:m>
                  <m:oMath xmlns:m="http://schemas.openxmlformats.org/officeDocument/2006/math">
                    <m:sSub>
                      <m:sSubPr>
                        <m:ctrlPr>
                          <a:rPr lang="en-GB" i="1">
                            <a:latin typeface="Cambria Math" panose="02040503050406030204" pitchFamily="18" charset="0"/>
                            <a:cs typeface="Times New Roman" panose="02020603050405020304" pitchFamily="18" charset="0"/>
                          </a:rPr>
                        </m:ctrlPr>
                      </m:sSubPr>
                      <m:e>
                        <m:r>
                          <a:rPr lang="el-GR" i="1">
                            <a:latin typeface="Cambria Math" panose="02040503050406030204" pitchFamily="18" charset="0"/>
                            <a:ea typeface="SimSun" panose="02010600030101010101" pitchFamily="2" charset="-122"/>
                            <a:cs typeface="Times New Roman" panose="02020603050405020304" pitchFamily="18" charset="0"/>
                          </a:rPr>
                          <m:t>𝛥</m:t>
                        </m:r>
                        <m:r>
                          <a:rPr lang="en-US" i="1">
                            <a:latin typeface="Cambria Math" panose="02040503050406030204" pitchFamily="18" charset="0"/>
                            <a:ea typeface="SimSun" panose="02010600030101010101" pitchFamily="2" charset="-122"/>
                            <a:cs typeface="Times New Roman" panose="02020603050405020304" pitchFamily="18" charset="0"/>
                          </a:rPr>
                          <m:t>𝑊</m:t>
                        </m:r>
                      </m:e>
                      <m:sub>
                        <m:r>
                          <a:rPr lang="el-GR" i="1">
                            <a:latin typeface="Cambria Math" panose="02040503050406030204" pitchFamily="18" charset="0"/>
                            <a:ea typeface="SimSun" panose="02010600030101010101" pitchFamily="2" charset="-122"/>
                            <a:cs typeface="Times New Roman" panose="02020603050405020304" pitchFamily="18" charset="0"/>
                          </a:rPr>
                          <m:t>𝑗𝑡</m:t>
                        </m:r>
                      </m:sub>
                    </m:sSub>
                    <m:r>
                      <a:rPr lang="el-GR" i="1">
                        <a:latin typeface="Cambria Math" panose="02040503050406030204" pitchFamily="18" charset="0"/>
                        <a:ea typeface="SimSun" panose="02010600030101010101" pitchFamily="2" charset="-122"/>
                        <a:cs typeface="Times New Roman" panose="02020603050405020304" pitchFamily="18" charset="0"/>
                      </a:rPr>
                      <m:t>) </m:t>
                    </m:r>
                  </m:oMath>
                </a14:m>
                <a:r>
                  <a:rPr lang="en-GB" dirty="0">
                    <a:latin typeface="Times New Roman" panose="02020603050405020304" pitchFamily="18" charset="0"/>
                    <a:ea typeface="SimSun" panose="02010600030101010101" pitchFamily="2" charset="-122"/>
                  </a:rPr>
                  <a:t>with separate female and male characteristics, also averaged at the workplace level. By estimating influences on the change in the mean workplace-level residual </a:t>
                </a:r>
                <a:r>
                  <a:rPr lang="en-US" dirty="0">
                    <a:latin typeface="Times New Roman" panose="02020603050405020304" pitchFamily="18" charset="0"/>
                    <a:ea typeface="SimSun" panose="02010600030101010101" pitchFamily="2" charset="-122"/>
                  </a:rPr>
                  <a:t>gender wage gap,</a:t>
                </a:r>
                <a:r>
                  <a:rPr lang="en-GB" dirty="0">
                    <a:latin typeface="Times New Roman" panose="02020603050405020304" pitchFamily="18" charset="0"/>
                    <a:ea typeface="SimSun" panose="02010600030101010101" pitchFamily="2" charset="-122"/>
                  </a:rPr>
                  <a:t> the analysis captures change net of observed compositional change in the workplace’s employees</a:t>
                </a:r>
                <a:endParaRPr lang="en-GB" dirty="0"/>
              </a:p>
            </p:txBody>
          </p:sp>
        </mc:Choice>
        <mc:Fallback>
          <p:sp>
            <p:nvSpPr>
              <p:cNvPr id="4" name="TextBox 3">
                <a:extLst>
                  <a:ext uri="{FF2B5EF4-FFF2-40B4-BE49-F238E27FC236}">
                    <a16:creationId xmlns:a16="http://schemas.microsoft.com/office/drawing/2014/main" id="{4F981266-F21E-496A-8241-F21ADF15B17F}"/>
                  </a:ext>
                </a:extLst>
              </p:cNvPr>
              <p:cNvSpPr txBox="1">
                <a:spLocks noRot="1" noChangeAspect="1" noMove="1" noResize="1" noEditPoints="1" noAdjustHandles="1" noChangeArrowheads="1" noChangeShapeType="1" noTextEdit="1"/>
              </p:cNvSpPr>
              <p:nvPr/>
            </p:nvSpPr>
            <p:spPr>
              <a:xfrm>
                <a:off x="609600" y="3048000"/>
                <a:ext cx="7924800" cy="3273204"/>
              </a:xfrm>
              <a:prstGeom prst="rect">
                <a:avLst/>
              </a:prstGeom>
              <a:blipFill>
                <a:blip r:embed="rId4"/>
                <a:stretch>
                  <a:fillRect l="-615" t="-931" r="-1000" b="-1862"/>
                </a:stretch>
              </a:blipFill>
            </p:spPr>
            <p:txBody>
              <a:bodyPr/>
              <a:lstStyle/>
              <a:p>
                <a:r>
                  <a:rPr lang="en-GB">
                    <a:noFill/>
                  </a:rPr>
                  <a:t> </a:t>
                </a:r>
              </a:p>
            </p:txBody>
          </p:sp>
        </mc:Fallback>
      </mc:AlternateContent>
    </p:spTree>
    <p:extLst>
      <p:ext uri="{BB962C8B-B14F-4D97-AF65-F5344CB8AC3E}">
        <p14:creationId xmlns:p14="http://schemas.microsoft.com/office/powerpoint/2010/main" val="5036420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GB" sz="2000" dirty="0"/>
              <a:t>Change in Gender Wage Gap: Workplace Panel (First-Difference) Analysis</a:t>
            </a:r>
            <a:endParaRPr lang="en-GB" sz="2000" b="1" i="1" dirty="0"/>
          </a:p>
        </p:txBody>
      </p:sp>
      <mc:AlternateContent xmlns:mc="http://schemas.openxmlformats.org/markup-compatibility/2006" xmlns:a14="http://schemas.microsoft.com/office/drawing/2010/main">
        <mc:Choice Requires="a14">
          <p:graphicFrame>
            <p:nvGraphicFramePr>
              <p:cNvPr id="4" name="Table 3">
                <a:extLst>
                  <a:ext uri="{FF2B5EF4-FFF2-40B4-BE49-F238E27FC236}">
                    <a16:creationId xmlns:a16="http://schemas.microsoft.com/office/drawing/2014/main" id="{06199EEF-A482-4B22-B695-B4C22D72C036}"/>
                  </a:ext>
                </a:extLst>
              </p:cNvPr>
              <p:cNvGraphicFramePr>
                <a:graphicFrameLocks noGrp="1"/>
              </p:cNvGraphicFramePr>
              <p:nvPr>
                <p:extLst>
                  <p:ext uri="{D42A27DB-BD31-4B8C-83A1-F6EECF244321}">
                    <p14:modId xmlns:p14="http://schemas.microsoft.com/office/powerpoint/2010/main" val="1629968049"/>
                  </p:ext>
                </p:extLst>
              </p:nvPr>
            </p:nvGraphicFramePr>
            <p:xfrm>
              <a:off x="457200" y="1295400"/>
              <a:ext cx="8229600" cy="4429130"/>
            </p:xfrm>
            <a:graphic>
              <a:graphicData uri="http://schemas.openxmlformats.org/drawingml/2006/table">
                <a:tbl>
                  <a:tblPr/>
                  <a:tblGrid>
                    <a:gridCol w="3352800">
                      <a:extLst>
                        <a:ext uri="{9D8B030D-6E8A-4147-A177-3AD203B41FA5}">
                          <a16:colId xmlns:a16="http://schemas.microsoft.com/office/drawing/2014/main" val="836703780"/>
                        </a:ext>
                      </a:extLst>
                    </a:gridCol>
                    <a:gridCol w="2325305">
                      <a:extLst>
                        <a:ext uri="{9D8B030D-6E8A-4147-A177-3AD203B41FA5}">
                          <a16:colId xmlns:a16="http://schemas.microsoft.com/office/drawing/2014/main" val="754064453"/>
                        </a:ext>
                      </a:extLst>
                    </a:gridCol>
                    <a:gridCol w="2551495">
                      <a:extLst>
                        <a:ext uri="{9D8B030D-6E8A-4147-A177-3AD203B41FA5}">
                          <a16:colId xmlns:a16="http://schemas.microsoft.com/office/drawing/2014/main" val="1379579376"/>
                        </a:ext>
                      </a:extLst>
                    </a:gridCol>
                  </a:tblGrid>
                  <a:tr h="246064">
                    <a:tc>
                      <a:txBody>
                        <a:bodyPr/>
                        <a:lstStyle/>
                        <a:p>
                          <a:pPr>
                            <a:lnSpc>
                              <a:spcPct val="115000"/>
                            </a:lnSpc>
                            <a:spcAft>
                              <a:spcPts val="0"/>
                            </a:spcAft>
                          </a:pPr>
                          <a:r>
                            <a:rPr lang="en-US" sz="2400" dirty="0">
                              <a:effectLst/>
                              <a:latin typeface="Times New Roman" panose="02020603050405020304" pitchFamily="18" charset="0"/>
                              <a:ea typeface="SimSun" panose="02010600030101010101" pitchFamily="2" charset="-122"/>
                              <a:cs typeface="Times New Roman" panose="02020603050405020304" pitchFamily="18" charset="0"/>
                            </a:rPr>
                            <a:t> </a:t>
                          </a:r>
                          <a:endParaRPr lang="en-GB" sz="2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400">
                              <a:effectLst/>
                              <a:latin typeface="Times New Roman" panose="02020603050405020304" pitchFamily="18" charset="0"/>
                              <a:ea typeface="SimSun" panose="02010600030101010101" pitchFamily="2" charset="-122"/>
                              <a:cs typeface="Times New Roman" panose="02020603050405020304" pitchFamily="18" charset="0"/>
                            </a:rPr>
                            <a:t>(1)</a:t>
                          </a:r>
                          <a:endParaRPr lang="en-GB" sz="24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400">
                              <a:effectLst/>
                              <a:latin typeface="Times New Roman" panose="02020603050405020304" pitchFamily="18" charset="0"/>
                              <a:ea typeface="SimSun" panose="02010600030101010101" pitchFamily="2" charset="-122"/>
                              <a:cs typeface="Times New Roman" panose="02020603050405020304" pitchFamily="18" charset="0"/>
                            </a:rPr>
                            <a:t>(2)</a:t>
                          </a:r>
                          <a:endParaRPr lang="en-GB" sz="24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547097732"/>
                      </a:ext>
                    </a:extLst>
                  </a:tr>
                  <a:tr h="346583">
                    <a:tc>
                      <a:txBody>
                        <a:bodyPr/>
                        <a:lstStyle/>
                        <a:p>
                          <a:pPr>
                            <a:lnSpc>
                              <a:spcPct val="115000"/>
                            </a:lnSpc>
                            <a:spcAft>
                              <a:spcPts val="0"/>
                            </a:spcAft>
                          </a:pPr>
                          <a:r>
                            <a:rPr lang="en-US" sz="2400">
                              <a:effectLst/>
                              <a:latin typeface="Times New Roman" panose="02020603050405020304" pitchFamily="18" charset="0"/>
                              <a:ea typeface="SimSun" panose="02010600030101010101" pitchFamily="2" charset="-122"/>
                              <a:cs typeface="Times New Roman" panose="02020603050405020304" pitchFamily="18" charset="0"/>
                            </a:rPr>
                            <a:t> </a:t>
                          </a:r>
                          <a:endParaRPr lang="en-GB" sz="24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14:m>
                            <m:oMathPara xmlns:m="http://schemas.openxmlformats.org/officeDocument/2006/math">
                              <m:oMathParaPr>
                                <m:jc m:val="centerGroup"/>
                              </m:oMathParaPr>
                              <m:oMath xmlns:m="http://schemas.openxmlformats.org/officeDocument/2006/math">
                                <m:r>
                                  <a:rPr lang="en-GB" sz="2400" i="1">
                                    <a:effectLst/>
                                    <a:latin typeface="Cambria Math" panose="02040503050406030204" pitchFamily="18" charset="0"/>
                                    <a:ea typeface="SimSun" panose="02010600030101010101" pitchFamily="2" charset="-122"/>
                                    <a:cs typeface="Times New Roman" panose="02020603050405020304" pitchFamily="18" charset="0"/>
                                  </a:rPr>
                                  <m:t>𝛥</m:t>
                                </m:r>
                                <m:sSub>
                                  <m:sSubPr>
                                    <m:ctrlPr>
                                      <a:rPr lang="en-GB" sz="2400" i="1">
                                        <a:effectLst/>
                                        <a:latin typeface="Cambria Math" panose="02040503050406030204" pitchFamily="18" charset="0"/>
                                        <a:ea typeface="SimSun" panose="02010600030101010101" pitchFamily="2" charset="-122"/>
                                        <a:cs typeface="Times New Roman" panose="02020603050405020304" pitchFamily="18" charset="0"/>
                                      </a:rPr>
                                    </m:ctrlPr>
                                  </m:sSubPr>
                                  <m:e>
                                    <m:d>
                                      <m:dPr>
                                        <m:ctrlPr>
                                          <a:rPr lang="en-GB" sz="2400" i="1">
                                            <a:effectLst/>
                                            <a:latin typeface="Cambria Math" panose="02040503050406030204" pitchFamily="18" charset="0"/>
                                            <a:ea typeface="SimSun" panose="02010600030101010101" pitchFamily="2" charset="-122"/>
                                            <a:cs typeface="Times New Roman" panose="02020603050405020304" pitchFamily="18" charset="0"/>
                                          </a:rPr>
                                        </m:ctrlPr>
                                      </m:dPr>
                                      <m:e>
                                        <m:acc>
                                          <m:accPr>
                                            <m:chr m:val="̅"/>
                                            <m:ctrlPr>
                                              <a:rPr lang="en-GB" sz="2400" i="1">
                                                <a:effectLst/>
                                                <a:latin typeface="Cambria Math" panose="02040503050406030204" pitchFamily="18" charset="0"/>
                                                <a:ea typeface="SimSun" panose="02010600030101010101" pitchFamily="2" charset="-122"/>
                                                <a:cs typeface="Times New Roman" panose="02020603050405020304" pitchFamily="18" charset="0"/>
                                              </a:rPr>
                                            </m:ctrlPr>
                                          </m:accPr>
                                          <m:e>
                                            <m:sSub>
                                              <m:sSubPr>
                                                <m:ctrlPr>
                                                  <a:rPr lang="en-GB" sz="2400" i="1">
                                                    <a:effectLst/>
                                                    <a:latin typeface="Cambria Math" panose="02040503050406030204" pitchFamily="18" charset="0"/>
                                                    <a:ea typeface="SimSun" panose="02010600030101010101" pitchFamily="2" charset="-122"/>
                                                    <a:cs typeface="Times New Roman" panose="02020603050405020304" pitchFamily="18" charset="0"/>
                                                  </a:rPr>
                                                </m:ctrlPr>
                                              </m:sSubPr>
                                              <m:e>
                                                <m:r>
                                                  <a:rPr lang="en-US" sz="2400" i="1">
                                                    <a:effectLst/>
                                                    <a:latin typeface="Cambria Math" panose="02040503050406030204" pitchFamily="18" charset="0"/>
                                                    <a:ea typeface="SimSun" panose="02010600030101010101" pitchFamily="2" charset="-122"/>
                                                    <a:cs typeface="Times New Roman" panose="02020603050405020304" pitchFamily="18" charset="0"/>
                                                  </a:rPr>
                                                  <m:t>𝑊</m:t>
                                                </m:r>
                                              </m:e>
                                              <m:sub>
                                                <m:r>
                                                  <a:rPr lang="en-GB" sz="2400" i="1">
                                                    <a:effectLst/>
                                                    <a:latin typeface="Cambria Math" panose="02040503050406030204" pitchFamily="18" charset="0"/>
                                                    <a:ea typeface="SimSun" panose="02010600030101010101" pitchFamily="2" charset="-122"/>
                                                    <a:cs typeface="Times New Roman" panose="02020603050405020304" pitchFamily="18" charset="0"/>
                                                  </a:rPr>
                                                  <m:t>𝑀</m:t>
                                                </m:r>
                                              </m:sub>
                                            </m:sSub>
                                          </m:e>
                                        </m:acc>
                                        <m:r>
                                          <a:rPr lang="en-GB" sz="2400" i="1">
                                            <a:effectLst/>
                                            <a:latin typeface="Cambria Math" panose="02040503050406030204" pitchFamily="18" charset="0"/>
                                            <a:ea typeface="SimSun" panose="02010600030101010101" pitchFamily="2" charset="-122"/>
                                            <a:cs typeface="Times New Roman" panose="02020603050405020304" pitchFamily="18" charset="0"/>
                                          </a:rPr>
                                          <m:t>−</m:t>
                                        </m:r>
                                        <m:acc>
                                          <m:accPr>
                                            <m:chr m:val="̅"/>
                                            <m:ctrlPr>
                                              <a:rPr lang="en-GB" sz="2400" i="1">
                                                <a:effectLst/>
                                                <a:latin typeface="Cambria Math" panose="02040503050406030204" pitchFamily="18" charset="0"/>
                                                <a:ea typeface="SimSun" panose="02010600030101010101" pitchFamily="2" charset="-122"/>
                                                <a:cs typeface="Times New Roman" panose="02020603050405020304" pitchFamily="18" charset="0"/>
                                              </a:rPr>
                                            </m:ctrlPr>
                                          </m:accPr>
                                          <m:e>
                                            <m:sSub>
                                              <m:sSubPr>
                                                <m:ctrlPr>
                                                  <a:rPr lang="en-GB" sz="2400" i="1">
                                                    <a:effectLst/>
                                                    <a:latin typeface="Cambria Math" panose="02040503050406030204" pitchFamily="18" charset="0"/>
                                                    <a:ea typeface="SimSun" panose="02010600030101010101" pitchFamily="2" charset="-122"/>
                                                    <a:cs typeface="Times New Roman" panose="02020603050405020304" pitchFamily="18" charset="0"/>
                                                  </a:rPr>
                                                </m:ctrlPr>
                                              </m:sSubPr>
                                              <m:e>
                                                <m:r>
                                                  <a:rPr lang="en-GB" sz="2400" i="1">
                                                    <a:effectLst/>
                                                    <a:latin typeface="Cambria Math" panose="02040503050406030204" pitchFamily="18" charset="0"/>
                                                    <a:ea typeface="SimSun" panose="02010600030101010101" pitchFamily="2" charset="-122"/>
                                                    <a:cs typeface="Times New Roman" panose="02020603050405020304" pitchFamily="18" charset="0"/>
                                                  </a:rPr>
                                                  <m:t>𝑊</m:t>
                                                </m:r>
                                              </m:e>
                                              <m:sub>
                                                <m:r>
                                                  <a:rPr lang="en-GB" sz="2400" i="1">
                                                    <a:effectLst/>
                                                    <a:latin typeface="Cambria Math" panose="02040503050406030204" pitchFamily="18" charset="0"/>
                                                    <a:ea typeface="SimSun" panose="02010600030101010101" pitchFamily="2" charset="-122"/>
                                                    <a:cs typeface="Times New Roman" panose="02020603050405020304" pitchFamily="18" charset="0"/>
                                                  </a:rPr>
                                                  <m:t>𝐹</m:t>
                                                </m:r>
                                              </m:sub>
                                            </m:sSub>
                                          </m:e>
                                        </m:acc>
                                      </m:e>
                                    </m:d>
                                  </m:e>
                                  <m:sub>
                                    <m:r>
                                      <a:rPr lang="en-GB" sz="2400" i="1">
                                        <a:effectLst/>
                                        <a:latin typeface="Cambria Math" panose="02040503050406030204" pitchFamily="18" charset="0"/>
                                        <a:ea typeface="SimSun" panose="02010600030101010101" pitchFamily="2" charset="-122"/>
                                        <a:cs typeface="Times New Roman" panose="02020603050405020304" pitchFamily="18" charset="0"/>
                                      </a:rPr>
                                      <m:t>𝑗𝑡</m:t>
                                    </m:r>
                                  </m:sub>
                                </m:sSub>
                              </m:oMath>
                            </m:oMathPara>
                          </a14:m>
                          <a:endParaRPr lang="en-GB" sz="24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14:m>
                            <m:oMathPara xmlns:m="http://schemas.openxmlformats.org/officeDocument/2006/math">
                              <m:oMathParaPr>
                                <m:jc m:val="centerGroup"/>
                              </m:oMathParaPr>
                              <m:oMath xmlns:m="http://schemas.openxmlformats.org/officeDocument/2006/math">
                                <m:r>
                                  <a:rPr lang="en-GB" sz="2400" i="1">
                                    <a:effectLst/>
                                    <a:latin typeface="Cambria Math" panose="02040503050406030204" pitchFamily="18" charset="0"/>
                                    <a:ea typeface="SimSun" panose="02010600030101010101" pitchFamily="2" charset="-122"/>
                                    <a:cs typeface="Times New Roman" panose="02020603050405020304" pitchFamily="18" charset="0"/>
                                  </a:rPr>
                                  <m:t>𝛥</m:t>
                                </m:r>
                                <m:sSub>
                                  <m:sSubPr>
                                    <m:ctrlPr>
                                      <a:rPr lang="en-GB" sz="2400" i="1">
                                        <a:effectLst/>
                                        <a:latin typeface="Cambria Math" panose="02040503050406030204" pitchFamily="18" charset="0"/>
                                        <a:ea typeface="SimSun" panose="02010600030101010101" pitchFamily="2" charset="-122"/>
                                        <a:cs typeface="Times New Roman" panose="02020603050405020304" pitchFamily="18" charset="0"/>
                                      </a:rPr>
                                    </m:ctrlPr>
                                  </m:sSubPr>
                                  <m:e>
                                    <m:d>
                                      <m:dPr>
                                        <m:ctrlPr>
                                          <a:rPr lang="en-GB" sz="2400" i="1">
                                            <a:effectLst/>
                                            <a:latin typeface="Cambria Math" panose="02040503050406030204" pitchFamily="18" charset="0"/>
                                            <a:ea typeface="SimSun" panose="02010600030101010101" pitchFamily="2" charset="-122"/>
                                            <a:cs typeface="Times New Roman" panose="02020603050405020304" pitchFamily="18" charset="0"/>
                                          </a:rPr>
                                        </m:ctrlPr>
                                      </m:dPr>
                                      <m:e>
                                        <m:acc>
                                          <m:accPr>
                                            <m:chr m:val="̅"/>
                                            <m:ctrlPr>
                                              <a:rPr lang="en-GB" sz="2400" i="1">
                                                <a:effectLst/>
                                                <a:latin typeface="Cambria Math" panose="02040503050406030204" pitchFamily="18" charset="0"/>
                                                <a:ea typeface="SimSun" panose="02010600030101010101" pitchFamily="2" charset="-122"/>
                                                <a:cs typeface="Times New Roman" panose="02020603050405020304" pitchFamily="18" charset="0"/>
                                              </a:rPr>
                                            </m:ctrlPr>
                                          </m:accPr>
                                          <m:e>
                                            <m:sSub>
                                              <m:sSubPr>
                                                <m:ctrlPr>
                                                  <a:rPr lang="en-GB" sz="2400" i="1">
                                                    <a:effectLst/>
                                                    <a:latin typeface="Cambria Math" panose="02040503050406030204" pitchFamily="18" charset="0"/>
                                                    <a:ea typeface="SimSun" panose="02010600030101010101" pitchFamily="2" charset="-122"/>
                                                    <a:cs typeface="Times New Roman" panose="02020603050405020304" pitchFamily="18" charset="0"/>
                                                  </a:rPr>
                                                </m:ctrlPr>
                                              </m:sSubPr>
                                              <m:e>
                                                <m:r>
                                                  <a:rPr lang="en-US" sz="2400" i="1">
                                                    <a:effectLst/>
                                                    <a:latin typeface="Cambria Math" panose="02040503050406030204" pitchFamily="18" charset="0"/>
                                                    <a:ea typeface="SimSun" panose="02010600030101010101" pitchFamily="2" charset="-122"/>
                                                    <a:cs typeface="Times New Roman" panose="02020603050405020304" pitchFamily="18" charset="0"/>
                                                  </a:rPr>
                                                  <m:t>𝑊</m:t>
                                                </m:r>
                                              </m:e>
                                              <m:sub>
                                                <m:r>
                                                  <a:rPr lang="en-GB" sz="2400" i="1">
                                                    <a:effectLst/>
                                                    <a:latin typeface="Cambria Math" panose="02040503050406030204" pitchFamily="18" charset="0"/>
                                                    <a:ea typeface="SimSun" panose="02010600030101010101" pitchFamily="2" charset="-122"/>
                                                    <a:cs typeface="Times New Roman" panose="02020603050405020304" pitchFamily="18" charset="0"/>
                                                  </a:rPr>
                                                  <m:t>𝑀</m:t>
                                                </m:r>
                                              </m:sub>
                                            </m:sSub>
                                          </m:e>
                                        </m:acc>
                                        <m:r>
                                          <a:rPr lang="en-GB" sz="2400" i="1">
                                            <a:effectLst/>
                                            <a:latin typeface="Cambria Math" panose="02040503050406030204" pitchFamily="18" charset="0"/>
                                            <a:ea typeface="SimSun" panose="02010600030101010101" pitchFamily="2" charset="-122"/>
                                            <a:cs typeface="Times New Roman" panose="02020603050405020304" pitchFamily="18" charset="0"/>
                                          </a:rPr>
                                          <m:t>−</m:t>
                                        </m:r>
                                        <m:acc>
                                          <m:accPr>
                                            <m:chr m:val="̅"/>
                                            <m:ctrlPr>
                                              <a:rPr lang="en-GB" sz="2400" i="1">
                                                <a:effectLst/>
                                                <a:latin typeface="Cambria Math" panose="02040503050406030204" pitchFamily="18" charset="0"/>
                                                <a:ea typeface="SimSun" panose="02010600030101010101" pitchFamily="2" charset="-122"/>
                                                <a:cs typeface="Times New Roman" panose="02020603050405020304" pitchFamily="18" charset="0"/>
                                              </a:rPr>
                                            </m:ctrlPr>
                                          </m:accPr>
                                          <m:e>
                                            <m:sSub>
                                              <m:sSubPr>
                                                <m:ctrlPr>
                                                  <a:rPr lang="en-GB" sz="2400" i="1">
                                                    <a:effectLst/>
                                                    <a:latin typeface="Cambria Math" panose="02040503050406030204" pitchFamily="18" charset="0"/>
                                                    <a:ea typeface="SimSun" panose="02010600030101010101" pitchFamily="2" charset="-122"/>
                                                    <a:cs typeface="Times New Roman" panose="02020603050405020304" pitchFamily="18" charset="0"/>
                                                  </a:rPr>
                                                </m:ctrlPr>
                                              </m:sSubPr>
                                              <m:e>
                                                <m:r>
                                                  <a:rPr lang="en-GB" sz="2400" i="1">
                                                    <a:effectLst/>
                                                    <a:latin typeface="Cambria Math" panose="02040503050406030204" pitchFamily="18" charset="0"/>
                                                    <a:ea typeface="SimSun" panose="02010600030101010101" pitchFamily="2" charset="-122"/>
                                                    <a:cs typeface="Times New Roman" panose="02020603050405020304" pitchFamily="18" charset="0"/>
                                                  </a:rPr>
                                                  <m:t>𝑊</m:t>
                                                </m:r>
                                              </m:e>
                                              <m:sub>
                                                <m:r>
                                                  <a:rPr lang="en-GB" sz="2400" i="1">
                                                    <a:effectLst/>
                                                    <a:latin typeface="Cambria Math" panose="02040503050406030204" pitchFamily="18" charset="0"/>
                                                    <a:ea typeface="SimSun" panose="02010600030101010101" pitchFamily="2" charset="-122"/>
                                                    <a:cs typeface="Times New Roman" panose="02020603050405020304" pitchFamily="18" charset="0"/>
                                                  </a:rPr>
                                                  <m:t>𝐹</m:t>
                                                </m:r>
                                              </m:sub>
                                            </m:sSub>
                                          </m:e>
                                        </m:acc>
                                      </m:e>
                                    </m:d>
                                  </m:e>
                                  <m:sub>
                                    <m:r>
                                      <a:rPr lang="en-GB" sz="2400" i="1">
                                        <a:effectLst/>
                                        <a:latin typeface="Cambria Math" panose="02040503050406030204" pitchFamily="18" charset="0"/>
                                        <a:ea typeface="SimSun" panose="02010600030101010101" pitchFamily="2" charset="-122"/>
                                        <a:cs typeface="Times New Roman" panose="02020603050405020304" pitchFamily="18" charset="0"/>
                                      </a:rPr>
                                      <m:t>𝑗𝑡</m:t>
                                    </m:r>
                                  </m:sub>
                                </m:sSub>
                              </m:oMath>
                            </m:oMathPara>
                          </a14:m>
                          <a:endParaRPr lang="en-GB" sz="24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4367117"/>
                      </a:ext>
                    </a:extLst>
                  </a:tr>
                  <a:tr h="246064">
                    <a:tc>
                      <a:txBody>
                        <a:bodyPr/>
                        <a:lstStyle/>
                        <a:p>
                          <a:pPr>
                            <a:lnSpc>
                              <a:spcPct val="115000"/>
                            </a:lnSpc>
                            <a:spcAft>
                              <a:spcPts val="0"/>
                            </a:spcAft>
                          </a:pPr>
                          <a:r>
                            <a:rPr lang="en-US" sz="2400">
                              <a:effectLst/>
                              <a:latin typeface="Times New Roman" panose="02020603050405020304" pitchFamily="18" charset="0"/>
                              <a:ea typeface="SimSun" panose="02010600030101010101" pitchFamily="2" charset="-122"/>
                              <a:cs typeface="Times New Roman" panose="02020603050405020304" pitchFamily="18" charset="0"/>
                            </a:rPr>
                            <a:t>Female Share Managers</a:t>
                          </a:r>
                          <a:endParaRPr lang="en-GB" sz="24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400">
                              <a:effectLst/>
                              <a:latin typeface="Times New Roman" panose="02020603050405020304" pitchFamily="18" charset="0"/>
                              <a:ea typeface="SimSun" panose="02010600030101010101" pitchFamily="2" charset="-122"/>
                              <a:cs typeface="Times New Roman" panose="02020603050405020304" pitchFamily="18" charset="0"/>
                            </a:rPr>
                            <a:t>-0.402***</a:t>
                          </a:r>
                          <a:endParaRPr lang="en-GB" sz="24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400">
                              <a:effectLst/>
                              <a:latin typeface="Times New Roman" panose="02020603050405020304" pitchFamily="18" charset="0"/>
                              <a:ea typeface="SimSun" panose="02010600030101010101" pitchFamily="2" charset="-122"/>
                              <a:cs typeface="Times New Roman" panose="02020603050405020304" pitchFamily="18" charset="0"/>
                            </a:rPr>
                            <a:t>-0.185*</a:t>
                          </a:r>
                          <a:endParaRPr lang="en-GB" sz="24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725072996"/>
                      </a:ext>
                    </a:extLst>
                  </a:tr>
                  <a:tr h="246064">
                    <a:tc>
                      <a:txBody>
                        <a:bodyPr/>
                        <a:lstStyle/>
                        <a:p>
                          <a:pPr>
                            <a:lnSpc>
                              <a:spcPct val="115000"/>
                            </a:lnSpc>
                            <a:spcAft>
                              <a:spcPts val="0"/>
                            </a:spcAft>
                          </a:pPr>
                          <a:r>
                            <a:rPr lang="en-US" sz="2400" dirty="0">
                              <a:effectLst/>
                              <a:latin typeface="Times New Roman" panose="02020603050405020304" pitchFamily="18" charset="0"/>
                              <a:ea typeface="SimSun" panose="02010600030101010101" pitchFamily="2" charset="-122"/>
                              <a:cs typeface="Times New Roman" panose="02020603050405020304" pitchFamily="18" charset="0"/>
                            </a:rPr>
                            <a:t> </a:t>
                          </a:r>
                          <a:endParaRPr lang="en-GB" sz="2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400" dirty="0">
                              <a:effectLst/>
                              <a:latin typeface="Times New Roman" panose="02020603050405020304" pitchFamily="18" charset="0"/>
                              <a:ea typeface="SimSun" panose="02010600030101010101" pitchFamily="2" charset="-122"/>
                              <a:cs typeface="Times New Roman" panose="02020603050405020304" pitchFamily="18" charset="0"/>
                            </a:rPr>
                            <a:t>(0.132)</a:t>
                          </a:r>
                          <a:endParaRPr lang="en-GB" sz="2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400">
                              <a:effectLst/>
                              <a:latin typeface="Times New Roman" panose="02020603050405020304" pitchFamily="18" charset="0"/>
                              <a:ea typeface="SimSun" panose="02010600030101010101" pitchFamily="2" charset="-122"/>
                              <a:cs typeface="Times New Roman" panose="02020603050405020304" pitchFamily="18" charset="0"/>
                            </a:rPr>
                            <a:t>(0.107)</a:t>
                          </a:r>
                          <a:endParaRPr lang="en-GB" sz="24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1368287299"/>
                      </a:ext>
                    </a:extLst>
                  </a:tr>
                  <a:tr h="411945">
                    <a:tc>
                      <a:txBody>
                        <a:bodyPr/>
                        <a:lstStyle/>
                        <a:p>
                          <a:pPr>
                            <a:lnSpc>
                              <a:spcPct val="115000"/>
                            </a:lnSpc>
                            <a:spcAft>
                              <a:spcPts val="0"/>
                            </a:spcAft>
                          </a:pPr>
                          <a:r>
                            <a:rPr lang="en-US" sz="2400" dirty="0">
                              <a:effectLst/>
                              <a:latin typeface="Times New Roman" panose="02020603050405020304" pitchFamily="18" charset="0"/>
                              <a:ea typeface="SimSun" panose="02010600030101010101" pitchFamily="2" charset="-122"/>
                              <a:cs typeface="Times New Roman" panose="02020603050405020304" pitchFamily="18" charset="0"/>
                            </a:rPr>
                            <a:t>Female Share Non-Managers</a:t>
                          </a:r>
                          <a:endParaRPr lang="en-GB" sz="2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400" dirty="0">
                              <a:effectLst/>
                              <a:latin typeface="Times New Roman" panose="02020603050405020304" pitchFamily="18" charset="0"/>
                              <a:ea typeface="SimSun" panose="02010600030101010101" pitchFamily="2" charset="-122"/>
                              <a:cs typeface="Times New Roman" panose="02020603050405020304" pitchFamily="18" charset="0"/>
                            </a:rPr>
                            <a:t>0.400</a:t>
                          </a:r>
                          <a:endParaRPr lang="en-GB" sz="2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b">
                        <a:lnL>
                          <a:noFill/>
                        </a:lnL>
                        <a:lnR>
                          <a:noFill/>
                        </a:lnR>
                        <a:lnT>
                          <a:noFill/>
                        </a:lnT>
                        <a:lnB>
                          <a:noFill/>
                        </a:lnB>
                      </a:tcPr>
                    </a:tc>
                    <a:tc>
                      <a:txBody>
                        <a:bodyPr/>
                        <a:lstStyle/>
                        <a:p>
                          <a:pPr algn="ctr">
                            <a:lnSpc>
                              <a:spcPct val="115000"/>
                            </a:lnSpc>
                            <a:spcAft>
                              <a:spcPts val="0"/>
                            </a:spcAft>
                          </a:pPr>
                          <a:r>
                            <a:rPr lang="en-US" sz="2400" dirty="0">
                              <a:effectLst/>
                              <a:latin typeface="Times New Roman" panose="02020603050405020304" pitchFamily="18" charset="0"/>
                              <a:ea typeface="SimSun" panose="02010600030101010101" pitchFamily="2" charset="-122"/>
                              <a:cs typeface="Times New Roman" panose="02020603050405020304" pitchFamily="18" charset="0"/>
                            </a:rPr>
                            <a:t>0.133</a:t>
                          </a:r>
                          <a:endParaRPr lang="en-GB" sz="2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2102195167"/>
                      </a:ext>
                    </a:extLst>
                  </a:tr>
                  <a:tr h="246064">
                    <a:tc>
                      <a:txBody>
                        <a:bodyPr/>
                        <a:lstStyle/>
                        <a:p>
                          <a:pPr>
                            <a:lnSpc>
                              <a:spcPct val="115000"/>
                            </a:lnSpc>
                            <a:spcAft>
                              <a:spcPts val="0"/>
                            </a:spcAft>
                          </a:pPr>
                          <a:r>
                            <a:rPr lang="en-US" sz="2400">
                              <a:effectLst/>
                              <a:latin typeface="Times New Roman" panose="02020603050405020304" pitchFamily="18" charset="0"/>
                              <a:ea typeface="SimSun" panose="02010600030101010101" pitchFamily="2" charset="-122"/>
                              <a:cs typeface="Times New Roman" panose="02020603050405020304" pitchFamily="18" charset="0"/>
                            </a:rPr>
                            <a:t> </a:t>
                          </a:r>
                          <a:endParaRPr lang="en-GB" sz="24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400" dirty="0">
                              <a:effectLst/>
                              <a:latin typeface="Times New Roman" panose="02020603050405020304" pitchFamily="18" charset="0"/>
                              <a:ea typeface="SimSun" panose="02010600030101010101" pitchFamily="2" charset="-122"/>
                              <a:cs typeface="Times New Roman" panose="02020603050405020304" pitchFamily="18" charset="0"/>
                            </a:rPr>
                            <a:t>(0.245)</a:t>
                          </a:r>
                          <a:endParaRPr lang="en-GB" sz="2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400" dirty="0">
                              <a:effectLst/>
                              <a:latin typeface="Times New Roman" panose="02020603050405020304" pitchFamily="18" charset="0"/>
                              <a:ea typeface="SimSun" panose="02010600030101010101" pitchFamily="2" charset="-122"/>
                              <a:cs typeface="Times New Roman" panose="02020603050405020304" pitchFamily="18" charset="0"/>
                            </a:rPr>
                            <a:t>(0.167)</a:t>
                          </a:r>
                          <a:endParaRPr lang="en-GB" sz="2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765267164"/>
                      </a:ext>
                    </a:extLst>
                  </a:tr>
                  <a:tr h="246064">
                    <a:tc>
                      <a:txBody>
                        <a:bodyPr/>
                        <a:lstStyle/>
                        <a:p>
                          <a:pPr>
                            <a:lnSpc>
                              <a:spcPct val="115000"/>
                            </a:lnSpc>
                            <a:spcAft>
                              <a:spcPts val="0"/>
                            </a:spcAft>
                          </a:pPr>
                          <a:r>
                            <a:rPr lang="en-US" sz="2400">
                              <a:effectLst/>
                              <a:latin typeface="Times New Roman" panose="02020603050405020304" pitchFamily="18" charset="0"/>
                              <a:ea typeface="SimSun" panose="02010600030101010101" pitchFamily="2" charset="-122"/>
                              <a:cs typeface="Times New Roman" panose="02020603050405020304" pitchFamily="18" charset="0"/>
                            </a:rPr>
                            <a:t>Constant</a:t>
                          </a:r>
                          <a:endParaRPr lang="en-GB" sz="24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400" dirty="0">
                              <a:effectLst/>
                              <a:latin typeface="Times New Roman" panose="02020603050405020304" pitchFamily="18" charset="0"/>
                              <a:ea typeface="SimSun" panose="02010600030101010101" pitchFamily="2" charset="-122"/>
                              <a:cs typeface="Times New Roman" panose="02020603050405020304" pitchFamily="18" charset="0"/>
                            </a:rPr>
                            <a:t>-0.694</a:t>
                          </a:r>
                          <a:endParaRPr lang="en-GB" sz="2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400">
                              <a:effectLst/>
                              <a:latin typeface="Times New Roman" panose="02020603050405020304" pitchFamily="18" charset="0"/>
                              <a:ea typeface="SimSun" panose="02010600030101010101" pitchFamily="2" charset="-122"/>
                              <a:cs typeface="Times New Roman" panose="02020603050405020304" pitchFamily="18" charset="0"/>
                            </a:rPr>
                            <a:t>0.786</a:t>
                          </a:r>
                          <a:endParaRPr lang="en-GB" sz="24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677129012"/>
                      </a:ext>
                    </a:extLst>
                  </a:tr>
                  <a:tr h="246064">
                    <a:tc>
                      <a:txBody>
                        <a:bodyPr/>
                        <a:lstStyle/>
                        <a:p>
                          <a:pPr>
                            <a:lnSpc>
                              <a:spcPct val="115000"/>
                            </a:lnSpc>
                            <a:spcAft>
                              <a:spcPts val="0"/>
                            </a:spcAft>
                          </a:pPr>
                          <a:r>
                            <a:rPr lang="en-US" sz="2400">
                              <a:effectLst/>
                              <a:latin typeface="Times New Roman" panose="02020603050405020304" pitchFamily="18" charset="0"/>
                              <a:ea typeface="SimSun" panose="02010600030101010101" pitchFamily="2" charset="-122"/>
                              <a:cs typeface="Times New Roman" panose="02020603050405020304" pitchFamily="18" charset="0"/>
                            </a:rPr>
                            <a:t> </a:t>
                          </a:r>
                          <a:endParaRPr lang="en-GB" sz="24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dirty="0">
                              <a:effectLst/>
                              <a:latin typeface="Times New Roman" panose="02020603050405020304" pitchFamily="18" charset="0"/>
                              <a:ea typeface="SimSun" panose="02010600030101010101" pitchFamily="2" charset="-122"/>
                              <a:cs typeface="Times New Roman" panose="02020603050405020304" pitchFamily="18" charset="0"/>
                            </a:rPr>
                            <a:t>(1.376)</a:t>
                          </a:r>
                          <a:endParaRPr lang="en-GB" sz="2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a:effectLst/>
                              <a:latin typeface="Times New Roman" panose="02020603050405020304" pitchFamily="18" charset="0"/>
                              <a:ea typeface="SimSun" panose="02010600030101010101" pitchFamily="2" charset="-122"/>
                              <a:cs typeface="Times New Roman" panose="02020603050405020304" pitchFamily="18" charset="0"/>
                            </a:rPr>
                            <a:t>(0.820)</a:t>
                          </a:r>
                          <a:endParaRPr lang="en-GB" sz="24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5743800"/>
                      </a:ext>
                    </a:extLst>
                  </a:tr>
                  <a:tr h="246064">
                    <a:tc>
                      <a:txBody>
                        <a:bodyPr/>
                        <a:lstStyle/>
                        <a:p>
                          <a:pPr>
                            <a:lnSpc>
                              <a:spcPct val="115000"/>
                            </a:lnSpc>
                            <a:spcAft>
                              <a:spcPts val="0"/>
                            </a:spcAft>
                          </a:pPr>
                          <a:r>
                            <a:rPr lang="en-US" sz="2400">
                              <a:effectLst/>
                              <a:latin typeface="Times New Roman" panose="02020603050405020304" pitchFamily="18" charset="0"/>
                              <a:ea typeface="SimSun" panose="02010600030101010101" pitchFamily="2" charset="-122"/>
                              <a:cs typeface="Times New Roman" panose="02020603050405020304" pitchFamily="18" charset="0"/>
                            </a:rPr>
                            <a:t>Observations</a:t>
                          </a:r>
                          <a:endParaRPr lang="en-GB" sz="24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400">
                              <a:effectLst/>
                              <a:latin typeface="Times New Roman" panose="02020603050405020304" pitchFamily="18" charset="0"/>
                              <a:ea typeface="SimSun" panose="02010600030101010101" pitchFamily="2" charset="-122"/>
                              <a:cs typeface="Times New Roman" panose="02020603050405020304" pitchFamily="18" charset="0"/>
                            </a:rPr>
                            <a:t>818</a:t>
                          </a:r>
                          <a:endParaRPr lang="en-GB" sz="24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400" dirty="0">
                              <a:effectLst/>
                              <a:latin typeface="Times New Roman" panose="02020603050405020304" pitchFamily="18" charset="0"/>
                              <a:ea typeface="SimSun" panose="02010600030101010101" pitchFamily="2" charset="-122"/>
                              <a:cs typeface="Times New Roman" panose="02020603050405020304" pitchFamily="18" charset="0"/>
                            </a:rPr>
                            <a:t>818</a:t>
                          </a:r>
                          <a:endParaRPr lang="en-GB" sz="2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345266695"/>
                      </a:ext>
                    </a:extLst>
                  </a:tr>
                  <a:tr h="246064">
                    <a:tc>
                      <a:txBody>
                        <a:bodyPr/>
                        <a:lstStyle/>
                        <a:p>
                          <a:pPr>
                            <a:lnSpc>
                              <a:spcPct val="115000"/>
                            </a:lnSpc>
                            <a:spcAft>
                              <a:spcPts val="0"/>
                            </a:spcAft>
                          </a:pPr>
                          <a:r>
                            <a:rPr lang="en-US" sz="2400">
                              <a:effectLst/>
                              <a:latin typeface="Times New Roman" panose="02020603050405020304" pitchFamily="18" charset="0"/>
                              <a:ea typeface="SimSun" panose="02010600030101010101" pitchFamily="2" charset="-122"/>
                              <a:cs typeface="Times New Roman" panose="02020603050405020304" pitchFamily="18" charset="0"/>
                            </a:rPr>
                            <a:t>Adjusted </a:t>
                          </a:r>
                          <a:r>
                            <a:rPr lang="en-US" sz="2400" i="1">
                              <a:effectLst/>
                              <a:latin typeface="Times New Roman" panose="02020603050405020304" pitchFamily="18" charset="0"/>
                              <a:ea typeface="SimSun" panose="02010600030101010101" pitchFamily="2" charset="-122"/>
                              <a:cs typeface="Times New Roman" panose="02020603050405020304" pitchFamily="18" charset="0"/>
                            </a:rPr>
                            <a:t>R</a:t>
                          </a:r>
                          <a:r>
                            <a:rPr lang="en-US" sz="2400" baseline="30000">
                              <a:effectLst/>
                              <a:latin typeface="Times New Roman" panose="02020603050405020304" pitchFamily="18" charset="0"/>
                              <a:ea typeface="SimSun" panose="02010600030101010101" pitchFamily="2" charset="-122"/>
                              <a:cs typeface="Times New Roman" panose="02020603050405020304" pitchFamily="18" charset="0"/>
                            </a:rPr>
                            <a:t>2</a:t>
                          </a:r>
                          <a:endParaRPr lang="en-GB" sz="24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a:effectLst/>
                              <a:latin typeface="Times New Roman" panose="02020603050405020304" pitchFamily="18" charset="0"/>
                              <a:ea typeface="SimSun" panose="02010600030101010101" pitchFamily="2" charset="-122"/>
                              <a:cs typeface="Times New Roman" panose="02020603050405020304" pitchFamily="18" charset="0"/>
                            </a:rPr>
                            <a:t>0.284</a:t>
                          </a:r>
                          <a:endParaRPr lang="en-GB" sz="24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dirty="0">
                              <a:effectLst/>
                              <a:latin typeface="Times New Roman" panose="02020603050405020304" pitchFamily="18" charset="0"/>
                              <a:ea typeface="SimSun" panose="02010600030101010101" pitchFamily="2" charset="-122"/>
                              <a:cs typeface="Times New Roman" panose="02020603050405020304" pitchFamily="18" charset="0"/>
                            </a:rPr>
                            <a:t>0.578</a:t>
                          </a:r>
                          <a:endParaRPr lang="en-GB" sz="2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779582"/>
                      </a:ext>
                    </a:extLst>
                  </a:tr>
                </a:tbl>
              </a:graphicData>
            </a:graphic>
          </p:graphicFrame>
        </mc:Choice>
        <mc:Fallback xmlns="">
          <p:graphicFrame>
            <p:nvGraphicFramePr>
              <p:cNvPr id="4" name="Table 3">
                <a:extLst>
                  <a:ext uri="{FF2B5EF4-FFF2-40B4-BE49-F238E27FC236}">
                    <a16:creationId xmlns:a16="http://schemas.microsoft.com/office/drawing/2014/main" id="{06199EEF-A482-4B22-B695-B4C22D72C036}"/>
                  </a:ext>
                </a:extLst>
              </p:cNvPr>
              <p:cNvGraphicFramePr>
                <a:graphicFrameLocks noGrp="1"/>
              </p:cNvGraphicFramePr>
              <p:nvPr>
                <p:extLst>
                  <p:ext uri="{D42A27DB-BD31-4B8C-83A1-F6EECF244321}">
                    <p14:modId xmlns:p14="http://schemas.microsoft.com/office/powerpoint/2010/main" val="1629968049"/>
                  </p:ext>
                </p:extLst>
              </p:nvPr>
            </p:nvGraphicFramePr>
            <p:xfrm>
              <a:off x="457200" y="1295400"/>
              <a:ext cx="8229600" cy="4429130"/>
            </p:xfrm>
            <a:graphic>
              <a:graphicData uri="http://schemas.openxmlformats.org/drawingml/2006/table">
                <a:tbl>
                  <a:tblPr/>
                  <a:tblGrid>
                    <a:gridCol w="3352800">
                      <a:extLst>
                        <a:ext uri="{9D8B030D-6E8A-4147-A177-3AD203B41FA5}">
                          <a16:colId xmlns:a16="http://schemas.microsoft.com/office/drawing/2014/main" val="836703780"/>
                        </a:ext>
                      </a:extLst>
                    </a:gridCol>
                    <a:gridCol w="2325305">
                      <a:extLst>
                        <a:ext uri="{9D8B030D-6E8A-4147-A177-3AD203B41FA5}">
                          <a16:colId xmlns:a16="http://schemas.microsoft.com/office/drawing/2014/main" val="754064453"/>
                        </a:ext>
                      </a:extLst>
                    </a:gridCol>
                    <a:gridCol w="2551495">
                      <a:extLst>
                        <a:ext uri="{9D8B030D-6E8A-4147-A177-3AD203B41FA5}">
                          <a16:colId xmlns:a16="http://schemas.microsoft.com/office/drawing/2014/main" val="1379579376"/>
                        </a:ext>
                      </a:extLst>
                    </a:gridCol>
                  </a:tblGrid>
                  <a:tr h="394018">
                    <a:tc>
                      <a:txBody>
                        <a:bodyPr/>
                        <a:lstStyle/>
                        <a:p>
                          <a:pPr>
                            <a:lnSpc>
                              <a:spcPct val="115000"/>
                            </a:lnSpc>
                            <a:spcAft>
                              <a:spcPts val="0"/>
                            </a:spcAft>
                          </a:pPr>
                          <a:r>
                            <a:rPr lang="en-US" sz="2400" dirty="0">
                              <a:effectLst/>
                              <a:latin typeface="Times New Roman" panose="02020603050405020304" pitchFamily="18" charset="0"/>
                              <a:ea typeface="SimSun" panose="02010600030101010101" pitchFamily="2" charset="-122"/>
                              <a:cs typeface="Times New Roman" panose="02020603050405020304" pitchFamily="18" charset="0"/>
                            </a:rPr>
                            <a:t> </a:t>
                          </a:r>
                          <a:endParaRPr lang="en-GB" sz="2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400">
                              <a:effectLst/>
                              <a:latin typeface="Times New Roman" panose="02020603050405020304" pitchFamily="18" charset="0"/>
                              <a:ea typeface="SimSun" panose="02010600030101010101" pitchFamily="2" charset="-122"/>
                              <a:cs typeface="Times New Roman" panose="02020603050405020304" pitchFamily="18" charset="0"/>
                            </a:rPr>
                            <a:t>(1)</a:t>
                          </a:r>
                          <a:endParaRPr lang="en-GB" sz="24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400">
                              <a:effectLst/>
                              <a:latin typeface="Times New Roman" panose="02020603050405020304" pitchFamily="18" charset="0"/>
                              <a:ea typeface="SimSun" panose="02010600030101010101" pitchFamily="2" charset="-122"/>
                              <a:cs typeface="Times New Roman" panose="02020603050405020304" pitchFamily="18" charset="0"/>
                            </a:rPr>
                            <a:t>(2)</a:t>
                          </a:r>
                          <a:endParaRPr lang="en-GB" sz="24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547097732"/>
                      </a:ext>
                    </a:extLst>
                  </a:tr>
                  <a:tr h="462344">
                    <a:tc>
                      <a:txBody>
                        <a:bodyPr/>
                        <a:lstStyle/>
                        <a:p>
                          <a:pPr>
                            <a:lnSpc>
                              <a:spcPct val="115000"/>
                            </a:lnSpc>
                            <a:spcAft>
                              <a:spcPts val="0"/>
                            </a:spcAft>
                          </a:pPr>
                          <a:r>
                            <a:rPr lang="en-US" sz="2400">
                              <a:effectLst/>
                              <a:latin typeface="Times New Roman" panose="02020603050405020304" pitchFamily="18" charset="0"/>
                              <a:ea typeface="SimSun" panose="02010600030101010101" pitchFamily="2" charset="-122"/>
                              <a:cs typeface="Times New Roman" panose="02020603050405020304" pitchFamily="18" charset="0"/>
                            </a:rPr>
                            <a:t> </a:t>
                          </a:r>
                          <a:endParaRPr lang="en-GB" sz="24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endParaRPr lang="en-US"/>
                        </a:p>
                      </a:txBody>
                      <a:tcPr marL="68580" marR="68580" marT="0" marB="0">
                        <a:lnL>
                          <a:noFill/>
                        </a:lnL>
                        <a:lnR>
                          <a:noFill/>
                        </a:lnR>
                        <a:lnT>
                          <a:noFill/>
                        </a:lnT>
                        <a:lnB w="12700" cap="flat" cmpd="sng" algn="ctr">
                          <a:solidFill>
                            <a:srgbClr val="000000"/>
                          </a:solidFill>
                          <a:prstDash val="solid"/>
                          <a:round/>
                          <a:headEnd type="none" w="med" len="med"/>
                          <a:tailEnd type="none" w="med" len="med"/>
                        </a:lnB>
                        <a:blipFill>
                          <a:blip r:embed="rId3"/>
                          <a:stretch>
                            <a:fillRect l="-144357" t="-100000" r="-110499" b="-810526"/>
                          </a:stretch>
                        </a:blipFill>
                      </a:tcPr>
                    </a:tc>
                    <a:tc>
                      <a:txBody>
                        <a:bodyPr/>
                        <a:lstStyle/>
                        <a:p>
                          <a:endParaRPr lang="en-US"/>
                        </a:p>
                      </a:txBody>
                      <a:tcPr marL="68580" marR="68580" marT="0" marB="0">
                        <a:lnL>
                          <a:noFill/>
                        </a:lnL>
                        <a:lnR>
                          <a:noFill/>
                        </a:lnR>
                        <a:lnT>
                          <a:noFill/>
                        </a:lnT>
                        <a:lnB w="12700" cap="flat" cmpd="sng" algn="ctr">
                          <a:solidFill>
                            <a:srgbClr val="000000"/>
                          </a:solidFill>
                          <a:prstDash val="solid"/>
                          <a:round/>
                          <a:headEnd type="none" w="med" len="med"/>
                          <a:tailEnd type="none" w="med" len="med"/>
                        </a:lnB>
                        <a:blipFill>
                          <a:blip r:embed="rId3"/>
                          <a:stretch>
                            <a:fillRect l="-222196" t="-100000" r="-477" b="-810526"/>
                          </a:stretch>
                        </a:blipFill>
                      </a:tcPr>
                    </a:tc>
                    <a:extLst>
                      <a:ext uri="{0D108BD9-81ED-4DB2-BD59-A6C34878D82A}">
                        <a16:rowId xmlns:a16="http://schemas.microsoft.com/office/drawing/2014/main" val="3124367117"/>
                      </a:ext>
                    </a:extLst>
                  </a:tr>
                  <a:tr h="394018">
                    <a:tc>
                      <a:txBody>
                        <a:bodyPr/>
                        <a:lstStyle/>
                        <a:p>
                          <a:pPr>
                            <a:lnSpc>
                              <a:spcPct val="115000"/>
                            </a:lnSpc>
                            <a:spcAft>
                              <a:spcPts val="0"/>
                            </a:spcAft>
                          </a:pPr>
                          <a:r>
                            <a:rPr lang="en-US" sz="2400">
                              <a:effectLst/>
                              <a:latin typeface="Times New Roman" panose="02020603050405020304" pitchFamily="18" charset="0"/>
                              <a:ea typeface="SimSun" panose="02010600030101010101" pitchFamily="2" charset="-122"/>
                              <a:cs typeface="Times New Roman" panose="02020603050405020304" pitchFamily="18" charset="0"/>
                            </a:rPr>
                            <a:t>Female Share Managers</a:t>
                          </a:r>
                          <a:endParaRPr lang="en-GB" sz="24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400">
                              <a:effectLst/>
                              <a:latin typeface="Times New Roman" panose="02020603050405020304" pitchFamily="18" charset="0"/>
                              <a:ea typeface="SimSun" panose="02010600030101010101" pitchFamily="2" charset="-122"/>
                              <a:cs typeface="Times New Roman" panose="02020603050405020304" pitchFamily="18" charset="0"/>
                            </a:rPr>
                            <a:t>-0.402***</a:t>
                          </a:r>
                          <a:endParaRPr lang="en-GB" sz="24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400">
                              <a:effectLst/>
                              <a:latin typeface="Times New Roman" panose="02020603050405020304" pitchFamily="18" charset="0"/>
                              <a:ea typeface="SimSun" panose="02010600030101010101" pitchFamily="2" charset="-122"/>
                              <a:cs typeface="Times New Roman" panose="02020603050405020304" pitchFamily="18" charset="0"/>
                            </a:rPr>
                            <a:t>-0.185*</a:t>
                          </a:r>
                          <a:endParaRPr lang="en-GB" sz="24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725072996"/>
                      </a:ext>
                    </a:extLst>
                  </a:tr>
                  <a:tr h="394018">
                    <a:tc>
                      <a:txBody>
                        <a:bodyPr/>
                        <a:lstStyle/>
                        <a:p>
                          <a:pPr>
                            <a:lnSpc>
                              <a:spcPct val="115000"/>
                            </a:lnSpc>
                            <a:spcAft>
                              <a:spcPts val="0"/>
                            </a:spcAft>
                          </a:pPr>
                          <a:r>
                            <a:rPr lang="en-US" sz="2400" dirty="0">
                              <a:effectLst/>
                              <a:latin typeface="Times New Roman" panose="02020603050405020304" pitchFamily="18" charset="0"/>
                              <a:ea typeface="SimSun" panose="02010600030101010101" pitchFamily="2" charset="-122"/>
                              <a:cs typeface="Times New Roman" panose="02020603050405020304" pitchFamily="18" charset="0"/>
                            </a:rPr>
                            <a:t> </a:t>
                          </a:r>
                          <a:endParaRPr lang="en-GB" sz="2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400" dirty="0">
                              <a:effectLst/>
                              <a:latin typeface="Times New Roman" panose="02020603050405020304" pitchFamily="18" charset="0"/>
                              <a:ea typeface="SimSun" panose="02010600030101010101" pitchFamily="2" charset="-122"/>
                              <a:cs typeface="Times New Roman" panose="02020603050405020304" pitchFamily="18" charset="0"/>
                            </a:rPr>
                            <a:t>(0.132)</a:t>
                          </a:r>
                          <a:endParaRPr lang="en-GB" sz="2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400">
                              <a:effectLst/>
                              <a:latin typeface="Times New Roman" panose="02020603050405020304" pitchFamily="18" charset="0"/>
                              <a:ea typeface="SimSun" panose="02010600030101010101" pitchFamily="2" charset="-122"/>
                              <a:cs typeface="Times New Roman" panose="02020603050405020304" pitchFamily="18" charset="0"/>
                            </a:rPr>
                            <a:t>(0.107)</a:t>
                          </a:r>
                          <a:endParaRPr lang="en-GB" sz="24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1368287299"/>
                      </a:ext>
                    </a:extLst>
                  </a:tr>
                  <a:tr h="814642">
                    <a:tc>
                      <a:txBody>
                        <a:bodyPr/>
                        <a:lstStyle/>
                        <a:p>
                          <a:pPr>
                            <a:lnSpc>
                              <a:spcPct val="115000"/>
                            </a:lnSpc>
                            <a:spcAft>
                              <a:spcPts val="0"/>
                            </a:spcAft>
                          </a:pPr>
                          <a:r>
                            <a:rPr lang="en-US" sz="2400" dirty="0">
                              <a:effectLst/>
                              <a:latin typeface="Times New Roman" panose="02020603050405020304" pitchFamily="18" charset="0"/>
                              <a:ea typeface="SimSun" panose="02010600030101010101" pitchFamily="2" charset="-122"/>
                              <a:cs typeface="Times New Roman" panose="02020603050405020304" pitchFamily="18" charset="0"/>
                            </a:rPr>
                            <a:t>Female Share Non-Managers</a:t>
                          </a:r>
                          <a:endParaRPr lang="en-GB" sz="2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400" dirty="0">
                              <a:effectLst/>
                              <a:latin typeface="Times New Roman" panose="02020603050405020304" pitchFamily="18" charset="0"/>
                              <a:ea typeface="SimSun" panose="02010600030101010101" pitchFamily="2" charset="-122"/>
                              <a:cs typeface="Times New Roman" panose="02020603050405020304" pitchFamily="18" charset="0"/>
                            </a:rPr>
                            <a:t>0.400</a:t>
                          </a:r>
                          <a:endParaRPr lang="en-GB" sz="2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b">
                        <a:lnL>
                          <a:noFill/>
                        </a:lnL>
                        <a:lnR>
                          <a:noFill/>
                        </a:lnR>
                        <a:lnT>
                          <a:noFill/>
                        </a:lnT>
                        <a:lnB>
                          <a:noFill/>
                        </a:lnB>
                      </a:tcPr>
                    </a:tc>
                    <a:tc>
                      <a:txBody>
                        <a:bodyPr/>
                        <a:lstStyle/>
                        <a:p>
                          <a:pPr algn="ctr">
                            <a:lnSpc>
                              <a:spcPct val="115000"/>
                            </a:lnSpc>
                            <a:spcAft>
                              <a:spcPts val="0"/>
                            </a:spcAft>
                          </a:pPr>
                          <a:r>
                            <a:rPr lang="en-US" sz="2400" dirty="0">
                              <a:effectLst/>
                              <a:latin typeface="Times New Roman" panose="02020603050405020304" pitchFamily="18" charset="0"/>
                              <a:ea typeface="SimSun" panose="02010600030101010101" pitchFamily="2" charset="-122"/>
                              <a:cs typeface="Times New Roman" panose="02020603050405020304" pitchFamily="18" charset="0"/>
                            </a:rPr>
                            <a:t>0.133</a:t>
                          </a:r>
                          <a:endParaRPr lang="en-GB" sz="2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2102195167"/>
                      </a:ext>
                    </a:extLst>
                  </a:tr>
                  <a:tr h="394018">
                    <a:tc>
                      <a:txBody>
                        <a:bodyPr/>
                        <a:lstStyle/>
                        <a:p>
                          <a:pPr>
                            <a:lnSpc>
                              <a:spcPct val="115000"/>
                            </a:lnSpc>
                            <a:spcAft>
                              <a:spcPts val="0"/>
                            </a:spcAft>
                          </a:pPr>
                          <a:r>
                            <a:rPr lang="en-US" sz="2400">
                              <a:effectLst/>
                              <a:latin typeface="Times New Roman" panose="02020603050405020304" pitchFamily="18" charset="0"/>
                              <a:ea typeface="SimSun" panose="02010600030101010101" pitchFamily="2" charset="-122"/>
                              <a:cs typeface="Times New Roman" panose="02020603050405020304" pitchFamily="18" charset="0"/>
                            </a:rPr>
                            <a:t> </a:t>
                          </a:r>
                          <a:endParaRPr lang="en-GB" sz="24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400" dirty="0">
                              <a:effectLst/>
                              <a:latin typeface="Times New Roman" panose="02020603050405020304" pitchFamily="18" charset="0"/>
                              <a:ea typeface="SimSun" panose="02010600030101010101" pitchFamily="2" charset="-122"/>
                              <a:cs typeface="Times New Roman" panose="02020603050405020304" pitchFamily="18" charset="0"/>
                            </a:rPr>
                            <a:t>(0.245)</a:t>
                          </a:r>
                          <a:endParaRPr lang="en-GB" sz="2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400" dirty="0">
                              <a:effectLst/>
                              <a:latin typeface="Times New Roman" panose="02020603050405020304" pitchFamily="18" charset="0"/>
                              <a:ea typeface="SimSun" panose="02010600030101010101" pitchFamily="2" charset="-122"/>
                              <a:cs typeface="Times New Roman" panose="02020603050405020304" pitchFamily="18" charset="0"/>
                            </a:rPr>
                            <a:t>(0.167)</a:t>
                          </a:r>
                          <a:endParaRPr lang="en-GB" sz="2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765267164"/>
                      </a:ext>
                    </a:extLst>
                  </a:tr>
                  <a:tr h="394018">
                    <a:tc>
                      <a:txBody>
                        <a:bodyPr/>
                        <a:lstStyle/>
                        <a:p>
                          <a:pPr>
                            <a:lnSpc>
                              <a:spcPct val="115000"/>
                            </a:lnSpc>
                            <a:spcAft>
                              <a:spcPts val="0"/>
                            </a:spcAft>
                          </a:pPr>
                          <a:r>
                            <a:rPr lang="en-US" sz="2400">
                              <a:effectLst/>
                              <a:latin typeface="Times New Roman" panose="02020603050405020304" pitchFamily="18" charset="0"/>
                              <a:ea typeface="SimSun" panose="02010600030101010101" pitchFamily="2" charset="-122"/>
                              <a:cs typeface="Times New Roman" panose="02020603050405020304" pitchFamily="18" charset="0"/>
                            </a:rPr>
                            <a:t>Constant</a:t>
                          </a:r>
                          <a:endParaRPr lang="en-GB" sz="24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400" dirty="0">
                              <a:effectLst/>
                              <a:latin typeface="Times New Roman" panose="02020603050405020304" pitchFamily="18" charset="0"/>
                              <a:ea typeface="SimSun" panose="02010600030101010101" pitchFamily="2" charset="-122"/>
                              <a:cs typeface="Times New Roman" panose="02020603050405020304" pitchFamily="18" charset="0"/>
                            </a:rPr>
                            <a:t>-0.694</a:t>
                          </a:r>
                          <a:endParaRPr lang="en-GB" sz="2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400">
                              <a:effectLst/>
                              <a:latin typeface="Times New Roman" panose="02020603050405020304" pitchFamily="18" charset="0"/>
                              <a:ea typeface="SimSun" panose="02010600030101010101" pitchFamily="2" charset="-122"/>
                              <a:cs typeface="Times New Roman" panose="02020603050405020304" pitchFamily="18" charset="0"/>
                            </a:rPr>
                            <a:t>0.786</a:t>
                          </a:r>
                          <a:endParaRPr lang="en-GB" sz="24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677129012"/>
                      </a:ext>
                    </a:extLst>
                  </a:tr>
                  <a:tr h="394018">
                    <a:tc>
                      <a:txBody>
                        <a:bodyPr/>
                        <a:lstStyle/>
                        <a:p>
                          <a:pPr>
                            <a:lnSpc>
                              <a:spcPct val="115000"/>
                            </a:lnSpc>
                            <a:spcAft>
                              <a:spcPts val="0"/>
                            </a:spcAft>
                          </a:pPr>
                          <a:r>
                            <a:rPr lang="en-US" sz="2400">
                              <a:effectLst/>
                              <a:latin typeface="Times New Roman" panose="02020603050405020304" pitchFamily="18" charset="0"/>
                              <a:ea typeface="SimSun" panose="02010600030101010101" pitchFamily="2" charset="-122"/>
                              <a:cs typeface="Times New Roman" panose="02020603050405020304" pitchFamily="18" charset="0"/>
                            </a:rPr>
                            <a:t> </a:t>
                          </a:r>
                          <a:endParaRPr lang="en-GB" sz="24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dirty="0">
                              <a:effectLst/>
                              <a:latin typeface="Times New Roman" panose="02020603050405020304" pitchFamily="18" charset="0"/>
                              <a:ea typeface="SimSun" panose="02010600030101010101" pitchFamily="2" charset="-122"/>
                              <a:cs typeface="Times New Roman" panose="02020603050405020304" pitchFamily="18" charset="0"/>
                            </a:rPr>
                            <a:t>(1.376)</a:t>
                          </a:r>
                          <a:endParaRPr lang="en-GB" sz="2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a:effectLst/>
                              <a:latin typeface="Times New Roman" panose="02020603050405020304" pitchFamily="18" charset="0"/>
                              <a:ea typeface="SimSun" panose="02010600030101010101" pitchFamily="2" charset="-122"/>
                              <a:cs typeface="Times New Roman" panose="02020603050405020304" pitchFamily="18" charset="0"/>
                            </a:rPr>
                            <a:t>(0.820)</a:t>
                          </a:r>
                          <a:endParaRPr lang="en-GB" sz="24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5743800"/>
                      </a:ext>
                    </a:extLst>
                  </a:tr>
                  <a:tr h="394018">
                    <a:tc>
                      <a:txBody>
                        <a:bodyPr/>
                        <a:lstStyle/>
                        <a:p>
                          <a:pPr>
                            <a:lnSpc>
                              <a:spcPct val="115000"/>
                            </a:lnSpc>
                            <a:spcAft>
                              <a:spcPts val="0"/>
                            </a:spcAft>
                          </a:pPr>
                          <a:r>
                            <a:rPr lang="en-US" sz="2400">
                              <a:effectLst/>
                              <a:latin typeface="Times New Roman" panose="02020603050405020304" pitchFamily="18" charset="0"/>
                              <a:ea typeface="SimSun" panose="02010600030101010101" pitchFamily="2" charset="-122"/>
                              <a:cs typeface="Times New Roman" panose="02020603050405020304" pitchFamily="18" charset="0"/>
                            </a:rPr>
                            <a:t>Observations</a:t>
                          </a:r>
                          <a:endParaRPr lang="en-GB" sz="24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400">
                              <a:effectLst/>
                              <a:latin typeface="Times New Roman" panose="02020603050405020304" pitchFamily="18" charset="0"/>
                              <a:ea typeface="SimSun" panose="02010600030101010101" pitchFamily="2" charset="-122"/>
                              <a:cs typeface="Times New Roman" panose="02020603050405020304" pitchFamily="18" charset="0"/>
                            </a:rPr>
                            <a:t>818</a:t>
                          </a:r>
                          <a:endParaRPr lang="en-GB" sz="24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400" dirty="0">
                              <a:effectLst/>
                              <a:latin typeface="Times New Roman" panose="02020603050405020304" pitchFamily="18" charset="0"/>
                              <a:ea typeface="SimSun" panose="02010600030101010101" pitchFamily="2" charset="-122"/>
                              <a:cs typeface="Times New Roman" panose="02020603050405020304" pitchFamily="18" charset="0"/>
                            </a:rPr>
                            <a:t>818</a:t>
                          </a:r>
                          <a:endParaRPr lang="en-GB" sz="2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345266695"/>
                      </a:ext>
                    </a:extLst>
                  </a:tr>
                  <a:tr h="394018">
                    <a:tc>
                      <a:txBody>
                        <a:bodyPr/>
                        <a:lstStyle/>
                        <a:p>
                          <a:pPr>
                            <a:lnSpc>
                              <a:spcPct val="115000"/>
                            </a:lnSpc>
                            <a:spcAft>
                              <a:spcPts val="0"/>
                            </a:spcAft>
                          </a:pPr>
                          <a:r>
                            <a:rPr lang="en-US" sz="2400">
                              <a:effectLst/>
                              <a:latin typeface="Times New Roman" panose="02020603050405020304" pitchFamily="18" charset="0"/>
                              <a:ea typeface="SimSun" panose="02010600030101010101" pitchFamily="2" charset="-122"/>
                              <a:cs typeface="Times New Roman" panose="02020603050405020304" pitchFamily="18" charset="0"/>
                            </a:rPr>
                            <a:t>Adjusted </a:t>
                          </a:r>
                          <a:r>
                            <a:rPr lang="en-US" sz="2400" i="1">
                              <a:effectLst/>
                              <a:latin typeface="Times New Roman" panose="02020603050405020304" pitchFamily="18" charset="0"/>
                              <a:ea typeface="SimSun" panose="02010600030101010101" pitchFamily="2" charset="-122"/>
                              <a:cs typeface="Times New Roman" panose="02020603050405020304" pitchFamily="18" charset="0"/>
                            </a:rPr>
                            <a:t>R</a:t>
                          </a:r>
                          <a:r>
                            <a:rPr lang="en-US" sz="2400" baseline="30000">
                              <a:effectLst/>
                              <a:latin typeface="Times New Roman" panose="02020603050405020304" pitchFamily="18" charset="0"/>
                              <a:ea typeface="SimSun" panose="02010600030101010101" pitchFamily="2" charset="-122"/>
                              <a:cs typeface="Times New Roman" panose="02020603050405020304" pitchFamily="18" charset="0"/>
                            </a:rPr>
                            <a:t>2</a:t>
                          </a:r>
                          <a:endParaRPr lang="en-GB" sz="24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a:effectLst/>
                              <a:latin typeface="Times New Roman" panose="02020603050405020304" pitchFamily="18" charset="0"/>
                              <a:ea typeface="SimSun" panose="02010600030101010101" pitchFamily="2" charset="-122"/>
                              <a:cs typeface="Times New Roman" panose="02020603050405020304" pitchFamily="18" charset="0"/>
                            </a:rPr>
                            <a:t>0.284</a:t>
                          </a:r>
                          <a:endParaRPr lang="en-GB" sz="24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dirty="0">
                              <a:effectLst/>
                              <a:latin typeface="Times New Roman" panose="02020603050405020304" pitchFamily="18" charset="0"/>
                              <a:ea typeface="SimSun" panose="02010600030101010101" pitchFamily="2" charset="-122"/>
                              <a:cs typeface="Times New Roman" panose="02020603050405020304" pitchFamily="18" charset="0"/>
                            </a:rPr>
                            <a:t>0.578</a:t>
                          </a:r>
                          <a:endParaRPr lang="en-GB" sz="2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779582"/>
                      </a:ext>
                    </a:extLst>
                  </a:tr>
                </a:tbl>
              </a:graphicData>
            </a:graphic>
          </p:graphicFrame>
        </mc:Fallback>
      </mc:AlternateContent>
    </p:spTree>
    <p:extLst>
      <p:ext uri="{BB962C8B-B14F-4D97-AF65-F5344CB8AC3E}">
        <p14:creationId xmlns:p14="http://schemas.microsoft.com/office/powerpoint/2010/main" val="2637731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algn="l"/>
            <a:r>
              <a:rPr lang="en-GB" dirty="0"/>
              <a:t>Motivation</a:t>
            </a:r>
          </a:p>
        </p:txBody>
      </p:sp>
      <p:sp>
        <p:nvSpPr>
          <p:cNvPr id="3" name="Content Placeholder 2"/>
          <p:cNvSpPr>
            <a:spLocks noGrp="1"/>
          </p:cNvSpPr>
          <p:nvPr>
            <p:ph idx="1"/>
          </p:nvPr>
        </p:nvSpPr>
        <p:spPr>
          <a:xfrm>
            <a:off x="491490" y="1219200"/>
            <a:ext cx="8229600" cy="5059363"/>
          </a:xfrm>
        </p:spPr>
        <p:txBody>
          <a:bodyPr>
            <a:normAutofit fontScale="77500" lnSpcReduction="20000"/>
          </a:bodyPr>
          <a:lstStyle/>
          <a:p>
            <a:r>
              <a:rPr lang="en-GB" dirty="0"/>
              <a:t>Women outperform men in educational attainment and are closing the gap in experience, but a gender wage gap (GWG) persists</a:t>
            </a:r>
          </a:p>
          <a:p>
            <a:r>
              <a:rPr lang="en-GB" dirty="0"/>
              <a:t>Part due to preferences about where to work / hiring discrimination (‘sorting across workplaces’)</a:t>
            </a:r>
          </a:p>
          <a:p>
            <a:r>
              <a:rPr lang="en-GB" dirty="0"/>
              <a:t>Part reflects different wage outcomes for like workers within the same firm (‘bargaining within workplaces’)</a:t>
            </a:r>
          </a:p>
          <a:p>
            <a:r>
              <a:rPr lang="en-GB" dirty="0"/>
              <a:t>Growth in women’s representation at board level has stimulated interest in the possible ‘trickle down’ effects to women below the board, but evidence of such effects is limited</a:t>
            </a:r>
          </a:p>
          <a:p>
            <a:r>
              <a:rPr lang="en-GB" dirty="0"/>
              <a:t>We focus on the effects of female representation at lower levels of management where the scope to influence outcomes for individual co-workers is arguably greater </a:t>
            </a:r>
          </a:p>
        </p:txBody>
      </p:sp>
    </p:spTree>
    <p:extLst>
      <p:ext uri="{BB962C8B-B14F-4D97-AF65-F5344CB8AC3E}">
        <p14:creationId xmlns:p14="http://schemas.microsoft.com/office/powerpoint/2010/main" val="878185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4000" dirty="0"/>
              <a:t>Are Female Shares Endogenous? </a:t>
            </a:r>
            <a:endParaRPr lang="en-GB" sz="4000" dirty="0"/>
          </a:p>
        </p:txBody>
      </p:sp>
      <p:sp>
        <p:nvSpPr>
          <p:cNvPr id="3" name="Content Placeholder 2"/>
          <p:cNvSpPr>
            <a:spLocks noGrp="1"/>
          </p:cNvSpPr>
          <p:nvPr>
            <p:ph idx="1"/>
          </p:nvPr>
        </p:nvSpPr>
        <p:spPr/>
        <p:txBody>
          <a:bodyPr>
            <a:normAutofit lnSpcReduction="10000"/>
          </a:bodyPr>
          <a:lstStyle/>
          <a:p>
            <a:r>
              <a:rPr lang="en-US" dirty="0"/>
              <a:t>Allocation of women in workplaces or in occupations within workplaces is not random</a:t>
            </a:r>
          </a:p>
          <a:p>
            <a:pPr marL="0" indent="0">
              <a:buNone/>
            </a:pPr>
            <a:endParaRPr lang="en-US" dirty="0"/>
          </a:p>
          <a:p>
            <a:r>
              <a:rPr lang="en-US" dirty="0"/>
              <a:t>Sorting of women in workplaces and in jobs due to discrimination, worker preferences or unobserved ability </a:t>
            </a:r>
          </a:p>
          <a:p>
            <a:pPr marL="0" indent="0">
              <a:buNone/>
            </a:pPr>
            <a:endParaRPr lang="en-US" dirty="0"/>
          </a:p>
          <a:p>
            <a:r>
              <a:rPr lang="en-US" dirty="0"/>
              <a:t>We instrument for share female managers and share female non-managers</a:t>
            </a:r>
            <a:endParaRPr lang="en-GB" dirty="0"/>
          </a:p>
        </p:txBody>
      </p:sp>
    </p:spTree>
    <p:extLst>
      <p:ext uri="{BB962C8B-B14F-4D97-AF65-F5344CB8AC3E}">
        <p14:creationId xmlns:p14="http://schemas.microsoft.com/office/powerpoint/2010/main" val="6753004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41325"/>
          </a:xfrm>
        </p:spPr>
        <p:txBody>
          <a:bodyPr>
            <a:normAutofit fontScale="90000"/>
          </a:bodyPr>
          <a:lstStyle/>
          <a:p>
            <a:pPr algn="l"/>
            <a:r>
              <a:rPr lang="en-US" sz="4000" dirty="0"/>
              <a:t>Instruments</a:t>
            </a:r>
            <a:endParaRPr lang="en-GB" sz="4000" dirty="0"/>
          </a:p>
        </p:txBody>
      </p:sp>
      <p:sp>
        <p:nvSpPr>
          <p:cNvPr id="3" name="Content Placeholder 2"/>
          <p:cNvSpPr>
            <a:spLocks noGrp="1"/>
          </p:cNvSpPr>
          <p:nvPr>
            <p:ph idx="1"/>
          </p:nvPr>
        </p:nvSpPr>
        <p:spPr>
          <a:xfrm>
            <a:off x="461010" y="624205"/>
            <a:ext cx="8229600" cy="4499293"/>
          </a:xfrm>
        </p:spPr>
        <p:txBody>
          <a:bodyPr>
            <a:noAutofit/>
          </a:bodyPr>
          <a:lstStyle/>
          <a:p>
            <a:r>
              <a:rPr lang="en-GB" sz="1800" dirty="0"/>
              <a:t>Household consumption expenditure as share of final demand in the industry sector </a:t>
            </a:r>
            <a:endParaRPr lang="en-US" sz="1800" dirty="0"/>
          </a:p>
          <a:p>
            <a:pPr lvl="1"/>
            <a:r>
              <a:rPr lang="en-US" sz="1800" dirty="0"/>
              <a:t>Women’s “people” skills are preferred to men’s “brawn” skills in sectors which are customer-focused (Ngai and </a:t>
            </a:r>
            <a:r>
              <a:rPr lang="en-US" sz="1800" dirty="0" err="1"/>
              <a:t>Petrongolo</a:t>
            </a:r>
            <a:r>
              <a:rPr lang="en-US" sz="1800" dirty="0"/>
              <a:t>, 2017; </a:t>
            </a:r>
            <a:r>
              <a:rPr lang="en-US" sz="1800" dirty="0" err="1"/>
              <a:t>Lordan</a:t>
            </a:r>
            <a:r>
              <a:rPr lang="en-US" sz="1800" dirty="0"/>
              <a:t> and </a:t>
            </a:r>
            <a:r>
              <a:rPr lang="en-US" sz="1800" dirty="0" err="1"/>
              <a:t>Pischke</a:t>
            </a:r>
            <a:r>
              <a:rPr lang="en-US" sz="1800" dirty="0"/>
              <a:t>, 2019)</a:t>
            </a:r>
          </a:p>
          <a:p>
            <a:pPr lvl="1"/>
            <a:r>
              <a:rPr lang="en-US" sz="1800" dirty="0"/>
              <a:t>concentration of females in those industries from which managers drawn</a:t>
            </a:r>
          </a:p>
          <a:p>
            <a:pPr lvl="1"/>
            <a:r>
              <a:rPr lang="en-US" sz="1800" dirty="0"/>
              <a:t>Derived for 85 industry sectors from UK Supply and Use Tables (ONS, 2018)</a:t>
            </a:r>
          </a:p>
          <a:p>
            <a:r>
              <a:rPr lang="en-GB" sz="1800" dirty="0"/>
              <a:t>National male-female difference in promotion rates to managerial positions for employees in the workplace’s largest occupation</a:t>
            </a:r>
          </a:p>
          <a:p>
            <a:pPr lvl="1"/>
            <a:r>
              <a:rPr lang="en-GB" sz="1800" dirty="0"/>
              <a:t>Occupational variation in ‘family-friendliness’ resulting in differential promotion rates by gender</a:t>
            </a:r>
          </a:p>
          <a:p>
            <a:pPr lvl="1"/>
            <a:r>
              <a:rPr lang="en-GB" sz="1800" dirty="0"/>
              <a:t>Derive gender-specific promotion probabilities at national level from longitudinal Quarterly Labor Force Survey for the workplace’s core non-managerial occupation</a:t>
            </a:r>
          </a:p>
          <a:p>
            <a:pPr lvl="1"/>
            <a:r>
              <a:rPr lang="en-GB" sz="1800" dirty="0"/>
              <a:t>identify the percentage of employees in each SOC Minor Group (3-digit) in Quarter 1 who have been promoted to SOC Major Group 1 (Managers and senior officials) by Quarter 5 (12 months later)</a:t>
            </a:r>
          </a:p>
          <a:p>
            <a:r>
              <a:rPr lang="en-GB" sz="1800" dirty="0"/>
              <a:t>We use instruments to generate fitted values for the shares of female managers and female non-managers in each workplace, and then use these fitted values (and their interactions with the exogenous female dummy) as instrumental variables in the usual 2SLS approach</a:t>
            </a:r>
          </a:p>
        </p:txBody>
      </p:sp>
    </p:spTree>
    <p:extLst>
      <p:ext uri="{BB962C8B-B14F-4D97-AF65-F5344CB8AC3E}">
        <p14:creationId xmlns:p14="http://schemas.microsoft.com/office/powerpoint/2010/main" val="30083024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09600"/>
          </a:xfrm>
        </p:spPr>
        <p:txBody>
          <a:bodyPr>
            <a:normAutofit/>
          </a:bodyPr>
          <a:lstStyle/>
          <a:p>
            <a:r>
              <a:rPr lang="en-GB" sz="2000" dirty="0"/>
              <a:t>Instrumental Variables: First Stage</a:t>
            </a:r>
            <a:endParaRPr lang="en-GB" sz="2000" b="1" i="1" dirty="0"/>
          </a:p>
        </p:txBody>
      </p:sp>
      <p:graphicFrame>
        <p:nvGraphicFramePr>
          <p:cNvPr id="4" name="Table 3">
            <a:extLst>
              <a:ext uri="{FF2B5EF4-FFF2-40B4-BE49-F238E27FC236}">
                <a16:creationId xmlns:a16="http://schemas.microsoft.com/office/drawing/2014/main" id="{A12D959D-0F42-49E3-AE9B-C11D10881294}"/>
              </a:ext>
            </a:extLst>
          </p:cNvPr>
          <p:cNvGraphicFramePr>
            <a:graphicFrameLocks noGrp="1"/>
          </p:cNvGraphicFramePr>
          <p:nvPr>
            <p:extLst>
              <p:ext uri="{D42A27DB-BD31-4B8C-83A1-F6EECF244321}">
                <p14:modId xmlns:p14="http://schemas.microsoft.com/office/powerpoint/2010/main" val="1370027704"/>
              </p:ext>
            </p:extLst>
          </p:nvPr>
        </p:nvGraphicFramePr>
        <p:xfrm>
          <a:off x="1143000" y="1524000"/>
          <a:ext cx="7391401" cy="4256536"/>
        </p:xfrm>
        <a:graphic>
          <a:graphicData uri="http://schemas.openxmlformats.org/drawingml/2006/table">
            <a:tbl>
              <a:tblPr firstRow="1" firstCol="1" bandRow="1"/>
              <a:tblGrid>
                <a:gridCol w="4007624">
                  <a:extLst>
                    <a:ext uri="{9D8B030D-6E8A-4147-A177-3AD203B41FA5}">
                      <a16:colId xmlns:a16="http://schemas.microsoft.com/office/drawing/2014/main" val="696145320"/>
                    </a:ext>
                  </a:extLst>
                </a:gridCol>
                <a:gridCol w="1757037">
                  <a:extLst>
                    <a:ext uri="{9D8B030D-6E8A-4147-A177-3AD203B41FA5}">
                      <a16:colId xmlns:a16="http://schemas.microsoft.com/office/drawing/2014/main" val="1233912678"/>
                    </a:ext>
                  </a:extLst>
                </a:gridCol>
                <a:gridCol w="1626740">
                  <a:extLst>
                    <a:ext uri="{9D8B030D-6E8A-4147-A177-3AD203B41FA5}">
                      <a16:colId xmlns:a16="http://schemas.microsoft.com/office/drawing/2014/main" val="33279078"/>
                    </a:ext>
                  </a:extLst>
                </a:gridCol>
              </a:tblGrid>
              <a:tr h="0">
                <a:tc>
                  <a:txBody>
                    <a:bodyPr/>
                    <a:lstStyle/>
                    <a:p>
                      <a:pPr>
                        <a:lnSpc>
                          <a:spcPct val="115000"/>
                        </a:lnSpc>
                        <a:spcAft>
                          <a:spcPts val="0"/>
                        </a:spcAft>
                      </a:pP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 </a:t>
                      </a: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(1)</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(2)</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766882450"/>
                  </a:ext>
                </a:extLst>
              </a:tr>
              <a:tr h="0">
                <a:tc>
                  <a:txBody>
                    <a:bodyPr/>
                    <a:lstStyle/>
                    <a:p>
                      <a:pPr>
                        <a:lnSpc>
                          <a:spcPct val="115000"/>
                        </a:lnSpc>
                        <a:spcAft>
                          <a:spcPts val="0"/>
                        </a:spcAft>
                      </a:pP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 </a:t>
                      </a: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Share Female Managers</a:t>
                      </a: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Share Female Non-Managers</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93560170"/>
                  </a:ext>
                </a:extLst>
              </a:tr>
              <a:tr h="0">
                <a:tc>
                  <a:txBody>
                    <a:bodyPr/>
                    <a:lstStyle/>
                    <a:p>
                      <a:pPr>
                        <a:lnSpc>
                          <a:spcPct val="115000"/>
                        </a:lnSpc>
                        <a:spcAft>
                          <a:spcPts val="0"/>
                        </a:spcAft>
                      </a:pP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Instrumental variable: Household consumption expenditure as share of final demand in the industry sector </a:t>
                      </a: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0.330</a:t>
                      </a:r>
                      <a:r>
                        <a:rPr lang="en-US" sz="1800" baseline="30000" dirty="0">
                          <a:effectLst/>
                          <a:latin typeface="Times New Roman" panose="02020603050405020304" pitchFamily="18" charset="0"/>
                          <a:ea typeface="SimSun" panose="02010600030101010101" pitchFamily="2" charset="-122"/>
                          <a:cs typeface="Times New Roman" panose="02020603050405020304" pitchFamily="18" charset="0"/>
                        </a:rPr>
                        <a:t>***</a:t>
                      </a: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p>
                      <a:pPr algn="ctr">
                        <a:lnSpc>
                          <a:spcPct val="115000"/>
                        </a:lnSpc>
                        <a:spcAft>
                          <a:spcPts val="0"/>
                        </a:spcAft>
                      </a:pP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(6.361)</a:t>
                      </a: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0.343</a:t>
                      </a:r>
                      <a:r>
                        <a:rPr lang="en-US" sz="1800" baseline="30000" dirty="0">
                          <a:effectLst/>
                          <a:latin typeface="Times New Roman" panose="02020603050405020304" pitchFamily="18" charset="0"/>
                          <a:ea typeface="SimSun" panose="02010600030101010101" pitchFamily="2" charset="-122"/>
                          <a:cs typeface="Times New Roman" panose="02020603050405020304" pitchFamily="18" charset="0"/>
                        </a:rPr>
                        <a:t>***</a:t>
                      </a: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p>
                      <a:pPr algn="ctr">
                        <a:lnSpc>
                          <a:spcPct val="115000"/>
                        </a:lnSpc>
                        <a:spcAft>
                          <a:spcPts val="0"/>
                        </a:spcAft>
                      </a:pP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(7.213)</a:t>
                      </a: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737189850"/>
                  </a:ext>
                </a:extLst>
              </a:tr>
              <a:tr h="0">
                <a:tc>
                  <a:txBody>
                    <a:bodyPr/>
                    <a:lstStyle/>
                    <a:p>
                      <a:pPr>
                        <a:lnSpc>
                          <a:spcPct val="115000"/>
                        </a:lnSpc>
                        <a:spcAft>
                          <a:spcPts val="0"/>
                        </a:spcAft>
                      </a:pP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Instrumental variable: National male-female difference in promotion rates to managerial positions for employees in the workplace’s largest occupation</a:t>
                      </a: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-0.053</a:t>
                      </a:r>
                      <a:r>
                        <a:rPr lang="en-US" sz="1800" baseline="30000">
                          <a:effectLst/>
                          <a:latin typeface="Times New Roman" panose="02020603050405020304" pitchFamily="18" charset="0"/>
                          <a:ea typeface="SimSun" panose="02010600030101010101" pitchFamily="2" charset="-122"/>
                          <a:cs typeface="Times New Roman" panose="02020603050405020304" pitchFamily="18" charset="0"/>
                        </a:rPr>
                        <a:t>**</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p>
                      <a:pPr algn="ct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(-2.054)</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0.002</a:t>
                      </a: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p>
                      <a:pPr algn="ctr">
                        <a:lnSpc>
                          <a:spcPct val="115000"/>
                        </a:lnSpc>
                        <a:spcAft>
                          <a:spcPts val="0"/>
                        </a:spcAft>
                      </a:pP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(0.089)</a:t>
                      </a: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03125928"/>
                  </a:ext>
                </a:extLst>
              </a:tr>
              <a:tr h="0">
                <a:tc>
                  <a:txBody>
                    <a:bodyPr/>
                    <a:lstStyle/>
                    <a:p>
                      <a:pP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Observations</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3,236</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3,236</a:t>
                      </a: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386151936"/>
                  </a:ext>
                </a:extLst>
              </a:tr>
              <a:tr h="0">
                <a:tc>
                  <a:txBody>
                    <a:bodyPr/>
                    <a:lstStyle/>
                    <a:p>
                      <a:pP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Adjusted </a:t>
                      </a:r>
                      <a:r>
                        <a:rPr lang="en-US" sz="1800" i="1">
                          <a:effectLst/>
                          <a:latin typeface="Times New Roman" panose="02020603050405020304" pitchFamily="18" charset="0"/>
                          <a:ea typeface="SimSun" panose="02010600030101010101" pitchFamily="2" charset="-122"/>
                          <a:cs typeface="Times New Roman" panose="02020603050405020304" pitchFamily="18" charset="0"/>
                        </a:rPr>
                        <a:t>R</a:t>
                      </a:r>
                      <a:r>
                        <a:rPr lang="en-US" sz="1800" baseline="30000">
                          <a:effectLst/>
                          <a:latin typeface="Times New Roman" panose="02020603050405020304" pitchFamily="18" charset="0"/>
                          <a:ea typeface="SimSun" panose="02010600030101010101" pitchFamily="2" charset="-122"/>
                          <a:cs typeface="Times New Roman" panose="02020603050405020304" pitchFamily="18" charset="0"/>
                        </a:rPr>
                        <a:t>2</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0.336</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0.649</a:t>
                      </a: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167419976"/>
                  </a:ext>
                </a:extLst>
              </a:tr>
              <a:tr h="0">
                <a:tc>
                  <a:txBody>
                    <a:bodyPr/>
                    <a:lstStyle/>
                    <a:p>
                      <a:pP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F-test of excluded instruments F(2,3235):</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22.25</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26.27</a:t>
                      </a: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337522252"/>
                  </a:ext>
                </a:extLst>
              </a:tr>
              <a:tr h="0">
                <a:tc>
                  <a:txBody>
                    <a:bodyPr/>
                    <a:lstStyle/>
                    <a:p>
                      <a:pP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Prob&gt;F</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a:effectLst/>
                          <a:latin typeface="Times New Roman" panose="02020603050405020304" pitchFamily="18" charset="0"/>
                          <a:ea typeface="SimSun" panose="02010600030101010101" pitchFamily="2" charset="-122"/>
                          <a:cs typeface="Times New Roman" panose="02020603050405020304" pitchFamily="18" charset="0"/>
                        </a:rPr>
                        <a:t>&lt;0.01</a:t>
                      </a: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&lt;0.01</a:t>
                      </a: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9909682"/>
                  </a:ext>
                </a:extLst>
              </a:tr>
            </a:tbl>
          </a:graphicData>
        </a:graphic>
      </p:graphicFrame>
    </p:spTree>
    <p:extLst>
      <p:ext uri="{BB962C8B-B14F-4D97-AF65-F5344CB8AC3E}">
        <p14:creationId xmlns:p14="http://schemas.microsoft.com/office/powerpoint/2010/main" val="30629869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09600"/>
          </a:xfrm>
        </p:spPr>
        <p:txBody>
          <a:bodyPr>
            <a:normAutofit/>
          </a:bodyPr>
          <a:lstStyle/>
          <a:p>
            <a:r>
              <a:rPr lang="en-GB" sz="2000" dirty="0"/>
              <a:t>Instrumental Variables Estimates</a:t>
            </a:r>
            <a:endParaRPr lang="en-GB" sz="2000" b="1" i="1" dirty="0"/>
          </a:p>
        </p:txBody>
      </p:sp>
      <p:graphicFrame>
        <p:nvGraphicFramePr>
          <p:cNvPr id="3" name="Table 2">
            <a:extLst>
              <a:ext uri="{FF2B5EF4-FFF2-40B4-BE49-F238E27FC236}">
                <a16:creationId xmlns:a16="http://schemas.microsoft.com/office/drawing/2014/main" id="{C54CFD16-474A-427D-ACF3-C27D170A3FB5}"/>
              </a:ext>
            </a:extLst>
          </p:cNvPr>
          <p:cNvGraphicFramePr>
            <a:graphicFrameLocks noGrp="1"/>
          </p:cNvGraphicFramePr>
          <p:nvPr/>
        </p:nvGraphicFramePr>
        <p:xfrm>
          <a:off x="609600" y="716280"/>
          <a:ext cx="8077200" cy="5999861"/>
        </p:xfrm>
        <a:graphic>
          <a:graphicData uri="http://schemas.openxmlformats.org/drawingml/2006/table">
            <a:tbl>
              <a:tblPr firstRow="1" firstCol="1" bandRow="1"/>
              <a:tblGrid>
                <a:gridCol w="3355034">
                  <a:extLst>
                    <a:ext uri="{9D8B030D-6E8A-4147-A177-3AD203B41FA5}">
                      <a16:colId xmlns:a16="http://schemas.microsoft.com/office/drawing/2014/main" val="1394106463"/>
                    </a:ext>
                  </a:extLst>
                </a:gridCol>
                <a:gridCol w="2452103">
                  <a:extLst>
                    <a:ext uri="{9D8B030D-6E8A-4147-A177-3AD203B41FA5}">
                      <a16:colId xmlns:a16="http://schemas.microsoft.com/office/drawing/2014/main" val="3447650183"/>
                    </a:ext>
                  </a:extLst>
                </a:gridCol>
                <a:gridCol w="2270063">
                  <a:extLst>
                    <a:ext uri="{9D8B030D-6E8A-4147-A177-3AD203B41FA5}">
                      <a16:colId xmlns:a16="http://schemas.microsoft.com/office/drawing/2014/main" val="1022455236"/>
                    </a:ext>
                  </a:extLst>
                </a:gridCol>
              </a:tblGrid>
              <a:tr h="207104">
                <a:tc>
                  <a:txBody>
                    <a:bodyPr/>
                    <a:lstStyle/>
                    <a:p>
                      <a:pPr>
                        <a:lnSpc>
                          <a:spcPct val="115000"/>
                        </a:lnSpc>
                        <a:spcAft>
                          <a:spcPts val="0"/>
                        </a:spcAft>
                      </a:pPr>
                      <a:endParaRPr lang="en-GB" sz="20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000" dirty="0">
                          <a:effectLst/>
                          <a:latin typeface="Times New Roman" panose="02020603050405020304" pitchFamily="18" charset="0"/>
                          <a:ea typeface="SimSun" panose="02010600030101010101" pitchFamily="2" charset="-122"/>
                          <a:cs typeface="Times New Roman" panose="02020603050405020304" pitchFamily="18" charset="0"/>
                        </a:rPr>
                        <a:t>(1)</a:t>
                      </a:r>
                      <a:endParaRPr lang="en-GB" sz="20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000">
                          <a:effectLst/>
                          <a:latin typeface="Times New Roman" panose="02020603050405020304" pitchFamily="18" charset="0"/>
                          <a:ea typeface="SimSun" panose="02010600030101010101" pitchFamily="2" charset="-122"/>
                          <a:cs typeface="Times New Roman" panose="02020603050405020304" pitchFamily="18" charset="0"/>
                        </a:rPr>
                        <a:t>(2)</a:t>
                      </a:r>
                      <a:endParaRPr lang="en-GB" sz="20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717118424"/>
                  </a:ext>
                </a:extLst>
              </a:tr>
              <a:tr h="428191">
                <a:tc>
                  <a:txBody>
                    <a:bodyPr/>
                    <a:lstStyle/>
                    <a:p>
                      <a:pPr>
                        <a:lnSpc>
                          <a:spcPct val="115000"/>
                        </a:lnSpc>
                        <a:spcAft>
                          <a:spcPts val="0"/>
                        </a:spcAft>
                      </a:pPr>
                      <a:r>
                        <a:rPr lang="en-US" sz="2000">
                          <a:effectLst/>
                          <a:latin typeface="Times New Roman" panose="02020603050405020304" pitchFamily="18" charset="0"/>
                          <a:ea typeface="SimSun" panose="02010600030101010101" pitchFamily="2" charset="-122"/>
                          <a:cs typeface="Times New Roman" panose="02020603050405020304" pitchFamily="18" charset="0"/>
                        </a:rPr>
                        <a:t> </a:t>
                      </a:r>
                      <a:endParaRPr lang="en-GB" sz="20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dirty="0">
                          <a:effectLst/>
                          <a:latin typeface="Times New Roman" panose="02020603050405020304" pitchFamily="18" charset="0"/>
                          <a:ea typeface="SimSun" panose="02010600030101010101" pitchFamily="2" charset="-122"/>
                          <a:cs typeface="Times New Roman" panose="02020603050405020304" pitchFamily="18" charset="0"/>
                        </a:rPr>
                        <a:t>All employees</a:t>
                      </a:r>
                      <a:endParaRPr lang="en-GB" sz="20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dirty="0">
                          <a:effectLst/>
                          <a:latin typeface="Times New Roman" panose="02020603050405020304" pitchFamily="18" charset="0"/>
                          <a:ea typeface="SimSun" panose="02010600030101010101" pitchFamily="2" charset="-122"/>
                          <a:cs typeface="Times New Roman" panose="02020603050405020304" pitchFamily="18" charset="0"/>
                        </a:rPr>
                        <a:t>All employees except Managers (SOC1)</a:t>
                      </a:r>
                      <a:endParaRPr lang="en-GB" sz="20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0690065"/>
                  </a:ext>
                </a:extLst>
              </a:tr>
              <a:tr h="207104">
                <a:tc>
                  <a:txBody>
                    <a:bodyPr/>
                    <a:lstStyle/>
                    <a:p>
                      <a:pPr>
                        <a:lnSpc>
                          <a:spcPct val="115000"/>
                        </a:lnSpc>
                        <a:spcAft>
                          <a:spcPts val="0"/>
                        </a:spcAft>
                      </a:pPr>
                      <a:r>
                        <a:rPr lang="en-US" sz="2000">
                          <a:effectLst/>
                          <a:latin typeface="Times New Roman" panose="02020603050405020304" pitchFamily="18" charset="0"/>
                          <a:ea typeface="SimSun" panose="02010600030101010101" pitchFamily="2" charset="-122"/>
                          <a:cs typeface="Times New Roman" panose="02020603050405020304" pitchFamily="18" charset="0"/>
                        </a:rPr>
                        <a:t>Female</a:t>
                      </a:r>
                      <a:endParaRPr lang="en-GB" sz="20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000">
                          <a:effectLst/>
                          <a:latin typeface="Times New Roman" panose="02020603050405020304" pitchFamily="18" charset="0"/>
                          <a:ea typeface="SimSun" panose="02010600030101010101" pitchFamily="2" charset="-122"/>
                          <a:cs typeface="Times New Roman" panose="02020603050405020304" pitchFamily="18" charset="0"/>
                        </a:rPr>
                        <a:t>-0.125</a:t>
                      </a:r>
                      <a:r>
                        <a:rPr lang="en-US" sz="2000" baseline="30000">
                          <a:effectLst/>
                          <a:latin typeface="Times New Roman" panose="02020603050405020304" pitchFamily="18" charset="0"/>
                          <a:ea typeface="SimSun" panose="02010600030101010101" pitchFamily="2" charset="-122"/>
                          <a:cs typeface="Times New Roman" panose="02020603050405020304" pitchFamily="18" charset="0"/>
                        </a:rPr>
                        <a:t>***</a:t>
                      </a:r>
                      <a:endParaRPr lang="en-GB" sz="20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000" dirty="0">
                          <a:effectLst/>
                          <a:latin typeface="Times New Roman" panose="02020603050405020304" pitchFamily="18" charset="0"/>
                          <a:ea typeface="SimSun" panose="02010600030101010101" pitchFamily="2" charset="-122"/>
                          <a:cs typeface="Times New Roman" panose="02020603050405020304" pitchFamily="18" charset="0"/>
                        </a:rPr>
                        <a:t>-0.117</a:t>
                      </a:r>
                      <a:r>
                        <a:rPr lang="en-US" sz="2000" baseline="30000" dirty="0">
                          <a:effectLst/>
                          <a:latin typeface="Times New Roman" panose="02020603050405020304" pitchFamily="18" charset="0"/>
                          <a:ea typeface="SimSun" panose="02010600030101010101" pitchFamily="2" charset="-122"/>
                          <a:cs typeface="Times New Roman" panose="02020603050405020304" pitchFamily="18" charset="0"/>
                        </a:rPr>
                        <a:t>***</a:t>
                      </a:r>
                      <a:endParaRPr lang="en-GB" sz="20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463957887"/>
                  </a:ext>
                </a:extLst>
              </a:tr>
              <a:tr h="207104">
                <a:tc>
                  <a:txBody>
                    <a:bodyPr/>
                    <a:lstStyle/>
                    <a:p>
                      <a:pPr>
                        <a:lnSpc>
                          <a:spcPct val="115000"/>
                        </a:lnSpc>
                        <a:spcAft>
                          <a:spcPts val="0"/>
                        </a:spcAft>
                      </a:pPr>
                      <a:r>
                        <a:rPr lang="en-US" sz="2000">
                          <a:effectLst/>
                          <a:latin typeface="Times New Roman" panose="02020603050405020304" pitchFamily="18" charset="0"/>
                          <a:ea typeface="SimSun" panose="02010600030101010101" pitchFamily="2" charset="-122"/>
                          <a:cs typeface="Times New Roman" panose="02020603050405020304" pitchFamily="18" charset="0"/>
                        </a:rPr>
                        <a:t> </a:t>
                      </a:r>
                      <a:endParaRPr lang="en-GB" sz="20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a:effectLst/>
                          <a:latin typeface="Times New Roman" panose="02020603050405020304" pitchFamily="18" charset="0"/>
                          <a:ea typeface="SimSun" panose="02010600030101010101" pitchFamily="2" charset="-122"/>
                          <a:cs typeface="Times New Roman" panose="02020603050405020304" pitchFamily="18" charset="0"/>
                        </a:rPr>
                        <a:t>(0.022)</a:t>
                      </a:r>
                      <a:endParaRPr lang="en-GB" sz="20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dirty="0">
                          <a:effectLst/>
                          <a:latin typeface="Times New Roman" panose="02020603050405020304" pitchFamily="18" charset="0"/>
                          <a:ea typeface="SimSun" panose="02010600030101010101" pitchFamily="2" charset="-122"/>
                          <a:cs typeface="Times New Roman" panose="02020603050405020304" pitchFamily="18" charset="0"/>
                        </a:rPr>
                        <a:t>(0.022)</a:t>
                      </a:r>
                      <a:endParaRPr lang="en-GB" sz="20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584528806"/>
                  </a:ext>
                </a:extLst>
              </a:tr>
              <a:tr h="207104">
                <a:tc>
                  <a:txBody>
                    <a:bodyPr/>
                    <a:lstStyle/>
                    <a:p>
                      <a:pPr>
                        <a:lnSpc>
                          <a:spcPct val="115000"/>
                        </a:lnSpc>
                        <a:spcAft>
                          <a:spcPts val="0"/>
                        </a:spcAft>
                      </a:pPr>
                      <a:r>
                        <a:rPr lang="en-US" sz="2000">
                          <a:effectLst/>
                          <a:latin typeface="Times New Roman" panose="02020603050405020304" pitchFamily="18" charset="0"/>
                          <a:ea typeface="SimSun" panose="02010600030101010101" pitchFamily="2" charset="-122"/>
                          <a:cs typeface="Times New Roman" panose="02020603050405020304" pitchFamily="18" charset="0"/>
                        </a:rPr>
                        <a:t>Female Share Managers</a:t>
                      </a:r>
                      <a:endParaRPr lang="en-GB" sz="20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a:effectLst/>
                          <a:latin typeface="Times New Roman" panose="02020603050405020304" pitchFamily="18" charset="0"/>
                          <a:ea typeface="SimSun" panose="02010600030101010101" pitchFamily="2" charset="-122"/>
                          <a:cs typeface="Times New Roman" panose="02020603050405020304" pitchFamily="18" charset="0"/>
                        </a:rPr>
                        <a:t>-0.323</a:t>
                      </a:r>
                      <a:r>
                        <a:rPr lang="en-US" sz="2000" baseline="30000">
                          <a:effectLst/>
                          <a:latin typeface="Times New Roman" panose="02020603050405020304" pitchFamily="18" charset="0"/>
                          <a:ea typeface="SimSun" panose="02010600030101010101" pitchFamily="2" charset="-122"/>
                          <a:cs typeface="Times New Roman" panose="02020603050405020304" pitchFamily="18" charset="0"/>
                        </a:rPr>
                        <a:t>*</a:t>
                      </a:r>
                      <a:endParaRPr lang="en-GB" sz="20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dirty="0">
                          <a:effectLst/>
                          <a:latin typeface="Times New Roman" panose="02020603050405020304" pitchFamily="18" charset="0"/>
                          <a:ea typeface="SimSun" panose="02010600030101010101" pitchFamily="2" charset="-122"/>
                          <a:cs typeface="Times New Roman" panose="02020603050405020304" pitchFamily="18" charset="0"/>
                        </a:rPr>
                        <a:t>-0.302</a:t>
                      </a:r>
                      <a:endParaRPr lang="en-GB" sz="20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734475668"/>
                  </a:ext>
                </a:extLst>
              </a:tr>
              <a:tr h="207104">
                <a:tc>
                  <a:txBody>
                    <a:bodyPr/>
                    <a:lstStyle/>
                    <a:p>
                      <a:pPr>
                        <a:lnSpc>
                          <a:spcPct val="115000"/>
                        </a:lnSpc>
                        <a:spcAft>
                          <a:spcPts val="0"/>
                        </a:spcAft>
                      </a:pPr>
                      <a:r>
                        <a:rPr lang="en-US" sz="2000">
                          <a:effectLst/>
                          <a:latin typeface="Times New Roman" panose="02020603050405020304" pitchFamily="18" charset="0"/>
                          <a:ea typeface="SimSun" panose="02010600030101010101" pitchFamily="2" charset="-122"/>
                          <a:cs typeface="Times New Roman" panose="02020603050405020304" pitchFamily="18" charset="0"/>
                        </a:rPr>
                        <a:t> </a:t>
                      </a:r>
                      <a:endParaRPr lang="en-GB" sz="20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a:effectLst/>
                          <a:latin typeface="Times New Roman" panose="02020603050405020304" pitchFamily="18" charset="0"/>
                          <a:ea typeface="SimSun" panose="02010600030101010101" pitchFamily="2" charset="-122"/>
                          <a:cs typeface="Times New Roman" panose="02020603050405020304" pitchFamily="18" charset="0"/>
                        </a:rPr>
                        <a:t>(0.167)</a:t>
                      </a:r>
                      <a:endParaRPr lang="en-GB" sz="20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dirty="0">
                          <a:effectLst/>
                          <a:latin typeface="Times New Roman" panose="02020603050405020304" pitchFamily="18" charset="0"/>
                          <a:ea typeface="SimSun" panose="02010600030101010101" pitchFamily="2" charset="-122"/>
                          <a:cs typeface="Times New Roman" panose="02020603050405020304" pitchFamily="18" charset="0"/>
                        </a:rPr>
                        <a:t>(0.185)</a:t>
                      </a:r>
                      <a:endParaRPr lang="en-GB" sz="20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208919034"/>
                  </a:ext>
                </a:extLst>
              </a:tr>
              <a:tr h="207104">
                <a:tc>
                  <a:txBody>
                    <a:bodyPr/>
                    <a:lstStyle/>
                    <a:p>
                      <a:pPr>
                        <a:lnSpc>
                          <a:spcPct val="115000"/>
                        </a:lnSpc>
                        <a:spcAft>
                          <a:spcPts val="0"/>
                        </a:spcAft>
                      </a:pPr>
                      <a:r>
                        <a:rPr lang="en-US" sz="2000">
                          <a:effectLst/>
                          <a:latin typeface="Times New Roman" panose="02020603050405020304" pitchFamily="18" charset="0"/>
                          <a:ea typeface="SimSun" panose="02010600030101010101" pitchFamily="2" charset="-122"/>
                          <a:cs typeface="Times New Roman" panose="02020603050405020304" pitchFamily="18" charset="0"/>
                        </a:rPr>
                        <a:t>Female Share Managers*Female</a:t>
                      </a:r>
                      <a:endParaRPr lang="en-GB" sz="20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a:effectLst/>
                          <a:latin typeface="Times New Roman" panose="02020603050405020304" pitchFamily="18" charset="0"/>
                          <a:ea typeface="SimSun" panose="02010600030101010101" pitchFamily="2" charset="-122"/>
                          <a:cs typeface="Times New Roman" panose="02020603050405020304" pitchFamily="18" charset="0"/>
                        </a:rPr>
                        <a:t>0.309</a:t>
                      </a:r>
                      <a:r>
                        <a:rPr lang="en-US" sz="2000" baseline="30000">
                          <a:effectLst/>
                          <a:latin typeface="Times New Roman" panose="02020603050405020304" pitchFamily="18" charset="0"/>
                          <a:ea typeface="SimSun" panose="02010600030101010101" pitchFamily="2" charset="-122"/>
                          <a:cs typeface="Times New Roman" panose="02020603050405020304" pitchFamily="18" charset="0"/>
                        </a:rPr>
                        <a:t>***</a:t>
                      </a:r>
                      <a:endParaRPr lang="en-GB" sz="20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dirty="0">
                          <a:effectLst/>
                          <a:latin typeface="Times New Roman" panose="02020603050405020304" pitchFamily="18" charset="0"/>
                          <a:ea typeface="SimSun" panose="02010600030101010101" pitchFamily="2" charset="-122"/>
                          <a:cs typeface="Times New Roman" panose="02020603050405020304" pitchFamily="18" charset="0"/>
                        </a:rPr>
                        <a:t>0.366</a:t>
                      </a:r>
                      <a:r>
                        <a:rPr lang="en-US" sz="2000" baseline="30000" dirty="0">
                          <a:effectLst/>
                          <a:latin typeface="Times New Roman" panose="02020603050405020304" pitchFamily="18" charset="0"/>
                          <a:ea typeface="SimSun" panose="02010600030101010101" pitchFamily="2" charset="-122"/>
                          <a:cs typeface="Times New Roman" panose="02020603050405020304" pitchFamily="18" charset="0"/>
                        </a:rPr>
                        <a:t>***</a:t>
                      </a:r>
                      <a:endParaRPr lang="en-GB" sz="20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877723989"/>
                  </a:ext>
                </a:extLst>
              </a:tr>
              <a:tr h="207104">
                <a:tc>
                  <a:txBody>
                    <a:bodyPr/>
                    <a:lstStyle/>
                    <a:p>
                      <a:pPr>
                        <a:lnSpc>
                          <a:spcPct val="115000"/>
                        </a:lnSpc>
                        <a:spcAft>
                          <a:spcPts val="0"/>
                        </a:spcAft>
                      </a:pPr>
                      <a:r>
                        <a:rPr lang="en-US" sz="2000">
                          <a:effectLst/>
                          <a:latin typeface="Times New Roman" panose="02020603050405020304" pitchFamily="18" charset="0"/>
                          <a:ea typeface="SimSun" panose="02010600030101010101" pitchFamily="2" charset="-122"/>
                          <a:cs typeface="Times New Roman" panose="02020603050405020304" pitchFamily="18" charset="0"/>
                        </a:rPr>
                        <a:t> </a:t>
                      </a:r>
                      <a:endParaRPr lang="en-GB" sz="20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a:effectLst/>
                          <a:latin typeface="Times New Roman" panose="02020603050405020304" pitchFamily="18" charset="0"/>
                          <a:ea typeface="SimSun" panose="02010600030101010101" pitchFamily="2" charset="-122"/>
                          <a:cs typeface="Times New Roman" panose="02020603050405020304" pitchFamily="18" charset="0"/>
                        </a:rPr>
                        <a:t>(0.095)</a:t>
                      </a:r>
                      <a:endParaRPr lang="en-GB" sz="20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dirty="0">
                          <a:effectLst/>
                          <a:latin typeface="Times New Roman" panose="02020603050405020304" pitchFamily="18" charset="0"/>
                          <a:ea typeface="SimSun" panose="02010600030101010101" pitchFamily="2" charset="-122"/>
                          <a:cs typeface="Times New Roman" panose="02020603050405020304" pitchFamily="18" charset="0"/>
                        </a:rPr>
                        <a:t>(0.097)</a:t>
                      </a:r>
                      <a:endParaRPr lang="en-GB" sz="20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889157845"/>
                  </a:ext>
                </a:extLst>
              </a:tr>
              <a:tr h="207104">
                <a:tc>
                  <a:txBody>
                    <a:bodyPr/>
                    <a:lstStyle/>
                    <a:p>
                      <a:pPr>
                        <a:lnSpc>
                          <a:spcPct val="115000"/>
                        </a:lnSpc>
                        <a:spcAft>
                          <a:spcPts val="0"/>
                        </a:spcAft>
                      </a:pPr>
                      <a:r>
                        <a:rPr lang="en-US" sz="2000">
                          <a:effectLst/>
                          <a:latin typeface="Times New Roman" panose="02020603050405020304" pitchFamily="18" charset="0"/>
                          <a:ea typeface="SimSun" panose="02010600030101010101" pitchFamily="2" charset="-122"/>
                          <a:cs typeface="Times New Roman" panose="02020603050405020304" pitchFamily="18" charset="0"/>
                        </a:rPr>
                        <a:t>Female Share Non-Managers</a:t>
                      </a:r>
                      <a:endParaRPr lang="en-GB" sz="20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a:effectLst/>
                          <a:latin typeface="Times New Roman" panose="02020603050405020304" pitchFamily="18" charset="0"/>
                          <a:ea typeface="SimSun" panose="02010600030101010101" pitchFamily="2" charset="-122"/>
                          <a:cs typeface="Times New Roman" panose="02020603050405020304" pitchFamily="18" charset="0"/>
                        </a:rPr>
                        <a:t>0.054</a:t>
                      </a:r>
                      <a:endParaRPr lang="en-GB" sz="20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dirty="0">
                          <a:effectLst/>
                          <a:latin typeface="Times New Roman" panose="02020603050405020304" pitchFamily="18" charset="0"/>
                          <a:ea typeface="SimSun" panose="02010600030101010101" pitchFamily="2" charset="-122"/>
                          <a:cs typeface="Times New Roman" panose="02020603050405020304" pitchFamily="18" charset="0"/>
                        </a:rPr>
                        <a:t>-0.002</a:t>
                      </a:r>
                      <a:endParaRPr lang="en-GB" sz="20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539722371"/>
                  </a:ext>
                </a:extLst>
              </a:tr>
              <a:tr h="207104">
                <a:tc>
                  <a:txBody>
                    <a:bodyPr/>
                    <a:lstStyle/>
                    <a:p>
                      <a:pPr>
                        <a:lnSpc>
                          <a:spcPct val="115000"/>
                        </a:lnSpc>
                        <a:spcAft>
                          <a:spcPts val="0"/>
                        </a:spcAft>
                      </a:pPr>
                      <a:r>
                        <a:rPr lang="en-US" sz="2000">
                          <a:effectLst/>
                          <a:latin typeface="Times New Roman" panose="02020603050405020304" pitchFamily="18" charset="0"/>
                          <a:ea typeface="SimSun" panose="02010600030101010101" pitchFamily="2" charset="-122"/>
                          <a:cs typeface="Times New Roman" panose="02020603050405020304" pitchFamily="18" charset="0"/>
                        </a:rPr>
                        <a:t> </a:t>
                      </a:r>
                      <a:endParaRPr lang="en-GB" sz="20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a:effectLst/>
                          <a:latin typeface="Times New Roman" panose="02020603050405020304" pitchFamily="18" charset="0"/>
                          <a:ea typeface="SimSun" panose="02010600030101010101" pitchFamily="2" charset="-122"/>
                          <a:cs typeface="Times New Roman" panose="02020603050405020304" pitchFamily="18" charset="0"/>
                        </a:rPr>
                        <a:t>(0.183)</a:t>
                      </a:r>
                      <a:endParaRPr lang="en-GB" sz="20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dirty="0">
                          <a:effectLst/>
                          <a:latin typeface="Times New Roman" panose="02020603050405020304" pitchFamily="18" charset="0"/>
                          <a:ea typeface="SimSun" panose="02010600030101010101" pitchFamily="2" charset="-122"/>
                          <a:cs typeface="Times New Roman" panose="02020603050405020304" pitchFamily="18" charset="0"/>
                        </a:rPr>
                        <a:t>(0.206)</a:t>
                      </a:r>
                      <a:endParaRPr lang="en-GB" sz="20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35571254"/>
                  </a:ext>
                </a:extLst>
              </a:tr>
              <a:tr h="207104">
                <a:tc>
                  <a:txBody>
                    <a:bodyPr/>
                    <a:lstStyle/>
                    <a:p>
                      <a:pPr>
                        <a:lnSpc>
                          <a:spcPct val="115000"/>
                        </a:lnSpc>
                        <a:spcAft>
                          <a:spcPts val="0"/>
                        </a:spcAft>
                      </a:pPr>
                      <a:r>
                        <a:rPr lang="en-US" sz="2000">
                          <a:effectLst/>
                          <a:latin typeface="Times New Roman" panose="02020603050405020304" pitchFamily="18" charset="0"/>
                          <a:ea typeface="SimSun" panose="02010600030101010101" pitchFamily="2" charset="-122"/>
                          <a:cs typeface="Times New Roman" panose="02020603050405020304" pitchFamily="18" charset="0"/>
                        </a:rPr>
                        <a:t>Female Share Non-Managers*Female</a:t>
                      </a:r>
                      <a:endParaRPr lang="en-GB" sz="20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a:effectLst/>
                          <a:latin typeface="Times New Roman" panose="02020603050405020304" pitchFamily="18" charset="0"/>
                          <a:ea typeface="SimSun" panose="02010600030101010101" pitchFamily="2" charset="-122"/>
                          <a:cs typeface="Times New Roman" panose="02020603050405020304" pitchFamily="18" charset="0"/>
                        </a:rPr>
                        <a:t>-0.197</a:t>
                      </a:r>
                      <a:r>
                        <a:rPr lang="en-US" sz="2000" baseline="30000">
                          <a:effectLst/>
                          <a:latin typeface="Times New Roman" panose="02020603050405020304" pitchFamily="18" charset="0"/>
                          <a:ea typeface="SimSun" panose="02010600030101010101" pitchFamily="2" charset="-122"/>
                          <a:cs typeface="Times New Roman" panose="02020603050405020304" pitchFamily="18" charset="0"/>
                        </a:rPr>
                        <a:t>**</a:t>
                      </a:r>
                      <a:endParaRPr lang="en-GB" sz="20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dirty="0">
                          <a:effectLst/>
                          <a:latin typeface="Times New Roman" panose="02020603050405020304" pitchFamily="18" charset="0"/>
                          <a:ea typeface="SimSun" panose="02010600030101010101" pitchFamily="2" charset="-122"/>
                          <a:cs typeface="Times New Roman" panose="02020603050405020304" pitchFamily="18" charset="0"/>
                        </a:rPr>
                        <a:t>-0.245</a:t>
                      </a:r>
                      <a:r>
                        <a:rPr lang="en-US" sz="2000" baseline="30000" dirty="0">
                          <a:effectLst/>
                          <a:latin typeface="Times New Roman" panose="02020603050405020304" pitchFamily="18" charset="0"/>
                          <a:ea typeface="SimSun" panose="02010600030101010101" pitchFamily="2" charset="-122"/>
                          <a:cs typeface="Times New Roman" panose="02020603050405020304" pitchFamily="18" charset="0"/>
                        </a:rPr>
                        <a:t>***</a:t>
                      </a:r>
                      <a:endParaRPr lang="en-GB" sz="20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290850594"/>
                  </a:ext>
                </a:extLst>
              </a:tr>
              <a:tr h="207104">
                <a:tc>
                  <a:txBody>
                    <a:bodyPr/>
                    <a:lstStyle/>
                    <a:p>
                      <a:pPr>
                        <a:lnSpc>
                          <a:spcPct val="115000"/>
                        </a:lnSpc>
                        <a:spcAft>
                          <a:spcPts val="0"/>
                        </a:spcAft>
                      </a:pPr>
                      <a:r>
                        <a:rPr lang="en-US" sz="2000">
                          <a:effectLst/>
                          <a:latin typeface="Times New Roman" panose="02020603050405020304" pitchFamily="18" charset="0"/>
                          <a:ea typeface="SimSun" panose="02010600030101010101" pitchFamily="2" charset="-122"/>
                          <a:cs typeface="Times New Roman" panose="02020603050405020304" pitchFamily="18" charset="0"/>
                        </a:rPr>
                        <a:t> </a:t>
                      </a:r>
                      <a:endParaRPr lang="en-GB" sz="20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a:effectLst/>
                          <a:latin typeface="Times New Roman" panose="02020603050405020304" pitchFamily="18" charset="0"/>
                          <a:ea typeface="SimSun" panose="02010600030101010101" pitchFamily="2" charset="-122"/>
                          <a:cs typeface="Times New Roman" panose="02020603050405020304" pitchFamily="18" charset="0"/>
                        </a:rPr>
                        <a:t>(0.084)</a:t>
                      </a:r>
                      <a:endParaRPr lang="en-GB" sz="20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dirty="0">
                          <a:effectLst/>
                          <a:latin typeface="Times New Roman" panose="02020603050405020304" pitchFamily="18" charset="0"/>
                          <a:ea typeface="SimSun" panose="02010600030101010101" pitchFamily="2" charset="-122"/>
                          <a:cs typeface="Times New Roman" panose="02020603050405020304" pitchFamily="18" charset="0"/>
                        </a:rPr>
                        <a:t>(0.086)</a:t>
                      </a:r>
                      <a:endParaRPr lang="en-GB" sz="20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55398184"/>
                  </a:ext>
                </a:extLst>
              </a:tr>
              <a:tr h="207104">
                <a:tc>
                  <a:txBody>
                    <a:bodyPr/>
                    <a:lstStyle/>
                    <a:p>
                      <a:pPr>
                        <a:lnSpc>
                          <a:spcPct val="115000"/>
                        </a:lnSpc>
                        <a:spcAft>
                          <a:spcPts val="0"/>
                        </a:spcAft>
                      </a:pPr>
                      <a:r>
                        <a:rPr lang="en-US" sz="2000">
                          <a:effectLst/>
                          <a:latin typeface="Times New Roman" panose="02020603050405020304" pitchFamily="18" charset="0"/>
                          <a:ea typeface="SimSun" panose="02010600030101010101" pitchFamily="2" charset="-122"/>
                          <a:cs typeface="Times New Roman" panose="02020603050405020304" pitchFamily="18" charset="0"/>
                        </a:rPr>
                        <a:t>Observations</a:t>
                      </a:r>
                      <a:endParaRPr lang="en-GB" sz="20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000">
                          <a:effectLst/>
                          <a:latin typeface="Times New Roman" panose="02020603050405020304" pitchFamily="18" charset="0"/>
                          <a:ea typeface="SimSun" panose="02010600030101010101" pitchFamily="2" charset="-122"/>
                          <a:cs typeface="Times New Roman" panose="02020603050405020304" pitchFamily="18" charset="0"/>
                        </a:rPr>
                        <a:t>39966</a:t>
                      </a:r>
                      <a:endParaRPr lang="en-GB" sz="20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000" dirty="0">
                          <a:effectLst/>
                          <a:latin typeface="Times New Roman" panose="02020603050405020304" pitchFamily="18" charset="0"/>
                          <a:ea typeface="SimSun" panose="02010600030101010101" pitchFamily="2" charset="-122"/>
                          <a:cs typeface="Times New Roman" panose="02020603050405020304" pitchFamily="18" charset="0"/>
                        </a:rPr>
                        <a:t>36381</a:t>
                      </a:r>
                      <a:endParaRPr lang="en-GB" sz="20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808044210"/>
                  </a:ext>
                </a:extLst>
              </a:tr>
              <a:tr h="207104">
                <a:tc>
                  <a:txBody>
                    <a:bodyPr/>
                    <a:lstStyle/>
                    <a:p>
                      <a:pPr>
                        <a:lnSpc>
                          <a:spcPct val="115000"/>
                        </a:lnSpc>
                        <a:spcAft>
                          <a:spcPts val="0"/>
                        </a:spcAft>
                      </a:pPr>
                      <a:r>
                        <a:rPr lang="en-US" sz="2000">
                          <a:effectLst/>
                          <a:latin typeface="Times New Roman" panose="02020603050405020304" pitchFamily="18" charset="0"/>
                          <a:ea typeface="SimSun" panose="02010600030101010101" pitchFamily="2" charset="-122"/>
                          <a:cs typeface="Times New Roman" panose="02020603050405020304" pitchFamily="18" charset="0"/>
                        </a:rPr>
                        <a:t>Adjusted </a:t>
                      </a:r>
                      <a:r>
                        <a:rPr lang="en-US" sz="2000" i="1">
                          <a:effectLst/>
                          <a:latin typeface="Times New Roman" panose="02020603050405020304" pitchFamily="18" charset="0"/>
                          <a:ea typeface="SimSun" panose="02010600030101010101" pitchFamily="2" charset="-122"/>
                          <a:cs typeface="Times New Roman" panose="02020603050405020304" pitchFamily="18" charset="0"/>
                        </a:rPr>
                        <a:t>R</a:t>
                      </a:r>
                      <a:r>
                        <a:rPr lang="en-US" sz="2000" baseline="30000">
                          <a:effectLst/>
                          <a:latin typeface="Times New Roman" panose="02020603050405020304" pitchFamily="18" charset="0"/>
                          <a:ea typeface="SimSun" panose="02010600030101010101" pitchFamily="2" charset="-122"/>
                          <a:cs typeface="Times New Roman" panose="02020603050405020304" pitchFamily="18" charset="0"/>
                        </a:rPr>
                        <a:t>2</a:t>
                      </a:r>
                      <a:endParaRPr lang="en-GB" sz="20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a:effectLst/>
                          <a:latin typeface="Times New Roman" panose="02020603050405020304" pitchFamily="18" charset="0"/>
                          <a:ea typeface="SimSun" panose="02010600030101010101" pitchFamily="2" charset="-122"/>
                          <a:cs typeface="Times New Roman" panose="02020603050405020304" pitchFamily="18" charset="0"/>
                        </a:rPr>
                        <a:t>0.452</a:t>
                      </a:r>
                      <a:endParaRPr lang="en-GB" sz="20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dirty="0">
                          <a:effectLst/>
                          <a:latin typeface="Times New Roman" panose="02020603050405020304" pitchFamily="18" charset="0"/>
                          <a:ea typeface="SimSun" panose="02010600030101010101" pitchFamily="2" charset="-122"/>
                          <a:cs typeface="Times New Roman" panose="02020603050405020304" pitchFamily="18" charset="0"/>
                        </a:rPr>
                        <a:t>0.431</a:t>
                      </a:r>
                      <a:endParaRPr lang="en-GB" sz="20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6771827"/>
                  </a:ext>
                </a:extLst>
              </a:tr>
            </a:tbl>
          </a:graphicData>
        </a:graphic>
      </p:graphicFrame>
    </p:spTree>
    <p:extLst>
      <p:ext uri="{BB962C8B-B14F-4D97-AF65-F5344CB8AC3E}">
        <p14:creationId xmlns:p14="http://schemas.microsoft.com/office/powerpoint/2010/main" val="2956871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57200"/>
          </a:xfrm>
        </p:spPr>
        <p:txBody>
          <a:bodyPr>
            <a:normAutofit fontScale="90000"/>
          </a:bodyPr>
          <a:lstStyle/>
          <a:p>
            <a:pPr algn="l"/>
            <a:r>
              <a:rPr lang="en-US" sz="4000" dirty="0"/>
              <a:t>Performance Pay Mechanism</a:t>
            </a:r>
            <a:endParaRPr lang="en-GB" sz="4000" dirty="0"/>
          </a:p>
        </p:txBody>
      </p:sp>
      <p:sp>
        <p:nvSpPr>
          <p:cNvPr id="3" name="Content Placeholder 2"/>
          <p:cNvSpPr>
            <a:spLocks noGrp="1"/>
          </p:cNvSpPr>
          <p:nvPr>
            <p:ph idx="1"/>
          </p:nvPr>
        </p:nvSpPr>
        <p:spPr>
          <a:xfrm>
            <a:off x="152400" y="563880"/>
            <a:ext cx="8839200" cy="4953000"/>
          </a:xfrm>
        </p:spPr>
        <p:txBody>
          <a:bodyPr>
            <a:noAutofit/>
          </a:bodyPr>
          <a:lstStyle/>
          <a:p>
            <a:r>
              <a:rPr lang="en-US" sz="2400" dirty="0"/>
              <a:t>Reasons why share female managers may affect allocation of performance related pay</a:t>
            </a:r>
          </a:p>
          <a:p>
            <a:pPr lvl="1"/>
            <a:r>
              <a:rPr lang="en-GB" sz="2400" dirty="0"/>
              <a:t>Women may be better-placed than men to judge accurately the work performance of female colleagues and reward them accordingly</a:t>
            </a:r>
          </a:p>
          <a:p>
            <a:pPr lvl="1"/>
            <a:r>
              <a:rPr lang="en-GB" sz="2400" dirty="0"/>
              <a:t>If there is gender-bias in the way performance is rewarded, having a higher share of females in managerial positions may help redress that bias by rewarding employees more equitably</a:t>
            </a:r>
          </a:p>
          <a:p>
            <a:pPr lvl="1"/>
            <a:r>
              <a:rPr lang="en-US" sz="2400" dirty="0"/>
              <a:t>Non-managerial women may raise effort in knowledge that they will be rewarded fairly</a:t>
            </a:r>
          </a:p>
          <a:p>
            <a:r>
              <a:rPr lang="en-US" sz="2400" dirty="0"/>
              <a:t>Distinguish workplaces where the majority (60%+) of non-managerial employees are subject to performance-based pay from other workplaces (23% of all workplaces covering 28% employees)</a:t>
            </a:r>
          </a:p>
          <a:p>
            <a:r>
              <a:rPr lang="en-US" sz="2400" dirty="0"/>
              <a:t>Supplement with identification of individuals subject to individual performance pay within workplaces</a:t>
            </a:r>
          </a:p>
          <a:p>
            <a:pPr lvl="1"/>
            <a:r>
              <a:rPr lang="en-US" sz="2400" dirty="0"/>
              <a:t>2011 only</a:t>
            </a:r>
            <a:endParaRPr lang="en-GB" sz="2400" dirty="0"/>
          </a:p>
        </p:txBody>
      </p:sp>
    </p:spTree>
    <p:extLst>
      <p:ext uri="{BB962C8B-B14F-4D97-AF65-F5344CB8AC3E}">
        <p14:creationId xmlns:p14="http://schemas.microsoft.com/office/powerpoint/2010/main" val="1875415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304800"/>
          </a:xfrm>
        </p:spPr>
        <p:txBody>
          <a:bodyPr>
            <a:normAutofit fontScale="90000"/>
          </a:bodyPr>
          <a:lstStyle/>
          <a:p>
            <a:r>
              <a:rPr lang="en-GB" sz="2000" dirty="0"/>
              <a:t>GWG, Female Shares and Performance-based Pay</a:t>
            </a:r>
            <a:endParaRPr lang="en-GB" sz="2000" b="1" i="1" dirty="0"/>
          </a:p>
        </p:txBody>
      </p:sp>
      <p:graphicFrame>
        <p:nvGraphicFramePr>
          <p:cNvPr id="3" name="Table 2">
            <a:extLst>
              <a:ext uri="{FF2B5EF4-FFF2-40B4-BE49-F238E27FC236}">
                <a16:creationId xmlns:a16="http://schemas.microsoft.com/office/drawing/2014/main" id="{5CE6C331-CEF8-47FF-9D23-C3E1F238D3CE}"/>
              </a:ext>
            </a:extLst>
          </p:cNvPr>
          <p:cNvGraphicFramePr>
            <a:graphicFrameLocks noGrp="1"/>
          </p:cNvGraphicFramePr>
          <p:nvPr>
            <p:extLst>
              <p:ext uri="{D42A27DB-BD31-4B8C-83A1-F6EECF244321}">
                <p14:modId xmlns:p14="http://schemas.microsoft.com/office/powerpoint/2010/main" val="1444346876"/>
              </p:ext>
            </p:extLst>
          </p:nvPr>
        </p:nvGraphicFramePr>
        <p:xfrm>
          <a:off x="441960" y="374904"/>
          <a:ext cx="8229600" cy="6465012"/>
        </p:xfrm>
        <a:graphic>
          <a:graphicData uri="http://schemas.openxmlformats.org/drawingml/2006/table">
            <a:tbl>
              <a:tblPr firstRow="1" firstCol="1" bandRow="1"/>
              <a:tblGrid>
                <a:gridCol w="4050107">
                  <a:extLst>
                    <a:ext uri="{9D8B030D-6E8A-4147-A177-3AD203B41FA5}">
                      <a16:colId xmlns:a16="http://schemas.microsoft.com/office/drawing/2014/main" val="410662274"/>
                    </a:ext>
                  </a:extLst>
                </a:gridCol>
                <a:gridCol w="949662">
                  <a:extLst>
                    <a:ext uri="{9D8B030D-6E8A-4147-A177-3AD203B41FA5}">
                      <a16:colId xmlns:a16="http://schemas.microsoft.com/office/drawing/2014/main" val="242293009"/>
                    </a:ext>
                  </a:extLst>
                </a:gridCol>
                <a:gridCol w="1615322">
                  <a:extLst>
                    <a:ext uri="{9D8B030D-6E8A-4147-A177-3AD203B41FA5}">
                      <a16:colId xmlns:a16="http://schemas.microsoft.com/office/drawing/2014/main" val="1050429286"/>
                    </a:ext>
                  </a:extLst>
                </a:gridCol>
                <a:gridCol w="1614509">
                  <a:extLst>
                    <a:ext uri="{9D8B030D-6E8A-4147-A177-3AD203B41FA5}">
                      <a16:colId xmlns:a16="http://schemas.microsoft.com/office/drawing/2014/main" val="3787878707"/>
                    </a:ext>
                  </a:extLst>
                </a:gridCol>
              </a:tblGrid>
              <a:tr h="192665">
                <a:tc>
                  <a:txBody>
                    <a:bodyPr/>
                    <a:lstStyle/>
                    <a:p>
                      <a:pPr>
                        <a:lnSpc>
                          <a:spcPct val="115000"/>
                        </a:lnSpc>
                        <a:spcAft>
                          <a:spcPts val="0"/>
                        </a:spcAft>
                      </a:pPr>
                      <a:endParaRPr lang="en-GB"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OLS</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GB" sz="1400" dirty="0">
                          <a:effectLst/>
                          <a:latin typeface="Times New Roman" panose="02020603050405020304" pitchFamily="18" charset="0"/>
                          <a:ea typeface="Times New Roman" panose="02020603050405020304" pitchFamily="18" charset="0"/>
                          <a:cs typeface="Times New Roman" panose="02020603050405020304" pitchFamily="18" charset="0"/>
                        </a:rPr>
                        <a:t>OLS Workplace FE</a:t>
                      </a:r>
                      <a:endParaRPr lang="en-GB"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GB" sz="1400" dirty="0">
                          <a:effectLst/>
                          <a:latin typeface="Times New Roman" panose="02020603050405020304" pitchFamily="18" charset="0"/>
                          <a:ea typeface="Times New Roman" panose="02020603050405020304" pitchFamily="18" charset="0"/>
                          <a:cs typeface="Times New Roman" panose="02020603050405020304" pitchFamily="18" charset="0"/>
                        </a:rPr>
                        <a:t>OLS Workplace FE</a:t>
                      </a:r>
                      <a:endParaRPr lang="en-GB"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438184539"/>
                  </a:ext>
                </a:extLst>
              </a:tr>
              <a:tr h="192665">
                <a:tc>
                  <a:txBody>
                    <a:bodyPr/>
                    <a:lstStyle/>
                    <a:p>
                      <a:pPr>
                        <a:lnSpc>
                          <a:spcPct val="115000"/>
                        </a:lnSpc>
                        <a:spcAft>
                          <a:spcPts val="0"/>
                        </a:spcAft>
                      </a:pPr>
                      <a:r>
                        <a:rPr lang="en-GB" sz="1400" dirty="0">
                          <a:effectLst/>
                          <a:latin typeface="Times New Roman" panose="02020603050405020304" pitchFamily="18" charset="0"/>
                          <a:ea typeface="Times New Roman" panose="02020603050405020304" pitchFamily="18" charset="0"/>
                          <a:cs typeface="Times New Roman" panose="02020603050405020304" pitchFamily="18" charset="0"/>
                        </a:rPr>
                        <a:t>Female</a:t>
                      </a:r>
                      <a:endParaRPr lang="en-GB"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-0.132***</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-0.105***</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-0.103***</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lnL>
                      <a:noFill/>
                    </a:lnL>
                    <a:lnR>
                      <a:noFill/>
                    </a:lnR>
                    <a:lnT>
                      <a:noFill/>
                    </a:lnT>
                    <a:lnB>
                      <a:noFill/>
                    </a:lnB>
                  </a:tcPr>
                </a:tc>
                <a:extLst>
                  <a:ext uri="{0D108BD9-81ED-4DB2-BD59-A6C34878D82A}">
                    <a16:rowId xmlns:a16="http://schemas.microsoft.com/office/drawing/2014/main" val="2264248899"/>
                  </a:ext>
                </a:extLst>
              </a:tr>
              <a:tr h="213013">
                <a:tc>
                  <a:txBody>
                    <a:bodyPr/>
                    <a:lstStyle/>
                    <a:p>
                      <a:pPr>
                        <a:lnSpc>
                          <a:spcPct val="115000"/>
                        </a:lnSpc>
                      </a:pPr>
                      <a:endParaRPr lang="en-GB" sz="1400" dirty="0">
                        <a:effectLst/>
                        <a:latin typeface="Calibri" panose="020F0502020204030204" pitchFamily="34" charset="0"/>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dirty="0">
                          <a:effectLst/>
                          <a:latin typeface="Times New Roman" panose="02020603050405020304" pitchFamily="18" charset="0"/>
                          <a:ea typeface="Times New Roman" panose="02020603050405020304" pitchFamily="18" charset="0"/>
                          <a:cs typeface="Times New Roman" panose="02020603050405020304" pitchFamily="18" charset="0"/>
                        </a:rPr>
                        <a:t>(0.021)</a:t>
                      </a:r>
                      <a:endParaRPr lang="en-GB"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(0.024)</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(0.025)</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lnL>
                      <a:noFill/>
                    </a:lnL>
                    <a:lnR>
                      <a:noFill/>
                    </a:lnR>
                    <a:lnT>
                      <a:noFill/>
                    </a:lnT>
                    <a:lnB>
                      <a:noFill/>
                    </a:lnB>
                  </a:tcPr>
                </a:tc>
                <a:extLst>
                  <a:ext uri="{0D108BD9-81ED-4DB2-BD59-A6C34878D82A}">
                    <a16:rowId xmlns:a16="http://schemas.microsoft.com/office/drawing/2014/main" val="2006917077"/>
                  </a:ext>
                </a:extLst>
              </a:tr>
              <a:tr h="192665">
                <a:tc>
                  <a:txBody>
                    <a:bodyPr/>
                    <a:lstStyle/>
                    <a:p>
                      <a:pP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Female Share Managers</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dirty="0">
                          <a:effectLst/>
                          <a:latin typeface="Times New Roman" panose="02020603050405020304" pitchFamily="18" charset="0"/>
                          <a:ea typeface="Times New Roman" panose="02020603050405020304" pitchFamily="18" charset="0"/>
                          <a:cs typeface="Times New Roman" panose="02020603050405020304" pitchFamily="18" charset="0"/>
                        </a:rPr>
                        <a:t>-0.054*</a:t>
                      </a:r>
                      <a:endParaRPr lang="en-GB"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lnL>
                      <a:noFill/>
                    </a:lnL>
                    <a:lnR>
                      <a:noFill/>
                    </a:lnR>
                    <a:lnT>
                      <a:noFill/>
                    </a:lnT>
                    <a:lnB>
                      <a:noFill/>
                    </a:lnB>
                  </a:tcPr>
                </a:tc>
                <a:extLst>
                  <a:ext uri="{0D108BD9-81ED-4DB2-BD59-A6C34878D82A}">
                    <a16:rowId xmlns:a16="http://schemas.microsoft.com/office/drawing/2014/main" val="2909739959"/>
                  </a:ext>
                </a:extLst>
              </a:tr>
              <a:tr h="213013">
                <a:tc>
                  <a:txBody>
                    <a:bodyPr/>
                    <a:lstStyle/>
                    <a:p>
                      <a:pPr>
                        <a:lnSpc>
                          <a:spcPct val="115000"/>
                        </a:lnSpc>
                      </a:pPr>
                      <a:endParaRPr lang="en-GB" sz="1400">
                        <a:effectLst/>
                        <a:latin typeface="Calibri" panose="020F0502020204030204" pitchFamily="34" charset="0"/>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dirty="0">
                          <a:effectLst/>
                          <a:latin typeface="Times New Roman" panose="02020603050405020304" pitchFamily="18" charset="0"/>
                          <a:ea typeface="Times New Roman" panose="02020603050405020304" pitchFamily="18" charset="0"/>
                          <a:cs typeface="Times New Roman" panose="02020603050405020304" pitchFamily="18" charset="0"/>
                        </a:rPr>
                        <a:t>(0.032)</a:t>
                      </a:r>
                      <a:endParaRPr lang="en-GB"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lnL>
                      <a:noFill/>
                    </a:lnL>
                    <a:lnR>
                      <a:noFill/>
                    </a:lnR>
                    <a:lnT>
                      <a:noFill/>
                    </a:lnT>
                    <a:lnB>
                      <a:noFill/>
                    </a:lnB>
                  </a:tcPr>
                </a:tc>
                <a:extLst>
                  <a:ext uri="{0D108BD9-81ED-4DB2-BD59-A6C34878D82A}">
                    <a16:rowId xmlns:a16="http://schemas.microsoft.com/office/drawing/2014/main" val="2538316681"/>
                  </a:ext>
                </a:extLst>
              </a:tr>
              <a:tr h="192665">
                <a:tc>
                  <a:txBody>
                    <a:bodyPr/>
                    <a:lstStyle/>
                    <a:p>
                      <a:pP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Female Share Managers * Female</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0.070*</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0.097**</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0.062</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lnL>
                      <a:noFill/>
                    </a:lnL>
                    <a:lnR>
                      <a:noFill/>
                    </a:lnR>
                    <a:lnT>
                      <a:noFill/>
                    </a:lnT>
                    <a:lnB>
                      <a:noFill/>
                    </a:lnB>
                  </a:tcPr>
                </a:tc>
                <a:extLst>
                  <a:ext uri="{0D108BD9-81ED-4DB2-BD59-A6C34878D82A}">
                    <a16:rowId xmlns:a16="http://schemas.microsoft.com/office/drawing/2014/main" val="1297339891"/>
                  </a:ext>
                </a:extLst>
              </a:tr>
              <a:tr h="213013">
                <a:tc>
                  <a:txBody>
                    <a:bodyPr/>
                    <a:lstStyle/>
                    <a:p>
                      <a:pPr>
                        <a:lnSpc>
                          <a:spcPct val="115000"/>
                        </a:lnSpc>
                      </a:pPr>
                      <a:endParaRPr lang="en-GB" sz="1400">
                        <a:effectLst/>
                        <a:latin typeface="Calibri" panose="020F0502020204030204" pitchFamily="34" charset="0"/>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(0.036)</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dirty="0">
                          <a:effectLst/>
                          <a:latin typeface="Times New Roman" panose="02020603050405020304" pitchFamily="18" charset="0"/>
                          <a:ea typeface="Times New Roman" panose="02020603050405020304" pitchFamily="18" charset="0"/>
                          <a:cs typeface="Times New Roman" panose="02020603050405020304" pitchFamily="18" charset="0"/>
                        </a:rPr>
                        <a:t>(0.039)</a:t>
                      </a:r>
                      <a:endParaRPr lang="en-GB"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(0.041)</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lnL>
                      <a:noFill/>
                    </a:lnL>
                    <a:lnR>
                      <a:noFill/>
                    </a:lnR>
                    <a:lnT>
                      <a:noFill/>
                    </a:lnT>
                    <a:lnB>
                      <a:noFill/>
                    </a:lnB>
                  </a:tcPr>
                </a:tc>
                <a:extLst>
                  <a:ext uri="{0D108BD9-81ED-4DB2-BD59-A6C34878D82A}">
                    <a16:rowId xmlns:a16="http://schemas.microsoft.com/office/drawing/2014/main" val="2192590074"/>
                  </a:ext>
                </a:extLst>
              </a:tr>
              <a:tr h="192665">
                <a:tc>
                  <a:txBody>
                    <a:bodyPr/>
                    <a:lstStyle/>
                    <a:p>
                      <a:pP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Performance Pay</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0.104***</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0.127***</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lnL>
                      <a:noFill/>
                    </a:lnL>
                    <a:lnR>
                      <a:noFill/>
                    </a:lnR>
                    <a:lnT>
                      <a:noFill/>
                    </a:lnT>
                    <a:lnB>
                      <a:noFill/>
                    </a:lnB>
                  </a:tcPr>
                </a:tc>
                <a:extLst>
                  <a:ext uri="{0D108BD9-81ED-4DB2-BD59-A6C34878D82A}">
                    <a16:rowId xmlns:a16="http://schemas.microsoft.com/office/drawing/2014/main" val="1219530224"/>
                  </a:ext>
                </a:extLst>
              </a:tr>
              <a:tr h="213013">
                <a:tc>
                  <a:txBody>
                    <a:bodyPr/>
                    <a:lstStyle/>
                    <a:p>
                      <a:pPr>
                        <a:lnSpc>
                          <a:spcPct val="115000"/>
                        </a:lnSpc>
                      </a:pPr>
                      <a:endParaRPr lang="en-GB" sz="1400">
                        <a:effectLst/>
                        <a:latin typeface="Calibri" panose="020F0502020204030204" pitchFamily="34" charset="0"/>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(0.028)</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(0.043)</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lnL>
                      <a:noFill/>
                    </a:lnL>
                    <a:lnR>
                      <a:noFill/>
                    </a:lnR>
                    <a:lnT>
                      <a:noFill/>
                    </a:lnT>
                    <a:lnB>
                      <a:noFill/>
                    </a:lnB>
                  </a:tcPr>
                </a:tc>
                <a:extLst>
                  <a:ext uri="{0D108BD9-81ED-4DB2-BD59-A6C34878D82A}">
                    <a16:rowId xmlns:a16="http://schemas.microsoft.com/office/drawing/2014/main" val="764941780"/>
                  </a:ext>
                </a:extLst>
              </a:tr>
              <a:tr h="192665">
                <a:tc>
                  <a:txBody>
                    <a:bodyPr/>
                    <a:lstStyle/>
                    <a:p>
                      <a:pP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Female * Performance Pay</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-0.063</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-0.108**</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-0.107</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lnL>
                      <a:noFill/>
                    </a:lnL>
                    <a:lnR>
                      <a:noFill/>
                    </a:lnR>
                    <a:lnT>
                      <a:noFill/>
                    </a:lnT>
                    <a:lnB>
                      <a:noFill/>
                    </a:lnB>
                  </a:tcPr>
                </a:tc>
                <a:extLst>
                  <a:ext uri="{0D108BD9-81ED-4DB2-BD59-A6C34878D82A}">
                    <a16:rowId xmlns:a16="http://schemas.microsoft.com/office/drawing/2014/main" val="122281890"/>
                  </a:ext>
                </a:extLst>
              </a:tr>
              <a:tr h="213013">
                <a:tc>
                  <a:txBody>
                    <a:bodyPr/>
                    <a:lstStyle/>
                    <a:p>
                      <a:pPr>
                        <a:lnSpc>
                          <a:spcPct val="115000"/>
                        </a:lnSpc>
                      </a:pPr>
                      <a:endParaRPr lang="en-GB" sz="1400">
                        <a:effectLst/>
                        <a:latin typeface="Calibri" panose="020F0502020204030204" pitchFamily="34" charset="0"/>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(0.046)</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(0.054)</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(0.074)</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lnL>
                      <a:noFill/>
                    </a:lnL>
                    <a:lnR>
                      <a:noFill/>
                    </a:lnR>
                    <a:lnT>
                      <a:noFill/>
                    </a:lnT>
                    <a:lnB>
                      <a:noFill/>
                    </a:lnB>
                  </a:tcPr>
                </a:tc>
                <a:extLst>
                  <a:ext uri="{0D108BD9-81ED-4DB2-BD59-A6C34878D82A}">
                    <a16:rowId xmlns:a16="http://schemas.microsoft.com/office/drawing/2014/main" val="890941173"/>
                  </a:ext>
                </a:extLst>
              </a:tr>
              <a:tr h="192665">
                <a:tc>
                  <a:txBody>
                    <a:bodyPr/>
                    <a:lstStyle/>
                    <a:p>
                      <a:pP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Performance Pay * Female Share Managers</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-0.103</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-0.253**</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lnL>
                      <a:noFill/>
                    </a:lnL>
                    <a:lnR>
                      <a:noFill/>
                    </a:lnR>
                    <a:lnT>
                      <a:noFill/>
                    </a:lnT>
                    <a:lnB>
                      <a:noFill/>
                    </a:lnB>
                  </a:tcPr>
                </a:tc>
                <a:extLst>
                  <a:ext uri="{0D108BD9-81ED-4DB2-BD59-A6C34878D82A}">
                    <a16:rowId xmlns:a16="http://schemas.microsoft.com/office/drawing/2014/main" val="1766625406"/>
                  </a:ext>
                </a:extLst>
              </a:tr>
              <a:tr h="213013">
                <a:tc>
                  <a:txBody>
                    <a:bodyPr/>
                    <a:lstStyle/>
                    <a:p>
                      <a:pPr>
                        <a:lnSpc>
                          <a:spcPct val="115000"/>
                        </a:lnSpc>
                      </a:pPr>
                      <a:endParaRPr lang="en-GB" sz="1400">
                        <a:effectLst/>
                        <a:latin typeface="Calibri" panose="020F0502020204030204" pitchFamily="34" charset="0"/>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(0.068)</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(0.122)</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lnL>
                      <a:noFill/>
                    </a:lnL>
                    <a:lnR>
                      <a:noFill/>
                    </a:lnR>
                    <a:lnT>
                      <a:noFill/>
                    </a:lnT>
                    <a:lnB>
                      <a:noFill/>
                    </a:lnB>
                  </a:tcPr>
                </a:tc>
                <a:extLst>
                  <a:ext uri="{0D108BD9-81ED-4DB2-BD59-A6C34878D82A}">
                    <a16:rowId xmlns:a16="http://schemas.microsoft.com/office/drawing/2014/main" val="4179738503"/>
                  </a:ext>
                </a:extLst>
              </a:tr>
              <a:tr h="192665">
                <a:tc>
                  <a:txBody>
                    <a:bodyPr/>
                    <a:lstStyle/>
                    <a:p>
                      <a:pPr>
                        <a:lnSpc>
                          <a:spcPct val="115000"/>
                        </a:lnSpc>
                        <a:spcAft>
                          <a:spcPts val="0"/>
                        </a:spcAft>
                      </a:pPr>
                      <a:r>
                        <a:rPr lang="en-GB" sz="1400" dirty="0">
                          <a:effectLst/>
                          <a:latin typeface="Times New Roman" panose="02020603050405020304" pitchFamily="18" charset="0"/>
                          <a:ea typeface="Times New Roman" panose="02020603050405020304" pitchFamily="18" charset="0"/>
                          <a:cs typeface="Times New Roman" panose="02020603050405020304" pitchFamily="18" charset="0"/>
                        </a:rPr>
                        <a:t>Female * Performance Pay * Female Share Managers</a:t>
                      </a:r>
                      <a:endParaRPr lang="en-GB"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dirty="0">
                          <a:effectLst/>
                          <a:latin typeface="Times New Roman" panose="02020603050405020304" pitchFamily="18" charset="0"/>
                          <a:ea typeface="Times New Roman" panose="02020603050405020304" pitchFamily="18" charset="0"/>
                          <a:cs typeface="Times New Roman" panose="02020603050405020304" pitchFamily="18" charset="0"/>
                        </a:rPr>
                        <a:t>0.178**</a:t>
                      </a:r>
                      <a:endParaRPr lang="en-GB"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dirty="0">
                          <a:effectLst/>
                          <a:latin typeface="Times New Roman" panose="02020603050405020304" pitchFamily="18" charset="0"/>
                          <a:ea typeface="Times New Roman" panose="02020603050405020304" pitchFamily="18" charset="0"/>
                          <a:cs typeface="Times New Roman" panose="02020603050405020304" pitchFamily="18" charset="0"/>
                        </a:rPr>
                        <a:t>0.165*</a:t>
                      </a:r>
                      <a:endParaRPr lang="en-GB"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dirty="0">
                          <a:effectLst/>
                          <a:latin typeface="Times New Roman" panose="02020603050405020304" pitchFamily="18" charset="0"/>
                          <a:ea typeface="SimSun" panose="02010600030101010101" pitchFamily="2" charset="-122"/>
                          <a:cs typeface="Times New Roman" panose="02020603050405020304" pitchFamily="18" charset="0"/>
                        </a:rPr>
                        <a:t>0.319**</a:t>
                      </a:r>
                      <a:endParaRPr lang="en-GB"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lnL>
                      <a:noFill/>
                    </a:lnL>
                    <a:lnR>
                      <a:noFill/>
                    </a:lnR>
                    <a:lnT>
                      <a:noFill/>
                    </a:lnT>
                    <a:lnB>
                      <a:noFill/>
                    </a:lnB>
                  </a:tcPr>
                </a:tc>
                <a:extLst>
                  <a:ext uri="{0D108BD9-81ED-4DB2-BD59-A6C34878D82A}">
                    <a16:rowId xmlns:a16="http://schemas.microsoft.com/office/drawing/2014/main" val="3048751904"/>
                  </a:ext>
                </a:extLst>
              </a:tr>
              <a:tr h="213013">
                <a:tc>
                  <a:txBody>
                    <a:bodyPr/>
                    <a:lstStyle/>
                    <a:p>
                      <a:pPr>
                        <a:lnSpc>
                          <a:spcPct val="115000"/>
                        </a:lnSpc>
                      </a:pPr>
                      <a:endParaRPr lang="en-GB" sz="1400" dirty="0">
                        <a:effectLst/>
                        <a:latin typeface="Calibri" panose="020F0502020204030204" pitchFamily="34" charset="0"/>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(0.082)</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(0.091)</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dirty="0">
                          <a:effectLst/>
                          <a:latin typeface="Times New Roman" panose="02020603050405020304" pitchFamily="18" charset="0"/>
                          <a:ea typeface="SimSun" panose="02010600030101010101" pitchFamily="2" charset="-122"/>
                          <a:cs typeface="Times New Roman" panose="02020603050405020304" pitchFamily="18" charset="0"/>
                        </a:rPr>
                        <a:t>(0.158)</a:t>
                      </a:r>
                      <a:endParaRPr lang="en-GB"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lnL>
                      <a:noFill/>
                    </a:lnL>
                    <a:lnR>
                      <a:noFill/>
                    </a:lnR>
                    <a:lnT>
                      <a:noFill/>
                    </a:lnT>
                    <a:lnB>
                      <a:noFill/>
                    </a:lnB>
                  </a:tcPr>
                </a:tc>
                <a:extLst>
                  <a:ext uri="{0D108BD9-81ED-4DB2-BD59-A6C34878D82A}">
                    <a16:rowId xmlns:a16="http://schemas.microsoft.com/office/drawing/2014/main" val="1460126100"/>
                  </a:ext>
                </a:extLst>
              </a:tr>
              <a:tr h="192665">
                <a:tc>
                  <a:txBody>
                    <a:bodyPr/>
                    <a:lstStyle/>
                    <a:p>
                      <a:pP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Female Share Non-Managers</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-0.061</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lnL>
                      <a:noFill/>
                    </a:lnL>
                    <a:lnR>
                      <a:noFill/>
                    </a:lnR>
                    <a:lnT>
                      <a:noFill/>
                    </a:lnT>
                    <a:lnB>
                      <a:noFill/>
                    </a:lnB>
                  </a:tcPr>
                </a:tc>
                <a:extLst>
                  <a:ext uri="{0D108BD9-81ED-4DB2-BD59-A6C34878D82A}">
                    <a16:rowId xmlns:a16="http://schemas.microsoft.com/office/drawing/2014/main" val="2452248600"/>
                  </a:ext>
                </a:extLst>
              </a:tr>
              <a:tr h="213013">
                <a:tc>
                  <a:txBody>
                    <a:bodyPr/>
                    <a:lstStyle/>
                    <a:p>
                      <a:pPr>
                        <a:lnSpc>
                          <a:spcPct val="115000"/>
                        </a:lnSpc>
                      </a:pPr>
                      <a:endParaRPr lang="en-GB" sz="1400">
                        <a:effectLst/>
                        <a:latin typeface="Calibri" panose="020F0502020204030204" pitchFamily="34" charset="0"/>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(0.039)</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lnL>
                      <a:noFill/>
                    </a:lnL>
                    <a:lnR>
                      <a:noFill/>
                    </a:lnR>
                    <a:lnT>
                      <a:noFill/>
                    </a:lnT>
                    <a:lnB>
                      <a:noFill/>
                    </a:lnB>
                  </a:tcPr>
                </a:tc>
                <a:extLst>
                  <a:ext uri="{0D108BD9-81ED-4DB2-BD59-A6C34878D82A}">
                    <a16:rowId xmlns:a16="http://schemas.microsoft.com/office/drawing/2014/main" val="2014066167"/>
                  </a:ext>
                </a:extLst>
              </a:tr>
              <a:tr h="192665">
                <a:tc>
                  <a:txBody>
                    <a:bodyPr/>
                    <a:lstStyle/>
                    <a:p>
                      <a:pP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Female Share Non-Managers*Female</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0.024</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-0.047</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0.030</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lnL>
                      <a:noFill/>
                    </a:lnL>
                    <a:lnR>
                      <a:noFill/>
                    </a:lnR>
                    <a:lnT>
                      <a:noFill/>
                    </a:lnT>
                    <a:lnB>
                      <a:noFill/>
                    </a:lnB>
                  </a:tcPr>
                </a:tc>
                <a:extLst>
                  <a:ext uri="{0D108BD9-81ED-4DB2-BD59-A6C34878D82A}">
                    <a16:rowId xmlns:a16="http://schemas.microsoft.com/office/drawing/2014/main" val="165426061"/>
                  </a:ext>
                </a:extLst>
              </a:tr>
              <a:tr h="213013">
                <a:tc>
                  <a:txBody>
                    <a:bodyPr/>
                    <a:lstStyle/>
                    <a:p>
                      <a:pPr>
                        <a:lnSpc>
                          <a:spcPct val="115000"/>
                        </a:lnSpc>
                      </a:pPr>
                      <a:endParaRPr lang="en-GB" sz="1400">
                        <a:effectLst/>
                        <a:latin typeface="Calibri" panose="020F0502020204030204" pitchFamily="34" charset="0"/>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(0.040)</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(0.044)</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dirty="0">
                          <a:effectLst/>
                          <a:latin typeface="Times New Roman" panose="02020603050405020304" pitchFamily="18" charset="0"/>
                          <a:ea typeface="SimSun" panose="02010600030101010101" pitchFamily="2" charset="-122"/>
                          <a:cs typeface="Times New Roman" panose="02020603050405020304" pitchFamily="18" charset="0"/>
                        </a:rPr>
                        <a:t>(0.050)</a:t>
                      </a:r>
                      <a:endParaRPr lang="en-GB"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lnL>
                      <a:noFill/>
                    </a:lnL>
                    <a:lnR>
                      <a:noFill/>
                    </a:lnR>
                    <a:lnT>
                      <a:noFill/>
                    </a:lnT>
                    <a:lnB>
                      <a:noFill/>
                    </a:lnB>
                  </a:tcPr>
                </a:tc>
                <a:extLst>
                  <a:ext uri="{0D108BD9-81ED-4DB2-BD59-A6C34878D82A}">
                    <a16:rowId xmlns:a16="http://schemas.microsoft.com/office/drawing/2014/main" val="1425266441"/>
                  </a:ext>
                </a:extLst>
              </a:tr>
              <a:tr h="192665">
                <a:tc>
                  <a:txBody>
                    <a:bodyPr/>
                    <a:lstStyle/>
                    <a:p>
                      <a:pP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Performance Pay * Female Share Non-Managers</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-0.060</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0.177</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lnL>
                      <a:noFill/>
                    </a:lnL>
                    <a:lnR>
                      <a:noFill/>
                    </a:lnR>
                    <a:lnT>
                      <a:noFill/>
                    </a:lnT>
                    <a:lnB>
                      <a:noFill/>
                    </a:lnB>
                  </a:tcPr>
                </a:tc>
                <a:extLst>
                  <a:ext uri="{0D108BD9-81ED-4DB2-BD59-A6C34878D82A}">
                    <a16:rowId xmlns:a16="http://schemas.microsoft.com/office/drawing/2014/main" val="193940442"/>
                  </a:ext>
                </a:extLst>
              </a:tr>
              <a:tr h="213013">
                <a:tc>
                  <a:txBody>
                    <a:bodyPr/>
                    <a:lstStyle/>
                    <a:p>
                      <a:pPr>
                        <a:lnSpc>
                          <a:spcPct val="115000"/>
                        </a:lnSpc>
                      </a:pPr>
                      <a:endParaRPr lang="en-GB" sz="1400">
                        <a:effectLst/>
                        <a:latin typeface="Calibri" panose="020F0502020204030204" pitchFamily="34" charset="0"/>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(0.072)</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dirty="0">
                          <a:effectLst/>
                          <a:latin typeface="Times New Roman" panose="02020603050405020304" pitchFamily="18" charset="0"/>
                          <a:ea typeface="SimSun" panose="02010600030101010101" pitchFamily="2" charset="-122"/>
                          <a:cs typeface="Times New Roman" panose="02020603050405020304" pitchFamily="18" charset="0"/>
                        </a:rPr>
                        <a:t>(0.123)</a:t>
                      </a:r>
                      <a:endParaRPr lang="en-GB"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lnL>
                      <a:noFill/>
                    </a:lnL>
                    <a:lnR>
                      <a:noFill/>
                    </a:lnR>
                    <a:lnT>
                      <a:noFill/>
                    </a:lnT>
                    <a:lnB>
                      <a:noFill/>
                    </a:lnB>
                  </a:tcPr>
                </a:tc>
                <a:extLst>
                  <a:ext uri="{0D108BD9-81ED-4DB2-BD59-A6C34878D82A}">
                    <a16:rowId xmlns:a16="http://schemas.microsoft.com/office/drawing/2014/main" val="1570592914"/>
                  </a:ext>
                </a:extLst>
              </a:tr>
              <a:tr h="192665">
                <a:tc>
                  <a:txBody>
                    <a:bodyPr/>
                    <a:lstStyle/>
                    <a:p>
                      <a:pP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Female * Performance Pay * Female Share Non-Managers</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-0.051</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0.045</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dirty="0">
                          <a:effectLst/>
                          <a:latin typeface="Times New Roman" panose="02020603050405020304" pitchFamily="18" charset="0"/>
                          <a:ea typeface="SimSun" panose="02010600030101010101" pitchFamily="2" charset="-122"/>
                          <a:cs typeface="Times New Roman" panose="02020603050405020304" pitchFamily="18" charset="0"/>
                        </a:rPr>
                        <a:t>-0.177</a:t>
                      </a:r>
                      <a:endParaRPr lang="en-GB"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lnL>
                      <a:noFill/>
                    </a:lnL>
                    <a:lnR>
                      <a:noFill/>
                    </a:lnR>
                    <a:lnT>
                      <a:noFill/>
                    </a:lnT>
                    <a:lnB>
                      <a:noFill/>
                    </a:lnB>
                  </a:tcPr>
                </a:tc>
                <a:extLst>
                  <a:ext uri="{0D108BD9-81ED-4DB2-BD59-A6C34878D82A}">
                    <a16:rowId xmlns:a16="http://schemas.microsoft.com/office/drawing/2014/main" val="2562623911"/>
                  </a:ext>
                </a:extLst>
              </a:tr>
              <a:tr h="213013">
                <a:tc>
                  <a:txBody>
                    <a:bodyPr/>
                    <a:lstStyle/>
                    <a:p>
                      <a:pPr>
                        <a:lnSpc>
                          <a:spcPct val="115000"/>
                        </a:lnSpc>
                      </a:pPr>
                      <a:endParaRPr lang="en-GB" sz="1400">
                        <a:effectLst/>
                        <a:latin typeface="Calibri" panose="020F0502020204030204" pitchFamily="34" charset="0"/>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(0.098)</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(0.114)</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SimSun" panose="02010600030101010101" pitchFamily="2" charset="-122"/>
                          <a:cs typeface="Times New Roman" panose="02020603050405020304" pitchFamily="18" charset="0"/>
                        </a:rPr>
                        <a:t>(0.178)</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lnL>
                      <a:noFill/>
                    </a:lnL>
                    <a:lnR>
                      <a:noFill/>
                    </a:lnR>
                    <a:lnT>
                      <a:noFill/>
                    </a:lnT>
                    <a:lnB>
                      <a:noFill/>
                    </a:lnB>
                  </a:tcPr>
                </a:tc>
                <a:extLst>
                  <a:ext uri="{0D108BD9-81ED-4DB2-BD59-A6C34878D82A}">
                    <a16:rowId xmlns:a16="http://schemas.microsoft.com/office/drawing/2014/main" val="2903876757"/>
                  </a:ext>
                </a:extLst>
              </a:tr>
              <a:tr h="192665">
                <a:tc>
                  <a:txBody>
                    <a:bodyPr/>
                    <a:lstStyle/>
                    <a:p>
                      <a:pP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Constant</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1.684***</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1.860***</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a:noFill/>
                    </a:lnB>
                  </a:tcPr>
                </a:tc>
                <a:tc>
                  <a:txBody>
                    <a:bodyPr/>
                    <a:lstStyle/>
                    <a:p>
                      <a:pPr algn="ctr">
                        <a:lnSpc>
                          <a:spcPct val="115000"/>
                        </a:lnSpc>
                        <a:spcAft>
                          <a:spcPts val="0"/>
                        </a:spcAft>
                      </a:pPr>
                      <a:r>
                        <a:rPr lang="en-GB" sz="1400" dirty="0">
                          <a:effectLst/>
                          <a:latin typeface="Times New Roman" panose="02020603050405020304" pitchFamily="18" charset="0"/>
                          <a:ea typeface="SimSun" panose="02010600030101010101" pitchFamily="2" charset="-122"/>
                          <a:cs typeface="Times New Roman" panose="02020603050405020304" pitchFamily="18" charset="0"/>
                        </a:rPr>
                        <a:t>2.019***</a:t>
                      </a:r>
                      <a:endParaRPr lang="en-GB"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lnL>
                      <a:noFill/>
                    </a:lnL>
                    <a:lnR>
                      <a:noFill/>
                    </a:lnR>
                    <a:lnT>
                      <a:noFill/>
                    </a:lnT>
                    <a:lnB>
                      <a:noFill/>
                    </a:lnB>
                  </a:tcPr>
                </a:tc>
                <a:extLst>
                  <a:ext uri="{0D108BD9-81ED-4DB2-BD59-A6C34878D82A}">
                    <a16:rowId xmlns:a16="http://schemas.microsoft.com/office/drawing/2014/main" val="3228436844"/>
                  </a:ext>
                </a:extLst>
              </a:tr>
              <a:tr h="213013">
                <a:tc>
                  <a:txBody>
                    <a:bodyPr/>
                    <a:lstStyle/>
                    <a:p>
                      <a:pPr>
                        <a:lnSpc>
                          <a:spcPct val="115000"/>
                        </a:lnSpc>
                      </a:pPr>
                      <a:endParaRPr lang="en-GB" sz="1400">
                        <a:effectLst/>
                        <a:latin typeface="Calibri" panose="020F0502020204030204" pitchFamily="34" charset="0"/>
                        <a:cs typeface="Times New Roman" panose="02020603050405020304" pitchFamily="18" charset="0"/>
                      </a:endParaRPr>
                    </a:p>
                  </a:txBody>
                  <a:tcPr marL="64609" marR="64609"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(0.072)</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(0.089)</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dirty="0">
                          <a:effectLst/>
                          <a:latin typeface="Times New Roman" panose="02020603050405020304" pitchFamily="18" charset="0"/>
                          <a:ea typeface="SimSun" panose="02010600030101010101" pitchFamily="2" charset="-122"/>
                          <a:cs typeface="Times New Roman" panose="02020603050405020304" pitchFamily="18" charset="0"/>
                        </a:rPr>
                        <a:t>(0.054)</a:t>
                      </a:r>
                      <a:endParaRPr lang="en-GB"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1534043"/>
                  </a:ext>
                </a:extLst>
              </a:tr>
              <a:tr h="192665">
                <a:tc>
                  <a:txBody>
                    <a:bodyPr/>
                    <a:lstStyle/>
                    <a:p>
                      <a:pP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Observations</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39966</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39966</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GB" sz="1400" dirty="0">
                          <a:effectLst/>
                          <a:latin typeface="Times New Roman" panose="02020603050405020304" pitchFamily="18" charset="0"/>
                          <a:ea typeface="Times New Roman" panose="02020603050405020304" pitchFamily="18" charset="0"/>
                          <a:cs typeface="Times New Roman" panose="02020603050405020304" pitchFamily="18" charset="0"/>
                        </a:rPr>
                        <a:t>19,269</a:t>
                      </a:r>
                      <a:endParaRPr lang="en-GB"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669840755"/>
                  </a:ext>
                </a:extLst>
              </a:tr>
              <a:tr h="192665">
                <a:tc>
                  <a:txBody>
                    <a:bodyPr/>
                    <a:lstStyle/>
                    <a:p>
                      <a:pPr>
                        <a:lnSpc>
                          <a:spcPct val="115000"/>
                        </a:lnSpc>
                        <a:spcAft>
                          <a:spcPts val="0"/>
                        </a:spcAft>
                      </a:pPr>
                      <a:r>
                        <a:rPr lang="en-US" sz="1400">
                          <a:effectLst/>
                          <a:latin typeface="Times New Roman" panose="02020603050405020304" pitchFamily="18" charset="0"/>
                          <a:ea typeface="SimSun" panose="02010600030101010101" pitchFamily="2" charset="-122"/>
                          <a:cs typeface="Times New Roman" panose="02020603050405020304" pitchFamily="18" charset="0"/>
                        </a:rPr>
                        <a:t>Adjusted </a:t>
                      </a:r>
                      <a:r>
                        <a:rPr lang="en-US" sz="1400" i="1">
                          <a:effectLst/>
                          <a:latin typeface="Times New Roman" panose="02020603050405020304" pitchFamily="18" charset="0"/>
                          <a:ea typeface="SimSun" panose="02010600030101010101" pitchFamily="2" charset="-122"/>
                          <a:cs typeface="Times New Roman" panose="02020603050405020304" pitchFamily="18" charset="0"/>
                        </a:rPr>
                        <a:t>R</a:t>
                      </a:r>
                      <a:r>
                        <a:rPr lang="en-US" sz="1400" baseline="30000">
                          <a:effectLst/>
                          <a:latin typeface="Times New Roman" panose="02020603050405020304" pitchFamily="18" charset="0"/>
                          <a:ea typeface="SimSun" panose="02010600030101010101" pitchFamily="2" charset="-122"/>
                          <a:cs typeface="Times New Roman" panose="02020603050405020304" pitchFamily="18" charset="0"/>
                        </a:rPr>
                        <a:t>2</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0.453</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Times New Roman" panose="02020603050405020304" pitchFamily="18" charset="0"/>
                          <a:ea typeface="Times New Roman" panose="02020603050405020304" pitchFamily="18" charset="0"/>
                          <a:cs typeface="Times New Roman" panose="02020603050405020304" pitchFamily="18" charset="0"/>
                        </a:rPr>
                        <a:t>0.502</a:t>
                      </a:r>
                      <a:endParaRPr lang="en-GB" sz="140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dirty="0">
                          <a:effectLst/>
                          <a:latin typeface="Times New Roman" panose="02020603050405020304" pitchFamily="18" charset="0"/>
                          <a:ea typeface="Times New Roman" panose="02020603050405020304" pitchFamily="18" charset="0"/>
                          <a:cs typeface="Times New Roman" panose="02020603050405020304" pitchFamily="18" charset="0"/>
                        </a:rPr>
                        <a:t>0.428</a:t>
                      </a:r>
                      <a:endParaRPr lang="en-GB"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4609" marR="64609"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0413825"/>
                  </a:ext>
                </a:extLst>
              </a:tr>
            </a:tbl>
          </a:graphicData>
        </a:graphic>
      </p:graphicFrame>
    </p:spTree>
    <p:extLst>
      <p:ext uri="{BB962C8B-B14F-4D97-AF65-F5344CB8AC3E}">
        <p14:creationId xmlns:p14="http://schemas.microsoft.com/office/powerpoint/2010/main" val="6768001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382000" cy="609600"/>
          </a:xfrm>
        </p:spPr>
        <p:txBody>
          <a:bodyPr>
            <a:normAutofit fontScale="90000"/>
          </a:bodyPr>
          <a:lstStyle/>
          <a:p>
            <a:pPr>
              <a:lnSpc>
                <a:spcPct val="115000"/>
              </a:lnSpc>
              <a:spcAft>
                <a:spcPts val="0"/>
              </a:spcAft>
            </a:pPr>
            <a:r>
              <a:rPr lang="en-GB" sz="2000" dirty="0">
                <a:latin typeface="Times New Roman" panose="02020603050405020304" pitchFamily="18" charset="0"/>
                <a:ea typeface="Times New Roman" panose="02020603050405020304" pitchFamily="18" charset="0"/>
                <a:cs typeface="Times New Roman" panose="02020603050405020304" pitchFamily="18" charset="0"/>
              </a:rPr>
              <a:t>The Impact of Share Female Managers and of Performance Pay on the Gender Wage Gap </a:t>
            </a:r>
            <a:endParaRPr lang="en-GB" sz="2000" dirty="0">
              <a:latin typeface="Calibri" panose="020F0502020204030204" pitchFamily="34" charset="0"/>
              <a:ea typeface="SimSun" panose="02010600030101010101" pitchFamily="2" charset="-122"/>
              <a:cs typeface="Times New Roman" panose="02020603050405020304" pitchFamily="18" charset="0"/>
            </a:endParaRPr>
          </a:p>
        </p:txBody>
      </p:sp>
      <p:pic>
        <p:nvPicPr>
          <p:cNvPr id="5" name="Picture 4">
            <a:extLst>
              <a:ext uri="{FF2B5EF4-FFF2-40B4-BE49-F238E27FC236}">
                <a16:creationId xmlns:a16="http://schemas.microsoft.com/office/drawing/2014/main" id="{9ACFF2F2-05EA-4BB6-ADD6-1EB26B493D60}"/>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8200" y="1143000"/>
            <a:ext cx="7467600" cy="4876800"/>
          </a:xfrm>
          <a:prstGeom prst="rect">
            <a:avLst/>
          </a:prstGeom>
          <a:noFill/>
          <a:ln>
            <a:noFill/>
          </a:ln>
        </p:spPr>
      </p:pic>
    </p:spTree>
    <p:extLst>
      <p:ext uri="{BB962C8B-B14F-4D97-AF65-F5344CB8AC3E}">
        <p14:creationId xmlns:p14="http://schemas.microsoft.com/office/powerpoint/2010/main" val="1050763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8275"/>
            <a:ext cx="8229600" cy="563562"/>
          </a:xfrm>
        </p:spPr>
        <p:txBody>
          <a:bodyPr>
            <a:normAutofit fontScale="90000"/>
          </a:bodyPr>
          <a:lstStyle/>
          <a:p>
            <a:pPr algn="l"/>
            <a:r>
              <a:rPr lang="en-US" sz="4000" dirty="0"/>
              <a:t>Summary</a:t>
            </a:r>
            <a:endParaRPr lang="en-GB" sz="4000" dirty="0"/>
          </a:p>
        </p:txBody>
      </p:sp>
      <p:sp>
        <p:nvSpPr>
          <p:cNvPr id="3" name="Content Placeholder 2"/>
          <p:cNvSpPr>
            <a:spLocks noGrp="1"/>
          </p:cNvSpPr>
          <p:nvPr>
            <p:ph idx="1"/>
          </p:nvPr>
        </p:nvSpPr>
        <p:spPr>
          <a:xfrm>
            <a:off x="457200" y="914400"/>
            <a:ext cx="8229600" cy="5211763"/>
          </a:xfrm>
        </p:spPr>
        <p:txBody>
          <a:bodyPr>
            <a:normAutofit fontScale="70000" lnSpcReduction="20000"/>
          </a:bodyPr>
          <a:lstStyle/>
          <a:p>
            <a:r>
              <a:rPr lang="en-US" dirty="0"/>
              <a:t>Higher share female managers reduces GWG</a:t>
            </a:r>
          </a:p>
          <a:p>
            <a:pPr lvl="1"/>
            <a:r>
              <a:rPr lang="en-US" dirty="0"/>
              <a:t>In cross-section, panel, and when accounting for potential endogeneity</a:t>
            </a:r>
          </a:p>
          <a:p>
            <a:pPr lvl="1"/>
            <a:r>
              <a:rPr lang="en-US" dirty="0"/>
              <a:t>Robust to alternative definitions of ‘manager’ </a:t>
            </a:r>
          </a:p>
          <a:p>
            <a:pPr marL="0" indent="0">
              <a:buNone/>
            </a:pPr>
            <a:endParaRPr lang="en-US" dirty="0"/>
          </a:p>
          <a:p>
            <a:r>
              <a:rPr lang="en-US" dirty="0"/>
              <a:t>Higher share female alters allocation of performance pay across men and women</a:t>
            </a:r>
          </a:p>
          <a:p>
            <a:pPr lvl="1"/>
            <a:r>
              <a:rPr lang="en-US" dirty="0"/>
              <a:t>One mechanism; there may be others</a:t>
            </a:r>
          </a:p>
          <a:p>
            <a:pPr marL="0" indent="0">
              <a:buNone/>
            </a:pPr>
            <a:endParaRPr lang="en-US" dirty="0"/>
          </a:p>
          <a:p>
            <a:r>
              <a:rPr lang="en-GB" dirty="0"/>
              <a:t>GWG disappears with a very high share female managers (nine-in-ten) apparent in only a minority of workplaces</a:t>
            </a:r>
          </a:p>
          <a:p>
            <a:pPr lvl="1"/>
            <a:r>
              <a:rPr lang="en-GB" dirty="0"/>
              <a:t>Only need 60% female managers for GWG to disappear under individual performance pay</a:t>
            </a:r>
          </a:p>
          <a:p>
            <a:endParaRPr lang="en-GB" dirty="0"/>
          </a:p>
          <a:p>
            <a:r>
              <a:rPr lang="en-GB" dirty="0"/>
              <a:t>Female managers seem to reallocate resources to women at the expense of men</a:t>
            </a:r>
          </a:p>
        </p:txBody>
      </p:sp>
    </p:spTree>
    <p:extLst>
      <p:ext uri="{BB962C8B-B14F-4D97-AF65-F5344CB8AC3E}">
        <p14:creationId xmlns:p14="http://schemas.microsoft.com/office/powerpoint/2010/main" val="29532460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20579C2-6A53-4939-876B-3381A0996EDB}"/>
              </a:ext>
            </a:extLst>
          </p:cNvPr>
          <p:cNvSpPr txBox="1"/>
          <p:nvPr/>
        </p:nvSpPr>
        <p:spPr>
          <a:xfrm>
            <a:off x="1409700" y="2438400"/>
            <a:ext cx="6324600" cy="769441"/>
          </a:xfrm>
          <a:prstGeom prst="rect">
            <a:avLst/>
          </a:prstGeom>
          <a:noFill/>
        </p:spPr>
        <p:txBody>
          <a:bodyPr wrap="square" rtlCol="0">
            <a:spAutoFit/>
          </a:bodyPr>
          <a:lstStyle/>
          <a:p>
            <a:pPr algn="ctr"/>
            <a:r>
              <a:rPr lang="en-GB" sz="4400" dirty="0"/>
              <a:t>Bonus Slide</a:t>
            </a:r>
          </a:p>
        </p:txBody>
      </p:sp>
    </p:spTree>
    <p:extLst>
      <p:ext uri="{BB962C8B-B14F-4D97-AF65-F5344CB8AC3E}">
        <p14:creationId xmlns:p14="http://schemas.microsoft.com/office/powerpoint/2010/main" val="7707368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09600"/>
          </a:xfrm>
        </p:spPr>
        <p:txBody>
          <a:bodyPr>
            <a:normAutofit fontScale="90000"/>
          </a:bodyPr>
          <a:lstStyle/>
          <a:p>
            <a:pPr>
              <a:lnSpc>
                <a:spcPct val="115000"/>
              </a:lnSpc>
              <a:spcAft>
                <a:spcPts val="0"/>
              </a:spcAft>
            </a:pPr>
            <a:r>
              <a:rPr lang="en-US" sz="2000" dirty="0">
                <a:latin typeface="Times New Roman" panose="02020603050405020304" pitchFamily="18" charset="0"/>
                <a:ea typeface="SimSun" panose="02010600030101010101" pitchFamily="2" charset="-122"/>
                <a:cs typeface="Times New Roman" panose="02020603050405020304" pitchFamily="18" charset="0"/>
              </a:rPr>
              <a:t>National Male-Female Difference in Promotion Rates to Managerial Positions for Employees in Each SOC Major Group </a:t>
            </a:r>
            <a:endParaRPr lang="en-GB" sz="2000" dirty="0">
              <a:latin typeface="Calibri" panose="020F0502020204030204" pitchFamily="34" charset="0"/>
              <a:ea typeface="SimSun" panose="02010600030101010101" pitchFamily="2" charset="-122"/>
              <a:cs typeface="Times New Roman" panose="02020603050405020304" pitchFamily="18" charset="0"/>
            </a:endParaRPr>
          </a:p>
        </p:txBody>
      </p:sp>
      <p:graphicFrame>
        <p:nvGraphicFramePr>
          <p:cNvPr id="5" name="Object 4">
            <a:extLst>
              <a:ext uri="{FF2B5EF4-FFF2-40B4-BE49-F238E27FC236}">
                <a16:creationId xmlns:a16="http://schemas.microsoft.com/office/drawing/2014/main" id="{C2F13BC4-719D-4266-8312-5A348D6475E7}"/>
              </a:ext>
            </a:extLst>
          </p:cNvPr>
          <p:cNvGraphicFramePr>
            <a:graphicFrameLocks noChangeAspect="1"/>
          </p:cNvGraphicFramePr>
          <p:nvPr>
            <p:extLst>
              <p:ext uri="{D42A27DB-BD31-4B8C-83A1-F6EECF244321}">
                <p14:modId xmlns:p14="http://schemas.microsoft.com/office/powerpoint/2010/main" val="621701563"/>
              </p:ext>
            </p:extLst>
          </p:nvPr>
        </p:nvGraphicFramePr>
        <p:xfrm>
          <a:off x="914400" y="1676400"/>
          <a:ext cx="7467600" cy="3657599"/>
        </p:xfrm>
        <a:graphic>
          <a:graphicData uri="http://schemas.openxmlformats.org/presentationml/2006/ole">
            <mc:AlternateContent xmlns:mc="http://schemas.openxmlformats.org/markup-compatibility/2006">
              <mc:Choice xmlns:v="urn:schemas-microsoft-com:vml" Requires="v">
                <p:oleObj spid="_x0000_s8233" name="Document" r:id="rId4" imgW="5730132" imgH="2458034" progId="Word.Document.12">
                  <p:embed/>
                </p:oleObj>
              </mc:Choice>
              <mc:Fallback>
                <p:oleObj name="Document" r:id="rId4" imgW="5730132" imgH="2458034" progId="Word.Document.12">
                  <p:embed/>
                  <p:pic>
                    <p:nvPicPr>
                      <p:cNvPr id="0" name=""/>
                      <p:cNvPicPr/>
                      <p:nvPr/>
                    </p:nvPicPr>
                    <p:blipFill>
                      <a:blip r:embed="rId5"/>
                      <a:stretch>
                        <a:fillRect/>
                      </a:stretch>
                    </p:blipFill>
                    <p:spPr>
                      <a:xfrm>
                        <a:off x="914400" y="1676400"/>
                        <a:ext cx="7467600" cy="3657599"/>
                      </a:xfrm>
                      <a:prstGeom prst="rect">
                        <a:avLst/>
                      </a:prstGeom>
                    </p:spPr>
                  </p:pic>
                </p:oleObj>
              </mc:Fallback>
            </mc:AlternateContent>
          </a:graphicData>
        </a:graphic>
      </p:graphicFrame>
    </p:spTree>
    <p:extLst>
      <p:ext uri="{BB962C8B-B14F-4D97-AF65-F5344CB8AC3E}">
        <p14:creationId xmlns:p14="http://schemas.microsoft.com/office/powerpoint/2010/main" val="3398841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algn="l"/>
            <a:r>
              <a:rPr lang="en-GB" dirty="0"/>
              <a:t>Preview</a:t>
            </a:r>
          </a:p>
        </p:txBody>
      </p:sp>
      <p:sp>
        <p:nvSpPr>
          <p:cNvPr id="3" name="Content Placeholder 2"/>
          <p:cNvSpPr>
            <a:spLocks noGrp="1"/>
          </p:cNvSpPr>
          <p:nvPr>
            <p:ph idx="1"/>
          </p:nvPr>
        </p:nvSpPr>
        <p:spPr>
          <a:xfrm>
            <a:off x="495300" y="857250"/>
            <a:ext cx="8229600" cy="4191000"/>
          </a:xfrm>
        </p:spPr>
        <p:txBody>
          <a:bodyPr>
            <a:noAutofit/>
          </a:bodyPr>
          <a:lstStyle/>
          <a:p>
            <a:r>
              <a:rPr lang="en-US" sz="2400" dirty="0"/>
              <a:t>We use nationally-representative data on GB workplaces to examine whether the size of the GWG among all employees and non-managerial employees in a workplace is affected by the share of workplace managers who are female</a:t>
            </a:r>
          </a:p>
          <a:p>
            <a:r>
              <a:rPr lang="en-US" sz="2400" dirty="0"/>
              <a:t>We find that the GWG decreases with an increasing share of women in managerial positions</a:t>
            </a:r>
          </a:p>
          <a:p>
            <a:r>
              <a:rPr lang="en-US" sz="2400" dirty="0"/>
              <a:t>We identify one mechanism through which female managers alter the distribution of rewards – performance pay</a:t>
            </a:r>
          </a:p>
          <a:p>
            <a:r>
              <a:rPr lang="en-GB" sz="2400" dirty="0"/>
              <a:t>Offer some evidence that the female manager effect on the GWG is causal</a:t>
            </a:r>
          </a:p>
          <a:p>
            <a:r>
              <a:rPr lang="en-US" sz="2400" dirty="0"/>
              <a:t>Findings are consistent with a scenario in which female managers reallocate limited resources from men to women</a:t>
            </a:r>
          </a:p>
          <a:p>
            <a:r>
              <a:rPr lang="en-US" sz="2400" dirty="0"/>
              <a:t>Policy makers should focus more on mechanisms to improve female representation in managerial positions below board-level</a:t>
            </a:r>
          </a:p>
        </p:txBody>
      </p:sp>
    </p:spTree>
    <p:extLst>
      <p:ext uri="{BB962C8B-B14F-4D97-AF65-F5344CB8AC3E}">
        <p14:creationId xmlns:p14="http://schemas.microsoft.com/office/powerpoint/2010/main" val="236522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algn="l"/>
            <a:r>
              <a:rPr lang="en-GB" dirty="0"/>
              <a:t>British Context</a:t>
            </a:r>
          </a:p>
        </p:txBody>
      </p:sp>
      <p:sp>
        <p:nvSpPr>
          <p:cNvPr id="3" name="Content Placeholder 2"/>
          <p:cNvSpPr>
            <a:spLocks noGrp="1"/>
          </p:cNvSpPr>
          <p:nvPr>
            <p:ph idx="1"/>
          </p:nvPr>
        </p:nvSpPr>
        <p:spPr>
          <a:xfrm>
            <a:off x="457200" y="1142999"/>
            <a:ext cx="8534400" cy="5440363"/>
          </a:xfrm>
        </p:spPr>
        <p:txBody>
          <a:bodyPr>
            <a:normAutofit fontScale="92500" lnSpcReduction="10000"/>
          </a:bodyPr>
          <a:lstStyle/>
          <a:p>
            <a:r>
              <a:rPr lang="en-GB" dirty="0"/>
              <a:t>One-third of women and men now have degree-level qualifications (EHRC, 2019) </a:t>
            </a:r>
          </a:p>
          <a:p>
            <a:r>
              <a:rPr lang="en-GB" dirty="0"/>
              <a:t>Women better represented than men in professional occupations (Devine and Foley, 2020)</a:t>
            </a:r>
          </a:p>
          <a:p>
            <a:r>
              <a:rPr lang="en-US" dirty="0"/>
              <a:t>But men outnumber women by a ratio of almost 2:1 in the top occupations (Managers, directors and senior officials) (Devine and Foley, 2020)</a:t>
            </a:r>
          </a:p>
          <a:p>
            <a:r>
              <a:rPr lang="en-GB" dirty="0"/>
              <a:t>Women have rapidly increased their representation at board level</a:t>
            </a:r>
          </a:p>
          <a:p>
            <a:pPr lvl="1"/>
            <a:r>
              <a:rPr lang="en-GB" dirty="0"/>
              <a:t>In June 2018, women accounted for 29% of directors in UK FTSE 100 companies, up from 15% in 2012 (</a:t>
            </a:r>
            <a:r>
              <a:rPr lang="en-GB" dirty="0" err="1"/>
              <a:t>Vinnicombe</a:t>
            </a:r>
            <a:r>
              <a:rPr lang="en-GB" dirty="0"/>
              <a:t> et al, 2018)</a:t>
            </a:r>
          </a:p>
          <a:p>
            <a:endParaRPr lang="en-GB" dirty="0"/>
          </a:p>
        </p:txBody>
      </p:sp>
    </p:spTree>
    <p:extLst>
      <p:ext uri="{BB962C8B-B14F-4D97-AF65-F5344CB8AC3E}">
        <p14:creationId xmlns:p14="http://schemas.microsoft.com/office/powerpoint/2010/main" val="904683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algn="l"/>
            <a:r>
              <a:rPr lang="en-GB" dirty="0"/>
              <a:t>Theory and Existing Evidence</a:t>
            </a:r>
          </a:p>
        </p:txBody>
      </p:sp>
      <p:sp>
        <p:nvSpPr>
          <p:cNvPr id="3" name="Content Placeholder 2"/>
          <p:cNvSpPr>
            <a:spLocks noGrp="1"/>
          </p:cNvSpPr>
          <p:nvPr>
            <p:ph idx="1"/>
          </p:nvPr>
        </p:nvSpPr>
        <p:spPr>
          <a:xfrm>
            <a:off x="457200" y="1142999"/>
            <a:ext cx="8534400" cy="5440363"/>
          </a:xfrm>
        </p:spPr>
        <p:txBody>
          <a:bodyPr>
            <a:normAutofit fontScale="85000" lnSpcReduction="20000"/>
          </a:bodyPr>
          <a:lstStyle/>
          <a:p>
            <a:r>
              <a:rPr lang="en-GB" dirty="0"/>
              <a:t>GWG can arise from two routes: </a:t>
            </a:r>
          </a:p>
          <a:p>
            <a:pPr lvl="1"/>
            <a:r>
              <a:rPr lang="en-GB" dirty="0"/>
              <a:t>Sorting of workers between different firms (due to ‘choices’ on the supply side and hiring discrimination on the demand side)</a:t>
            </a:r>
          </a:p>
          <a:p>
            <a:pPr lvl="1"/>
            <a:r>
              <a:rPr lang="en-GB" dirty="0"/>
              <a:t>Activities within firms that generate different wage outcomes for like workers (e.g. wage setting, work allocation, access to training, promotion) </a:t>
            </a:r>
          </a:p>
          <a:p>
            <a:r>
              <a:rPr lang="en-GB" dirty="0"/>
              <a:t>Evidence suggests that within-firm wage differences are significant</a:t>
            </a:r>
          </a:p>
          <a:p>
            <a:pPr lvl="1"/>
            <a:r>
              <a:rPr lang="en-GB" dirty="0"/>
              <a:t>19ppts of </a:t>
            </a:r>
            <a:r>
              <a:rPr lang="en-GB"/>
              <a:t>the 22pp% </a:t>
            </a:r>
            <a:r>
              <a:rPr lang="en-GB" dirty="0"/>
              <a:t>GWG in Jewell et al (2019)</a:t>
            </a:r>
          </a:p>
          <a:p>
            <a:r>
              <a:rPr lang="en-GB" dirty="0"/>
              <a:t>Leadership is plausibly important. Female leaders may:</a:t>
            </a:r>
          </a:p>
          <a:p>
            <a:pPr lvl="1"/>
            <a:r>
              <a:rPr lang="en-GB" dirty="0"/>
              <a:t>Challenge direct gender-based discrimination</a:t>
            </a:r>
          </a:p>
          <a:p>
            <a:pPr lvl="1"/>
            <a:r>
              <a:rPr lang="en-GB" dirty="0"/>
              <a:t>Change gender norms to reduce indirect discrimination</a:t>
            </a:r>
          </a:p>
          <a:p>
            <a:pPr lvl="1"/>
            <a:r>
              <a:rPr lang="en-GB" dirty="0"/>
              <a:t>Or … they may judge women more harshly than men would do (“queen bees”)</a:t>
            </a:r>
          </a:p>
          <a:p>
            <a:endParaRPr lang="en-GB" dirty="0"/>
          </a:p>
        </p:txBody>
      </p:sp>
    </p:spTree>
    <p:extLst>
      <p:ext uri="{BB962C8B-B14F-4D97-AF65-F5344CB8AC3E}">
        <p14:creationId xmlns:p14="http://schemas.microsoft.com/office/powerpoint/2010/main" val="2561423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algn="l"/>
            <a:r>
              <a:rPr lang="en-GB" dirty="0"/>
              <a:t>Existing Evidence</a:t>
            </a:r>
          </a:p>
        </p:txBody>
      </p:sp>
      <p:sp>
        <p:nvSpPr>
          <p:cNvPr id="3" name="Content Placeholder 2"/>
          <p:cNvSpPr>
            <a:spLocks noGrp="1"/>
          </p:cNvSpPr>
          <p:nvPr>
            <p:ph idx="1"/>
          </p:nvPr>
        </p:nvSpPr>
        <p:spPr>
          <a:xfrm>
            <a:off x="457200" y="1142999"/>
            <a:ext cx="8534400" cy="5440363"/>
          </a:xfrm>
        </p:spPr>
        <p:txBody>
          <a:bodyPr>
            <a:normAutofit fontScale="85000" lnSpcReduction="20000"/>
          </a:bodyPr>
          <a:lstStyle/>
          <a:p>
            <a:r>
              <a:rPr lang="en-GB" dirty="0"/>
              <a:t>Wage gains from increased female representation at board level do not extend beyond the C-suite:</a:t>
            </a:r>
          </a:p>
          <a:p>
            <a:pPr lvl="1"/>
            <a:r>
              <a:rPr lang="en-GB" dirty="0" err="1"/>
              <a:t>Matsa</a:t>
            </a:r>
            <a:r>
              <a:rPr lang="en-GB" dirty="0"/>
              <a:t> and Miller, 2011: publicly traded US companies, 1979-2009</a:t>
            </a:r>
          </a:p>
          <a:p>
            <a:pPr lvl="1"/>
            <a:r>
              <a:rPr lang="en-GB" dirty="0"/>
              <a:t>Bertrand et al, 2019: impact of mandated board quotas in Norway, 1986-2014 </a:t>
            </a:r>
          </a:p>
          <a:p>
            <a:r>
              <a:rPr lang="en-GB" dirty="0"/>
              <a:t>Studies of broader sets of managerial positions find evidence that female leaders are associated with smaller GWGs lower down the hierarchy:</a:t>
            </a:r>
          </a:p>
          <a:p>
            <a:pPr lvl="1"/>
            <a:r>
              <a:rPr lang="en-GB" dirty="0"/>
              <a:t>Tate and Yang (2015) for US; Cardoso and Winter-</a:t>
            </a:r>
            <a:r>
              <a:rPr lang="en-GB" dirty="0" err="1"/>
              <a:t>Ebmer</a:t>
            </a:r>
            <a:r>
              <a:rPr lang="en-GB" dirty="0"/>
              <a:t> (2010) for Portugal; Kunze and Miller (2017) for Norway; Hirsch (2013) for Germany; </a:t>
            </a:r>
            <a:r>
              <a:rPr lang="en-GB" dirty="0" err="1"/>
              <a:t>Hensvik</a:t>
            </a:r>
            <a:r>
              <a:rPr lang="en-GB" dirty="0"/>
              <a:t> (2014) for Sweden; </a:t>
            </a:r>
            <a:r>
              <a:rPr lang="en-GB" dirty="0" err="1"/>
              <a:t>Stojmenovska</a:t>
            </a:r>
            <a:r>
              <a:rPr lang="en-GB" dirty="0"/>
              <a:t> (2017) for Britain</a:t>
            </a:r>
          </a:p>
          <a:p>
            <a:r>
              <a:rPr lang="en-GB" dirty="0"/>
              <a:t>But few studies can pinpoint the mechanisms through which different wage outcomes might arise</a:t>
            </a:r>
          </a:p>
          <a:p>
            <a:endParaRPr lang="en-GB" dirty="0"/>
          </a:p>
        </p:txBody>
      </p:sp>
    </p:spTree>
    <p:extLst>
      <p:ext uri="{BB962C8B-B14F-4D97-AF65-F5344CB8AC3E}">
        <p14:creationId xmlns:p14="http://schemas.microsoft.com/office/powerpoint/2010/main" val="2417353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B852DD6-1F01-46E1-AECE-B2EE6481D0CF}"/>
              </a:ext>
            </a:extLst>
          </p:cNvPr>
          <p:cNvSpPr txBox="1"/>
          <p:nvPr/>
        </p:nvSpPr>
        <p:spPr>
          <a:xfrm>
            <a:off x="2590800" y="2563743"/>
            <a:ext cx="3810000" cy="707886"/>
          </a:xfrm>
          <a:prstGeom prst="rect">
            <a:avLst/>
          </a:prstGeom>
          <a:noFill/>
        </p:spPr>
        <p:txBody>
          <a:bodyPr wrap="square" rtlCol="0">
            <a:spAutoFit/>
          </a:bodyPr>
          <a:lstStyle/>
          <a:p>
            <a:pPr algn="ctr"/>
            <a:r>
              <a:rPr lang="en-GB" sz="4000" dirty="0"/>
              <a:t>Data</a:t>
            </a:r>
          </a:p>
        </p:txBody>
      </p:sp>
    </p:spTree>
    <p:extLst>
      <p:ext uri="{BB962C8B-B14F-4D97-AF65-F5344CB8AC3E}">
        <p14:creationId xmlns:p14="http://schemas.microsoft.com/office/powerpoint/2010/main" val="1427193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pPr algn="l"/>
            <a:r>
              <a:rPr lang="en-GB" dirty="0"/>
              <a:t>Data</a:t>
            </a:r>
          </a:p>
        </p:txBody>
      </p:sp>
      <p:sp>
        <p:nvSpPr>
          <p:cNvPr id="3" name="Content Placeholder 2"/>
          <p:cNvSpPr>
            <a:spLocks noGrp="1"/>
          </p:cNvSpPr>
          <p:nvPr>
            <p:ph idx="1"/>
          </p:nvPr>
        </p:nvSpPr>
        <p:spPr>
          <a:xfrm>
            <a:off x="304800" y="1219200"/>
            <a:ext cx="8382000" cy="5181600"/>
          </a:xfrm>
        </p:spPr>
        <p:txBody>
          <a:bodyPr>
            <a:normAutofit fontScale="85000" lnSpcReduction="10000"/>
          </a:bodyPr>
          <a:lstStyle/>
          <a:p>
            <a:r>
              <a:rPr lang="en-GB" dirty="0">
                <a:cs typeface="Times New Roman" panose="02020603050405020304" pitchFamily="18" charset="0"/>
              </a:rPr>
              <a:t>Workplace Employment Relations Survey (2004 and 2011)</a:t>
            </a:r>
          </a:p>
          <a:p>
            <a:r>
              <a:rPr lang="en-GB" dirty="0">
                <a:cs typeface="Times New Roman" panose="02020603050405020304" pitchFamily="18" charset="0"/>
              </a:rPr>
              <a:t>Cross-sectional data from around 40,000 employees in 3,200 workplaces (after pooling across years)</a:t>
            </a:r>
          </a:p>
          <a:p>
            <a:r>
              <a:rPr lang="en-GB" dirty="0">
                <a:cs typeface="Times New Roman" panose="02020603050405020304" pitchFamily="18" charset="0"/>
              </a:rPr>
              <a:t>Data from each employee on their job (including wage) and personal characteristics (including gender)</a:t>
            </a:r>
          </a:p>
          <a:p>
            <a:r>
              <a:rPr lang="en-GB" dirty="0">
                <a:cs typeface="Times New Roman" panose="02020603050405020304" pitchFamily="18" charset="0"/>
              </a:rPr>
              <a:t>Data from HR manager in each workplace on workforce composition (including female share of each occupational group) and other workplace demographics (e.g. size, industry, region)</a:t>
            </a:r>
          </a:p>
          <a:p>
            <a:r>
              <a:rPr lang="en-GB" dirty="0">
                <a:cs typeface="Times New Roman" panose="02020603050405020304" pitchFamily="18" charset="0"/>
              </a:rPr>
              <a:t>Panel of around 409 workplaces observed in both years</a:t>
            </a:r>
          </a:p>
          <a:p>
            <a:pPr lvl="1"/>
            <a:endParaRPr lang="en-GB" dirty="0"/>
          </a:p>
        </p:txBody>
      </p:sp>
    </p:spTree>
    <p:extLst>
      <p:ext uri="{BB962C8B-B14F-4D97-AF65-F5344CB8AC3E}">
        <p14:creationId xmlns:p14="http://schemas.microsoft.com/office/powerpoint/2010/main" val="9023801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8991600" cy="563562"/>
          </a:xfrm>
        </p:spPr>
        <p:txBody>
          <a:bodyPr>
            <a:noAutofit/>
          </a:bodyPr>
          <a:lstStyle/>
          <a:p>
            <a:pPr algn="l"/>
            <a:r>
              <a:rPr lang="en-GB" sz="2400" dirty="0"/>
              <a:t>Distribution of Employees by Overall Female Share in their Workplace, </a:t>
            </a:r>
            <a:br>
              <a:rPr lang="en-GB" sz="2400" dirty="0"/>
            </a:br>
            <a:r>
              <a:rPr lang="en-GB" sz="2400" dirty="0"/>
              <a:t>By Gender of Employee, (Pooled 2004-2011)</a:t>
            </a:r>
          </a:p>
        </p:txBody>
      </p:sp>
      <p:pic>
        <p:nvPicPr>
          <p:cNvPr id="6" name="Picture 5">
            <a:extLst>
              <a:ext uri="{FF2B5EF4-FFF2-40B4-BE49-F238E27FC236}">
                <a16:creationId xmlns:a16="http://schemas.microsoft.com/office/drawing/2014/main" id="{3D26C641-6BD3-48B4-82A6-676702B393F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990600"/>
            <a:ext cx="8229600" cy="5562600"/>
          </a:xfrm>
          <a:prstGeom prst="rect">
            <a:avLst/>
          </a:prstGeom>
          <a:noFill/>
          <a:ln>
            <a:noFill/>
          </a:ln>
        </p:spPr>
      </p:pic>
    </p:spTree>
    <p:extLst>
      <p:ext uri="{BB962C8B-B14F-4D97-AF65-F5344CB8AC3E}">
        <p14:creationId xmlns:p14="http://schemas.microsoft.com/office/powerpoint/2010/main" val="40621938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4121</TotalTime>
  <Words>3523</Words>
  <Application>Microsoft Office PowerPoint</Application>
  <PresentationFormat>On-screen Show (4:3)</PresentationFormat>
  <Paragraphs>658</Paragraphs>
  <Slides>29</Slides>
  <Notes>26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5" baseType="lpstr">
      <vt:lpstr>Arial</vt:lpstr>
      <vt:lpstr>Calibri</vt:lpstr>
      <vt:lpstr>Cambria Math</vt:lpstr>
      <vt:lpstr>Times New Roman</vt:lpstr>
      <vt:lpstr>Office Theme</vt:lpstr>
      <vt:lpstr>Document</vt:lpstr>
      <vt:lpstr>Are Women Doing it for Themselves? Female Managers and the Gender Wage Gap </vt:lpstr>
      <vt:lpstr>Motivation</vt:lpstr>
      <vt:lpstr>Preview</vt:lpstr>
      <vt:lpstr>British Context</vt:lpstr>
      <vt:lpstr>Theory and Existing Evidence</vt:lpstr>
      <vt:lpstr>Existing Evidence</vt:lpstr>
      <vt:lpstr>PowerPoint Presentation</vt:lpstr>
      <vt:lpstr>Data</vt:lpstr>
      <vt:lpstr>Distribution of Employees by Overall Female Share in their Workplace,  By Gender of Employee, (Pooled 2004-2011)</vt:lpstr>
      <vt:lpstr>Distribution of Employees by Female Share Among Managers in their Workplace, by Gender of Employee, (Pooled 2004-2011)</vt:lpstr>
      <vt:lpstr>PowerPoint Presentation</vt:lpstr>
      <vt:lpstr>Raw and Adjusted Gender Wage Gap</vt:lpstr>
      <vt:lpstr>Baseline OLS specification</vt:lpstr>
      <vt:lpstr>Log Hourly Earnings – baseline estimates</vt:lpstr>
      <vt:lpstr>  Gap in Log Hourly Wages and the Share Female Managers and Non-managers: Marginal Effects, 95% confidence interval </vt:lpstr>
      <vt:lpstr>  Share Female Managers and the Declining Gender Wage Gap </vt:lpstr>
      <vt:lpstr>PowerPoint Presentation</vt:lpstr>
      <vt:lpstr>Panel Specification</vt:lpstr>
      <vt:lpstr>Change in Gender Wage Gap: Workplace Panel (First-Difference) Analysis</vt:lpstr>
      <vt:lpstr>Are Female Shares Endogenous? </vt:lpstr>
      <vt:lpstr>Instruments</vt:lpstr>
      <vt:lpstr>Instrumental Variables: First Stage</vt:lpstr>
      <vt:lpstr>Instrumental Variables Estimates</vt:lpstr>
      <vt:lpstr>Performance Pay Mechanism</vt:lpstr>
      <vt:lpstr>GWG, Female Shares and Performance-based Pay</vt:lpstr>
      <vt:lpstr>The Impact of Share Female Managers and of Performance Pay on the Gender Wage Gap </vt:lpstr>
      <vt:lpstr>Summary</vt:lpstr>
      <vt:lpstr>PowerPoint Presentation</vt:lpstr>
      <vt:lpstr>National Male-Female Difference in Promotion Rates to Managerial Positions for Employees in Each SOC Major Group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Are Women Doing it for Themselves? Gender Segregation and the Gender Wage Gap</dc:title>
  <dc:creator>Nikos Theodoropoulos</dc:creator>
  <cp:lastModifiedBy>Bryson, Alex</cp:lastModifiedBy>
  <cp:revision>394</cp:revision>
  <cp:lastPrinted>2019-06-25T16:01:19Z</cp:lastPrinted>
  <dcterms:created xsi:type="dcterms:W3CDTF">2019-03-05T09:57:39Z</dcterms:created>
  <dcterms:modified xsi:type="dcterms:W3CDTF">2020-04-23T08:18:00Z</dcterms:modified>
</cp:coreProperties>
</file>