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6" r:id="rId2"/>
    <p:sldId id="275" r:id="rId3"/>
    <p:sldId id="272" r:id="rId4"/>
  </p:sldIdLst>
  <p:sldSz cx="6858000" cy="9906000" type="A4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3158">
          <p15:clr>
            <a:srgbClr val="A4A3A4"/>
          </p15:clr>
        </p15:guide>
        <p15:guide id="5" orient="horz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 Heyderman" initials="RSH" lastIdx="6" clrIdx="0">
    <p:extLst/>
  </p:cmAuthor>
  <p:cmAuthor id="2" name="Sarah Pett" initials="SP" lastIdx="3" clrIdx="1">
    <p:extLst>
      <p:ext uri="{19B8F6BF-5375-455C-9EA6-DF929625EA0E}">
        <p15:presenceInfo xmlns:p15="http://schemas.microsoft.com/office/powerpoint/2012/main" userId="S-1-5-21-2902265621-1063028621-2381561480-1357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6" autoAdjust="0"/>
    <p:restoredTop sz="94660"/>
  </p:normalViewPr>
  <p:slideViewPr>
    <p:cSldViewPr>
      <p:cViewPr>
        <p:scale>
          <a:sx n="90" d="100"/>
          <a:sy n="90" d="100"/>
        </p:scale>
        <p:origin x="1464" y="-504"/>
      </p:cViewPr>
      <p:guideLst>
        <p:guide orient="horz" pos="2880"/>
        <p:guide pos="2160"/>
        <p:guide orient="horz" pos="3120"/>
        <p:guide pos="3158"/>
        <p:guide orient="horz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75-4A6C-AD04-60EABD6CC3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75-4A6C-AD04-60EABD6CC3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75-4A6C-AD04-60EABD6CC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191872"/>
        <c:axId val="128197760"/>
      </c:barChart>
      <c:catAx>
        <c:axId val="12819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8197760"/>
        <c:crosses val="autoZero"/>
        <c:auto val="1"/>
        <c:lblAlgn val="ctr"/>
        <c:lblOffset val="100"/>
        <c:noMultiLvlLbl val="0"/>
      </c:catAx>
      <c:valAx>
        <c:axId val="1281977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81918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07460-0738-4B91-A451-B46FE7E5AC82}" type="datetimeFigureOut">
              <a:rPr lang="en-AU" smtClean="0"/>
              <a:pPr/>
              <a:t>21/12/2019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AC34C-2D96-4434-9CF5-656847E1991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289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87563" y="739775"/>
            <a:ext cx="2560637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Over 24 weeks, the incidence of </a:t>
            </a:r>
            <a:r>
              <a:rPr lang="en-GB" dirty="0" err="1"/>
              <a:t>cryptococcal</a:t>
            </a:r>
            <a:r>
              <a:rPr lang="en-GB" dirty="0"/>
              <a:t> deaths and </a:t>
            </a:r>
            <a:r>
              <a:rPr lang="en-GB" dirty="0" err="1"/>
              <a:t>cryptococcal</a:t>
            </a:r>
            <a:r>
              <a:rPr lang="en-GB" dirty="0"/>
              <a:t> disease was higher in the </a:t>
            </a:r>
            <a:r>
              <a:rPr lang="en-GB" dirty="0" err="1"/>
              <a:t>CRAG+ve</a:t>
            </a:r>
            <a:r>
              <a:rPr lang="en-GB" dirty="0"/>
              <a:t>.</a:t>
            </a:r>
          </a:p>
          <a:p>
            <a:r>
              <a:rPr lang="en-GB" dirty="0"/>
              <a:t>There were</a:t>
            </a:r>
            <a:r>
              <a:rPr lang="en-GB" baseline="0" dirty="0"/>
              <a:t> </a:t>
            </a:r>
            <a:r>
              <a:rPr lang="en-GB" dirty="0"/>
              <a:t>9 deaths from </a:t>
            </a:r>
            <a:r>
              <a:rPr lang="en-GB" dirty="0" err="1"/>
              <a:t>cryptococcal</a:t>
            </a:r>
            <a:r>
              <a:rPr lang="en-GB" dirty="0"/>
              <a:t> disease in the CTX arm and</a:t>
            </a:r>
            <a:r>
              <a:rPr lang="en-GB" baseline="0" dirty="0"/>
              <a:t> 3 in the </a:t>
            </a:r>
            <a:r>
              <a:rPr lang="en-GB" baseline="0" dirty="0" err="1"/>
              <a:t>Px</a:t>
            </a:r>
            <a:r>
              <a:rPr lang="en-GB" baseline="0" dirty="0"/>
              <a:t> arm</a:t>
            </a:r>
          </a:p>
          <a:p>
            <a:r>
              <a:rPr lang="en-GB" dirty="0"/>
              <a:t>Of these 1/5 and</a:t>
            </a:r>
            <a:r>
              <a:rPr lang="en-GB" baseline="0" dirty="0"/>
              <a:t> 1/3 were CRAG –</a:t>
            </a:r>
            <a:r>
              <a:rPr lang="en-GB" baseline="0" dirty="0" err="1"/>
              <a:t>ve</a:t>
            </a:r>
            <a:endParaRPr lang="en-GB" baseline="0" dirty="0"/>
          </a:p>
          <a:p>
            <a:r>
              <a:rPr lang="en-GB" baseline="0" dirty="0"/>
              <a:t>46 in the CTX arm and 28 in the </a:t>
            </a:r>
            <a:r>
              <a:rPr lang="en-GB" baseline="0" dirty="0" err="1"/>
              <a:t>Ptx</a:t>
            </a:r>
            <a:r>
              <a:rPr lang="en-GB" baseline="0" dirty="0"/>
              <a:t> arm died on UNK causes, of these almost all were CRAG –</a:t>
            </a:r>
            <a:r>
              <a:rPr lang="en-GB" baseline="0" dirty="0" err="1"/>
              <a:t>ve</a:t>
            </a:r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612E6E-030A-477D-8AC5-C2C0F0498B89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 altLang="en-US">
              <a:solidFill>
                <a:prstClr val="black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90111110"/>
              </p:ext>
            </p:extLst>
          </p:nvPr>
        </p:nvGraphicFramePr>
        <p:xfrm>
          <a:off x="1122628" y="3431742"/>
          <a:ext cx="4490508" cy="3002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3988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90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60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60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51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91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8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8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0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5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5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20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45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8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6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3" y="394413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6" y="207293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9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0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8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00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0131-4A23-4CB5-ADF0-F387311DA023}" type="datetimeFigureOut">
              <a:rPr lang="en-GB" smtClean="0"/>
              <a:pPr/>
              <a:t>21/12/2019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00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00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869F-95E1-438D-84B7-9D1435E932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45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262"/>
            <a:ext cx="2295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1 Baseline CrAg titres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989" y="355521"/>
            <a:ext cx="2691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(A)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participants by randomised group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624" y="3092986"/>
            <a:ext cx="320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(B) Standard-</a:t>
            </a:r>
            <a:r>
              <a:rPr lang="en-GB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cotrimoxazole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participants by subsequent development of disease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24" y="5854958"/>
            <a:ext cx="3201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(C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) Enhanced-prophylaxis participants by subsequent development of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24" y="8637602"/>
            <a:ext cx="320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Note: panels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(B)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(C)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indicate all new cryptococcal disease observed in the trial through week 48. Two standard-cotrimoxazole participants with titres 80 and 2560 developed new cryptococcal disease after week 24 and are therefore shown in panel (b) but not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Figures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113" y="625624"/>
            <a:ext cx="3058388" cy="2376974"/>
            <a:chOff x="53113" y="625624"/>
            <a:chExt cx="3058388" cy="237697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841529" y="681997"/>
              <a:ext cx="0" cy="189473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20956" y="625624"/>
              <a:ext cx="11272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>
                  <a:latin typeface="Arial" panose="020B0604020202020204" pitchFamily="34" charset="0"/>
                  <a:cs typeface="Arial" panose="020B0604020202020204" pitchFamily="34" charset="0"/>
                </a:rPr>
                <a:t>≥160</a:t>
              </a:r>
            </a:p>
            <a:p>
              <a:r>
                <a:rPr lang="en-GB" sz="800" dirty="0">
                  <a:latin typeface="Arial" panose="020B0604020202020204" pitchFamily="34" charset="0"/>
                  <a:cs typeface="Arial" panose="020B0604020202020204" pitchFamily="34" charset="0"/>
                </a:rPr>
                <a:t>22 (2.5%) Enhanced</a:t>
              </a:r>
            </a:p>
            <a:p>
              <a:r>
                <a:rPr lang="en-GB" sz="800" dirty="0">
                  <a:latin typeface="Arial" panose="020B0604020202020204" pitchFamily="34" charset="0"/>
                  <a:cs typeface="Arial" panose="020B0604020202020204" pitchFamily="34" charset="0"/>
                </a:rPr>
                <a:t>32 (3.6%) Standard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9600" y="625624"/>
              <a:ext cx="11272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>
                  <a:latin typeface="Arial" panose="020B0604020202020204" pitchFamily="34" charset="0"/>
                  <a:cs typeface="Arial" panose="020B0604020202020204" pitchFamily="34" charset="0"/>
                </a:rPr>
                <a:t>≤80</a:t>
              </a:r>
            </a:p>
            <a:p>
              <a:r>
                <a:rPr lang="en-GB" sz="800" dirty="0">
                  <a:latin typeface="Arial" panose="020B0604020202020204" pitchFamily="34" charset="0"/>
                  <a:cs typeface="Arial" panose="020B0604020202020204" pitchFamily="34" charset="0"/>
                </a:rPr>
                <a:t>45 (4.7%) Enhanced</a:t>
              </a:r>
            </a:p>
            <a:p>
              <a:r>
                <a:rPr lang="en-GB" sz="800" dirty="0">
                  <a:latin typeface="Arial" panose="020B0604020202020204" pitchFamily="34" charset="0"/>
                  <a:cs typeface="Arial" panose="020B0604020202020204" pitchFamily="34" charset="0"/>
                </a:rPr>
                <a:t>37 (4.2%) Standard</a:t>
              </a: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352425" y="2536825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352425" y="2187575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52425" y="1839913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352425" y="1490663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352425" y="1143000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352425" y="793750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461962" y="2466975"/>
              <a:ext cx="144463" cy="698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461962" y="2327275"/>
              <a:ext cx="144463" cy="1397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700087" y="1909763"/>
              <a:ext cx="144463" cy="627062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700087" y="933450"/>
              <a:ext cx="144463" cy="97631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941387" y="2047875"/>
              <a:ext cx="142875" cy="4889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941387" y="1490663"/>
              <a:ext cx="142875" cy="55721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0"/>
            <p:cNvSpPr>
              <a:spLocks noChangeArrowheads="1"/>
            </p:cNvSpPr>
            <p:nvPr/>
          </p:nvSpPr>
          <p:spPr bwMode="auto">
            <a:xfrm>
              <a:off x="1181100" y="2117725"/>
              <a:ext cx="142875" cy="41910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1181100" y="1420813"/>
              <a:ext cx="142875" cy="69691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1420812" y="2187575"/>
              <a:ext cx="142875" cy="3492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1420812" y="1909763"/>
              <a:ext cx="142875" cy="27781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1658938" y="1909763"/>
              <a:ext cx="142875" cy="627062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Rectangle 25"/>
            <p:cNvSpPr>
              <a:spLocks noChangeArrowheads="1"/>
            </p:cNvSpPr>
            <p:nvPr/>
          </p:nvSpPr>
          <p:spPr bwMode="auto">
            <a:xfrm>
              <a:off x="1658938" y="1630363"/>
              <a:ext cx="142875" cy="2794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Rectangle 26"/>
            <p:cNvSpPr>
              <a:spLocks noChangeArrowheads="1"/>
            </p:cNvSpPr>
            <p:nvPr/>
          </p:nvSpPr>
          <p:spPr bwMode="auto">
            <a:xfrm>
              <a:off x="1898650" y="2257425"/>
              <a:ext cx="142875" cy="27940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" name="Rectangle 27"/>
            <p:cNvSpPr>
              <a:spLocks noChangeArrowheads="1"/>
            </p:cNvSpPr>
            <p:nvPr/>
          </p:nvSpPr>
          <p:spPr bwMode="auto">
            <a:xfrm>
              <a:off x="1898650" y="2047875"/>
              <a:ext cx="142875" cy="2095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" name="Rectangle 28"/>
            <p:cNvSpPr>
              <a:spLocks noChangeArrowheads="1"/>
            </p:cNvSpPr>
            <p:nvPr/>
          </p:nvSpPr>
          <p:spPr bwMode="auto">
            <a:xfrm>
              <a:off x="2138363" y="1979613"/>
              <a:ext cx="144463" cy="557212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" name="Rectangle 29"/>
            <p:cNvSpPr>
              <a:spLocks noChangeArrowheads="1"/>
            </p:cNvSpPr>
            <p:nvPr/>
          </p:nvSpPr>
          <p:spPr bwMode="auto">
            <a:xfrm>
              <a:off x="2138363" y="1700213"/>
              <a:ext cx="144463" cy="2794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Rectangle 30"/>
            <p:cNvSpPr>
              <a:spLocks noChangeArrowheads="1"/>
            </p:cNvSpPr>
            <p:nvPr/>
          </p:nvSpPr>
          <p:spPr bwMode="auto">
            <a:xfrm>
              <a:off x="2379663" y="2257425"/>
              <a:ext cx="142875" cy="27940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Rectangle 31"/>
            <p:cNvSpPr>
              <a:spLocks noChangeArrowheads="1"/>
            </p:cNvSpPr>
            <p:nvPr/>
          </p:nvSpPr>
          <p:spPr bwMode="auto">
            <a:xfrm>
              <a:off x="2379663" y="1909763"/>
              <a:ext cx="142875" cy="34766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Rectangle 32"/>
            <p:cNvSpPr>
              <a:spLocks noChangeArrowheads="1"/>
            </p:cNvSpPr>
            <p:nvPr/>
          </p:nvSpPr>
          <p:spPr bwMode="auto">
            <a:xfrm>
              <a:off x="2617788" y="2327275"/>
              <a:ext cx="142875" cy="2095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Rectangle 33"/>
            <p:cNvSpPr>
              <a:spLocks noChangeArrowheads="1"/>
            </p:cNvSpPr>
            <p:nvPr/>
          </p:nvSpPr>
          <p:spPr bwMode="auto">
            <a:xfrm>
              <a:off x="2617788" y="2257425"/>
              <a:ext cx="142875" cy="698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Rectangle 34"/>
            <p:cNvSpPr>
              <a:spLocks noChangeArrowheads="1"/>
            </p:cNvSpPr>
            <p:nvPr/>
          </p:nvSpPr>
          <p:spPr bwMode="auto">
            <a:xfrm>
              <a:off x="2857500" y="1630363"/>
              <a:ext cx="142875" cy="906462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Rectangle 35"/>
            <p:cNvSpPr>
              <a:spLocks noChangeArrowheads="1"/>
            </p:cNvSpPr>
            <p:nvPr/>
          </p:nvSpPr>
          <p:spPr bwMode="auto">
            <a:xfrm>
              <a:off x="2857500" y="1003300"/>
              <a:ext cx="142875" cy="627062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Line 36"/>
            <p:cNvSpPr>
              <a:spLocks noChangeShapeType="1"/>
            </p:cNvSpPr>
            <p:nvPr/>
          </p:nvSpPr>
          <p:spPr bwMode="auto">
            <a:xfrm flipV="1">
              <a:off x="352425" y="712788"/>
              <a:ext cx="0" cy="182403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Line 37"/>
            <p:cNvSpPr>
              <a:spLocks noChangeShapeType="1"/>
            </p:cNvSpPr>
            <p:nvPr/>
          </p:nvSpPr>
          <p:spPr bwMode="auto">
            <a:xfrm flipH="1">
              <a:off x="319087" y="2536825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40" name="Rectangle 38"/>
            <p:cNvSpPr>
              <a:spLocks noChangeArrowheads="1"/>
            </p:cNvSpPr>
            <p:nvPr/>
          </p:nvSpPr>
          <p:spPr bwMode="auto">
            <a:xfrm>
              <a:off x="231982" y="2495550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Line 39"/>
            <p:cNvSpPr>
              <a:spLocks noChangeShapeType="1"/>
            </p:cNvSpPr>
            <p:nvPr/>
          </p:nvSpPr>
          <p:spPr bwMode="auto">
            <a:xfrm flipH="1">
              <a:off x="319087" y="2187575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Rectangle 40"/>
            <p:cNvSpPr>
              <a:spLocks noChangeArrowheads="1"/>
            </p:cNvSpPr>
            <p:nvPr/>
          </p:nvSpPr>
          <p:spPr bwMode="auto">
            <a:xfrm>
              <a:off x="231982" y="2147888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Line 41"/>
            <p:cNvSpPr>
              <a:spLocks noChangeShapeType="1"/>
            </p:cNvSpPr>
            <p:nvPr/>
          </p:nvSpPr>
          <p:spPr bwMode="auto">
            <a:xfrm flipH="1">
              <a:off x="319087" y="1839913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4" name="Rectangle 42"/>
            <p:cNvSpPr>
              <a:spLocks noChangeArrowheads="1"/>
            </p:cNvSpPr>
            <p:nvPr/>
          </p:nvSpPr>
          <p:spPr bwMode="auto">
            <a:xfrm>
              <a:off x="188640" y="1797050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Line 43"/>
            <p:cNvSpPr>
              <a:spLocks noChangeShapeType="1"/>
            </p:cNvSpPr>
            <p:nvPr/>
          </p:nvSpPr>
          <p:spPr bwMode="auto">
            <a:xfrm flipH="1">
              <a:off x="319087" y="1490663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Rectangle 44"/>
            <p:cNvSpPr>
              <a:spLocks noChangeArrowheads="1"/>
            </p:cNvSpPr>
            <p:nvPr/>
          </p:nvSpPr>
          <p:spPr bwMode="auto">
            <a:xfrm>
              <a:off x="188640" y="1447800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Line 45"/>
            <p:cNvSpPr>
              <a:spLocks noChangeShapeType="1"/>
            </p:cNvSpPr>
            <p:nvPr/>
          </p:nvSpPr>
          <p:spPr bwMode="auto">
            <a:xfrm flipH="1">
              <a:off x="319087" y="1143000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8" name="Rectangle 46"/>
            <p:cNvSpPr>
              <a:spLocks noChangeArrowheads="1"/>
            </p:cNvSpPr>
            <p:nvPr/>
          </p:nvSpPr>
          <p:spPr bwMode="auto">
            <a:xfrm>
              <a:off x="188640" y="1100138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Line 47"/>
            <p:cNvSpPr>
              <a:spLocks noChangeShapeType="1"/>
            </p:cNvSpPr>
            <p:nvPr/>
          </p:nvSpPr>
          <p:spPr bwMode="auto">
            <a:xfrm flipH="1">
              <a:off x="319087" y="793750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Rectangle 48"/>
            <p:cNvSpPr>
              <a:spLocks noChangeArrowheads="1"/>
            </p:cNvSpPr>
            <p:nvPr/>
          </p:nvSpPr>
          <p:spPr bwMode="auto">
            <a:xfrm>
              <a:off x="188640" y="752475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49"/>
            <p:cNvSpPr>
              <a:spLocks noChangeArrowheads="1"/>
            </p:cNvSpPr>
            <p:nvPr/>
          </p:nvSpPr>
          <p:spPr bwMode="auto">
            <a:xfrm rot="16200000">
              <a:off x="-345073" y="1609508"/>
              <a:ext cx="9040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Number of participants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Line 50"/>
            <p:cNvSpPr>
              <a:spLocks noChangeShapeType="1"/>
            </p:cNvSpPr>
            <p:nvPr/>
          </p:nvSpPr>
          <p:spPr bwMode="auto">
            <a:xfrm>
              <a:off x="352425" y="2536825"/>
              <a:ext cx="275907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53" name="Rectangle 51"/>
            <p:cNvSpPr>
              <a:spLocks noChangeArrowheads="1"/>
            </p:cNvSpPr>
            <p:nvPr/>
          </p:nvSpPr>
          <p:spPr bwMode="auto">
            <a:xfrm>
              <a:off x="497870" y="2568575"/>
              <a:ext cx="125035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2.5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52"/>
            <p:cNvSpPr>
              <a:spLocks noChangeArrowheads="1"/>
            </p:cNvSpPr>
            <p:nvPr/>
          </p:nvSpPr>
          <p:spPr bwMode="auto">
            <a:xfrm>
              <a:off x="770490" y="2568575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53"/>
            <p:cNvSpPr>
              <a:spLocks noChangeArrowheads="1"/>
            </p:cNvSpPr>
            <p:nvPr/>
          </p:nvSpPr>
          <p:spPr bwMode="auto">
            <a:xfrm>
              <a:off x="988532" y="2568575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54"/>
            <p:cNvSpPr>
              <a:spLocks noChangeArrowheads="1"/>
            </p:cNvSpPr>
            <p:nvPr/>
          </p:nvSpPr>
          <p:spPr bwMode="auto">
            <a:xfrm>
              <a:off x="1228244" y="2568575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55"/>
            <p:cNvSpPr>
              <a:spLocks noChangeArrowheads="1"/>
            </p:cNvSpPr>
            <p:nvPr/>
          </p:nvSpPr>
          <p:spPr bwMode="auto">
            <a:xfrm>
              <a:off x="1467957" y="2568575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56"/>
            <p:cNvSpPr>
              <a:spLocks noChangeArrowheads="1"/>
            </p:cNvSpPr>
            <p:nvPr/>
          </p:nvSpPr>
          <p:spPr bwMode="auto">
            <a:xfrm>
              <a:off x="1706082" y="2568575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57"/>
            <p:cNvSpPr>
              <a:spLocks noChangeArrowheads="1"/>
            </p:cNvSpPr>
            <p:nvPr/>
          </p:nvSpPr>
          <p:spPr bwMode="auto">
            <a:xfrm>
              <a:off x="1925710" y="2568575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58"/>
            <p:cNvSpPr>
              <a:spLocks noChangeArrowheads="1"/>
            </p:cNvSpPr>
            <p:nvPr/>
          </p:nvSpPr>
          <p:spPr bwMode="auto">
            <a:xfrm>
              <a:off x="2163835" y="2568575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320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59"/>
            <p:cNvSpPr>
              <a:spLocks noChangeArrowheads="1"/>
            </p:cNvSpPr>
            <p:nvPr/>
          </p:nvSpPr>
          <p:spPr bwMode="auto">
            <a:xfrm>
              <a:off x="2403548" y="2568575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640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60"/>
            <p:cNvSpPr>
              <a:spLocks noChangeArrowheads="1"/>
            </p:cNvSpPr>
            <p:nvPr/>
          </p:nvSpPr>
          <p:spPr bwMode="auto">
            <a:xfrm>
              <a:off x="2620795" y="2568575"/>
              <a:ext cx="19877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1280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61"/>
            <p:cNvSpPr>
              <a:spLocks noChangeArrowheads="1"/>
            </p:cNvSpPr>
            <p:nvPr/>
          </p:nvSpPr>
          <p:spPr bwMode="auto">
            <a:xfrm>
              <a:off x="2860508" y="2568575"/>
              <a:ext cx="19877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2560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62"/>
            <p:cNvSpPr>
              <a:spLocks noChangeArrowheads="1"/>
            </p:cNvSpPr>
            <p:nvPr/>
          </p:nvSpPr>
          <p:spPr bwMode="auto">
            <a:xfrm>
              <a:off x="441325" y="2848610"/>
              <a:ext cx="2579688" cy="1524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Rectangle 63"/>
            <p:cNvSpPr>
              <a:spLocks noChangeArrowheads="1"/>
            </p:cNvSpPr>
            <p:nvPr/>
          </p:nvSpPr>
          <p:spPr bwMode="auto">
            <a:xfrm>
              <a:off x="476250" y="2883535"/>
              <a:ext cx="301625" cy="825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6" name="Rectangle 64"/>
            <p:cNvSpPr>
              <a:spLocks noChangeArrowheads="1"/>
            </p:cNvSpPr>
            <p:nvPr/>
          </p:nvSpPr>
          <p:spPr bwMode="auto">
            <a:xfrm>
              <a:off x="1820863" y="2883535"/>
              <a:ext cx="300038" cy="825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7" name="Rectangle 65"/>
            <p:cNvSpPr>
              <a:spLocks noChangeArrowheads="1"/>
            </p:cNvSpPr>
            <p:nvPr/>
          </p:nvSpPr>
          <p:spPr bwMode="auto">
            <a:xfrm>
              <a:off x="827087" y="2881948"/>
              <a:ext cx="985838" cy="12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Standard-cotrimoxazole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66"/>
            <p:cNvSpPr>
              <a:spLocks noChangeArrowheads="1"/>
            </p:cNvSpPr>
            <p:nvPr/>
          </p:nvSpPr>
          <p:spPr bwMode="auto">
            <a:xfrm>
              <a:off x="2170113" y="2881948"/>
              <a:ext cx="927100" cy="12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Enhanced-prophylaxis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1" name="TextBox 1170"/>
            <p:cNvSpPr txBox="1"/>
            <p:nvPr/>
          </p:nvSpPr>
          <p:spPr>
            <a:xfrm>
              <a:off x="1412776" y="2648744"/>
              <a:ext cx="61908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CrAg</a:t>
              </a:r>
              <a:r>
                <a:rPr lang="en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titre</a:t>
              </a:r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113" y="3488113"/>
            <a:ext cx="3058388" cy="2306005"/>
            <a:chOff x="53113" y="3344097"/>
            <a:chExt cx="3058388" cy="2306005"/>
          </a:xfrm>
        </p:grpSpPr>
        <p:sp>
          <p:nvSpPr>
            <p:cNvPr id="1074" name="Line 73"/>
            <p:cNvSpPr>
              <a:spLocks noChangeShapeType="1"/>
            </p:cNvSpPr>
            <p:nvPr/>
          </p:nvSpPr>
          <p:spPr bwMode="auto">
            <a:xfrm>
              <a:off x="352425" y="5194936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75" name="Line 74"/>
            <p:cNvSpPr>
              <a:spLocks noChangeShapeType="1"/>
            </p:cNvSpPr>
            <p:nvPr/>
          </p:nvSpPr>
          <p:spPr bwMode="auto">
            <a:xfrm>
              <a:off x="352425" y="4613911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6" name="Line 75"/>
            <p:cNvSpPr>
              <a:spLocks noChangeShapeType="1"/>
            </p:cNvSpPr>
            <p:nvPr/>
          </p:nvSpPr>
          <p:spPr bwMode="auto">
            <a:xfrm>
              <a:off x="352425" y="4032886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7" name="Line 76"/>
            <p:cNvSpPr>
              <a:spLocks noChangeShapeType="1"/>
            </p:cNvSpPr>
            <p:nvPr/>
          </p:nvSpPr>
          <p:spPr bwMode="auto">
            <a:xfrm>
              <a:off x="352425" y="3451861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8" name="Rectangle 77"/>
            <p:cNvSpPr>
              <a:spLocks noChangeArrowheads="1"/>
            </p:cNvSpPr>
            <p:nvPr/>
          </p:nvSpPr>
          <p:spPr bwMode="auto">
            <a:xfrm>
              <a:off x="461962" y="5079048"/>
              <a:ext cx="144463" cy="11588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79" name="Rectangle 78"/>
            <p:cNvSpPr>
              <a:spLocks noChangeArrowheads="1"/>
            </p:cNvSpPr>
            <p:nvPr/>
          </p:nvSpPr>
          <p:spPr bwMode="auto">
            <a:xfrm>
              <a:off x="700087" y="5079048"/>
              <a:ext cx="144463" cy="115888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80" name="Rectangle 79"/>
            <p:cNvSpPr>
              <a:spLocks noChangeArrowheads="1"/>
            </p:cNvSpPr>
            <p:nvPr/>
          </p:nvSpPr>
          <p:spPr bwMode="auto">
            <a:xfrm>
              <a:off x="700087" y="4150361"/>
              <a:ext cx="144463" cy="928688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1" name="Rectangle 80"/>
            <p:cNvSpPr>
              <a:spLocks noChangeArrowheads="1"/>
            </p:cNvSpPr>
            <p:nvPr/>
          </p:nvSpPr>
          <p:spPr bwMode="auto">
            <a:xfrm>
              <a:off x="941387" y="4382136"/>
              <a:ext cx="142875" cy="81280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2" name="Rectangle 81"/>
            <p:cNvSpPr>
              <a:spLocks noChangeArrowheads="1"/>
            </p:cNvSpPr>
            <p:nvPr/>
          </p:nvSpPr>
          <p:spPr bwMode="auto">
            <a:xfrm>
              <a:off x="1181100" y="5079048"/>
              <a:ext cx="142875" cy="115888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83" name="Rectangle 82"/>
            <p:cNvSpPr>
              <a:spLocks noChangeArrowheads="1"/>
            </p:cNvSpPr>
            <p:nvPr/>
          </p:nvSpPr>
          <p:spPr bwMode="auto">
            <a:xfrm>
              <a:off x="1181100" y="4498023"/>
              <a:ext cx="142875" cy="581025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4" name="Rectangle 83"/>
            <p:cNvSpPr>
              <a:spLocks noChangeArrowheads="1"/>
            </p:cNvSpPr>
            <p:nvPr/>
          </p:nvSpPr>
          <p:spPr bwMode="auto">
            <a:xfrm>
              <a:off x="1420812" y="4613911"/>
              <a:ext cx="142875" cy="581025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5" name="Rectangle 84"/>
            <p:cNvSpPr>
              <a:spLocks noChangeArrowheads="1"/>
            </p:cNvSpPr>
            <p:nvPr/>
          </p:nvSpPr>
          <p:spPr bwMode="auto">
            <a:xfrm>
              <a:off x="1658938" y="4963161"/>
              <a:ext cx="142875" cy="231775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6" name="Rectangle 85"/>
            <p:cNvSpPr>
              <a:spLocks noChangeArrowheads="1"/>
            </p:cNvSpPr>
            <p:nvPr/>
          </p:nvSpPr>
          <p:spPr bwMode="auto">
            <a:xfrm>
              <a:off x="1658938" y="4150361"/>
              <a:ext cx="142875" cy="81280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7" name="Rectangle 86"/>
            <p:cNvSpPr>
              <a:spLocks noChangeArrowheads="1"/>
            </p:cNvSpPr>
            <p:nvPr/>
          </p:nvSpPr>
          <p:spPr bwMode="auto">
            <a:xfrm>
              <a:off x="1898650" y="4731386"/>
              <a:ext cx="142875" cy="4635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8" name="Rectangle 87"/>
            <p:cNvSpPr>
              <a:spLocks noChangeArrowheads="1"/>
            </p:cNvSpPr>
            <p:nvPr/>
          </p:nvSpPr>
          <p:spPr bwMode="auto">
            <a:xfrm>
              <a:off x="2138363" y="5079048"/>
              <a:ext cx="144463" cy="115888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89" name="Rectangle 88"/>
            <p:cNvSpPr>
              <a:spLocks noChangeArrowheads="1"/>
            </p:cNvSpPr>
            <p:nvPr/>
          </p:nvSpPr>
          <p:spPr bwMode="auto">
            <a:xfrm>
              <a:off x="2138363" y="4266248"/>
              <a:ext cx="144463" cy="81280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0" name="Rectangle 89"/>
            <p:cNvSpPr>
              <a:spLocks noChangeArrowheads="1"/>
            </p:cNvSpPr>
            <p:nvPr/>
          </p:nvSpPr>
          <p:spPr bwMode="auto">
            <a:xfrm>
              <a:off x="2379663" y="4731386"/>
              <a:ext cx="142875" cy="4635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1" name="Rectangle 90"/>
            <p:cNvSpPr>
              <a:spLocks noChangeArrowheads="1"/>
            </p:cNvSpPr>
            <p:nvPr/>
          </p:nvSpPr>
          <p:spPr bwMode="auto">
            <a:xfrm>
              <a:off x="2617788" y="5079048"/>
              <a:ext cx="142875" cy="115888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92" name="Rectangle 91"/>
            <p:cNvSpPr>
              <a:spLocks noChangeArrowheads="1"/>
            </p:cNvSpPr>
            <p:nvPr/>
          </p:nvSpPr>
          <p:spPr bwMode="auto">
            <a:xfrm>
              <a:off x="2617788" y="4847273"/>
              <a:ext cx="142875" cy="231775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3" name="Rectangle 92"/>
            <p:cNvSpPr>
              <a:spLocks noChangeArrowheads="1"/>
            </p:cNvSpPr>
            <p:nvPr/>
          </p:nvSpPr>
          <p:spPr bwMode="auto">
            <a:xfrm>
              <a:off x="2857500" y="4032886"/>
              <a:ext cx="142875" cy="116205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4" name="Rectangle 93"/>
            <p:cNvSpPr>
              <a:spLocks noChangeArrowheads="1"/>
            </p:cNvSpPr>
            <p:nvPr/>
          </p:nvSpPr>
          <p:spPr bwMode="auto">
            <a:xfrm>
              <a:off x="2857500" y="3685223"/>
              <a:ext cx="142875" cy="347663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5" name="Line 94"/>
            <p:cNvSpPr>
              <a:spLocks noChangeShapeType="1"/>
            </p:cNvSpPr>
            <p:nvPr/>
          </p:nvSpPr>
          <p:spPr bwMode="auto">
            <a:xfrm flipV="1">
              <a:off x="352425" y="3370898"/>
              <a:ext cx="0" cy="182403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6" name="Line 95"/>
            <p:cNvSpPr>
              <a:spLocks noChangeShapeType="1"/>
            </p:cNvSpPr>
            <p:nvPr/>
          </p:nvSpPr>
          <p:spPr bwMode="auto">
            <a:xfrm flipH="1">
              <a:off x="319087" y="5194936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097" name="Rectangle 96"/>
            <p:cNvSpPr>
              <a:spLocks noChangeArrowheads="1"/>
            </p:cNvSpPr>
            <p:nvPr/>
          </p:nvSpPr>
          <p:spPr bwMode="auto">
            <a:xfrm>
              <a:off x="231982" y="5155248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Line 97"/>
            <p:cNvSpPr>
              <a:spLocks noChangeShapeType="1"/>
            </p:cNvSpPr>
            <p:nvPr/>
          </p:nvSpPr>
          <p:spPr bwMode="auto">
            <a:xfrm flipH="1">
              <a:off x="319087" y="4613911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9" name="Rectangle 98"/>
            <p:cNvSpPr>
              <a:spLocks noChangeArrowheads="1"/>
            </p:cNvSpPr>
            <p:nvPr/>
          </p:nvSpPr>
          <p:spPr bwMode="auto">
            <a:xfrm>
              <a:off x="231982" y="4572636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Line 99"/>
            <p:cNvSpPr>
              <a:spLocks noChangeShapeType="1"/>
            </p:cNvSpPr>
            <p:nvPr/>
          </p:nvSpPr>
          <p:spPr bwMode="auto">
            <a:xfrm flipH="1">
              <a:off x="319087" y="4032886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1" name="Rectangle 100"/>
            <p:cNvSpPr>
              <a:spLocks noChangeArrowheads="1"/>
            </p:cNvSpPr>
            <p:nvPr/>
          </p:nvSpPr>
          <p:spPr bwMode="auto">
            <a:xfrm>
              <a:off x="188640" y="3991611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2" name="Line 101"/>
            <p:cNvSpPr>
              <a:spLocks noChangeShapeType="1"/>
            </p:cNvSpPr>
            <p:nvPr/>
          </p:nvSpPr>
          <p:spPr bwMode="auto">
            <a:xfrm flipH="1">
              <a:off x="319087" y="3451861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3" name="Rectangle 102"/>
            <p:cNvSpPr>
              <a:spLocks noChangeArrowheads="1"/>
            </p:cNvSpPr>
            <p:nvPr/>
          </p:nvSpPr>
          <p:spPr bwMode="auto">
            <a:xfrm>
              <a:off x="188640" y="3410586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Rectangle 103"/>
            <p:cNvSpPr>
              <a:spLocks noChangeArrowheads="1"/>
            </p:cNvSpPr>
            <p:nvPr/>
          </p:nvSpPr>
          <p:spPr bwMode="auto">
            <a:xfrm rot="16200000">
              <a:off x="-824371" y="4221581"/>
              <a:ext cx="1862689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Number of standard-cotrimoxazole participants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Line 104"/>
            <p:cNvSpPr>
              <a:spLocks noChangeShapeType="1"/>
            </p:cNvSpPr>
            <p:nvPr/>
          </p:nvSpPr>
          <p:spPr bwMode="auto">
            <a:xfrm>
              <a:off x="352425" y="5194936"/>
              <a:ext cx="275907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106" name="Rectangle 105"/>
            <p:cNvSpPr>
              <a:spLocks noChangeArrowheads="1"/>
            </p:cNvSpPr>
            <p:nvPr/>
          </p:nvSpPr>
          <p:spPr bwMode="auto">
            <a:xfrm>
              <a:off x="497870" y="5228273"/>
              <a:ext cx="125035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2.5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Rectangle 106"/>
            <p:cNvSpPr>
              <a:spLocks noChangeArrowheads="1"/>
            </p:cNvSpPr>
            <p:nvPr/>
          </p:nvSpPr>
          <p:spPr bwMode="auto">
            <a:xfrm>
              <a:off x="770490" y="5228273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Rectangle 107"/>
            <p:cNvSpPr>
              <a:spLocks noChangeArrowheads="1"/>
            </p:cNvSpPr>
            <p:nvPr/>
          </p:nvSpPr>
          <p:spPr bwMode="auto">
            <a:xfrm>
              <a:off x="988532" y="5228273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Rectangle 108"/>
            <p:cNvSpPr>
              <a:spLocks noChangeArrowheads="1"/>
            </p:cNvSpPr>
            <p:nvPr/>
          </p:nvSpPr>
          <p:spPr bwMode="auto">
            <a:xfrm>
              <a:off x="1228244" y="5228273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Rectangle 109"/>
            <p:cNvSpPr>
              <a:spLocks noChangeArrowheads="1"/>
            </p:cNvSpPr>
            <p:nvPr/>
          </p:nvSpPr>
          <p:spPr bwMode="auto">
            <a:xfrm>
              <a:off x="1467957" y="5228273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1" name="Rectangle 110"/>
            <p:cNvSpPr>
              <a:spLocks noChangeArrowheads="1"/>
            </p:cNvSpPr>
            <p:nvPr/>
          </p:nvSpPr>
          <p:spPr bwMode="auto">
            <a:xfrm>
              <a:off x="1706082" y="5228273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2" name="Rectangle 111"/>
            <p:cNvSpPr>
              <a:spLocks noChangeArrowheads="1"/>
            </p:cNvSpPr>
            <p:nvPr/>
          </p:nvSpPr>
          <p:spPr bwMode="auto">
            <a:xfrm>
              <a:off x="1925710" y="5228273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3" name="Rectangle 112"/>
            <p:cNvSpPr>
              <a:spLocks noChangeArrowheads="1"/>
            </p:cNvSpPr>
            <p:nvPr/>
          </p:nvSpPr>
          <p:spPr bwMode="auto">
            <a:xfrm>
              <a:off x="2163835" y="5228273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320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4" name="Rectangle 113"/>
            <p:cNvSpPr>
              <a:spLocks noChangeArrowheads="1"/>
            </p:cNvSpPr>
            <p:nvPr/>
          </p:nvSpPr>
          <p:spPr bwMode="auto">
            <a:xfrm>
              <a:off x="2403548" y="5228273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640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5" name="Rectangle 114"/>
            <p:cNvSpPr>
              <a:spLocks noChangeArrowheads="1"/>
            </p:cNvSpPr>
            <p:nvPr/>
          </p:nvSpPr>
          <p:spPr bwMode="auto">
            <a:xfrm>
              <a:off x="2620795" y="5228273"/>
              <a:ext cx="19877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1280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6" name="Rectangle 115"/>
            <p:cNvSpPr>
              <a:spLocks noChangeArrowheads="1"/>
            </p:cNvSpPr>
            <p:nvPr/>
          </p:nvSpPr>
          <p:spPr bwMode="auto">
            <a:xfrm>
              <a:off x="2860508" y="5228273"/>
              <a:ext cx="19877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2560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7" name="Rectangle 116"/>
            <p:cNvSpPr>
              <a:spLocks noChangeArrowheads="1"/>
            </p:cNvSpPr>
            <p:nvPr/>
          </p:nvSpPr>
          <p:spPr bwMode="auto">
            <a:xfrm>
              <a:off x="582612" y="5496114"/>
              <a:ext cx="2297113" cy="150813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8" name="Rectangle 117"/>
            <p:cNvSpPr>
              <a:spLocks noChangeArrowheads="1"/>
            </p:cNvSpPr>
            <p:nvPr/>
          </p:nvSpPr>
          <p:spPr bwMode="auto">
            <a:xfrm>
              <a:off x="617537" y="5531039"/>
              <a:ext cx="301625" cy="8255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119" name="Rectangle 118"/>
            <p:cNvSpPr>
              <a:spLocks noChangeArrowheads="1"/>
            </p:cNvSpPr>
            <p:nvPr/>
          </p:nvSpPr>
          <p:spPr bwMode="auto">
            <a:xfrm>
              <a:off x="2032000" y="5531039"/>
              <a:ext cx="303213" cy="82550"/>
            </a:xfrm>
            <a:prstGeom prst="rect">
              <a:avLst/>
            </a:prstGeom>
            <a:solidFill>
              <a:srgbClr val="808080"/>
            </a:solidFill>
            <a:ln w="317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700"/>
            </a:p>
          </p:txBody>
        </p:sp>
        <p:sp>
          <p:nvSpPr>
            <p:cNvPr id="1120" name="Rectangle 119"/>
            <p:cNvSpPr>
              <a:spLocks noChangeArrowheads="1"/>
            </p:cNvSpPr>
            <p:nvPr/>
          </p:nvSpPr>
          <p:spPr bwMode="auto">
            <a:xfrm>
              <a:off x="968375" y="5529452"/>
              <a:ext cx="1060450" cy="12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new cryptococcal disease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1" name="Rectangle 120"/>
            <p:cNvSpPr>
              <a:spLocks noChangeArrowheads="1"/>
            </p:cNvSpPr>
            <p:nvPr/>
          </p:nvSpPr>
          <p:spPr bwMode="auto">
            <a:xfrm>
              <a:off x="2382838" y="5529452"/>
              <a:ext cx="534988" cy="12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disease-free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1412776" y="5313620"/>
              <a:ext cx="61908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CrAg</a:t>
              </a:r>
              <a:r>
                <a:rPr lang="en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titre</a:t>
              </a:r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2320" y="6252459"/>
            <a:ext cx="3059181" cy="2300941"/>
            <a:chOff x="52320" y="5964427"/>
            <a:chExt cx="3059181" cy="2300941"/>
          </a:xfrm>
        </p:grpSpPr>
        <p:sp>
          <p:nvSpPr>
            <p:cNvPr id="1127" name="Line 127"/>
            <p:cNvSpPr>
              <a:spLocks noChangeShapeType="1"/>
            </p:cNvSpPr>
            <p:nvPr/>
          </p:nvSpPr>
          <p:spPr bwMode="auto">
            <a:xfrm>
              <a:off x="352425" y="7788464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8" name="Line 128"/>
            <p:cNvSpPr>
              <a:spLocks noChangeShapeType="1"/>
            </p:cNvSpPr>
            <p:nvPr/>
          </p:nvSpPr>
          <p:spPr bwMode="auto">
            <a:xfrm>
              <a:off x="352425" y="7207439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9" name="Line 129"/>
            <p:cNvSpPr>
              <a:spLocks noChangeShapeType="1"/>
            </p:cNvSpPr>
            <p:nvPr/>
          </p:nvSpPr>
          <p:spPr bwMode="auto">
            <a:xfrm>
              <a:off x="352425" y="6626414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0" name="Line 130"/>
            <p:cNvSpPr>
              <a:spLocks noChangeShapeType="1"/>
            </p:cNvSpPr>
            <p:nvPr/>
          </p:nvSpPr>
          <p:spPr bwMode="auto">
            <a:xfrm>
              <a:off x="352425" y="6045389"/>
              <a:ext cx="2759076" cy="0"/>
            </a:xfrm>
            <a:prstGeom prst="line">
              <a:avLst/>
            </a:prstGeom>
            <a:noFill/>
            <a:ln w="7938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1" name="Rectangle 131"/>
            <p:cNvSpPr>
              <a:spLocks noChangeArrowheads="1"/>
            </p:cNvSpPr>
            <p:nvPr/>
          </p:nvSpPr>
          <p:spPr bwMode="auto">
            <a:xfrm>
              <a:off x="461962" y="7555102"/>
              <a:ext cx="144463" cy="233363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2" name="Rectangle 132"/>
            <p:cNvSpPr>
              <a:spLocks noChangeArrowheads="1"/>
            </p:cNvSpPr>
            <p:nvPr/>
          </p:nvSpPr>
          <p:spPr bwMode="auto">
            <a:xfrm>
              <a:off x="700087" y="6162864"/>
              <a:ext cx="144463" cy="1625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3" name="Rectangle 133"/>
            <p:cNvSpPr>
              <a:spLocks noChangeArrowheads="1"/>
            </p:cNvSpPr>
            <p:nvPr/>
          </p:nvSpPr>
          <p:spPr bwMode="auto">
            <a:xfrm>
              <a:off x="941387" y="6858189"/>
              <a:ext cx="142875" cy="93027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4" name="Rectangle 134"/>
            <p:cNvSpPr>
              <a:spLocks noChangeArrowheads="1"/>
            </p:cNvSpPr>
            <p:nvPr/>
          </p:nvSpPr>
          <p:spPr bwMode="auto">
            <a:xfrm>
              <a:off x="1181100" y="6626414"/>
              <a:ext cx="142875" cy="11620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5" name="Rectangle 135"/>
            <p:cNvSpPr>
              <a:spLocks noChangeArrowheads="1"/>
            </p:cNvSpPr>
            <p:nvPr/>
          </p:nvSpPr>
          <p:spPr bwMode="auto">
            <a:xfrm>
              <a:off x="1420812" y="7323327"/>
              <a:ext cx="142875" cy="46513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6" name="Rectangle 136"/>
            <p:cNvSpPr>
              <a:spLocks noChangeArrowheads="1"/>
            </p:cNvSpPr>
            <p:nvPr/>
          </p:nvSpPr>
          <p:spPr bwMode="auto">
            <a:xfrm>
              <a:off x="1658938" y="7323327"/>
              <a:ext cx="142875" cy="46513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7" name="Rectangle 137"/>
            <p:cNvSpPr>
              <a:spLocks noChangeArrowheads="1"/>
            </p:cNvSpPr>
            <p:nvPr/>
          </p:nvSpPr>
          <p:spPr bwMode="auto">
            <a:xfrm>
              <a:off x="1898650" y="7439214"/>
              <a:ext cx="142875" cy="3492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8" name="Rectangle 138"/>
            <p:cNvSpPr>
              <a:spLocks noChangeArrowheads="1"/>
            </p:cNvSpPr>
            <p:nvPr/>
          </p:nvSpPr>
          <p:spPr bwMode="auto">
            <a:xfrm>
              <a:off x="2138363" y="7323327"/>
              <a:ext cx="144463" cy="46513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9" name="Rectangle 139"/>
            <p:cNvSpPr>
              <a:spLocks noChangeArrowheads="1"/>
            </p:cNvSpPr>
            <p:nvPr/>
          </p:nvSpPr>
          <p:spPr bwMode="auto">
            <a:xfrm>
              <a:off x="2379663" y="7672577"/>
              <a:ext cx="142875" cy="115888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0" name="Rectangle 140"/>
            <p:cNvSpPr>
              <a:spLocks noChangeArrowheads="1"/>
            </p:cNvSpPr>
            <p:nvPr/>
          </p:nvSpPr>
          <p:spPr bwMode="auto">
            <a:xfrm>
              <a:off x="2379663" y="7207439"/>
              <a:ext cx="142875" cy="46513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1" name="Rectangle 141"/>
            <p:cNvSpPr>
              <a:spLocks noChangeArrowheads="1"/>
            </p:cNvSpPr>
            <p:nvPr/>
          </p:nvSpPr>
          <p:spPr bwMode="auto">
            <a:xfrm>
              <a:off x="2617788" y="7672577"/>
              <a:ext cx="142875" cy="1158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2" name="Rectangle 142"/>
            <p:cNvSpPr>
              <a:spLocks noChangeArrowheads="1"/>
            </p:cNvSpPr>
            <p:nvPr/>
          </p:nvSpPr>
          <p:spPr bwMode="auto">
            <a:xfrm>
              <a:off x="2857500" y="7323327"/>
              <a:ext cx="142875" cy="465138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3" name="Rectangle 143"/>
            <p:cNvSpPr>
              <a:spLocks noChangeArrowheads="1"/>
            </p:cNvSpPr>
            <p:nvPr/>
          </p:nvSpPr>
          <p:spPr bwMode="auto">
            <a:xfrm>
              <a:off x="2857500" y="6742302"/>
              <a:ext cx="142875" cy="58102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4" name="Line 144"/>
            <p:cNvSpPr>
              <a:spLocks noChangeShapeType="1"/>
            </p:cNvSpPr>
            <p:nvPr/>
          </p:nvSpPr>
          <p:spPr bwMode="auto">
            <a:xfrm flipV="1">
              <a:off x="352425" y="5964427"/>
              <a:ext cx="0" cy="182403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5" name="Line 145"/>
            <p:cNvSpPr>
              <a:spLocks noChangeShapeType="1"/>
            </p:cNvSpPr>
            <p:nvPr/>
          </p:nvSpPr>
          <p:spPr bwMode="auto">
            <a:xfrm flipH="1">
              <a:off x="319087" y="7788464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6" name="Rectangle 146"/>
            <p:cNvSpPr>
              <a:spLocks noChangeArrowheads="1"/>
            </p:cNvSpPr>
            <p:nvPr/>
          </p:nvSpPr>
          <p:spPr bwMode="auto">
            <a:xfrm>
              <a:off x="231982" y="7747189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7" name="Line 147"/>
            <p:cNvSpPr>
              <a:spLocks noChangeShapeType="1"/>
            </p:cNvSpPr>
            <p:nvPr/>
          </p:nvSpPr>
          <p:spPr bwMode="auto">
            <a:xfrm flipH="1">
              <a:off x="319087" y="7207439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8" name="Rectangle 148"/>
            <p:cNvSpPr>
              <a:spLocks noChangeArrowheads="1"/>
            </p:cNvSpPr>
            <p:nvPr/>
          </p:nvSpPr>
          <p:spPr bwMode="auto">
            <a:xfrm>
              <a:off x="231982" y="7164577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9" name="Line 149"/>
            <p:cNvSpPr>
              <a:spLocks noChangeShapeType="1"/>
            </p:cNvSpPr>
            <p:nvPr/>
          </p:nvSpPr>
          <p:spPr bwMode="auto">
            <a:xfrm flipH="1">
              <a:off x="319087" y="6626414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0" name="Rectangle 150"/>
            <p:cNvSpPr>
              <a:spLocks noChangeArrowheads="1"/>
            </p:cNvSpPr>
            <p:nvPr/>
          </p:nvSpPr>
          <p:spPr bwMode="auto">
            <a:xfrm>
              <a:off x="188640" y="6583552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1" name="Line 151"/>
            <p:cNvSpPr>
              <a:spLocks noChangeShapeType="1"/>
            </p:cNvSpPr>
            <p:nvPr/>
          </p:nvSpPr>
          <p:spPr bwMode="auto">
            <a:xfrm flipH="1">
              <a:off x="319087" y="6045389"/>
              <a:ext cx="3333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2" name="Rectangle 152"/>
            <p:cNvSpPr>
              <a:spLocks noChangeArrowheads="1"/>
            </p:cNvSpPr>
            <p:nvPr/>
          </p:nvSpPr>
          <p:spPr bwMode="auto">
            <a:xfrm>
              <a:off x="188640" y="6004114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3" name="Rectangle 153"/>
            <p:cNvSpPr>
              <a:spLocks noChangeArrowheads="1"/>
            </p:cNvSpPr>
            <p:nvPr/>
          </p:nvSpPr>
          <p:spPr bwMode="auto">
            <a:xfrm rot="16200000">
              <a:off x="-796310" y="6813522"/>
              <a:ext cx="1804981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Number of enhanced-prophylaxis participants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4" name="Line 154"/>
            <p:cNvSpPr>
              <a:spLocks noChangeShapeType="1"/>
            </p:cNvSpPr>
            <p:nvPr/>
          </p:nvSpPr>
          <p:spPr bwMode="auto">
            <a:xfrm>
              <a:off x="352425" y="7788464"/>
              <a:ext cx="275907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5" name="Rectangle 155"/>
            <p:cNvSpPr>
              <a:spLocks noChangeArrowheads="1"/>
            </p:cNvSpPr>
            <p:nvPr/>
          </p:nvSpPr>
          <p:spPr bwMode="auto">
            <a:xfrm>
              <a:off x="497870" y="7820214"/>
              <a:ext cx="125035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2.5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6" name="Rectangle 156"/>
            <p:cNvSpPr>
              <a:spLocks noChangeArrowheads="1"/>
            </p:cNvSpPr>
            <p:nvPr/>
          </p:nvSpPr>
          <p:spPr bwMode="auto">
            <a:xfrm>
              <a:off x="770490" y="7820214"/>
              <a:ext cx="4969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7" name="Rectangle 157"/>
            <p:cNvSpPr>
              <a:spLocks noChangeArrowheads="1"/>
            </p:cNvSpPr>
            <p:nvPr/>
          </p:nvSpPr>
          <p:spPr bwMode="auto">
            <a:xfrm>
              <a:off x="988532" y="7820214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8" name="Rectangle 158"/>
            <p:cNvSpPr>
              <a:spLocks noChangeArrowheads="1"/>
            </p:cNvSpPr>
            <p:nvPr/>
          </p:nvSpPr>
          <p:spPr bwMode="auto">
            <a:xfrm>
              <a:off x="1228244" y="7820214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9" name="Rectangle 159"/>
            <p:cNvSpPr>
              <a:spLocks noChangeArrowheads="1"/>
            </p:cNvSpPr>
            <p:nvPr/>
          </p:nvSpPr>
          <p:spPr bwMode="auto">
            <a:xfrm>
              <a:off x="1467957" y="7820214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0" name="Rectangle 160"/>
            <p:cNvSpPr>
              <a:spLocks noChangeArrowheads="1"/>
            </p:cNvSpPr>
            <p:nvPr/>
          </p:nvSpPr>
          <p:spPr bwMode="auto">
            <a:xfrm>
              <a:off x="1706082" y="7820214"/>
              <a:ext cx="9938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1" name="Rectangle 161"/>
            <p:cNvSpPr>
              <a:spLocks noChangeArrowheads="1"/>
            </p:cNvSpPr>
            <p:nvPr/>
          </p:nvSpPr>
          <p:spPr bwMode="auto">
            <a:xfrm>
              <a:off x="1925710" y="7820214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2" name="Rectangle 162"/>
            <p:cNvSpPr>
              <a:spLocks noChangeArrowheads="1"/>
            </p:cNvSpPr>
            <p:nvPr/>
          </p:nvSpPr>
          <p:spPr bwMode="auto">
            <a:xfrm>
              <a:off x="2163835" y="7820214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320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3" name="Rectangle 163"/>
            <p:cNvSpPr>
              <a:spLocks noChangeArrowheads="1"/>
            </p:cNvSpPr>
            <p:nvPr/>
          </p:nvSpPr>
          <p:spPr bwMode="auto">
            <a:xfrm>
              <a:off x="2403548" y="7820214"/>
              <a:ext cx="149080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640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4" name="Rectangle 164"/>
            <p:cNvSpPr>
              <a:spLocks noChangeArrowheads="1"/>
            </p:cNvSpPr>
            <p:nvPr/>
          </p:nvSpPr>
          <p:spPr bwMode="auto">
            <a:xfrm>
              <a:off x="2620795" y="7820214"/>
              <a:ext cx="19877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1280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5" name="Rectangle 165"/>
            <p:cNvSpPr>
              <a:spLocks noChangeArrowheads="1"/>
            </p:cNvSpPr>
            <p:nvPr/>
          </p:nvSpPr>
          <p:spPr bwMode="auto">
            <a:xfrm>
              <a:off x="2860508" y="7820214"/>
              <a:ext cx="19877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2560</a:t>
              </a:r>
              <a:endParaRPr kumimoji="0" lang="en-US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6" name="Rectangle 166"/>
            <p:cNvSpPr>
              <a:spLocks noChangeArrowheads="1"/>
            </p:cNvSpPr>
            <p:nvPr/>
          </p:nvSpPr>
          <p:spPr bwMode="auto">
            <a:xfrm>
              <a:off x="582612" y="8111380"/>
              <a:ext cx="2297113" cy="1524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7" name="Rectangle 167"/>
            <p:cNvSpPr>
              <a:spLocks noChangeArrowheads="1"/>
            </p:cNvSpPr>
            <p:nvPr/>
          </p:nvSpPr>
          <p:spPr bwMode="auto">
            <a:xfrm>
              <a:off x="617537" y="8146305"/>
              <a:ext cx="301625" cy="82550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8" name="Rectangle 168"/>
            <p:cNvSpPr>
              <a:spLocks noChangeArrowheads="1"/>
            </p:cNvSpPr>
            <p:nvPr/>
          </p:nvSpPr>
          <p:spPr bwMode="auto">
            <a:xfrm>
              <a:off x="2032000" y="8146305"/>
              <a:ext cx="303213" cy="825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9" name="Rectangle 169"/>
            <p:cNvSpPr>
              <a:spLocks noChangeArrowheads="1"/>
            </p:cNvSpPr>
            <p:nvPr/>
          </p:nvSpPr>
          <p:spPr bwMode="auto">
            <a:xfrm>
              <a:off x="968375" y="8144718"/>
              <a:ext cx="1060450" cy="12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new cryptococcal disease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0" name="Rectangle 170"/>
            <p:cNvSpPr>
              <a:spLocks noChangeArrowheads="1"/>
            </p:cNvSpPr>
            <p:nvPr/>
          </p:nvSpPr>
          <p:spPr bwMode="auto">
            <a:xfrm>
              <a:off x="2382838" y="8144718"/>
              <a:ext cx="534988" cy="12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disease-free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412776" y="7905328"/>
              <a:ext cx="61908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CrAg</a:t>
              </a:r>
              <a:r>
                <a:rPr lang="en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titre</a:t>
              </a:r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77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765050" y="3951982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765050" y="3682107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765050" y="3412232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>
            <a:off x="765050" y="3055045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765050" y="2788345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765050" y="2518470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765050" y="2161282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765050" y="1894582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>
            <a:off x="765050" y="1624707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7" name="Line 17"/>
          <p:cNvSpPr>
            <a:spLocks noChangeShapeType="1"/>
          </p:cNvSpPr>
          <p:nvPr/>
        </p:nvSpPr>
        <p:spPr bwMode="auto">
          <a:xfrm>
            <a:off x="765050" y="1267520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765050" y="996057"/>
            <a:ext cx="5904309" cy="0"/>
          </a:xfrm>
          <a:prstGeom prst="line">
            <a:avLst/>
          </a:prstGeom>
          <a:noFill/>
          <a:ln w="15875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27" name="Line 76"/>
          <p:cNvSpPr>
            <a:spLocks noChangeShapeType="1"/>
          </p:cNvSpPr>
          <p:nvPr/>
        </p:nvSpPr>
        <p:spPr bwMode="auto">
          <a:xfrm>
            <a:off x="765050" y="4147245"/>
            <a:ext cx="5904309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3149" name="Group 3148"/>
          <p:cNvGrpSpPr/>
          <p:nvPr/>
        </p:nvGrpSpPr>
        <p:grpSpPr>
          <a:xfrm>
            <a:off x="4618136" y="419899"/>
            <a:ext cx="827088" cy="1569934"/>
            <a:chOff x="955551" y="419899"/>
            <a:chExt cx="827088" cy="1569934"/>
          </a:xfrm>
        </p:grpSpPr>
        <p:sp>
          <p:nvSpPr>
            <p:cNvPr id="29" name="Line 19"/>
            <p:cNvSpPr>
              <a:spLocks noChangeShapeType="1"/>
            </p:cNvSpPr>
            <p:nvPr/>
          </p:nvSpPr>
          <p:spPr bwMode="auto">
            <a:xfrm>
              <a:off x="998413" y="1421507"/>
              <a:ext cx="0" cy="157163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Line 20"/>
            <p:cNvSpPr>
              <a:spLocks noChangeShapeType="1"/>
            </p:cNvSpPr>
            <p:nvPr/>
          </p:nvSpPr>
          <p:spPr bwMode="auto">
            <a:xfrm>
              <a:off x="1247651" y="1116707"/>
              <a:ext cx="0" cy="461963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78" name="Line 27"/>
            <p:cNvSpPr>
              <a:spLocks noChangeShapeType="1"/>
            </p:cNvSpPr>
            <p:nvPr/>
          </p:nvSpPr>
          <p:spPr bwMode="auto">
            <a:xfrm>
              <a:off x="1496888" y="1519932"/>
              <a:ext cx="0" cy="1793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79" name="Line 28"/>
            <p:cNvSpPr>
              <a:spLocks noChangeShapeType="1"/>
            </p:cNvSpPr>
            <p:nvPr/>
          </p:nvSpPr>
          <p:spPr bwMode="auto">
            <a:xfrm>
              <a:off x="1746126" y="1308795"/>
              <a:ext cx="0" cy="6810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86" name="Oval 35"/>
            <p:cNvSpPr>
              <a:spLocks noChangeArrowheads="1"/>
            </p:cNvSpPr>
            <p:nvPr/>
          </p:nvSpPr>
          <p:spPr bwMode="auto">
            <a:xfrm>
              <a:off x="955551" y="1458020"/>
              <a:ext cx="84138" cy="79375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90" name="Oval 39"/>
            <p:cNvSpPr>
              <a:spLocks noChangeArrowheads="1"/>
            </p:cNvSpPr>
            <p:nvPr/>
          </p:nvSpPr>
          <p:spPr bwMode="auto">
            <a:xfrm>
              <a:off x="1204788" y="1308795"/>
              <a:ext cx="84138" cy="79375"/>
            </a:xfrm>
            <a:prstGeom prst="ellipse">
              <a:avLst/>
            </a:prstGeom>
            <a:solidFill>
              <a:srgbClr val="808080"/>
            </a:solidFill>
            <a:ln w="15875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94" name="Rectangle 43"/>
            <p:cNvSpPr>
              <a:spLocks noChangeArrowheads="1"/>
            </p:cNvSpPr>
            <p:nvPr/>
          </p:nvSpPr>
          <p:spPr bwMode="auto">
            <a:xfrm>
              <a:off x="1455613" y="1570732"/>
              <a:ext cx="77788" cy="79375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98" name="Rectangle 47"/>
            <p:cNvSpPr>
              <a:spLocks noChangeArrowheads="1"/>
            </p:cNvSpPr>
            <p:nvPr/>
          </p:nvSpPr>
          <p:spPr bwMode="auto">
            <a:xfrm>
              <a:off x="1704851" y="1612007"/>
              <a:ext cx="77788" cy="7937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29" name="Rectangle 78"/>
            <p:cNvSpPr>
              <a:spLocks noChangeArrowheads="1"/>
            </p:cNvSpPr>
            <p:nvPr/>
          </p:nvSpPr>
          <p:spPr bwMode="auto">
            <a:xfrm>
              <a:off x="1080445" y="419899"/>
              <a:ext cx="62036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All-cause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mortality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48" name="Group 3147"/>
          <p:cNvGrpSpPr/>
          <p:nvPr/>
        </p:nvGrpSpPr>
        <p:grpSpPr>
          <a:xfrm>
            <a:off x="5688322" y="437982"/>
            <a:ext cx="981038" cy="2604363"/>
            <a:chOff x="3929750" y="437982"/>
            <a:chExt cx="981038" cy="2604363"/>
          </a:xfrm>
        </p:grpSpPr>
        <p:sp>
          <p:nvSpPr>
            <p:cNvPr id="3073" name="Line 23"/>
            <p:cNvSpPr>
              <a:spLocks noChangeShapeType="1"/>
            </p:cNvSpPr>
            <p:nvPr/>
          </p:nvSpPr>
          <p:spPr bwMode="auto">
            <a:xfrm>
              <a:off x="3986089" y="1670745"/>
              <a:ext cx="0" cy="228600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75" name="Line 24"/>
            <p:cNvSpPr>
              <a:spLocks noChangeShapeType="1"/>
            </p:cNvSpPr>
            <p:nvPr/>
          </p:nvSpPr>
          <p:spPr bwMode="auto">
            <a:xfrm>
              <a:off x="4235326" y="1516757"/>
              <a:ext cx="0" cy="152558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82" name="Line 31"/>
            <p:cNvSpPr>
              <a:spLocks noChangeShapeType="1"/>
            </p:cNvSpPr>
            <p:nvPr/>
          </p:nvSpPr>
          <p:spPr bwMode="auto">
            <a:xfrm>
              <a:off x="4484564" y="1848545"/>
              <a:ext cx="0" cy="2952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83" name="Line 32"/>
            <p:cNvSpPr>
              <a:spLocks noChangeShapeType="1"/>
            </p:cNvSpPr>
            <p:nvPr/>
          </p:nvSpPr>
          <p:spPr bwMode="auto">
            <a:xfrm>
              <a:off x="4733801" y="1516757"/>
              <a:ext cx="0" cy="152082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88" name="Oval 37"/>
            <p:cNvSpPr>
              <a:spLocks noChangeArrowheads="1"/>
            </p:cNvSpPr>
            <p:nvPr/>
          </p:nvSpPr>
          <p:spPr bwMode="auto">
            <a:xfrm>
              <a:off x="3944814" y="1745357"/>
              <a:ext cx="82550" cy="7778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92" name="Oval 41"/>
            <p:cNvSpPr>
              <a:spLocks noChangeArrowheads="1"/>
            </p:cNvSpPr>
            <p:nvPr/>
          </p:nvSpPr>
          <p:spPr bwMode="auto">
            <a:xfrm>
              <a:off x="4194051" y="2239070"/>
              <a:ext cx="82550" cy="79375"/>
            </a:xfrm>
            <a:prstGeom prst="ellipse">
              <a:avLst/>
            </a:prstGeom>
            <a:solidFill>
              <a:srgbClr val="808080"/>
            </a:solidFill>
            <a:ln w="15875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96" name="Rectangle 45"/>
            <p:cNvSpPr>
              <a:spLocks noChangeArrowheads="1"/>
            </p:cNvSpPr>
            <p:nvPr/>
          </p:nvSpPr>
          <p:spPr bwMode="auto">
            <a:xfrm>
              <a:off x="4443289" y="1956495"/>
              <a:ext cx="82550" cy="79375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00" name="Rectangle 49"/>
            <p:cNvSpPr>
              <a:spLocks noChangeArrowheads="1"/>
            </p:cNvSpPr>
            <p:nvPr/>
          </p:nvSpPr>
          <p:spPr bwMode="auto">
            <a:xfrm>
              <a:off x="4692526" y="2235895"/>
              <a:ext cx="82550" cy="77788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33" name="Rectangle 82"/>
            <p:cNvSpPr>
              <a:spLocks noChangeArrowheads="1"/>
            </p:cNvSpPr>
            <p:nvPr/>
          </p:nvSpPr>
          <p:spPr bwMode="auto">
            <a:xfrm>
              <a:off x="3929750" y="437982"/>
              <a:ext cx="9810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Deaths of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unknown cause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03"/>
          <p:cNvSpPr txBox="1">
            <a:spLocks noChangeArrowheads="1"/>
          </p:cNvSpPr>
          <p:nvPr/>
        </p:nvSpPr>
        <p:spPr bwMode="auto">
          <a:xfrm>
            <a:off x="0" y="0"/>
            <a:ext cx="6669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sz="1200" b="1" dirty="0" smtClean="0"/>
              <a:t>Figure </a:t>
            </a:r>
            <a:r>
              <a:rPr lang="en-GB" sz="1200" b="1" dirty="0" smtClean="0"/>
              <a:t>2  Absolute rates </a:t>
            </a:r>
            <a:r>
              <a:rPr lang="en-GB" sz="1200" b="1" dirty="0"/>
              <a:t>of key events through </a:t>
            </a:r>
            <a:r>
              <a:rPr lang="en-GB" sz="1200" b="1" dirty="0" smtClean="0"/>
              <a:t>week-24</a:t>
            </a:r>
            <a:endParaRPr lang="en-GB" altLang="en-US" sz="1200" b="1" dirty="0"/>
          </a:p>
        </p:txBody>
      </p:sp>
      <p:sp>
        <p:nvSpPr>
          <p:cNvPr id="3102" name="Line 51"/>
          <p:cNvSpPr>
            <a:spLocks noChangeShapeType="1"/>
          </p:cNvSpPr>
          <p:nvPr/>
        </p:nvSpPr>
        <p:spPr bwMode="auto">
          <a:xfrm flipV="1">
            <a:off x="765051" y="677937"/>
            <a:ext cx="0" cy="3482975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03" name="Line 52"/>
          <p:cNvSpPr>
            <a:spLocks noChangeShapeType="1"/>
          </p:cNvSpPr>
          <p:nvPr/>
        </p:nvSpPr>
        <p:spPr bwMode="auto">
          <a:xfrm flipH="1">
            <a:off x="693613" y="3951982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4" name="Rectangle 53"/>
          <p:cNvSpPr>
            <a:spLocks noChangeArrowheads="1"/>
          </p:cNvSpPr>
          <p:nvPr/>
        </p:nvSpPr>
        <p:spPr bwMode="auto">
          <a:xfrm>
            <a:off x="441564" y="3859907"/>
            <a:ext cx="1955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.05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05" name="Line 54"/>
          <p:cNvSpPr>
            <a:spLocks noChangeShapeType="1"/>
          </p:cNvSpPr>
          <p:nvPr/>
        </p:nvSpPr>
        <p:spPr bwMode="auto">
          <a:xfrm flipH="1">
            <a:off x="693613" y="3682107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6" name="Rectangle 55"/>
          <p:cNvSpPr>
            <a:spLocks noChangeArrowheads="1"/>
          </p:cNvSpPr>
          <p:nvPr/>
        </p:nvSpPr>
        <p:spPr bwMode="auto">
          <a:xfrm>
            <a:off x="515348" y="3590032"/>
            <a:ext cx="11701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.1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07" name="Line 56"/>
          <p:cNvSpPr>
            <a:spLocks noChangeShapeType="1"/>
          </p:cNvSpPr>
          <p:nvPr/>
        </p:nvSpPr>
        <p:spPr bwMode="auto">
          <a:xfrm flipH="1">
            <a:off x="693613" y="3412232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8" name="Rectangle 57"/>
          <p:cNvSpPr>
            <a:spLocks noChangeArrowheads="1"/>
          </p:cNvSpPr>
          <p:nvPr/>
        </p:nvSpPr>
        <p:spPr bwMode="auto">
          <a:xfrm>
            <a:off x="515348" y="3324920"/>
            <a:ext cx="11701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.2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09" name="Line 58"/>
          <p:cNvSpPr>
            <a:spLocks noChangeShapeType="1"/>
          </p:cNvSpPr>
          <p:nvPr/>
        </p:nvSpPr>
        <p:spPr bwMode="auto">
          <a:xfrm flipH="1">
            <a:off x="693613" y="3055045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0" name="Rectangle 59"/>
          <p:cNvSpPr>
            <a:spLocks noChangeArrowheads="1"/>
          </p:cNvSpPr>
          <p:nvPr/>
        </p:nvSpPr>
        <p:spPr bwMode="auto">
          <a:xfrm>
            <a:off x="515348" y="2967732"/>
            <a:ext cx="11701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.5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11" name="Line 60"/>
          <p:cNvSpPr>
            <a:spLocks noChangeShapeType="1"/>
          </p:cNvSpPr>
          <p:nvPr/>
        </p:nvSpPr>
        <p:spPr bwMode="auto">
          <a:xfrm flipH="1">
            <a:off x="693613" y="2788345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2" name="Rectangle 61"/>
          <p:cNvSpPr>
            <a:spLocks noChangeArrowheads="1"/>
          </p:cNvSpPr>
          <p:nvPr/>
        </p:nvSpPr>
        <p:spPr bwMode="auto">
          <a:xfrm>
            <a:off x="553821" y="2696270"/>
            <a:ext cx="7854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13" name="Line 62"/>
          <p:cNvSpPr>
            <a:spLocks noChangeShapeType="1"/>
          </p:cNvSpPr>
          <p:nvPr/>
        </p:nvSpPr>
        <p:spPr bwMode="auto">
          <a:xfrm flipH="1">
            <a:off x="693613" y="2518470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4" name="Rectangle 63"/>
          <p:cNvSpPr>
            <a:spLocks noChangeArrowheads="1"/>
          </p:cNvSpPr>
          <p:nvPr/>
        </p:nvSpPr>
        <p:spPr bwMode="auto">
          <a:xfrm>
            <a:off x="553821" y="2426395"/>
            <a:ext cx="7854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15" name="Line 64"/>
          <p:cNvSpPr>
            <a:spLocks noChangeShapeType="1"/>
          </p:cNvSpPr>
          <p:nvPr/>
        </p:nvSpPr>
        <p:spPr bwMode="auto">
          <a:xfrm flipH="1">
            <a:off x="693613" y="2161282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6" name="Rectangle 65"/>
          <p:cNvSpPr>
            <a:spLocks noChangeArrowheads="1"/>
          </p:cNvSpPr>
          <p:nvPr/>
        </p:nvSpPr>
        <p:spPr bwMode="auto">
          <a:xfrm>
            <a:off x="553821" y="2073970"/>
            <a:ext cx="7854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5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17" name="Line 66"/>
          <p:cNvSpPr>
            <a:spLocks noChangeShapeType="1"/>
          </p:cNvSpPr>
          <p:nvPr/>
        </p:nvSpPr>
        <p:spPr bwMode="auto">
          <a:xfrm flipH="1">
            <a:off x="693613" y="1894582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8" name="Rectangle 67"/>
          <p:cNvSpPr>
            <a:spLocks noChangeArrowheads="1"/>
          </p:cNvSpPr>
          <p:nvPr/>
        </p:nvSpPr>
        <p:spPr bwMode="auto">
          <a:xfrm>
            <a:off x="478449" y="1802507"/>
            <a:ext cx="15709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10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19" name="Line 68"/>
          <p:cNvSpPr>
            <a:spLocks noChangeShapeType="1"/>
          </p:cNvSpPr>
          <p:nvPr/>
        </p:nvSpPr>
        <p:spPr bwMode="auto">
          <a:xfrm flipH="1">
            <a:off x="693613" y="1624707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0" name="Rectangle 69"/>
          <p:cNvSpPr>
            <a:spLocks noChangeArrowheads="1"/>
          </p:cNvSpPr>
          <p:nvPr/>
        </p:nvSpPr>
        <p:spPr bwMode="auto">
          <a:xfrm>
            <a:off x="478449" y="1532632"/>
            <a:ext cx="15709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20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21" name="Line 70"/>
          <p:cNvSpPr>
            <a:spLocks noChangeShapeType="1"/>
          </p:cNvSpPr>
          <p:nvPr/>
        </p:nvSpPr>
        <p:spPr bwMode="auto">
          <a:xfrm flipH="1">
            <a:off x="693613" y="1267520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2" name="Rectangle 71"/>
          <p:cNvSpPr>
            <a:spLocks noChangeArrowheads="1"/>
          </p:cNvSpPr>
          <p:nvPr/>
        </p:nvSpPr>
        <p:spPr bwMode="auto">
          <a:xfrm>
            <a:off x="478449" y="1180207"/>
            <a:ext cx="15709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50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23" name="Line 72"/>
          <p:cNvSpPr>
            <a:spLocks noChangeShapeType="1"/>
          </p:cNvSpPr>
          <p:nvPr/>
        </p:nvSpPr>
        <p:spPr bwMode="auto">
          <a:xfrm flipH="1">
            <a:off x="693613" y="996057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4" name="Rectangle 73"/>
          <p:cNvSpPr>
            <a:spLocks noChangeArrowheads="1"/>
          </p:cNvSpPr>
          <p:nvPr/>
        </p:nvSpPr>
        <p:spPr bwMode="auto">
          <a:xfrm>
            <a:off x="404664" y="908745"/>
            <a:ext cx="23564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100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25" name="Rectangle 74"/>
          <p:cNvSpPr>
            <a:spLocks noChangeArrowheads="1"/>
          </p:cNvSpPr>
          <p:nvPr/>
        </p:nvSpPr>
        <p:spPr bwMode="auto">
          <a:xfrm rot="16200000">
            <a:off x="-1292113" y="2241986"/>
            <a:ext cx="285815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Absolute rate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100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person-years at risk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6" name="Rectangle 75"/>
          <p:cNvSpPr>
            <a:spLocks noChangeArrowheads="1"/>
          </p:cNvSpPr>
          <p:nvPr/>
        </p:nvSpPr>
        <p:spPr bwMode="auto">
          <a:xfrm rot="16200000">
            <a:off x="-649410" y="2243573"/>
            <a:ext cx="19203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the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first 24 weeks on ART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1" name="Rectangle 80"/>
          <p:cNvSpPr>
            <a:spLocks noChangeArrowheads="1"/>
          </p:cNvSpPr>
          <p:nvPr/>
        </p:nvSpPr>
        <p:spPr bwMode="auto">
          <a:xfrm>
            <a:off x="1548891" y="437982"/>
            <a:ext cx="854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Cryptococcal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deaths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1579" y="2004011"/>
            <a:ext cx="69970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being CRAG+ vs CRAG– in </a:t>
            </a:r>
            <a:r>
              <a:rPr lang="en-GB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standard-</a:t>
            </a:r>
            <a:r>
              <a:rPr lang="en-GB" sz="8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cotrimox</a:t>
            </a:r>
            <a:r>
              <a:rPr lang="en-GB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-azole</a:t>
            </a:r>
            <a:endParaRPr lang="en-GB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0055" y="2292043"/>
            <a:ext cx="8284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b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of being </a:t>
            </a:r>
            <a:b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CRAG+ vs CRAG– in enhanced-prophylaxis</a:t>
            </a:r>
          </a:p>
        </p:txBody>
      </p:sp>
      <p:sp>
        <p:nvSpPr>
          <p:cNvPr id="7" name="Left-Right Arrow 6"/>
          <p:cNvSpPr/>
          <p:nvPr/>
        </p:nvSpPr>
        <p:spPr>
          <a:xfrm rot="2824343">
            <a:off x="1803985" y="1684040"/>
            <a:ext cx="487249" cy="117776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6752" y="848544"/>
            <a:ext cx="20224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Impact of enhanced vs standard prophylaxis in CRAG+ (Fig. 3)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071296" y="1137593"/>
            <a:ext cx="185359" cy="55478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722697" y="3160126"/>
            <a:ext cx="65088" cy="497747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t Brace 11"/>
          <p:cNvSpPr/>
          <p:nvPr/>
        </p:nvSpPr>
        <p:spPr>
          <a:xfrm>
            <a:off x="1265635" y="1519721"/>
            <a:ext cx="233125" cy="1476514"/>
          </a:xfrm>
          <a:prstGeom prst="leftBrac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eft Brace 12"/>
          <p:cNvSpPr/>
          <p:nvPr/>
        </p:nvSpPr>
        <p:spPr>
          <a:xfrm flipH="1">
            <a:off x="2417763" y="2021654"/>
            <a:ext cx="216024" cy="127618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eft-Right Arrow 15"/>
          <p:cNvSpPr/>
          <p:nvPr/>
        </p:nvSpPr>
        <p:spPr>
          <a:xfrm rot="1783540">
            <a:off x="1573333" y="3067005"/>
            <a:ext cx="487249" cy="117776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>
            <a:off x="1554609" y="2454970"/>
            <a:ext cx="0" cy="1077913"/>
          </a:xfrm>
          <a:prstGeom prst="line">
            <a:avLst/>
          </a:prstGeom>
          <a:noFill/>
          <a:ln w="15875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2" name="Line 22"/>
          <p:cNvSpPr>
            <a:spLocks noChangeShapeType="1"/>
          </p:cNvSpPr>
          <p:nvPr/>
        </p:nvSpPr>
        <p:spPr bwMode="auto">
          <a:xfrm>
            <a:off x="1800672" y="1237357"/>
            <a:ext cx="0" cy="574675"/>
          </a:xfrm>
          <a:prstGeom prst="line">
            <a:avLst/>
          </a:prstGeom>
          <a:noFill/>
          <a:ln w="15875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Line 29"/>
          <p:cNvSpPr>
            <a:spLocks noChangeShapeType="1"/>
          </p:cNvSpPr>
          <p:nvPr/>
        </p:nvSpPr>
        <p:spPr bwMode="auto">
          <a:xfrm>
            <a:off x="2049909" y="2513707"/>
            <a:ext cx="0" cy="152558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1" name="Line 30"/>
          <p:cNvSpPr>
            <a:spLocks noChangeShapeType="1"/>
          </p:cNvSpPr>
          <p:nvPr/>
        </p:nvSpPr>
        <p:spPr bwMode="auto">
          <a:xfrm>
            <a:off x="2299147" y="1465957"/>
            <a:ext cx="0" cy="1076325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7" name="Oval 36"/>
          <p:cNvSpPr>
            <a:spLocks noChangeArrowheads="1"/>
          </p:cNvSpPr>
          <p:nvPr/>
        </p:nvSpPr>
        <p:spPr bwMode="auto">
          <a:xfrm>
            <a:off x="1513334" y="2955032"/>
            <a:ext cx="79375" cy="77788"/>
          </a:xfrm>
          <a:prstGeom prst="ellipse">
            <a:avLst/>
          </a:prstGeom>
          <a:solidFill>
            <a:srgbClr val="FFFFFF"/>
          </a:solidFill>
          <a:ln w="15875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1" name="Oval 40"/>
          <p:cNvSpPr>
            <a:spLocks noChangeArrowheads="1"/>
          </p:cNvSpPr>
          <p:nvPr/>
        </p:nvSpPr>
        <p:spPr bwMode="auto">
          <a:xfrm>
            <a:off x="1762572" y="1483420"/>
            <a:ext cx="79375" cy="79375"/>
          </a:xfrm>
          <a:prstGeom prst="ellipse">
            <a:avLst/>
          </a:prstGeom>
          <a:solidFill>
            <a:srgbClr val="808080"/>
          </a:solidFill>
          <a:ln w="15875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5" name="Rectangle 44"/>
          <p:cNvSpPr>
            <a:spLocks noChangeArrowheads="1"/>
          </p:cNvSpPr>
          <p:nvPr/>
        </p:nvSpPr>
        <p:spPr bwMode="auto">
          <a:xfrm>
            <a:off x="2011809" y="3237607"/>
            <a:ext cx="79375" cy="77788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9" name="Rectangle 48"/>
          <p:cNvSpPr>
            <a:spLocks noChangeArrowheads="1"/>
          </p:cNvSpPr>
          <p:nvPr/>
        </p:nvSpPr>
        <p:spPr bwMode="auto">
          <a:xfrm>
            <a:off x="2261047" y="1966020"/>
            <a:ext cx="79375" cy="825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147" name="Group 3146"/>
          <p:cNvGrpSpPr/>
          <p:nvPr/>
        </p:nvGrpSpPr>
        <p:grpSpPr>
          <a:xfrm>
            <a:off x="3292568" y="437982"/>
            <a:ext cx="1144544" cy="3344138"/>
            <a:chOff x="5261889" y="437982"/>
            <a:chExt cx="1144544" cy="3344138"/>
          </a:xfrm>
        </p:grpSpPr>
        <p:sp>
          <p:nvSpPr>
            <p:cNvPr id="3076" name="Line 25"/>
            <p:cNvSpPr>
              <a:spLocks noChangeShapeType="1"/>
            </p:cNvSpPr>
            <p:nvPr/>
          </p:nvSpPr>
          <p:spPr bwMode="auto">
            <a:xfrm>
              <a:off x="5483101" y="2148582"/>
              <a:ext cx="0" cy="876300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7" name="Line 26"/>
            <p:cNvSpPr>
              <a:spLocks noChangeShapeType="1"/>
            </p:cNvSpPr>
            <p:nvPr/>
          </p:nvSpPr>
          <p:spPr bwMode="auto">
            <a:xfrm>
              <a:off x="5732339" y="772220"/>
              <a:ext cx="0" cy="407988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4" name="Line 33"/>
            <p:cNvSpPr>
              <a:spLocks noChangeShapeType="1"/>
            </p:cNvSpPr>
            <p:nvPr/>
          </p:nvSpPr>
          <p:spPr bwMode="auto">
            <a:xfrm>
              <a:off x="5981576" y="2259707"/>
              <a:ext cx="0" cy="152241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5" name="Line 34"/>
            <p:cNvSpPr>
              <a:spLocks noChangeShapeType="1"/>
            </p:cNvSpPr>
            <p:nvPr/>
          </p:nvSpPr>
          <p:spPr bwMode="auto">
            <a:xfrm>
              <a:off x="6230814" y="1038920"/>
              <a:ext cx="0" cy="6810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9" name="Oval 38"/>
            <p:cNvSpPr>
              <a:spLocks noChangeArrowheads="1"/>
            </p:cNvSpPr>
            <p:nvPr/>
          </p:nvSpPr>
          <p:spPr bwMode="auto">
            <a:xfrm>
              <a:off x="5440239" y="2547045"/>
              <a:ext cx="79375" cy="79375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3" name="Oval 42"/>
            <p:cNvSpPr>
              <a:spLocks noChangeArrowheads="1"/>
            </p:cNvSpPr>
            <p:nvPr/>
          </p:nvSpPr>
          <p:spPr bwMode="auto">
            <a:xfrm>
              <a:off x="5689476" y="938907"/>
              <a:ext cx="79375" cy="79375"/>
            </a:xfrm>
            <a:prstGeom prst="ellipse">
              <a:avLst/>
            </a:prstGeom>
            <a:solidFill>
              <a:srgbClr val="808080"/>
            </a:solidFill>
            <a:ln w="15875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7" name="Rectangle 46"/>
            <p:cNvSpPr>
              <a:spLocks noChangeArrowheads="1"/>
            </p:cNvSpPr>
            <p:nvPr/>
          </p:nvSpPr>
          <p:spPr bwMode="auto">
            <a:xfrm>
              <a:off x="5940301" y="2978845"/>
              <a:ext cx="77788" cy="84138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1" name="Rectangle 50"/>
            <p:cNvSpPr>
              <a:spLocks noChangeArrowheads="1"/>
            </p:cNvSpPr>
            <p:nvPr/>
          </p:nvSpPr>
          <p:spPr bwMode="auto">
            <a:xfrm>
              <a:off x="6189539" y="1342132"/>
              <a:ext cx="77788" cy="7937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5" name="Rectangle 84"/>
            <p:cNvSpPr>
              <a:spLocks noChangeArrowheads="1"/>
            </p:cNvSpPr>
            <p:nvPr/>
          </p:nvSpPr>
          <p:spPr bwMode="auto">
            <a:xfrm>
              <a:off x="5261889" y="437982"/>
              <a:ext cx="114454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New </a:t>
              </a:r>
              <a:r>
                <a:rPr kumimoji="0" lang="en-US" altLang="en-US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cryptococcal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disease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37" name="Rectangle 86"/>
          <p:cNvSpPr>
            <a:spLocks noChangeArrowheads="1"/>
          </p:cNvSpPr>
          <p:nvPr/>
        </p:nvSpPr>
        <p:spPr bwMode="auto">
          <a:xfrm>
            <a:off x="67191" y="4376936"/>
            <a:ext cx="6716381" cy="565150"/>
          </a:xfrm>
          <a:prstGeom prst="rect">
            <a:avLst/>
          </a:prstGeom>
          <a:solidFill>
            <a:srgbClr val="FFFFFF"/>
          </a:solidFill>
          <a:ln w="7938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8" name="Oval 87"/>
          <p:cNvSpPr>
            <a:spLocks noChangeArrowheads="1"/>
          </p:cNvSpPr>
          <p:nvPr/>
        </p:nvSpPr>
        <p:spPr bwMode="auto">
          <a:xfrm>
            <a:off x="163937" y="4497586"/>
            <a:ext cx="79375" cy="77788"/>
          </a:xfrm>
          <a:prstGeom prst="ellipse">
            <a:avLst/>
          </a:prstGeom>
          <a:solidFill>
            <a:srgbClr val="FFFFFF"/>
          </a:solidFill>
          <a:ln w="15875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9" name="Oval 88"/>
          <p:cNvSpPr>
            <a:spLocks noChangeArrowheads="1"/>
          </p:cNvSpPr>
          <p:nvPr/>
        </p:nvSpPr>
        <p:spPr bwMode="auto">
          <a:xfrm>
            <a:off x="3492645" y="4497586"/>
            <a:ext cx="84138" cy="77788"/>
          </a:xfrm>
          <a:prstGeom prst="ellipse">
            <a:avLst/>
          </a:prstGeom>
          <a:solidFill>
            <a:srgbClr val="808080"/>
          </a:solidFill>
          <a:ln w="15875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0" name="Rectangle 89"/>
          <p:cNvSpPr>
            <a:spLocks noChangeArrowheads="1"/>
          </p:cNvSpPr>
          <p:nvPr/>
        </p:nvSpPr>
        <p:spPr bwMode="auto">
          <a:xfrm>
            <a:off x="163937" y="4737299"/>
            <a:ext cx="79375" cy="84138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41" name="Rectangle 90"/>
          <p:cNvSpPr>
            <a:spLocks noChangeArrowheads="1"/>
          </p:cNvSpPr>
          <p:nvPr/>
        </p:nvSpPr>
        <p:spPr bwMode="auto">
          <a:xfrm>
            <a:off x="3492645" y="4737299"/>
            <a:ext cx="84138" cy="8413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2" name="Rectangle 91"/>
          <p:cNvSpPr>
            <a:spLocks noChangeArrowheads="1"/>
          </p:cNvSpPr>
          <p:nvPr/>
        </p:nvSpPr>
        <p:spPr bwMode="auto">
          <a:xfrm>
            <a:off x="307953" y="4446786"/>
            <a:ext cx="312104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Standard-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cotrimoxazole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: baseline CRAG-negative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43" name="Rectangle 92"/>
          <p:cNvSpPr>
            <a:spLocks noChangeArrowheads="1"/>
          </p:cNvSpPr>
          <p:nvPr/>
        </p:nvSpPr>
        <p:spPr bwMode="auto">
          <a:xfrm>
            <a:off x="3647699" y="4446786"/>
            <a:ext cx="306654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100" dirty="0">
                <a:solidFill>
                  <a:srgbClr val="000000"/>
                </a:solidFill>
              </a:rPr>
              <a:t>Standard-</a:t>
            </a:r>
            <a:r>
              <a:rPr lang="en-US" altLang="en-US" sz="1100" dirty="0" err="1">
                <a:solidFill>
                  <a:srgbClr val="000000"/>
                </a:solidFill>
              </a:rPr>
              <a:t>cotrimoxazole</a:t>
            </a:r>
            <a:r>
              <a:rPr lang="en-US" altLang="en-US" sz="1100" dirty="0">
                <a:solidFill>
                  <a:srgbClr val="000000"/>
                </a:solidFill>
              </a:rPr>
              <a:t>: baseline CRAG-positive</a:t>
            </a:r>
            <a:endParaRPr lang="en-US" altLang="en-US" sz="1100" dirty="0"/>
          </a:p>
        </p:txBody>
      </p:sp>
      <p:sp>
        <p:nvSpPr>
          <p:cNvPr id="3144" name="Rectangle 93"/>
          <p:cNvSpPr>
            <a:spLocks noChangeArrowheads="1"/>
          </p:cNvSpPr>
          <p:nvPr/>
        </p:nvSpPr>
        <p:spPr bwMode="auto">
          <a:xfrm>
            <a:off x="307953" y="4688086"/>
            <a:ext cx="302967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100" dirty="0">
                <a:solidFill>
                  <a:srgbClr val="000000"/>
                </a:solidFill>
              </a:rPr>
              <a:t>Enhanced-prophylaxis: baseline CRAG-negative</a:t>
            </a:r>
            <a:endParaRPr lang="en-US" altLang="en-US" sz="1100" dirty="0"/>
          </a:p>
        </p:txBody>
      </p:sp>
      <p:sp>
        <p:nvSpPr>
          <p:cNvPr id="3145" name="Rectangle 94"/>
          <p:cNvSpPr>
            <a:spLocks noChangeArrowheads="1"/>
          </p:cNvSpPr>
          <p:nvPr/>
        </p:nvSpPr>
        <p:spPr bwMode="auto">
          <a:xfrm>
            <a:off x="3647699" y="4688086"/>
            <a:ext cx="302166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100" dirty="0">
                <a:solidFill>
                  <a:srgbClr val="000000"/>
                </a:solidFill>
              </a:rPr>
              <a:t>Enhanced-prophylaxis: baseline CRAG-positive</a:t>
            </a:r>
            <a:endParaRPr lang="en-US" altLang="en-US" sz="1100" dirty="0"/>
          </a:p>
        </p:txBody>
      </p:sp>
      <p:cxnSp>
        <p:nvCxnSpPr>
          <p:cNvPr id="3153" name="Straight Connector 3152"/>
          <p:cNvCxnSpPr/>
          <p:nvPr/>
        </p:nvCxnSpPr>
        <p:spPr>
          <a:xfrm>
            <a:off x="5589240" y="419899"/>
            <a:ext cx="0" cy="372734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515748" y="416496"/>
            <a:ext cx="0" cy="372734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212976" y="416496"/>
            <a:ext cx="0" cy="372734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765051" y="3678342"/>
            <a:ext cx="12825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Impact of enhanced vs standard prophylaxis in CRAG- (Fig. 3)</a:t>
            </a:r>
          </a:p>
        </p:txBody>
      </p:sp>
    </p:spTree>
    <p:extLst>
      <p:ext uri="{BB962C8B-B14F-4D97-AF65-F5344CB8AC3E}">
        <p14:creationId xmlns:p14="http://schemas.microsoft.com/office/powerpoint/2010/main" val="2842769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fld id="{1DC93E8E-9B9E-416D-95E2-7529FB1E2E0B}" type="slidenum">
              <a:rPr lang="en-US" altLang="en-US" smtClean="0">
                <a:solidFill>
                  <a:prstClr val="black"/>
                </a:solidFill>
              </a:rPr>
              <a:pPr/>
              <a:t>3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TextBox 103"/>
          <p:cNvSpPr txBox="1">
            <a:spLocks noChangeArrowheads="1"/>
          </p:cNvSpPr>
          <p:nvPr/>
        </p:nvSpPr>
        <p:spPr bwMode="auto">
          <a:xfrm>
            <a:off x="12779" y="2937"/>
            <a:ext cx="5951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sz="1200" b="1" dirty="0"/>
              <a:t>Figure </a:t>
            </a:r>
            <a:r>
              <a:rPr lang="en-GB" sz="1200" b="1" dirty="0" smtClean="0"/>
              <a:t>3 Relative impact </a:t>
            </a:r>
            <a:r>
              <a:rPr lang="en-GB" sz="1200" b="1" dirty="0"/>
              <a:t>of </a:t>
            </a:r>
            <a:r>
              <a:rPr lang="en-GB" sz="1200" b="1" dirty="0" smtClean="0"/>
              <a:t>enhanced-prophylaxis </a:t>
            </a:r>
            <a:r>
              <a:rPr lang="en-GB" sz="1200" b="1" dirty="0"/>
              <a:t>vs </a:t>
            </a:r>
            <a:r>
              <a:rPr lang="en-GB" sz="1200" b="1" dirty="0" smtClean="0"/>
              <a:t>standard-</a:t>
            </a:r>
            <a:r>
              <a:rPr lang="en-GB" sz="1200" b="1" dirty="0" err="1" smtClean="0"/>
              <a:t>cotrimoxazole</a:t>
            </a:r>
            <a:r>
              <a:rPr lang="en-GB" sz="1200" b="1" dirty="0" smtClean="0"/>
              <a:t> through 24 weeks by </a:t>
            </a:r>
            <a:r>
              <a:rPr lang="en-GB" sz="1200" b="1" dirty="0"/>
              <a:t>baseline CRAG status</a:t>
            </a:r>
            <a:endParaRPr lang="en-GB" altLang="en-US" sz="1200" b="1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82550" y="824607"/>
            <a:ext cx="5506690" cy="0"/>
          </a:xfrm>
          <a:prstGeom prst="line">
            <a:avLst/>
          </a:prstGeom>
          <a:noFill/>
          <a:ln w="11113">
            <a:solidFill>
              <a:srgbClr val="C0C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3236913" y="824606"/>
            <a:ext cx="0" cy="4631631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178175" y="1086545"/>
            <a:ext cx="49213" cy="49213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114675" y="1246882"/>
            <a:ext cx="47625" cy="49213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19438" y="1734245"/>
            <a:ext cx="49213" cy="47625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55938" y="1894582"/>
            <a:ext cx="47625" cy="47625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146425" y="2380357"/>
            <a:ext cx="47625" cy="49213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227388" y="2540695"/>
            <a:ext cx="47625" cy="49213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067050" y="3028057"/>
            <a:ext cx="47625" cy="47625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082925" y="3193157"/>
            <a:ext cx="47625" cy="49213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067050" y="3674170"/>
            <a:ext cx="47625" cy="49213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060700" y="3840857"/>
            <a:ext cx="49213" cy="47625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243263" y="4321870"/>
            <a:ext cx="47625" cy="52388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092450" y="4486970"/>
            <a:ext cx="49213" cy="47625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216275" y="4974332"/>
            <a:ext cx="47625" cy="47625"/>
          </a:xfrm>
          <a:prstGeom prst="rect">
            <a:avLst/>
          </a:prstGeom>
          <a:solidFill>
            <a:srgbClr val="B4B4B4"/>
          </a:solidFill>
          <a:ln w="20638">
            <a:solidFill>
              <a:srgbClr val="B4B4B4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3162300" y="1108770"/>
            <a:ext cx="80963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3001963" y="1273870"/>
            <a:ext cx="277813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2959100" y="1754882"/>
            <a:ext cx="503238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2959100" y="1921570"/>
            <a:ext cx="327025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3109913" y="2407345"/>
            <a:ext cx="122238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2959100" y="2567682"/>
            <a:ext cx="557213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2959100" y="3055045"/>
            <a:ext cx="433388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48" name="Line 31"/>
          <p:cNvSpPr>
            <a:spLocks noChangeShapeType="1"/>
          </p:cNvSpPr>
          <p:nvPr/>
        </p:nvSpPr>
        <p:spPr bwMode="auto">
          <a:xfrm>
            <a:off x="2970213" y="3215382"/>
            <a:ext cx="266700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49" name="Line 32"/>
          <p:cNvSpPr>
            <a:spLocks noChangeShapeType="1"/>
          </p:cNvSpPr>
          <p:nvPr/>
        </p:nvSpPr>
        <p:spPr bwMode="auto">
          <a:xfrm>
            <a:off x="2959100" y="3701157"/>
            <a:ext cx="433388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1" name="Line 33"/>
          <p:cNvSpPr>
            <a:spLocks noChangeShapeType="1"/>
          </p:cNvSpPr>
          <p:nvPr/>
        </p:nvSpPr>
        <p:spPr bwMode="auto">
          <a:xfrm>
            <a:off x="2959100" y="3861495"/>
            <a:ext cx="273050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2" name="Line 34"/>
          <p:cNvSpPr>
            <a:spLocks noChangeShapeType="1"/>
          </p:cNvSpPr>
          <p:nvPr/>
        </p:nvSpPr>
        <p:spPr bwMode="auto">
          <a:xfrm>
            <a:off x="3092450" y="4348857"/>
            <a:ext cx="347663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3" name="Line 35"/>
          <p:cNvSpPr>
            <a:spLocks noChangeShapeType="1"/>
          </p:cNvSpPr>
          <p:nvPr/>
        </p:nvSpPr>
        <p:spPr bwMode="auto">
          <a:xfrm>
            <a:off x="2997200" y="4509195"/>
            <a:ext cx="246063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4" name="Line 36"/>
          <p:cNvSpPr>
            <a:spLocks noChangeShapeType="1"/>
          </p:cNvSpPr>
          <p:nvPr/>
        </p:nvSpPr>
        <p:spPr bwMode="auto">
          <a:xfrm>
            <a:off x="3236913" y="4994970"/>
            <a:ext cx="0" cy="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5" name="Line 37"/>
          <p:cNvSpPr>
            <a:spLocks noChangeShapeType="1"/>
          </p:cNvSpPr>
          <p:nvPr/>
        </p:nvSpPr>
        <p:spPr bwMode="auto">
          <a:xfrm>
            <a:off x="2959100" y="1754882"/>
            <a:ext cx="11113" cy="4286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6" name="Line 38"/>
          <p:cNvSpPr>
            <a:spLocks noChangeShapeType="1"/>
          </p:cNvSpPr>
          <p:nvPr/>
        </p:nvSpPr>
        <p:spPr bwMode="auto">
          <a:xfrm>
            <a:off x="2959100" y="1921570"/>
            <a:ext cx="11113" cy="3651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7" name="Line 39"/>
          <p:cNvSpPr>
            <a:spLocks noChangeShapeType="1"/>
          </p:cNvSpPr>
          <p:nvPr/>
        </p:nvSpPr>
        <p:spPr bwMode="auto">
          <a:xfrm>
            <a:off x="2959100" y="2567682"/>
            <a:ext cx="11113" cy="3810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8" name="Line 40"/>
          <p:cNvSpPr>
            <a:spLocks noChangeShapeType="1"/>
          </p:cNvSpPr>
          <p:nvPr/>
        </p:nvSpPr>
        <p:spPr bwMode="auto">
          <a:xfrm>
            <a:off x="2959100" y="3055045"/>
            <a:ext cx="11113" cy="3651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59" name="Line 41"/>
          <p:cNvSpPr>
            <a:spLocks noChangeShapeType="1"/>
          </p:cNvSpPr>
          <p:nvPr/>
        </p:nvSpPr>
        <p:spPr bwMode="auto">
          <a:xfrm>
            <a:off x="2959100" y="3701157"/>
            <a:ext cx="11113" cy="3810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0" name="Line 42"/>
          <p:cNvSpPr>
            <a:spLocks noChangeShapeType="1"/>
          </p:cNvSpPr>
          <p:nvPr/>
        </p:nvSpPr>
        <p:spPr bwMode="auto">
          <a:xfrm>
            <a:off x="2959100" y="3861495"/>
            <a:ext cx="11113" cy="4286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1" name="Line 43"/>
          <p:cNvSpPr>
            <a:spLocks noChangeShapeType="1"/>
          </p:cNvSpPr>
          <p:nvPr/>
        </p:nvSpPr>
        <p:spPr bwMode="auto">
          <a:xfrm flipV="1">
            <a:off x="2959100" y="1718370"/>
            <a:ext cx="11113" cy="3651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2" name="Line 44"/>
          <p:cNvSpPr>
            <a:spLocks noChangeShapeType="1"/>
          </p:cNvSpPr>
          <p:nvPr/>
        </p:nvSpPr>
        <p:spPr bwMode="auto">
          <a:xfrm flipV="1">
            <a:off x="2959100" y="1878707"/>
            <a:ext cx="11113" cy="4286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3" name="Line 45"/>
          <p:cNvSpPr>
            <a:spLocks noChangeShapeType="1"/>
          </p:cNvSpPr>
          <p:nvPr/>
        </p:nvSpPr>
        <p:spPr bwMode="auto">
          <a:xfrm flipV="1">
            <a:off x="2959100" y="2524820"/>
            <a:ext cx="11113" cy="4286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4" name="Line 46"/>
          <p:cNvSpPr>
            <a:spLocks noChangeShapeType="1"/>
          </p:cNvSpPr>
          <p:nvPr/>
        </p:nvSpPr>
        <p:spPr bwMode="auto">
          <a:xfrm flipV="1">
            <a:off x="2959100" y="3012182"/>
            <a:ext cx="11113" cy="4286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5" name="Line 47"/>
          <p:cNvSpPr>
            <a:spLocks noChangeShapeType="1"/>
          </p:cNvSpPr>
          <p:nvPr/>
        </p:nvSpPr>
        <p:spPr bwMode="auto">
          <a:xfrm flipV="1">
            <a:off x="2959100" y="3658295"/>
            <a:ext cx="11113" cy="4286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6" name="Line 48"/>
          <p:cNvSpPr>
            <a:spLocks noChangeShapeType="1"/>
          </p:cNvSpPr>
          <p:nvPr/>
        </p:nvSpPr>
        <p:spPr bwMode="auto">
          <a:xfrm flipV="1">
            <a:off x="2959100" y="3824982"/>
            <a:ext cx="11113" cy="3651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7" name="Line 49"/>
          <p:cNvSpPr>
            <a:spLocks noChangeShapeType="1"/>
          </p:cNvSpPr>
          <p:nvPr/>
        </p:nvSpPr>
        <p:spPr bwMode="auto">
          <a:xfrm flipH="1">
            <a:off x="3505200" y="2567682"/>
            <a:ext cx="11113" cy="38100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69" name="Line 51"/>
          <p:cNvSpPr>
            <a:spLocks noChangeShapeType="1"/>
          </p:cNvSpPr>
          <p:nvPr/>
        </p:nvSpPr>
        <p:spPr bwMode="auto">
          <a:xfrm flipH="1" flipV="1">
            <a:off x="3505200" y="2524820"/>
            <a:ext cx="11113" cy="42863"/>
          </a:xfrm>
          <a:prstGeom prst="line">
            <a:avLst/>
          </a:pr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071" name="Rectangle 53"/>
          <p:cNvSpPr>
            <a:spLocks noChangeArrowheads="1"/>
          </p:cNvSpPr>
          <p:nvPr/>
        </p:nvSpPr>
        <p:spPr bwMode="auto">
          <a:xfrm>
            <a:off x="174625" y="894457"/>
            <a:ext cx="8604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All-cause mortality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Rectangle 54"/>
          <p:cNvSpPr>
            <a:spLocks noChangeArrowheads="1"/>
          </p:cNvSpPr>
          <p:nvPr/>
        </p:nvSpPr>
        <p:spPr bwMode="auto">
          <a:xfrm>
            <a:off x="174625" y="1054795"/>
            <a:ext cx="8175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55"/>
          <p:cNvSpPr>
            <a:spLocks noChangeArrowheads="1"/>
          </p:cNvSpPr>
          <p:nvPr/>
        </p:nvSpPr>
        <p:spPr bwMode="auto">
          <a:xfrm>
            <a:off x="174625" y="1221482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+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Rectangle 56"/>
          <p:cNvSpPr>
            <a:spLocks noChangeArrowheads="1"/>
          </p:cNvSpPr>
          <p:nvPr/>
        </p:nvSpPr>
        <p:spPr bwMode="auto">
          <a:xfrm>
            <a:off x="174625" y="1542157"/>
            <a:ext cx="9683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Cryptococcal deaths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Rectangle 57"/>
          <p:cNvSpPr>
            <a:spLocks noChangeArrowheads="1"/>
          </p:cNvSpPr>
          <p:nvPr/>
        </p:nvSpPr>
        <p:spPr bwMode="auto">
          <a:xfrm>
            <a:off x="174625" y="1702495"/>
            <a:ext cx="8175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Rectangle 58"/>
          <p:cNvSpPr>
            <a:spLocks noChangeArrowheads="1"/>
          </p:cNvSpPr>
          <p:nvPr/>
        </p:nvSpPr>
        <p:spPr bwMode="auto">
          <a:xfrm>
            <a:off x="174625" y="1867595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+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Rectangle 59"/>
          <p:cNvSpPr>
            <a:spLocks noChangeArrowheads="1"/>
          </p:cNvSpPr>
          <p:nvPr/>
        </p:nvSpPr>
        <p:spPr bwMode="auto">
          <a:xfrm>
            <a:off x="174625" y="2188270"/>
            <a:ext cx="1196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Deaths of unknown cause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60"/>
          <p:cNvSpPr>
            <a:spLocks noChangeArrowheads="1"/>
          </p:cNvSpPr>
          <p:nvPr/>
        </p:nvSpPr>
        <p:spPr bwMode="auto">
          <a:xfrm>
            <a:off x="174625" y="2354957"/>
            <a:ext cx="8175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9" name="Rectangle 61"/>
          <p:cNvSpPr>
            <a:spLocks noChangeArrowheads="1"/>
          </p:cNvSpPr>
          <p:nvPr/>
        </p:nvSpPr>
        <p:spPr bwMode="auto">
          <a:xfrm>
            <a:off x="174625" y="2515295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+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" name="Rectangle 62"/>
          <p:cNvSpPr>
            <a:spLocks noChangeArrowheads="1"/>
          </p:cNvSpPr>
          <p:nvPr/>
        </p:nvSpPr>
        <p:spPr bwMode="auto">
          <a:xfrm>
            <a:off x="174625" y="2835970"/>
            <a:ext cx="12239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New cryptococcal disease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63"/>
          <p:cNvSpPr>
            <a:spLocks noChangeArrowheads="1"/>
          </p:cNvSpPr>
          <p:nvPr/>
        </p:nvSpPr>
        <p:spPr bwMode="auto">
          <a:xfrm>
            <a:off x="174625" y="3001070"/>
            <a:ext cx="8175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64"/>
          <p:cNvSpPr>
            <a:spLocks noChangeArrowheads="1"/>
          </p:cNvSpPr>
          <p:nvPr/>
        </p:nvSpPr>
        <p:spPr bwMode="auto">
          <a:xfrm>
            <a:off x="174625" y="3161407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+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65"/>
          <p:cNvSpPr>
            <a:spLocks noChangeArrowheads="1"/>
          </p:cNvSpPr>
          <p:nvPr/>
        </p:nvSpPr>
        <p:spPr bwMode="auto">
          <a:xfrm>
            <a:off x="174625" y="3486845"/>
            <a:ext cx="8715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Cryptococcal IRIS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Rectangle 66"/>
          <p:cNvSpPr>
            <a:spLocks noChangeArrowheads="1"/>
          </p:cNvSpPr>
          <p:nvPr/>
        </p:nvSpPr>
        <p:spPr bwMode="auto">
          <a:xfrm>
            <a:off x="174625" y="3647182"/>
            <a:ext cx="8175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67"/>
          <p:cNvSpPr>
            <a:spLocks noChangeArrowheads="1"/>
          </p:cNvSpPr>
          <p:nvPr/>
        </p:nvSpPr>
        <p:spPr bwMode="auto">
          <a:xfrm>
            <a:off x="174625" y="3809107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+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68"/>
          <p:cNvSpPr>
            <a:spLocks noChangeArrowheads="1"/>
          </p:cNvSpPr>
          <p:nvPr/>
        </p:nvSpPr>
        <p:spPr bwMode="auto">
          <a:xfrm>
            <a:off x="174625" y="4134545"/>
            <a:ext cx="14112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New CNS-determined disease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69"/>
          <p:cNvSpPr>
            <a:spLocks noChangeArrowheads="1"/>
          </p:cNvSpPr>
          <p:nvPr/>
        </p:nvSpPr>
        <p:spPr bwMode="auto">
          <a:xfrm>
            <a:off x="174625" y="4294882"/>
            <a:ext cx="8175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Rectangle 70"/>
          <p:cNvSpPr>
            <a:spLocks noChangeArrowheads="1"/>
          </p:cNvSpPr>
          <p:nvPr/>
        </p:nvSpPr>
        <p:spPr bwMode="auto">
          <a:xfrm>
            <a:off x="174625" y="4455220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+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71"/>
          <p:cNvSpPr>
            <a:spLocks noChangeArrowheads="1"/>
          </p:cNvSpPr>
          <p:nvPr/>
        </p:nvSpPr>
        <p:spPr bwMode="auto">
          <a:xfrm>
            <a:off x="174625" y="4780657"/>
            <a:ext cx="15176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New CNS-undetermined disease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72"/>
          <p:cNvSpPr>
            <a:spLocks noChangeArrowheads="1"/>
          </p:cNvSpPr>
          <p:nvPr/>
        </p:nvSpPr>
        <p:spPr bwMode="auto">
          <a:xfrm>
            <a:off x="174625" y="4940995"/>
            <a:ext cx="8175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3" name="Rectangle 73"/>
          <p:cNvSpPr>
            <a:spLocks noChangeArrowheads="1"/>
          </p:cNvSpPr>
          <p:nvPr/>
        </p:nvSpPr>
        <p:spPr bwMode="auto">
          <a:xfrm>
            <a:off x="174625" y="5101332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Baseline CRAG +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74"/>
          <p:cNvSpPr>
            <a:spLocks noChangeArrowheads="1"/>
          </p:cNvSpPr>
          <p:nvPr/>
        </p:nvSpPr>
        <p:spPr bwMode="auto">
          <a:xfrm>
            <a:off x="174625" y="573782"/>
            <a:ext cx="6254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 24 weeks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5" name="Rectangle 75"/>
          <p:cNvSpPr>
            <a:spLocks noChangeArrowheads="1"/>
          </p:cNvSpPr>
          <p:nvPr/>
        </p:nvSpPr>
        <p:spPr bwMode="auto">
          <a:xfrm>
            <a:off x="1231900" y="1054795"/>
            <a:ext cx="7493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94/819 (11.5%)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6" name="Rectangle 76"/>
          <p:cNvSpPr>
            <a:spLocks noChangeArrowheads="1"/>
          </p:cNvSpPr>
          <p:nvPr/>
        </p:nvSpPr>
        <p:spPr bwMode="auto">
          <a:xfrm>
            <a:off x="1231900" y="1221482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11/69 (15.9%)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77"/>
          <p:cNvSpPr>
            <a:spLocks noChangeArrowheads="1"/>
          </p:cNvSpPr>
          <p:nvPr/>
        </p:nvSpPr>
        <p:spPr bwMode="auto">
          <a:xfrm>
            <a:off x="1231900" y="1702495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2/819 (0.2%)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8" name="Rectangle 78"/>
          <p:cNvSpPr>
            <a:spLocks noChangeArrowheads="1"/>
          </p:cNvSpPr>
          <p:nvPr/>
        </p:nvSpPr>
        <p:spPr bwMode="auto">
          <a:xfrm>
            <a:off x="1231900" y="1867595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7/69 (10.1%)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9" name="Rectangle 79"/>
          <p:cNvSpPr>
            <a:spLocks noChangeArrowheads="1"/>
          </p:cNvSpPr>
          <p:nvPr/>
        </p:nvSpPr>
        <p:spPr bwMode="auto">
          <a:xfrm>
            <a:off x="1231900" y="2354957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45/819 (5.5%)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80"/>
          <p:cNvSpPr>
            <a:spLocks noChangeArrowheads="1"/>
          </p:cNvSpPr>
          <p:nvPr/>
        </p:nvSpPr>
        <p:spPr bwMode="auto">
          <a:xfrm>
            <a:off x="1231900" y="2515295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1/69 (1.4%)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1" name="Rectangle 81"/>
          <p:cNvSpPr>
            <a:spLocks noChangeArrowheads="1"/>
          </p:cNvSpPr>
          <p:nvPr/>
        </p:nvSpPr>
        <p:spPr bwMode="auto">
          <a:xfrm>
            <a:off x="1231900" y="3001070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3/819 (0.4%)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2" name="Rectangle 82"/>
          <p:cNvSpPr>
            <a:spLocks noChangeArrowheads="1"/>
          </p:cNvSpPr>
          <p:nvPr/>
        </p:nvSpPr>
        <p:spPr bwMode="auto">
          <a:xfrm>
            <a:off x="1231900" y="3161407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14/69 (20.3%)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83"/>
          <p:cNvSpPr>
            <a:spLocks noChangeArrowheads="1"/>
          </p:cNvSpPr>
          <p:nvPr/>
        </p:nvSpPr>
        <p:spPr bwMode="auto">
          <a:xfrm>
            <a:off x="1231900" y="3647182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3/819 (0.4%)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4" name="Rectangle 84"/>
          <p:cNvSpPr>
            <a:spLocks noChangeArrowheads="1"/>
          </p:cNvSpPr>
          <p:nvPr/>
        </p:nvSpPr>
        <p:spPr bwMode="auto">
          <a:xfrm>
            <a:off x="1231900" y="3809107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13/69 (18.8%)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5" name="Rectangle 85"/>
          <p:cNvSpPr>
            <a:spLocks noChangeArrowheads="1"/>
          </p:cNvSpPr>
          <p:nvPr/>
        </p:nvSpPr>
        <p:spPr bwMode="auto">
          <a:xfrm>
            <a:off x="1231900" y="4294882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4/819 (0.5%)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6" name="Rectangle 86"/>
          <p:cNvSpPr>
            <a:spLocks noChangeArrowheads="1"/>
          </p:cNvSpPr>
          <p:nvPr/>
        </p:nvSpPr>
        <p:spPr bwMode="auto">
          <a:xfrm>
            <a:off x="1231900" y="4455220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15/69 (21.7%)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7" name="Rectangle 87"/>
          <p:cNvSpPr>
            <a:spLocks noChangeArrowheads="1"/>
          </p:cNvSpPr>
          <p:nvPr/>
        </p:nvSpPr>
        <p:spPr bwMode="auto">
          <a:xfrm>
            <a:off x="1231900" y="4940995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18/819 (2.2%)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8" name="Rectangle 88"/>
          <p:cNvSpPr>
            <a:spLocks noChangeArrowheads="1"/>
          </p:cNvSpPr>
          <p:nvPr/>
        </p:nvSpPr>
        <p:spPr bwMode="auto">
          <a:xfrm>
            <a:off x="1231900" y="5101332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0/69 (0.0%)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9" name="Rectangle 89"/>
          <p:cNvSpPr>
            <a:spLocks noChangeArrowheads="1"/>
          </p:cNvSpPr>
          <p:nvPr/>
        </p:nvSpPr>
        <p:spPr bwMode="auto">
          <a:xfrm>
            <a:off x="1231900" y="573782"/>
            <a:ext cx="4492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Standard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0" name="Rectangle 90"/>
          <p:cNvSpPr>
            <a:spLocks noChangeArrowheads="1"/>
          </p:cNvSpPr>
          <p:nvPr/>
        </p:nvSpPr>
        <p:spPr bwMode="auto">
          <a:xfrm>
            <a:off x="2179638" y="1054795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73/829 (8.8%)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1" name="Rectangle 91"/>
          <p:cNvSpPr>
            <a:spLocks noChangeArrowheads="1"/>
          </p:cNvSpPr>
          <p:nvPr/>
        </p:nvSpPr>
        <p:spPr bwMode="auto">
          <a:xfrm>
            <a:off x="2179638" y="1221482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5/64 (7.8%)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2" name="Rectangle 92"/>
          <p:cNvSpPr>
            <a:spLocks noChangeArrowheads="1"/>
          </p:cNvSpPr>
          <p:nvPr/>
        </p:nvSpPr>
        <p:spPr bwMode="auto">
          <a:xfrm>
            <a:off x="2179638" y="1702495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1/829 (0.1%)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3" name="Rectangle 93"/>
          <p:cNvSpPr>
            <a:spLocks noChangeArrowheads="1"/>
          </p:cNvSpPr>
          <p:nvPr/>
        </p:nvSpPr>
        <p:spPr bwMode="auto">
          <a:xfrm>
            <a:off x="2179638" y="1867595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2/64 (3.1%)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94"/>
          <p:cNvSpPr>
            <a:spLocks noChangeArrowheads="1"/>
          </p:cNvSpPr>
          <p:nvPr/>
        </p:nvSpPr>
        <p:spPr bwMode="auto">
          <a:xfrm>
            <a:off x="2179638" y="2354957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27/829 (3.3%)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95"/>
          <p:cNvSpPr>
            <a:spLocks noChangeArrowheads="1"/>
          </p:cNvSpPr>
          <p:nvPr/>
        </p:nvSpPr>
        <p:spPr bwMode="auto">
          <a:xfrm>
            <a:off x="2179638" y="2515295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1/64 (1.6%)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6" name="Rectangle 96"/>
          <p:cNvSpPr>
            <a:spLocks noChangeArrowheads="1"/>
          </p:cNvSpPr>
          <p:nvPr/>
        </p:nvSpPr>
        <p:spPr bwMode="auto">
          <a:xfrm>
            <a:off x="2179638" y="3001070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1/829 (0.1%)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7" name="Rectangle 97"/>
          <p:cNvSpPr>
            <a:spLocks noChangeArrowheads="1"/>
          </p:cNvSpPr>
          <p:nvPr/>
        </p:nvSpPr>
        <p:spPr bwMode="auto">
          <a:xfrm>
            <a:off x="2179638" y="3161407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5/64 (7.8%)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8" name="Rectangle 98"/>
          <p:cNvSpPr>
            <a:spLocks noChangeArrowheads="1"/>
          </p:cNvSpPr>
          <p:nvPr/>
        </p:nvSpPr>
        <p:spPr bwMode="auto">
          <a:xfrm>
            <a:off x="2179638" y="3647182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1/829 (0.1%)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9" name="Rectangle 99"/>
          <p:cNvSpPr>
            <a:spLocks noChangeArrowheads="1"/>
          </p:cNvSpPr>
          <p:nvPr/>
        </p:nvSpPr>
        <p:spPr bwMode="auto">
          <a:xfrm>
            <a:off x="2179638" y="3809107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4/64 (6.3%)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0" name="Rectangle 100"/>
          <p:cNvSpPr>
            <a:spLocks noChangeArrowheads="1"/>
          </p:cNvSpPr>
          <p:nvPr/>
        </p:nvSpPr>
        <p:spPr bwMode="auto">
          <a:xfrm>
            <a:off x="2179638" y="4294882"/>
            <a:ext cx="6302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5/829 (0.6%)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1" name="Rectangle 101"/>
          <p:cNvSpPr>
            <a:spLocks noChangeArrowheads="1"/>
          </p:cNvSpPr>
          <p:nvPr/>
        </p:nvSpPr>
        <p:spPr bwMode="auto">
          <a:xfrm>
            <a:off x="2179638" y="4455220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6/64 (9.4%)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2" name="Rectangle 102"/>
          <p:cNvSpPr>
            <a:spLocks noChangeArrowheads="1"/>
          </p:cNvSpPr>
          <p:nvPr/>
        </p:nvSpPr>
        <p:spPr bwMode="auto">
          <a:xfrm>
            <a:off x="2179638" y="4940995"/>
            <a:ext cx="6889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18/829 (2.2%)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3" name="Rectangle 103"/>
          <p:cNvSpPr>
            <a:spLocks noChangeArrowheads="1"/>
          </p:cNvSpPr>
          <p:nvPr/>
        </p:nvSpPr>
        <p:spPr bwMode="auto">
          <a:xfrm>
            <a:off x="2179638" y="5101332"/>
            <a:ext cx="5715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2/64 (3.1%)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4" name="Rectangle 104"/>
          <p:cNvSpPr>
            <a:spLocks noChangeArrowheads="1"/>
          </p:cNvSpPr>
          <p:nvPr/>
        </p:nvSpPr>
        <p:spPr bwMode="auto">
          <a:xfrm>
            <a:off x="2179638" y="573782"/>
            <a:ext cx="4968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Enhanced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5" name="Rectangle 105"/>
          <p:cNvSpPr>
            <a:spLocks noChangeArrowheads="1"/>
          </p:cNvSpPr>
          <p:nvPr/>
        </p:nvSpPr>
        <p:spPr bwMode="auto">
          <a:xfrm>
            <a:off x="3606800" y="10547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0.75 [0.56, 1.02]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6" name="Rectangle 106"/>
          <p:cNvSpPr>
            <a:spLocks noChangeArrowheads="1"/>
          </p:cNvSpPr>
          <p:nvPr/>
        </p:nvSpPr>
        <p:spPr bwMode="auto">
          <a:xfrm>
            <a:off x="3606800" y="1221482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0.47 [0.16, 1.34]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7" name="Rectangle 107"/>
          <p:cNvSpPr>
            <a:spLocks noChangeArrowheads="1"/>
          </p:cNvSpPr>
          <p:nvPr/>
        </p:nvSpPr>
        <p:spPr bwMode="auto">
          <a:xfrm>
            <a:off x="3606800" y="17024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0.49 [0.04, 5.42]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8" name="Rectangle 108"/>
          <p:cNvSpPr>
            <a:spLocks noChangeArrowheads="1"/>
          </p:cNvSpPr>
          <p:nvPr/>
        </p:nvSpPr>
        <p:spPr bwMode="auto">
          <a:xfrm>
            <a:off x="3606800" y="18675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0.29 [0.06, 1.40]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9" name="Rectangle 109"/>
          <p:cNvSpPr>
            <a:spLocks noChangeArrowheads="1"/>
          </p:cNvSpPr>
          <p:nvPr/>
        </p:nvSpPr>
        <p:spPr bwMode="auto">
          <a:xfrm>
            <a:off x="3606800" y="2354957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0.58 [0.36, 0.94]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0" name="Rectangle 110"/>
          <p:cNvSpPr>
            <a:spLocks noChangeArrowheads="1"/>
          </p:cNvSpPr>
          <p:nvPr/>
        </p:nvSpPr>
        <p:spPr bwMode="auto">
          <a:xfrm>
            <a:off x="3606800" y="2515295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1.07 [0.07, 17.47]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1" name="Rectangle 111"/>
          <p:cNvSpPr>
            <a:spLocks noChangeArrowheads="1"/>
          </p:cNvSpPr>
          <p:nvPr/>
        </p:nvSpPr>
        <p:spPr bwMode="auto">
          <a:xfrm>
            <a:off x="3606800" y="3001070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0.33 [0.03, 3.14]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2" name="Rectangle 112"/>
          <p:cNvSpPr>
            <a:spLocks noChangeArrowheads="1"/>
          </p:cNvSpPr>
          <p:nvPr/>
        </p:nvSpPr>
        <p:spPr bwMode="auto">
          <a:xfrm>
            <a:off x="3606800" y="3161407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0.36 [0.13, 0.98]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3" name="Rectangle 113"/>
          <p:cNvSpPr>
            <a:spLocks noChangeArrowheads="1"/>
          </p:cNvSpPr>
          <p:nvPr/>
        </p:nvSpPr>
        <p:spPr bwMode="auto">
          <a:xfrm>
            <a:off x="3606800" y="3647182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0.33 [0.03, 3.14]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4" name="Rectangle 114"/>
          <p:cNvSpPr>
            <a:spLocks noChangeArrowheads="1"/>
          </p:cNvSpPr>
          <p:nvPr/>
        </p:nvSpPr>
        <p:spPr bwMode="auto">
          <a:xfrm>
            <a:off x="3606800" y="3809107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0.31 [0.10, 0.95]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5" name="Rectangle 115"/>
          <p:cNvSpPr>
            <a:spLocks noChangeArrowheads="1"/>
          </p:cNvSpPr>
          <p:nvPr/>
        </p:nvSpPr>
        <p:spPr bwMode="auto">
          <a:xfrm>
            <a:off x="3606800" y="4294882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1.23 [0.33, 4.59]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6" name="Rectangle 116"/>
          <p:cNvSpPr>
            <a:spLocks noChangeArrowheads="1"/>
          </p:cNvSpPr>
          <p:nvPr/>
        </p:nvSpPr>
        <p:spPr bwMode="auto">
          <a:xfrm>
            <a:off x="3606800" y="4455220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0.40 [0.16, 1.02]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7" name="Rectangle 117"/>
          <p:cNvSpPr>
            <a:spLocks noChangeArrowheads="1"/>
          </p:cNvSpPr>
          <p:nvPr/>
        </p:nvSpPr>
        <p:spPr bwMode="auto">
          <a:xfrm>
            <a:off x="3606800" y="49409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0.99 [0.99, 0.99]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8" name="Rectangle 118"/>
          <p:cNvSpPr>
            <a:spLocks noChangeArrowheads="1"/>
          </p:cNvSpPr>
          <p:nvPr/>
        </p:nvSpPr>
        <p:spPr bwMode="auto">
          <a:xfrm>
            <a:off x="3606800" y="5101332"/>
            <a:ext cx="629981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Not estimable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9" name="Rectangle 119"/>
          <p:cNvSpPr>
            <a:spLocks noChangeArrowheads="1"/>
          </p:cNvSpPr>
          <p:nvPr/>
        </p:nvSpPr>
        <p:spPr bwMode="auto">
          <a:xfrm>
            <a:off x="3372456" y="573782"/>
            <a:ext cx="1516441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Enhanced:Standard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HR [95% CI]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0" name="Rectangle 120"/>
          <p:cNvSpPr>
            <a:spLocks noChangeArrowheads="1"/>
          </p:cNvSpPr>
          <p:nvPr/>
        </p:nvSpPr>
        <p:spPr bwMode="auto">
          <a:xfrm>
            <a:off x="5216525" y="1054795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0.39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1" name="Rectangle 121"/>
          <p:cNvSpPr>
            <a:spLocks noChangeArrowheads="1"/>
          </p:cNvSpPr>
          <p:nvPr/>
        </p:nvSpPr>
        <p:spPr bwMode="auto">
          <a:xfrm>
            <a:off x="5216525" y="1702495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0.73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2" name="Rectangle 122"/>
          <p:cNvSpPr>
            <a:spLocks noChangeArrowheads="1"/>
          </p:cNvSpPr>
          <p:nvPr/>
        </p:nvSpPr>
        <p:spPr bwMode="auto">
          <a:xfrm>
            <a:off x="5216525" y="2354957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0.67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3" name="Rectangle 123"/>
          <p:cNvSpPr>
            <a:spLocks noChangeArrowheads="1"/>
          </p:cNvSpPr>
          <p:nvPr/>
        </p:nvSpPr>
        <p:spPr bwMode="auto">
          <a:xfrm>
            <a:off x="5216525" y="3001070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0.95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4" name="Rectangle 124"/>
          <p:cNvSpPr>
            <a:spLocks noChangeArrowheads="1"/>
          </p:cNvSpPr>
          <p:nvPr/>
        </p:nvSpPr>
        <p:spPr bwMode="auto">
          <a:xfrm>
            <a:off x="5216525" y="3647182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0.97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5" name="Rectangle 125"/>
          <p:cNvSpPr>
            <a:spLocks noChangeArrowheads="1"/>
          </p:cNvSpPr>
          <p:nvPr/>
        </p:nvSpPr>
        <p:spPr bwMode="auto">
          <a:xfrm>
            <a:off x="5216525" y="4294882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0.17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6" name="Rectangle 126"/>
          <p:cNvSpPr>
            <a:spLocks noChangeArrowheads="1"/>
          </p:cNvSpPr>
          <p:nvPr/>
        </p:nvSpPr>
        <p:spPr bwMode="auto">
          <a:xfrm>
            <a:off x="5216525" y="573782"/>
            <a:ext cx="3159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P(het)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7" name="Rectangle 127"/>
          <p:cNvSpPr>
            <a:spLocks noChangeArrowheads="1"/>
          </p:cNvSpPr>
          <p:nvPr/>
        </p:nvSpPr>
        <p:spPr bwMode="auto">
          <a:xfrm>
            <a:off x="3606800" y="10547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0.75 [0.56, 1.02]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8" name="Rectangle 128"/>
          <p:cNvSpPr>
            <a:spLocks noChangeArrowheads="1"/>
          </p:cNvSpPr>
          <p:nvPr/>
        </p:nvSpPr>
        <p:spPr bwMode="auto">
          <a:xfrm>
            <a:off x="3606800" y="1221482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0.47 [0.16, 1.34]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9" name="Rectangle 129"/>
          <p:cNvSpPr>
            <a:spLocks noChangeArrowheads="1"/>
          </p:cNvSpPr>
          <p:nvPr/>
        </p:nvSpPr>
        <p:spPr bwMode="auto">
          <a:xfrm>
            <a:off x="3606800" y="17024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0.49 [0.04, 5.42]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0" name="Rectangle 130"/>
          <p:cNvSpPr>
            <a:spLocks noChangeArrowheads="1"/>
          </p:cNvSpPr>
          <p:nvPr/>
        </p:nvSpPr>
        <p:spPr bwMode="auto">
          <a:xfrm>
            <a:off x="3606800" y="18675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0.29 [0.06, 1.40]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1" name="Rectangle 131"/>
          <p:cNvSpPr>
            <a:spLocks noChangeArrowheads="1"/>
          </p:cNvSpPr>
          <p:nvPr/>
        </p:nvSpPr>
        <p:spPr bwMode="auto">
          <a:xfrm>
            <a:off x="3606800" y="2354957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0.58 [0.36, 0.94]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2" name="Rectangle 132"/>
          <p:cNvSpPr>
            <a:spLocks noChangeArrowheads="1"/>
          </p:cNvSpPr>
          <p:nvPr/>
        </p:nvSpPr>
        <p:spPr bwMode="auto">
          <a:xfrm>
            <a:off x="3606800" y="2515295"/>
            <a:ext cx="844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1.07 [0.07, 17.47]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3" name="Rectangle 133"/>
          <p:cNvSpPr>
            <a:spLocks noChangeArrowheads="1"/>
          </p:cNvSpPr>
          <p:nvPr/>
        </p:nvSpPr>
        <p:spPr bwMode="auto">
          <a:xfrm>
            <a:off x="3606800" y="3001070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0.33 [0.03, 3.14]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4" name="Rectangle 134"/>
          <p:cNvSpPr>
            <a:spLocks noChangeArrowheads="1"/>
          </p:cNvSpPr>
          <p:nvPr/>
        </p:nvSpPr>
        <p:spPr bwMode="auto">
          <a:xfrm>
            <a:off x="3606800" y="3161407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0.36 [0.13, 0.98]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5" name="Rectangle 135"/>
          <p:cNvSpPr>
            <a:spLocks noChangeArrowheads="1"/>
          </p:cNvSpPr>
          <p:nvPr/>
        </p:nvSpPr>
        <p:spPr bwMode="auto">
          <a:xfrm>
            <a:off x="3606800" y="3647182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0.33 [0.03, 3.14]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6" name="Rectangle 136"/>
          <p:cNvSpPr>
            <a:spLocks noChangeArrowheads="1"/>
          </p:cNvSpPr>
          <p:nvPr/>
        </p:nvSpPr>
        <p:spPr bwMode="auto">
          <a:xfrm>
            <a:off x="3606800" y="3809107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0.31 [0.10, 0.95]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7" name="Rectangle 137"/>
          <p:cNvSpPr>
            <a:spLocks noChangeArrowheads="1"/>
          </p:cNvSpPr>
          <p:nvPr/>
        </p:nvSpPr>
        <p:spPr bwMode="auto">
          <a:xfrm>
            <a:off x="3606800" y="4294882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1.23 [0.33, 4.59]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8" name="Rectangle 138"/>
          <p:cNvSpPr>
            <a:spLocks noChangeArrowheads="1"/>
          </p:cNvSpPr>
          <p:nvPr/>
        </p:nvSpPr>
        <p:spPr bwMode="auto">
          <a:xfrm>
            <a:off x="3606800" y="4455220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0.40 [0.16, 1.02]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9" name="Rectangle 139"/>
          <p:cNvSpPr>
            <a:spLocks noChangeArrowheads="1"/>
          </p:cNvSpPr>
          <p:nvPr/>
        </p:nvSpPr>
        <p:spPr bwMode="auto">
          <a:xfrm>
            <a:off x="3606800" y="4940995"/>
            <a:ext cx="7858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0.99 [0.99, 0.99]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2" name="Rectangle 142"/>
          <p:cNvSpPr>
            <a:spLocks noChangeArrowheads="1"/>
          </p:cNvSpPr>
          <p:nvPr/>
        </p:nvSpPr>
        <p:spPr bwMode="auto">
          <a:xfrm>
            <a:off x="5216525" y="1054795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0.39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3" name="Rectangle 143"/>
          <p:cNvSpPr>
            <a:spLocks noChangeArrowheads="1"/>
          </p:cNvSpPr>
          <p:nvPr/>
        </p:nvSpPr>
        <p:spPr bwMode="auto">
          <a:xfrm>
            <a:off x="5216525" y="1702495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0.73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4" name="Rectangle 144"/>
          <p:cNvSpPr>
            <a:spLocks noChangeArrowheads="1"/>
          </p:cNvSpPr>
          <p:nvPr/>
        </p:nvSpPr>
        <p:spPr bwMode="auto">
          <a:xfrm>
            <a:off x="5216525" y="2354957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0.67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5" name="Rectangle 145"/>
          <p:cNvSpPr>
            <a:spLocks noChangeArrowheads="1"/>
          </p:cNvSpPr>
          <p:nvPr/>
        </p:nvSpPr>
        <p:spPr bwMode="auto">
          <a:xfrm>
            <a:off x="5216525" y="3001070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0.95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6" name="Rectangle 146"/>
          <p:cNvSpPr>
            <a:spLocks noChangeArrowheads="1"/>
          </p:cNvSpPr>
          <p:nvPr/>
        </p:nvSpPr>
        <p:spPr bwMode="auto">
          <a:xfrm>
            <a:off x="5216525" y="3647182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0.97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7" name="Rectangle 147"/>
          <p:cNvSpPr>
            <a:spLocks noChangeArrowheads="1"/>
          </p:cNvSpPr>
          <p:nvPr/>
        </p:nvSpPr>
        <p:spPr bwMode="auto">
          <a:xfrm>
            <a:off x="5216525" y="4294882"/>
            <a:ext cx="2460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0.17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8" name="Rectangle 148"/>
          <p:cNvSpPr>
            <a:spLocks noChangeArrowheads="1"/>
          </p:cNvSpPr>
          <p:nvPr/>
        </p:nvSpPr>
        <p:spPr bwMode="auto">
          <a:xfrm>
            <a:off x="5216525" y="573782"/>
            <a:ext cx="31591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P(het)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9" name="Freeform 149"/>
          <p:cNvSpPr>
            <a:spLocks/>
          </p:cNvSpPr>
          <p:nvPr/>
        </p:nvSpPr>
        <p:spPr bwMode="auto">
          <a:xfrm>
            <a:off x="3162300" y="1070670"/>
            <a:ext cx="80963" cy="80963"/>
          </a:xfrm>
          <a:custGeom>
            <a:avLst/>
            <a:gdLst>
              <a:gd name="T0" fmla="*/ 27 w 51"/>
              <a:gd name="T1" fmla="*/ 0 h 51"/>
              <a:gd name="T2" fmla="*/ 0 w 51"/>
              <a:gd name="T3" fmla="*/ 24 h 51"/>
              <a:gd name="T4" fmla="*/ 27 w 51"/>
              <a:gd name="T5" fmla="*/ 51 h 51"/>
              <a:gd name="T6" fmla="*/ 51 w 51"/>
              <a:gd name="T7" fmla="*/ 24 h 51"/>
              <a:gd name="T8" fmla="*/ 27 w 51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1">
                <a:moveTo>
                  <a:pt x="27" y="0"/>
                </a:moveTo>
                <a:lnTo>
                  <a:pt x="0" y="24"/>
                </a:lnTo>
                <a:lnTo>
                  <a:pt x="27" y="51"/>
                </a:lnTo>
                <a:lnTo>
                  <a:pt x="51" y="24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0" name="Freeform 150"/>
          <p:cNvSpPr>
            <a:spLocks/>
          </p:cNvSpPr>
          <p:nvPr/>
        </p:nvSpPr>
        <p:spPr bwMode="auto">
          <a:xfrm>
            <a:off x="3098800" y="1231007"/>
            <a:ext cx="79375" cy="80963"/>
          </a:xfrm>
          <a:custGeom>
            <a:avLst/>
            <a:gdLst>
              <a:gd name="T0" fmla="*/ 27 w 50"/>
              <a:gd name="T1" fmla="*/ 0 h 51"/>
              <a:gd name="T2" fmla="*/ 0 w 50"/>
              <a:gd name="T3" fmla="*/ 27 h 51"/>
              <a:gd name="T4" fmla="*/ 27 w 50"/>
              <a:gd name="T5" fmla="*/ 51 h 51"/>
              <a:gd name="T6" fmla="*/ 50 w 50"/>
              <a:gd name="T7" fmla="*/ 27 h 51"/>
              <a:gd name="T8" fmla="*/ 27 w 50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1">
                <a:moveTo>
                  <a:pt x="27" y="0"/>
                </a:moveTo>
                <a:lnTo>
                  <a:pt x="0" y="27"/>
                </a:lnTo>
                <a:lnTo>
                  <a:pt x="27" y="51"/>
                </a:lnTo>
                <a:lnTo>
                  <a:pt x="50" y="27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1" name="Freeform 151"/>
          <p:cNvSpPr>
            <a:spLocks/>
          </p:cNvSpPr>
          <p:nvPr/>
        </p:nvSpPr>
        <p:spPr bwMode="auto">
          <a:xfrm>
            <a:off x="3103563" y="1718370"/>
            <a:ext cx="80963" cy="79375"/>
          </a:xfrm>
          <a:custGeom>
            <a:avLst/>
            <a:gdLst>
              <a:gd name="T0" fmla="*/ 27 w 51"/>
              <a:gd name="T1" fmla="*/ 0 h 50"/>
              <a:gd name="T2" fmla="*/ 0 w 51"/>
              <a:gd name="T3" fmla="*/ 23 h 50"/>
              <a:gd name="T4" fmla="*/ 27 w 51"/>
              <a:gd name="T5" fmla="*/ 50 h 50"/>
              <a:gd name="T6" fmla="*/ 51 w 51"/>
              <a:gd name="T7" fmla="*/ 23 h 50"/>
              <a:gd name="T8" fmla="*/ 27 w 51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0">
                <a:moveTo>
                  <a:pt x="27" y="0"/>
                </a:moveTo>
                <a:lnTo>
                  <a:pt x="0" y="23"/>
                </a:lnTo>
                <a:lnTo>
                  <a:pt x="27" y="50"/>
                </a:lnTo>
                <a:lnTo>
                  <a:pt x="51" y="23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2" name="Freeform 152"/>
          <p:cNvSpPr>
            <a:spLocks/>
          </p:cNvSpPr>
          <p:nvPr/>
        </p:nvSpPr>
        <p:spPr bwMode="auto">
          <a:xfrm>
            <a:off x="3040063" y="1878707"/>
            <a:ext cx="79375" cy="79375"/>
          </a:xfrm>
          <a:custGeom>
            <a:avLst/>
            <a:gdLst>
              <a:gd name="T0" fmla="*/ 23 w 50"/>
              <a:gd name="T1" fmla="*/ 0 h 50"/>
              <a:gd name="T2" fmla="*/ 0 w 50"/>
              <a:gd name="T3" fmla="*/ 27 h 50"/>
              <a:gd name="T4" fmla="*/ 23 w 50"/>
              <a:gd name="T5" fmla="*/ 50 h 50"/>
              <a:gd name="T6" fmla="*/ 50 w 50"/>
              <a:gd name="T7" fmla="*/ 27 h 50"/>
              <a:gd name="T8" fmla="*/ 23 w 50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0">
                <a:moveTo>
                  <a:pt x="23" y="0"/>
                </a:moveTo>
                <a:lnTo>
                  <a:pt x="0" y="27"/>
                </a:lnTo>
                <a:lnTo>
                  <a:pt x="23" y="50"/>
                </a:lnTo>
                <a:lnTo>
                  <a:pt x="50" y="27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3" name="Freeform 153"/>
          <p:cNvSpPr>
            <a:spLocks/>
          </p:cNvSpPr>
          <p:nvPr/>
        </p:nvSpPr>
        <p:spPr bwMode="auto">
          <a:xfrm>
            <a:off x="3130550" y="2364482"/>
            <a:ext cx="80963" cy="80963"/>
          </a:xfrm>
          <a:custGeom>
            <a:avLst/>
            <a:gdLst>
              <a:gd name="T0" fmla="*/ 24 w 51"/>
              <a:gd name="T1" fmla="*/ 0 h 51"/>
              <a:gd name="T2" fmla="*/ 0 w 51"/>
              <a:gd name="T3" fmla="*/ 27 h 51"/>
              <a:gd name="T4" fmla="*/ 24 w 51"/>
              <a:gd name="T5" fmla="*/ 51 h 51"/>
              <a:gd name="T6" fmla="*/ 51 w 51"/>
              <a:gd name="T7" fmla="*/ 27 h 51"/>
              <a:gd name="T8" fmla="*/ 24 w 51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1">
                <a:moveTo>
                  <a:pt x="24" y="0"/>
                </a:moveTo>
                <a:lnTo>
                  <a:pt x="0" y="27"/>
                </a:lnTo>
                <a:lnTo>
                  <a:pt x="24" y="51"/>
                </a:lnTo>
                <a:lnTo>
                  <a:pt x="51" y="27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4" name="Freeform 154"/>
          <p:cNvSpPr>
            <a:spLocks/>
          </p:cNvSpPr>
          <p:nvPr/>
        </p:nvSpPr>
        <p:spPr bwMode="auto">
          <a:xfrm>
            <a:off x="3211513" y="2524820"/>
            <a:ext cx="79375" cy="80963"/>
          </a:xfrm>
          <a:custGeom>
            <a:avLst/>
            <a:gdLst>
              <a:gd name="T0" fmla="*/ 23 w 50"/>
              <a:gd name="T1" fmla="*/ 0 h 51"/>
              <a:gd name="T2" fmla="*/ 0 w 50"/>
              <a:gd name="T3" fmla="*/ 27 h 51"/>
              <a:gd name="T4" fmla="*/ 23 w 50"/>
              <a:gd name="T5" fmla="*/ 51 h 51"/>
              <a:gd name="T6" fmla="*/ 50 w 50"/>
              <a:gd name="T7" fmla="*/ 27 h 51"/>
              <a:gd name="T8" fmla="*/ 23 w 50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1">
                <a:moveTo>
                  <a:pt x="23" y="0"/>
                </a:moveTo>
                <a:lnTo>
                  <a:pt x="0" y="27"/>
                </a:lnTo>
                <a:lnTo>
                  <a:pt x="23" y="51"/>
                </a:lnTo>
                <a:lnTo>
                  <a:pt x="50" y="27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5" name="Freeform 155"/>
          <p:cNvSpPr>
            <a:spLocks/>
          </p:cNvSpPr>
          <p:nvPr/>
        </p:nvSpPr>
        <p:spPr bwMode="auto">
          <a:xfrm>
            <a:off x="3051175" y="3012182"/>
            <a:ext cx="79375" cy="79375"/>
          </a:xfrm>
          <a:custGeom>
            <a:avLst/>
            <a:gdLst>
              <a:gd name="T0" fmla="*/ 26 w 50"/>
              <a:gd name="T1" fmla="*/ 0 h 50"/>
              <a:gd name="T2" fmla="*/ 0 w 50"/>
              <a:gd name="T3" fmla="*/ 27 h 50"/>
              <a:gd name="T4" fmla="*/ 26 w 50"/>
              <a:gd name="T5" fmla="*/ 50 h 50"/>
              <a:gd name="T6" fmla="*/ 50 w 50"/>
              <a:gd name="T7" fmla="*/ 27 h 50"/>
              <a:gd name="T8" fmla="*/ 26 w 50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0">
                <a:moveTo>
                  <a:pt x="26" y="0"/>
                </a:moveTo>
                <a:lnTo>
                  <a:pt x="0" y="27"/>
                </a:lnTo>
                <a:lnTo>
                  <a:pt x="26" y="50"/>
                </a:lnTo>
                <a:lnTo>
                  <a:pt x="50" y="27"/>
                </a:lnTo>
                <a:lnTo>
                  <a:pt x="26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6" name="Freeform 156"/>
          <p:cNvSpPr>
            <a:spLocks/>
          </p:cNvSpPr>
          <p:nvPr/>
        </p:nvSpPr>
        <p:spPr bwMode="auto">
          <a:xfrm>
            <a:off x="3067050" y="3177282"/>
            <a:ext cx="79375" cy="80963"/>
          </a:xfrm>
          <a:custGeom>
            <a:avLst/>
            <a:gdLst>
              <a:gd name="T0" fmla="*/ 23 w 50"/>
              <a:gd name="T1" fmla="*/ 0 h 51"/>
              <a:gd name="T2" fmla="*/ 0 w 50"/>
              <a:gd name="T3" fmla="*/ 24 h 51"/>
              <a:gd name="T4" fmla="*/ 23 w 50"/>
              <a:gd name="T5" fmla="*/ 51 h 51"/>
              <a:gd name="T6" fmla="*/ 50 w 50"/>
              <a:gd name="T7" fmla="*/ 24 h 51"/>
              <a:gd name="T8" fmla="*/ 23 w 50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1">
                <a:moveTo>
                  <a:pt x="23" y="0"/>
                </a:moveTo>
                <a:lnTo>
                  <a:pt x="0" y="24"/>
                </a:lnTo>
                <a:lnTo>
                  <a:pt x="23" y="51"/>
                </a:lnTo>
                <a:lnTo>
                  <a:pt x="50" y="24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7" name="Freeform 157"/>
          <p:cNvSpPr>
            <a:spLocks/>
          </p:cNvSpPr>
          <p:nvPr/>
        </p:nvSpPr>
        <p:spPr bwMode="auto">
          <a:xfrm>
            <a:off x="3051175" y="3658295"/>
            <a:ext cx="79375" cy="80963"/>
          </a:xfrm>
          <a:custGeom>
            <a:avLst/>
            <a:gdLst>
              <a:gd name="T0" fmla="*/ 26 w 50"/>
              <a:gd name="T1" fmla="*/ 0 h 51"/>
              <a:gd name="T2" fmla="*/ 0 w 50"/>
              <a:gd name="T3" fmla="*/ 27 h 51"/>
              <a:gd name="T4" fmla="*/ 26 w 50"/>
              <a:gd name="T5" fmla="*/ 51 h 51"/>
              <a:gd name="T6" fmla="*/ 50 w 50"/>
              <a:gd name="T7" fmla="*/ 27 h 51"/>
              <a:gd name="T8" fmla="*/ 26 w 50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1">
                <a:moveTo>
                  <a:pt x="26" y="0"/>
                </a:moveTo>
                <a:lnTo>
                  <a:pt x="0" y="27"/>
                </a:lnTo>
                <a:lnTo>
                  <a:pt x="26" y="51"/>
                </a:lnTo>
                <a:lnTo>
                  <a:pt x="50" y="27"/>
                </a:lnTo>
                <a:lnTo>
                  <a:pt x="26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8" name="Freeform 158"/>
          <p:cNvSpPr>
            <a:spLocks/>
          </p:cNvSpPr>
          <p:nvPr/>
        </p:nvSpPr>
        <p:spPr bwMode="auto">
          <a:xfrm>
            <a:off x="3044825" y="3824982"/>
            <a:ext cx="80963" cy="79375"/>
          </a:xfrm>
          <a:custGeom>
            <a:avLst/>
            <a:gdLst>
              <a:gd name="T0" fmla="*/ 27 w 51"/>
              <a:gd name="T1" fmla="*/ 0 h 50"/>
              <a:gd name="T2" fmla="*/ 0 w 51"/>
              <a:gd name="T3" fmla="*/ 23 h 50"/>
              <a:gd name="T4" fmla="*/ 27 w 51"/>
              <a:gd name="T5" fmla="*/ 50 h 50"/>
              <a:gd name="T6" fmla="*/ 51 w 51"/>
              <a:gd name="T7" fmla="*/ 23 h 50"/>
              <a:gd name="T8" fmla="*/ 27 w 51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0">
                <a:moveTo>
                  <a:pt x="27" y="0"/>
                </a:moveTo>
                <a:lnTo>
                  <a:pt x="0" y="23"/>
                </a:lnTo>
                <a:lnTo>
                  <a:pt x="27" y="50"/>
                </a:lnTo>
                <a:lnTo>
                  <a:pt x="51" y="23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19" name="Freeform 159"/>
          <p:cNvSpPr>
            <a:spLocks/>
          </p:cNvSpPr>
          <p:nvPr/>
        </p:nvSpPr>
        <p:spPr bwMode="auto">
          <a:xfrm>
            <a:off x="3227388" y="4310757"/>
            <a:ext cx="79375" cy="74613"/>
          </a:xfrm>
          <a:custGeom>
            <a:avLst/>
            <a:gdLst>
              <a:gd name="T0" fmla="*/ 23 w 50"/>
              <a:gd name="T1" fmla="*/ 0 h 47"/>
              <a:gd name="T2" fmla="*/ 0 w 50"/>
              <a:gd name="T3" fmla="*/ 24 h 47"/>
              <a:gd name="T4" fmla="*/ 23 w 50"/>
              <a:gd name="T5" fmla="*/ 47 h 47"/>
              <a:gd name="T6" fmla="*/ 50 w 50"/>
              <a:gd name="T7" fmla="*/ 24 h 47"/>
              <a:gd name="T8" fmla="*/ 23 w 50"/>
              <a:gd name="T9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47">
                <a:moveTo>
                  <a:pt x="23" y="0"/>
                </a:moveTo>
                <a:lnTo>
                  <a:pt x="0" y="24"/>
                </a:lnTo>
                <a:lnTo>
                  <a:pt x="23" y="47"/>
                </a:lnTo>
                <a:lnTo>
                  <a:pt x="50" y="24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0" name="Freeform 160"/>
          <p:cNvSpPr>
            <a:spLocks/>
          </p:cNvSpPr>
          <p:nvPr/>
        </p:nvSpPr>
        <p:spPr bwMode="auto">
          <a:xfrm>
            <a:off x="3076575" y="4471095"/>
            <a:ext cx="80963" cy="80963"/>
          </a:xfrm>
          <a:custGeom>
            <a:avLst/>
            <a:gdLst>
              <a:gd name="T0" fmla="*/ 27 w 51"/>
              <a:gd name="T1" fmla="*/ 0 h 51"/>
              <a:gd name="T2" fmla="*/ 0 w 51"/>
              <a:gd name="T3" fmla="*/ 24 h 51"/>
              <a:gd name="T4" fmla="*/ 27 w 51"/>
              <a:gd name="T5" fmla="*/ 51 h 51"/>
              <a:gd name="T6" fmla="*/ 51 w 51"/>
              <a:gd name="T7" fmla="*/ 24 h 51"/>
              <a:gd name="T8" fmla="*/ 27 w 51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1">
                <a:moveTo>
                  <a:pt x="27" y="0"/>
                </a:moveTo>
                <a:lnTo>
                  <a:pt x="0" y="24"/>
                </a:lnTo>
                <a:lnTo>
                  <a:pt x="27" y="51"/>
                </a:lnTo>
                <a:lnTo>
                  <a:pt x="51" y="24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1" name="Freeform 161"/>
          <p:cNvSpPr>
            <a:spLocks/>
          </p:cNvSpPr>
          <p:nvPr/>
        </p:nvSpPr>
        <p:spPr bwMode="auto">
          <a:xfrm>
            <a:off x="3200400" y="4958457"/>
            <a:ext cx="79375" cy="79375"/>
          </a:xfrm>
          <a:custGeom>
            <a:avLst/>
            <a:gdLst>
              <a:gd name="T0" fmla="*/ 23 w 50"/>
              <a:gd name="T1" fmla="*/ 0 h 50"/>
              <a:gd name="T2" fmla="*/ 0 w 50"/>
              <a:gd name="T3" fmla="*/ 23 h 50"/>
              <a:gd name="T4" fmla="*/ 23 w 50"/>
              <a:gd name="T5" fmla="*/ 50 h 50"/>
              <a:gd name="T6" fmla="*/ 50 w 50"/>
              <a:gd name="T7" fmla="*/ 23 h 50"/>
              <a:gd name="T8" fmla="*/ 23 w 50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0">
                <a:moveTo>
                  <a:pt x="23" y="0"/>
                </a:moveTo>
                <a:lnTo>
                  <a:pt x="0" y="23"/>
                </a:lnTo>
                <a:lnTo>
                  <a:pt x="23" y="50"/>
                </a:lnTo>
                <a:lnTo>
                  <a:pt x="50" y="23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2" name="Line 162"/>
          <p:cNvSpPr>
            <a:spLocks noChangeShapeType="1"/>
          </p:cNvSpPr>
          <p:nvPr/>
        </p:nvSpPr>
        <p:spPr bwMode="auto">
          <a:xfrm>
            <a:off x="82550" y="5456238"/>
            <a:ext cx="5506690" cy="0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3" name="Rectangle 163"/>
          <p:cNvSpPr>
            <a:spLocks noChangeArrowheads="1"/>
          </p:cNvSpPr>
          <p:nvPr/>
        </p:nvSpPr>
        <p:spPr bwMode="auto">
          <a:xfrm>
            <a:off x="2420888" y="5776913"/>
            <a:ext cx="8128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Enhanced better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4" name="Rectangle 164"/>
          <p:cNvSpPr>
            <a:spLocks noChangeArrowheads="1"/>
          </p:cNvSpPr>
          <p:nvPr/>
        </p:nvSpPr>
        <p:spPr bwMode="auto">
          <a:xfrm>
            <a:off x="3239889" y="5776913"/>
            <a:ext cx="7651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Standard better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5" name="Line 165"/>
          <p:cNvSpPr>
            <a:spLocks noChangeShapeType="1"/>
          </p:cNvSpPr>
          <p:nvPr/>
        </p:nvSpPr>
        <p:spPr bwMode="auto">
          <a:xfrm>
            <a:off x="3236913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6" name="Rectangle 166"/>
          <p:cNvSpPr>
            <a:spLocks noChangeArrowheads="1"/>
          </p:cNvSpPr>
          <p:nvPr/>
        </p:nvSpPr>
        <p:spPr bwMode="auto">
          <a:xfrm>
            <a:off x="3211513" y="5589588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7" name="Line 167"/>
          <p:cNvSpPr>
            <a:spLocks noChangeShapeType="1"/>
          </p:cNvSpPr>
          <p:nvPr/>
        </p:nvSpPr>
        <p:spPr bwMode="auto">
          <a:xfrm>
            <a:off x="2959100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28" name="Rectangle 168"/>
          <p:cNvSpPr>
            <a:spLocks noChangeArrowheads="1"/>
          </p:cNvSpPr>
          <p:nvPr/>
        </p:nvSpPr>
        <p:spPr bwMode="auto">
          <a:xfrm>
            <a:off x="2895600" y="5589588"/>
            <a:ext cx="1873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.12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9" name="Line 169"/>
          <p:cNvSpPr>
            <a:spLocks noChangeShapeType="1"/>
          </p:cNvSpPr>
          <p:nvPr/>
        </p:nvSpPr>
        <p:spPr bwMode="auto">
          <a:xfrm>
            <a:off x="3055938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30" name="Rectangle 170"/>
          <p:cNvSpPr>
            <a:spLocks noChangeArrowheads="1"/>
          </p:cNvSpPr>
          <p:nvPr/>
        </p:nvSpPr>
        <p:spPr bwMode="auto">
          <a:xfrm>
            <a:off x="2992438" y="5589588"/>
            <a:ext cx="1873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.25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31" name="Line 171"/>
          <p:cNvSpPr>
            <a:spLocks noChangeShapeType="1"/>
          </p:cNvSpPr>
          <p:nvPr/>
        </p:nvSpPr>
        <p:spPr bwMode="auto">
          <a:xfrm>
            <a:off x="3146425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32" name="Rectangle 172"/>
          <p:cNvSpPr>
            <a:spLocks noChangeArrowheads="1"/>
          </p:cNvSpPr>
          <p:nvPr/>
        </p:nvSpPr>
        <p:spPr bwMode="auto">
          <a:xfrm>
            <a:off x="3109913" y="5589588"/>
            <a:ext cx="1285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33" name="Line 173"/>
          <p:cNvSpPr>
            <a:spLocks noChangeShapeType="1"/>
          </p:cNvSpPr>
          <p:nvPr/>
        </p:nvSpPr>
        <p:spPr bwMode="auto">
          <a:xfrm>
            <a:off x="3236913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34" name="Rectangle 174"/>
          <p:cNvSpPr>
            <a:spLocks noChangeArrowheads="1"/>
          </p:cNvSpPr>
          <p:nvPr/>
        </p:nvSpPr>
        <p:spPr bwMode="auto">
          <a:xfrm>
            <a:off x="3211513" y="5589588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35" name="Line 175"/>
          <p:cNvSpPr>
            <a:spLocks noChangeShapeType="1"/>
          </p:cNvSpPr>
          <p:nvPr/>
        </p:nvSpPr>
        <p:spPr bwMode="auto">
          <a:xfrm>
            <a:off x="3333750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36" name="Rectangle 176"/>
          <p:cNvSpPr>
            <a:spLocks noChangeArrowheads="1"/>
          </p:cNvSpPr>
          <p:nvPr/>
        </p:nvSpPr>
        <p:spPr bwMode="auto">
          <a:xfrm>
            <a:off x="3306763" y="5589588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37" name="Line 177"/>
          <p:cNvSpPr>
            <a:spLocks noChangeShapeType="1"/>
          </p:cNvSpPr>
          <p:nvPr/>
        </p:nvSpPr>
        <p:spPr bwMode="auto">
          <a:xfrm>
            <a:off x="3424238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38" name="Rectangle 178"/>
          <p:cNvSpPr>
            <a:spLocks noChangeArrowheads="1"/>
          </p:cNvSpPr>
          <p:nvPr/>
        </p:nvSpPr>
        <p:spPr bwMode="auto">
          <a:xfrm>
            <a:off x="3397250" y="5589588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39" name="Line 179"/>
          <p:cNvSpPr>
            <a:spLocks noChangeShapeType="1"/>
          </p:cNvSpPr>
          <p:nvPr/>
        </p:nvSpPr>
        <p:spPr bwMode="auto">
          <a:xfrm>
            <a:off x="3516313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40" name="Rectangle 180"/>
          <p:cNvSpPr>
            <a:spLocks noChangeArrowheads="1"/>
          </p:cNvSpPr>
          <p:nvPr/>
        </p:nvSpPr>
        <p:spPr bwMode="auto">
          <a:xfrm>
            <a:off x="3489325" y="5589588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41" name="Line 181"/>
          <p:cNvSpPr>
            <a:spLocks noChangeShapeType="1"/>
          </p:cNvSpPr>
          <p:nvPr/>
        </p:nvSpPr>
        <p:spPr bwMode="auto">
          <a:xfrm>
            <a:off x="3236913" y="5456238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42" name="Rectangle 182"/>
          <p:cNvSpPr>
            <a:spLocks noChangeArrowheads="1"/>
          </p:cNvSpPr>
          <p:nvPr/>
        </p:nvSpPr>
        <p:spPr bwMode="auto">
          <a:xfrm>
            <a:off x="2924944" y="5878513"/>
            <a:ext cx="71013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HR [95% CI]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66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11389</TotalTime>
  <Words>754</Words>
  <Application>Microsoft Office PowerPoint</Application>
  <PresentationFormat>A4 Paper (210x297 mm)</PresentationFormat>
  <Paragraphs>212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Trebuchet MS</vt:lpstr>
      <vt:lpstr>Office Theme</vt:lpstr>
      <vt:lpstr>PowerPoint Presentation</vt:lpstr>
      <vt:lpstr>PowerPoint Presentation</vt:lpstr>
      <vt:lpstr>PowerPoint Presentation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Cook</dc:creator>
  <cp:lastModifiedBy>Sarah Walker</cp:lastModifiedBy>
  <cp:revision>510</cp:revision>
  <cp:lastPrinted>2015-01-20T10:22:37Z</cp:lastPrinted>
  <dcterms:created xsi:type="dcterms:W3CDTF">2014-08-13T11:27:55Z</dcterms:created>
  <dcterms:modified xsi:type="dcterms:W3CDTF">2019-12-21T14:04:12Z</dcterms:modified>
</cp:coreProperties>
</file>