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67" r:id="rId3"/>
    <p:sldId id="271" r:id="rId4"/>
    <p:sldId id="272" r:id="rId5"/>
    <p:sldId id="273" r:id="rId6"/>
    <p:sldId id="270" r:id="rId7"/>
    <p:sldId id="258" r:id="rId8"/>
    <p:sldId id="259" r:id="rId9"/>
    <p:sldId id="274" r:id="rId10"/>
    <p:sldId id="260" r:id="rId11"/>
    <p:sldId id="261" r:id="rId12"/>
    <p:sldId id="265"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4" d="100"/>
          <a:sy n="74" d="100"/>
        </p:scale>
        <p:origin x="72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9584A2-CF97-4B05-B947-748BEED9D177}" type="datetimeFigureOut">
              <a:rPr lang="en-GB" smtClean="0"/>
              <a:t>07/03/2019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812E8F-C366-456D-9447-133975A937A3}" type="slidenum">
              <a:rPr lang="en-GB" smtClean="0"/>
              <a:t>‹#›</a:t>
            </a:fld>
            <a:endParaRPr lang="en-GB"/>
          </a:p>
        </p:txBody>
      </p:sp>
    </p:spTree>
    <p:extLst>
      <p:ext uri="{BB962C8B-B14F-4D97-AF65-F5344CB8AC3E}">
        <p14:creationId xmlns:p14="http://schemas.microsoft.com/office/powerpoint/2010/main" val="3521948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7" name="Shape 207"/>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i="0" u="none" strike="noStrike" cap="none">
                <a:solidFill>
                  <a:schemeClr val="dk1"/>
                </a:solidFill>
                <a:latin typeface="Calibri"/>
                <a:ea typeface="Calibri"/>
                <a:cs typeface="Calibri"/>
                <a:sym typeface="Calibri"/>
              </a:rPr>
              <a:t>Large project </a:t>
            </a:r>
            <a:r>
              <a:rPr lang="en-US" sz="1200" b="0" i="0" u="none" strike="noStrike" cap="none">
                <a:solidFill>
                  <a:schemeClr val="dk1"/>
                </a:solidFill>
                <a:latin typeface="Calibri"/>
                <a:ea typeface="Calibri"/>
                <a:cs typeface="Calibri"/>
                <a:sym typeface="Calibri"/>
              </a:rPr>
              <a:t>over 2 years in 18 schools– today focusing on the HoM interviews only and their comments on tier entry decisions, since approaches to tier entry are usually the responsibility of the HoM .</a:t>
            </a:r>
            <a:endParaRPr/>
          </a:p>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r>
              <a:rPr lang="en-US" sz="1200" b="1" i="0" u="none" strike="noStrike" cap="none">
                <a:solidFill>
                  <a:schemeClr val="dk1"/>
                </a:solidFill>
                <a:latin typeface="Calibri"/>
                <a:ea typeface="Calibri"/>
                <a:cs typeface="Calibri"/>
                <a:sym typeface="Calibri"/>
              </a:rPr>
              <a:t>Visited</a:t>
            </a:r>
            <a:r>
              <a:rPr lang="en-US" sz="1200" b="0" i="0" u="none" strike="noStrike" cap="none">
                <a:solidFill>
                  <a:schemeClr val="dk1"/>
                </a:solidFill>
                <a:latin typeface="Calibri"/>
                <a:ea typeface="Calibri"/>
                <a:cs typeface="Calibri"/>
                <a:sym typeface="Calibri"/>
              </a:rPr>
              <a:t> in spring term 2017 and F2F interviews with HoMs + </a:t>
            </a:r>
            <a:r>
              <a:rPr lang="en-US" sz="1200" b="1" i="0" u="none" strike="noStrike" cap="none">
                <a:solidFill>
                  <a:schemeClr val="dk1"/>
                </a:solidFill>
                <a:latin typeface="Calibri"/>
                <a:ea typeface="Calibri"/>
                <a:cs typeface="Calibri"/>
                <a:sym typeface="Calibri"/>
              </a:rPr>
              <a:t>Telephone interviews </a:t>
            </a:r>
            <a:r>
              <a:rPr lang="en-US" sz="1200" b="0" i="0" u="none" strike="noStrike" cap="none">
                <a:solidFill>
                  <a:schemeClr val="dk1"/>
                </a:solidFill>
                <a:latin typeface="Calibri"/>
                <a:ea typeface="Calibri"/>
                <a:cs typeface="Calibri"/>
                <a:sym typeface="Calibri"/>
              </a:rPr>
              <a:t>in October 2017 to reflect on 1</a:t>
            </a:r>
            <a:r>
              <a:rPr lang="en-US" sz="1200" b="0" i="0" u="none" strike="noStrike" cap="none" baseline="30000">
                <a:solidFill>
                  <a:schemeClr val="dk1"/>
                </a:solidFill>
                <a:latin typeface="Calibri"/>
                <a:ea typeface="Calibri"/>
                <a:cs typeface="Calibri"/>
                <a:sym typeface="Calibri"/>
              </a:rPr>
              <a:t>st</a:t>
            </a:r>
            <a:r>
              <a:rPr lang="en-US" sz="1200" b="0" i="0" u="none" strike="noStrike" cap="none">
                <a:solidFill>
                  <a:schemeClr val="dk1"/>
                </a:solidFill>
                <a:latin typeface="Calibri"/>
                <a:ea typeface="Calibri"/>
                <a:cs typeface="Calibri"/>
                <a:sym typeface="Calibri"/>
              </a:rPr>
              <a:t> set of results with reformed GCSE.</a:t>
            </a:r>
            <a:endParaRPr/>
          </a:p>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r>
              <a:rPr lang="en-US" sz="1200" b="0" i="0" u="none" strike="noStrike" cap="none">
                <a:solidFill>
                  <a:schemeClr val="dk1"/>
                </a:solidFill>
                <a:latin typeface="Calibri"/>
                <a:ea typeface="Calibri"/>
                <a:cs typeface="Calibri"/>
                <a:sym typeface="Calibri"/>
              </a:rPr>
              <a:t>What questions were asked before and after the live exams:</a:t>
            </a:r>
            <a:endParaRPr/>
          </a:p>
          <a:p>
            <a:pPr marL="0" marR="0" lvl="0" indent="0" algn="l" rtl="0">
              <a:lnSpc>
                <a:spcPct val="100000"/>
              </a:lnSpc>
              <a:spcBef>
                <a:spcPts val="0"/>
              </a:spcBef>
              <a:spcAft>
                <a:spcPts val="0"/>
              </a:spcAft>
              <a:buClr>
                <a:schemeClr val="dk1"/>
              </a:buClr>
              <a:buSzPts val="1200"/>
              <a:buFont typeface="Calibri"/>
              <a:buNone/>
            </a:pPr>
            <a:r>
              <a:rPr lang="en-US" sz="1200" b="1" i="0" u="none" strike="noStrike" cap="none">
                <a:solidFill>
                  <a:schemeClr val="dk1"/>
                </a:solidFill>
                <a:latin typeface="Calibri"/>
                <a:ea typeface="Calibri"/>
                <a:cs typeface="Calibri"/>
                <a:sym typeface="Calibri"/>
              </a:rPr>
              <a:t>Before</a:t>
            </a:r>
            <a:r>
              <a:rPr lang="en-US" sz="1200" b="0" i="0" u="none" strike="noStrike" cap="none">
                <a:solidFill>
                  <a:schemeClr val="dk1"/>
                </a:solidFill>
                <a:latin typeface="Calibri"/>
                <a:ea typeface="Calibri"/>
                <a:cs typeface="Calibri"/>
                <a:sym typeface="Calibri"/>
              </a:rPr>
              <a:t> - How did you </a:t>
            </a:r>
            <a:r>
              <a:rPr lang="en-US" sz="1200" b="1" i="0" u="none" strike="noStrike" cap="none">
                <a:solidFill>
                  <a:schemeClr val="dk1"/>
                </a:solidFill>
                <a:latin typeface="Calibri"/>
                <a:ea typeface="Calibri"/>
                <a:cs typeface="Calibri"/>
                <a:sym typeface="Calibri"/>
              </a:rPr>
              <a:t>approach</a:t>
            </a:r>
            <a:r>
              <a:rPr lang="en-US" sz="1200" b="0" i="0" u="none" strike="noStrike" cap="none">
                <a:solidFill>
                  <a:schemeClr val="dk1"/>
                </a:solidFill>
                <a:latin typeface="Calibri"/>
                <a:ea typeface="Calibri"/>
                <a:cs typeface="Calibri"/>
                <a:sym typeface="Calibri"/>
              </a:rPr>
              <a:t> tier entry decisions? </a:t>
            </a:r>
            <a:r>
              <a:rPr lang="en-US" sz="1200" b="1" i="0" u="none" strike="noStrike" cap="none">
                <a:solidFill>
                  <a:schemeClr val="dk1"/>
                </a:solidFill>
                <a:latin typeface="Calibri"/>
                <a:ea typeface="Calibri"/>
                <a:cs typeface="Calibri"/>
                <a:sym typeface="Calibri"/>
              </a:rPr>
              <a:t>How confident </a:t>
            </a:r>
            <a:r>
              <a:rPr lang="en-US" sz="1200" b="0" i="0" u="none" strike="noStrike" cap="none">
                <a:solidFill>
                  <a:schemeClr val="dk1"/>
                </a:solidFill>
                <a:latin typeface="Calibri"/>
                <a:ea typeface="Calibri"/>
                <a:cs typeface="Calibri"/>
                <a:sym typeface="Calibri"/>
              </a:rPr>
              <a:t>do you feel about your tier entry decisions?</a:t>
            </a:r>
            <a:endParaRPr/>
          </a:p>
          <a:p>
            <a:pPr marL="0" marR="0" lvl="0" indent="0" algn="l" rtl="0">
              <a:spcBef>
                <a:spcPts val="0"/>
              </a:spcBef>
              <a:spcAft>
                <a:spcPts val="0"/>
              </a:spcAft>
              <a:buNone/>
            </a:pPr>
            <a:r>
              <a:rPr lang="en-US" sz="1200" b="1" i="0" u="none" strike="noStrike" cap="none">
                <a:solidFill>
                  <a:schemeClr val="dk1"/>
                </a:solidFill>
                <a:latin typeface="Calibri"/>
                <a:ea typeface="Calibri"/>
                <a:cs typeface="Calibri"/>
                <a:sym typeface="Calibri"/>
              </a:rPr>
              <a:t>After </a:t>
            </a:r>
            <a:r>
              <a:rPr lang="en-US" sz="1200" b="0" i="0" u="none" strike="noStrike" cap="none">
                <a:solidFill>
                  <a:schemeClr val="dk1"/>
                </a:solidFill>
                <a:latin typeface="Calibri"/>
                <a:ea typeface="Calibri"/>
                <a:cs typeface="Calibri"/>
                <a:sym typeface="Calibri"/>
              </a:rPr>
              <a:t>- What are your reflections on your tier entry decisions? Will you change your approach to tier entry decisions this year? What was your strategy for your final tier decisions? How and when did you decide? </a:t>
            </a:r>
            <a:endParaRPr/>
          </a:p>
        </p:txBody>
      </p:sp>
      <p:sp>
        <p:nvSpPr>
          <p:cNvPr id="208" name="Shape 20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000000"/>
                </a:solidFill>
                <a:latin typeface="Calibri"/>
                <a:ea typeface="Calibri"/>
                <a:cs typeface="Calibri"/>
                <a:sym typeface="Calibri"/>
              </a:rPr>
              <a:t>2</a:t>
            </a:fld>
            <a:endParaRPr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477948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7" name="Shape 207"/>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i="0" u="none" strike="noStrike" cap="none" dirty="0">
                <a:solidFill>
                  <a:schemeClr val="dk1"/>
                </a:solidFill>
                <a:latin typeface="Calibri"/>
                <a:ea typeface="Calibri"/>
                <a:cs typeface="Calibri"/>
                <a:sym typeface="Calibri"/>
              </a:rPr>
              <a:t>Large project </a:t>
            </a:r>
            <a:r>
              <a:rPr lang="en-US" sz="1200" b="0" i="0" u="none" strike="noStrike" cap="none" dirty="0">
                <a:solidFill>
                  <a:schemeClr val="dk1"/>
                </a:solidFill>
                <a:latin typeface="Calibri"/>
                <a:ea typeface="Calibri"/>
                <a:cs typeface="Calibri"/>
                <a:sym typeface="Calibri"/>
              </a:rPr>
              <a:t>over 2 years in 18 schools– today focusing on the </a:t>
            </a:r>
            <a:r>
              <a:rPr lang="en-US" sz="1200" b="0" i="0" u="none" strike="noStrike" cap="none" dirty="0" err="1">
                <a:solidFill>
                  <a:schemeClr val="dk1"/>
                </a:solidFill>
                <a:latin typeface="Calibri"/>
                <a:ea typeface="Calibri"/>
                <a:cs typeface="Calibri"/>
                <a:sym typeface="Calibri"/>
              </a:rPr>
              <a:t>HoM</a:t>
            </a:r>
            <a:r>
              <a:rPr lang="en-US" sz="1200" b="0" i="0" u="none" strike="noStrike" cap="none" dirty="0">
                <a:solidFill>
                  <a:schemeClr val="dk1"/>
                </a:solidFill>
                <a:latin typeface="Calibri"/>
                <a:ea typeface="Calibri"/>
                <a:cs typeface="Calibri"/>
                <a:sym typeface="Calibri"/>
              </a:rPr>
              <a:t> interviews only and their comments on tier entry decisions, since approaches to tier entry are usually the responsibility of the </a:t>
            </a:r>
            <a:r>
              <a:rPr lang="en-US" sz="1200" b="0" i="0" u="none" strike="noStrike" cap="none" dirty="0" err="1">
                <a:solidFill>
                  <a:schemeClr val="dk1"/>
                </a:solidFill>
                <a:latin typeface="Calibri"/>
                <a:ea typeface="Calibri"/>
                <a:cs typeface="Calibri"/>
                <a:sym typeface="Calibri"/>
              </a:rPr>
              <a:t>HoM</a:t>
            </a:r>
            <a:r>
              <a:rPr lang="en-US" sz="1200" b="0" i="0" u="none" strike="noStrike" cap="none" dirty="0">
                <a:solidFill>
                  <a:schemeClr val="dk1"/>
                </a:solidFill>
                <a:latin typeface="Calibri"/>
                <a:ea typeface="Calibri"/>
                <a:cs typeface="Calibri"/>
                <a:sym typeface="Calibri"/>
              </a:rPr>
              <a:t> .</a:t>
            </a:r>
            <a:endParaRPr dirty="0"/>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200" b="1" i="0" u="none" strike="noStrike" cap="none" dirty="0">
                <a:solidFill>
                  <a:schemeClr val="dk1"/>
                </a:solidFill>
                <a:latin typeface="Calibri"/>
                <a:ea typeface="Calibri"/>
                <a:cs typeface="Calibri"/>
                <a:sym typeface="Calibri"/>
              </a:rPr>
              <a:t>Visited</a:t>
            </a:r>
            <a:r>
              <a:rPr lang="en-US" sz="1200" b="0" i="0" u="none" strike="noStrike" cap="none" dirty="0">
                <a:solidFill>
                  <a:schemeClr val="dk1"/>
                </a:solidFill>
                <a:latin typeface="Calibri"/>
                <a:ea typeface="Calibri"/>
                <a:cs typeface="Calibri"/>
                <a:sym typeface="Calibri"/>
              </a:rPr>
              <a:t> in spring term 2017 and F2F interviews with </a:t>
            </a:r>
            <a:r>
              <a:rPr lang="en-US" sz="1200" b="0" i="0" u="none" strike="noStrike" cap="none" dirty="0" err="1">
                <a:solidFill>
                  <a:schemeClr val="dk1"/>
                </a:solidFill>
                <a:latin typeface="Calibri"/>
                <a:ea typeface="Calibri"/>
                <a:cs typeface="Calibri"/>
                <a:sym typeface="Calibri"/>
              </a:rPr>
              <a:t>HoMs</a:t>
            </a:r>
            <a:r>
              <a:rPr lang="en-US" sz="1200" b="0" i="0" u="none" strike="noStrike" cap="none" dirty="0">
                <a:solidFill>
                  <a:schemeClr val="dk1"/>
                </a:solidFill>
                <a:latin typeface="Calibri"/>
                <a:ea typeface="Calibri"/>
                <a:cs typeface="Calibri"/>
                <a:sym typeface="Calibri"/>
              </a:rPr>
              <a:t> + </a:t>
            </a:r>
            <a:r>
              <a:rPr lang="en-US" sz="1200" b="1" i="0" u="none" strike="noStrike" cap="none" dirty="0">
                <a:solidFill>
                  <a:schemeClr val="dk1"/>
                </a:solidFill>
                <a:latin typeface="Calibri"/>
                <a:ea typeface="Calibri"/>
                <a:cs typeface="Calibri"/>
                <a:sym typeface="Calibri"/>
              </a:rPr>
              <a:t>Telephone interviews </a:t>
            </a:r>
            <a:r>
              <a:rPr lang="en-US" sz="1200" b="0" i="0" u="none" strike="noStrike" cap="none" dirty="0">
                <a:solidFill>
                  <a:schemeClr val="dk1"/>
                </a:solidFill>
                <a:latin typeface="Calibri"/>
                <a:ea typeface="Calibri"/>
                <a:cs typeface="Calibri"/>
                <a:sym typeface="Calibri"/>
              </a:rPr>
              <a:t>in October 2017 to reflect on 1</a:t>
            </a:r>
            <a:r>
              <a:rPr lang="en-US" sz="1200" b="0" i="0" u="none" strike="noStrike" cap="none" baseline="30000" dirty="0">
                <a:solidFill>
                  <a:schemeClr val="dk1"/>
                </a:solidFill>
                <a:latin typeface="Calibri"/>
                <a:ea typeface="Calibri"/>
                <a:cs typeface="Calibri"/>
                <a:sym typeface="Calibri"/>
              </a:rPr>
              <a:t>st</a:t>
            </a:r>
            <a:r>
              <a:rPr lang="en-US" sz="1200" b="0" i="0" u="none" strike="noStrike" cap="none" dirty="0">
                <a:solidFill>
                  <a:schemeClr val="dk1"/>
                </a:solidFill>
                <a:latin typeface="Calibri"/>
                <a:ea typeface="Calibri"/>
                <a:cs typeface="Calibri"/>
                <a:sym typeface="Calibri"/>
              </a:rPr>
              <a:t> set of results with reformed GCSE.</a:t>
            </a:r>
            <a:endParaRPr dirty="0"/>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200" b="0" i="0" u="none" strike="noStrike" cap="none" dirty="0">
                <a:solidFill>
                  <a:schemeClr val="dk1"/>
                </a:solidFill>
                <a:latin typeface="Calibri"/>
                <a:ea typeface="Calibri"/>
                <a:cs typeface="Calibri"/>
                <a:sym typeface="Calibri"/>
              </a:rPr>
              <a:t>What questions were asked before and after the live exams:</a:t>
            </a:r>
            <a:endParaRPr dirty="0"/>
          </a:p>
          <a:p>
            <a:pPr marL="0" marR="0" lvl="0" indent="0" algn="l" rtl="0">
              <a:lnSpc>
                <a:spcPct val="100000"/>
              </a:lnSpc>
              <a:spcBef>
                <a:spcPts val="0"/>
              </a:spcBef>
              <a:spcAft>
                <a:spcPts val="0"/>
              </a:spcAft>
              <a:buClr>
                <a:schemeClr val="dk1"/>
              </a:buClr>
              <a:buSzPts val="1200"/>
              <a:buFont typeface="Calibri"/>
              <a:buNone/>
            </a:pPr>
            <a:r>
              <a:rPr lang="en-US" sz="1200" b="1" i="0" u="none" strike="noStrike" cap="none" dirty="0">
                <a:solidFill>
                  <a:schemeClr val="dk1"/>
                </a:solidFill>
                <a:latin typeface="Calibri"/>
                <a:ea typeface="Calibri"/>
                <a:cs typeface="Calibri"/>
                <a:sym typeface="Calibri"/>
              </a:rPr>
              <a:t>Before</a:t>
            </a:r>
            <a:r>
              <a:rPr lang="en-US" sz="1200" b="0" i="0" u="none" strike="noStrike" cap="none" dirty="0">
                <a:solidFill>
                  <a:schemeClr val="dk1"/>
                </a:solidFill>
                <a:latin typeface="Calibri"/>
                <a:ea typeface="Calibri"/>
                <a:cs typeface="Calibri"/>
                <a:sym typeface="Calibri"/>
              </a:rPr>
              <a:t> - How did you </a:t>
            </a:r>
            <a:r>
              <a:rPr lang="en-US" sz="1200" b="1" i="0" u="none" strike="noStrike" cap="none" dirty="0">
                <a:solidFill>
                  <a:schemeClr val="dk1"/>
                </a:solidFill>
                <a:latin typeface="Calibri"/>
                <a:ea typeface="Calibri"/>
                <a:cs typeface="Calibri"/>
                <a:sym typeface="Calibri"/>
              </a:rPr>
              <a:t>approach</a:t>
            </a:r>
            <a:r>
              <a:rPr lang="en-US" sz="1200" b="0" i="0" u="none" strike="noStrike" cap="none" dirty="0">
                <a:solidFill>
                  <a:schemeClr val="dk1"/>
                </a:solidFill>
                <a:latin typeface="Calibri"/>
                <a:ea typeface="Calibri"/>
                <a:cs typeface="Calibri"/>
                <a:sym typeface="Calibri"/>
              </a:rPr>
              <a:t> tier entry decisions? </a:t>
            </a:r>
            <a:r>
              <a:rPr lang="en-US" sz="1200" b="1" i="0" u="none" strike="noStrike" cap="none" dirty="0">
                <a:solidFill>
                  <a:schemeClr val="dk1"/>
                </a:solidFill>
                <a:latin typeface="Calibri"/>
                <a:ea typeface="Calibri"/>
                <a:cs typeface="Calibri"/>
                <a:sym typeface="Calibri"/>
              </a:rPr>
              <a:t>How confident </a:t>
            </a:r>
            <a:r>
              <a:rPr lang="en-US" sz="1200" b="0" i="0" u="none" strike="noStrike" cap="none" dirty="0">
                <a:solidFill>
                  <a:schemeClr val="dk1"/>
                </a:solidFill>
                <a:latin typeface="Calibri"/>
                <a:ea typeface="Calibri"/>
                <a:cs typeface="Calibri"/>
                <a:sym typeface="Calibri"/>
              </a:rPr>
              <a:t>do you feel about your tier entry decisions?</a:t>
            </a:r>
            <a:endParaRPr dirty="0"/>
          </a:p>
          <a:p>
            <a:pPr marL="0" marR="0" lvl="0" indent="0" algn="l" rtl="0">
              <a:spcBef>
                <a:spcPts val="0"/>
              </a:spcBef>
              <a:spcAft>
                <a:spcPts val="0"/>
              </a:spcAft>
              <a:buNone/>
            </a:pPr>
            <a:r>
              <a:rPr lang="en-US" sz="1200" b="1" i="0" u="none" strike="noStrike" cap="none" dirty="0">
                <a:solidFill>
                  <a:schemeClr val="dk1"/>
                </a:solidFill>
                <a:latin typeface="Calibri"/>
                <a:ea typeface="Calibri"/>
                <a:cs typeface="Calibri"/>
                <a:sym typeface="Calibri"/>
              </a:rPr>
              <a:t>After </a:t>
            </a:r>
            <a:r>
              <a:rPr lang="en-US" sz="1200" b="0" i="0" u="none" strike="noStrike" cap="none" dirty="0">
                <a:solidFill>
                  <a:schemeClr val="dk1"/>
                </a:solidFill>
                <a:latin typeface="Calibri"/>
                <a:ea typeface="Calibri"/>
                <a:cs typeface="Calibri"/>
                <a:sym typeface="Calibri"/>
              </a:rPr>
              <a:t>- What are your reflections on your tier entry decisions? Will you change your approach to tier entry decisions this year? What was your strategy for your final tier decisions? How and when did you decide? </a:t>
            </a:r>
            <a:endParaRPr dirty="0"/>
          </a:p>
        </p:txBody>
      </p:sp>
      <p:sp>
        <p:nvSpPr>
          <p:cNvPr id="208" name="Shape 20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650306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7" name="Shape 207"/>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i="0" u="none" strike="noStrike" cap="none" dirty="0">
                <a:solidFill>
                  <a:schemeClr val="dk1"/>
                </a:solidFill>
                <a:latin typeface="Calibri"/>
                <a:ea typeface="Calibri"/>
                <a:cs typeface="Calibri"/>
                <a:sym typeface="Calibri"/>
              </a:rPr>
              <a:t>Large project </a:t>
            </a:r>
            <a:r>
              <a:rPr lang="en-US" sz="1200" b="0" i="0" u="none" strike="noStrike" cap="none" dirty="0">
                <a:solidFill>
                  <a:schemeClr val="dk1"/>
                </a:solidFill>
                <a:latin typeface="Calibri"/>
                <a:ea typeface="Calibri"/>
                <a:cs typeface="Calibri"/>
                <a:sym typeface="Calibri"/>
              </a:rPr>
              <a:t>over 2 years in 18 schools– today focusing on the </a:t>
            </a:r>
            <a:r>
              <a:rPr lang="en-US" sz="1200" b="0" i="0" u="none" strike="noStrike" cap="none" dirty="0" err="1">
                <a:solidFill>
                  <a:schemeClr val="dk1"/>
                </a:solidFill>
                <a:latin typeface="Calibri"/>
                <a:ea typeface="Calibri"/>
                <a:cs typeface="Calibri"/>
                <a:sym typeface="Calibri"/>
              </a:rPr>
              <a:t>HoM</a:t>
            </a:r>
            <a:r>
              <a:rPr lang="en-US" sz="1200" b="0" i="0" u="none" strike="noStrike" cap="none" dirty="0">
                <a:solidFill>
                  <a:schemeClr val="dk1"/>
                </a:solidFill>
                <a:latin typeface="Calibri"/>
                <a:ea typeface="Calibri"/>
                <a:cs typeface="Calibri"/>
                <a:sym typeface="Calibri"/>
              </a:rPr>
              <a:t> interviews only and their comments on tier entry decisions, since approaches to tier entry are usually the responsibility of the </a:t>
            </a:r>
            <a:r>
              <a:rPr lang="en-US" sz="1200" b="0" i="0" u="none" strike="noStrike" cap="none" dirty="0" err="1">
                <a:solidFill>
                  <a:schemeClr val="dk1"/>
                </a:solidFill>
                <a:latin typeface="Calibri"/>
                <a:ea typeface="Calibri"/>
                <a:cs typeface="Calibri"/>
                <a:sym typeface="Calibri"/>
              </a:rPr>
              <a:t>HoM</a:t>
            </a:r>
            <a:r>
              <a:rPr lang="en-US" sz="1200" b="0" i="0" u="none" strike="noStrike" cap="none" dirty="0">
                <a:solidFill>
                  <a:schemeClr val="dk1"/>
                </a:solidFill>
                <a:latin typeface="Calibri"/>
                <a:ea typeface="Calibri"/>
                <a:cs typeface="Calibri"/>
                <a:sym typeface="Calibri"/>
              </a:rPr>
              <a:t> .</a:t>
            </a:r>
            <a:endParaRPr dirty="0"/>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200" b="1" i="0" u="none" strike="noStrike" cap="none" dirty="0">
                <a:solidFill>
                  <a:schemeClr val="dk1"/>
                </a:solidFill>
                <a:latin typeface="Calibri"/>
                <a:ea typeface="Calibri"/>
                <a:cs typeface="Calibri"/>
                <a:sym typeface="Calibri"/>
              </a:rPr>
              <a:t>Visited</a:t>
            </a:r>
            <a:r>
              <a:rPr lang="en-US" sz="1200" b="0" i="0" u="none" strike="noStrike" cap="none" dirty="0">
                <a:solidFill>
                  <a:schemeClr val="dk1"/>
                </a:solidFill>
                <a:latin typeface="Calibri"/>
                <a:ea typeface="Calibri"/>
                <a:cs typeface="Calibri"/>
                <a:sym typeface="Calibri"/>
              </a:rPr>
              <a:t> in spring term 2017 and F2F interviews with </a:t>
            </a:r>
            <a:r>
              <a:rPr lang="en-US" sz="1200" b="0" i="0" u="none" strike="noStrike" cap="none" dirty="0" err="1">
                <a:solidFill>
                  <a:schemeClr val="dk1"/>
                </a:solidFill>
                <a:latin typeface="Calibri"/>
                <a:ea typeface="Calibri"/>
                <a:cs typeface="Calibri"/>
                <a:sym typeface="Calibri"/>
              </a:rPr>
              <a:t>HoMs</a:t>
            </a:r>
            <a:r>
              <a:rPr lang="en-US" sz="1200" b="0" i="0" u="none" strike="noStrike" cap="none" dirty="0">
                <a:solidFill>
                  <a:schemeClr val="dk1"/>
                </a:solidFill>
                <a:latin typeface="Calibri"/>
                <a:ea typeface="Calibri"/>
                <a:cs typeface="Calibri"/>
                <a:sym typeface="Calibri"/>
              </a:rPr>
              <a:t> + </a:t>
            </a:r>
            <a:r>
              <a:rPr lang="en-US" sz="1200" b="1" i="0" u="none" strike="noStrike" cap="none" dirty="0">
                <a:solidFill>
                  <a:schemeClr val="dk1"/>
                </a:solidFill>
                <a:latin typeface="Calibri"/>
                <a:ea typeface="Calibri"/>
                <a:cs typeface="Calibri"/>
                <a:sym typeface="Calibri"/>
              </a:rPr>
              <a:t>Telephone interviews </a:t>
            </a:r>
            <a:r>
              <a:rPr lang="en-US" sz="1200" b="0" i="0" u="none" strike="noStrike" cap="none" dirty="0">
                <a:solidFill>
                  <a:schemeClr val="dk1"/>
                </a:solidFill>
                <a:latin typeface="Calibri"/>
                <a:ea typeface="Calibri"/>
                <a:cs typeface="Calibri"/>
                <a:sym typeface="Calibri"/>
              </a:rPr>
              <a:t>in October 2017 to reflect on 1</a:t>
            </a:r>
            <a:r>
              <a:rPr lang="en-US" sz="1200" b="0" i="0" u="none" strike="noStrike" cap="none" baseline="30000" dirty="0">
                <a:solidFill>
                  <a:schemeClr val="dk1"/>
                </a:solidFill>
                <a:latin typeface="Calibri"/>
                <a:ea typeface="Calibri"/>
                <a:cs typeface="Calibri"/>
                <a:sym typeface="Calibri"/>
              </a:rPr>
              <a:t>st</a:t>
            </a:r>
            <a:r>
              <a:rPr lang="en-US" sz="1200" b="0" i="0" u="none" strike="noStrike" cap="none" dirty="0">
                <a:solidFill>
                  <a:schemeClr val="dk1"/>
                </a:solidFill>
                <a:latin typeface="Calibri"/>
                <a:ea typeface="Calibri"/>
                <a:cs typeface="Calibri"/>
                <a:sym typeface="Calibri"/>
              </a:rPr>
              <a:t> set of results with reformed GCSE.</a:t>
            </a:r>
            <a:endParaRPr dirty="0"/>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200" b="0" i="0" u="none" strike="noStrike" cap="none" dirty="0">
                <a:solidFill>
                  <a:schemeClr val="dk1"/>
                </a:solidFill>
                <a:latin typeface="Calibri"/>
                <a:ea typeface="Calibri"/>
                <a:cs typeface="Calibri"/>
                <a:sym typeface="Calibri"/>
              </a:rPr>
              <a:t>What questions were asked before and after the live exams:</a:t>
            </a:r>
            <a:endParaRPr dirty="0"/>
          </a:p>
          <a:p>
            <a:pPr marL="0" marR="0" lvl="0" indent="0" algn="l" rtl="0">
              <a:lnSpc>
                <a:spcPct val="100000"/>
              </a:lnSpc>
              <a:spcBef>
                <a:spcPts val="0"/>
              </a:spcBef>
              <a:spcAft>
                <a:spcPts val="0"/>
              </a:spcAft>
              <a:buClr>
                <a:schemeClr val="dk1"/>
              </a:buClr>
              <a:buSzPts val="1200"/>
              <a:buFont typeface="Calibri"/>
              <a:buNone/>
            </a:pPr>
            <a:r>
              <a:rPr lang="en-US" sz="1200" b="1" i="0" u="none" strike="noStrike" cap="none" dirty="0">
                <a:solidFill>
                  <a:schemeClr val="dk1"/>
                </a:solidFill>
                <a:latin typeface="Calibri"/>
                <a:ea typeface="Calibri"/>
                <a:cs typeface="Calibri"/>
                <a:sym typeface="Calibri"/>
              </a:rPr>
              <a:t>Before</a:t>
            </a:r>
            <a:r>
              <a:rPr lang="en-US" sz="1200" b="0" i="0" u="none" strike="noStrike" cap="none" dirty="0">
                <a:solidFill>
                  <a:schemeClr val="dk1"/>
                </a:solidFill>
                <a:latin typeface="Calibri"/>
                <a:ea typeface="Calibri"/>
                <a:cs typeface="Calibri"/>
                <a:sym typeface="Calibri"/>
              </a:rPr>
              <a:t> - How did you </a:t>
            </a:r>
            <a:r>
              <a:rPr lang="en-US" sz="1200" b="1" i="0" u="none" strike="noStrike" cap="none" dirty="0">
                <a:solidFill>
                  <a:schemeClr val="dk1"/>
                </a:solidFill>
                <a:latin typeface="Calibri"/>
                <a:ea typeface="Calibri"/>
                <a:cs typeface="Calibri"/>
                <a:sym typeface="Calibri"/>
              </a:rPr>
              <a:t>approach</a:t>
            </a:r>
            <a:r>
              <a:rPr lang="en-US" sz="1200" b="0" i="0" u="none" strike="noStrike" cap="none" dirty="0">
                <a:solidFill>
                  <a:schemeClr val="dk1"/>
                </a:solidFill>
                <a:latin typeface="Calibri"/>
                <a:ea typeface="Calibri"/>
                <a:cs typeface="Calibri"/>
                <a:sym typeface="Calibri"/>
              </a:rPr>
              <a:t> tier entry decisions? </a:t>
            </a:r>
            <a:r>
              <a:rPr lang="en-US" sz="1200" b="1" i="0" u="none" strike="noStrike" cap="none" dirty="0">
                <a:solidFill>
                  <a:schemeClr val="dk1"/>
                </a:solidFill>
                <a:latin typeface="Calibri"/>
                <a:ea typeface="Calibri"/>
                <a:cs typeface="Calibri"/>
                <a:sym typeface="Calibri"/>
              </a:rPr>
              <a:t>How confident </a:t>
            </a:r>
            <a:r>
              <a:rPr lang="en-US" sz="1200" b="0" i="0" u="none" strike="noStrike" cap="none" dirty="0">
                <a:solidFill>
                  <a:schemeClr val="dk1"/>
                </a:solidFill>
                <a:latin typeface="Calibri"/>
                <a:ea typeface="Calibri"/>
                <a:cs typeface="Calibri"/>
                <a:sym typeface="Calibri"/>
              </a:rPr>
              <a:t>do you feel about your tier entry decisions?</a:t>
            </a:r>
            <a:endParaRPr dirty="0"/>
          </a:p>
          <a:p>
            <a:pPr marL="0" marR="0" lvl="0" indent="0" algn="l" rtl="0">
              <a:spcBef>
                <a:spcPts val="0"/>
              </a:spcBef>
              <a:spcAft>
                <a:spcPts val="0"/>
              </a:spcAft>
              <a:buNone/>
            </a:pPr>
            <a:r>
              <a:rPr lang="en-US" sz="1200" b="1" i="0" u="none" strike="noStrike" cap="none" dirty="0">
                <a:solidFill>
                  <a:schemeClr val="dk1"/>
                </a:solidFill>
                <a:latin typeface="Calibri"/>
                <a:ea typeface="Calibri"/>
                <a:cs typeface="Calibri"/>
                <a:sym typeface="Calibri"/>
              </a:rPr>
              <a:t>After </a:t>
            </a:r>
            <a:r>
              <a:rPr lang="en-US" sz="1200" b="0" i="0" u="none" strike="noStrike" cap="none" dirty="0">
                <a:solidFill>
                  <a:schemeClr val="dk1"/>
                </a:solidFill>
                <a:latin typeface="Calibri"/>
                <a:ea typeface="Calibri"/>
                <a:cs typeface="Calibri"/>
                <a:sym typeface="Calibri"/>
              </a:rPr>
              <a:t>- What are your reflections on your tier entry decisions? Will you change your approach to tier entry decisions this year? What was your strategy for your final tier decisions? How and when did you decide? </a:t>
            </a:r>
            <a:endParaRPr dirty="0"/>
          </a:p>
        </p:txBody>
      </p:sp>
      <p:sp>
        <p:nvSpPr>
          <p:cNvPr id="208" name="Shape 20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000000"/>
                </a:solidFill>
                <a:latin typeface="Calibri"/>
                <a:ea typeface="Calibri"/>
                <a:cs typeface="Calibri"/>
                <a:sym typeface="Calibri"/>
              </a:rPr>
              <a:t>4</a:t>
            </a:fld>
            <a:endParaRPr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041089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Shape 2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7" name="Shape 267"/>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sz="1200" b="0" i="0" u="none" strike="noStrike" cap="none" dirty="0">
                <a:solidFill>
                  <a:schemeClr val="dk1"/>
                </a:solidFill>
                <a:latin typeface="Calibri"/>
                <a:ea typeface="Calibri"/>
                <a:cs typeface="Calibri"/>
                <a:sym typeface="Calibri"/>
              </a:rPr>
              <a:t>Some </a:t>
            </a:r>
            <a:r>
              <a:rPr lang="en-US" sz="1200" b="0" i="0" u="none" strike="noStrike" cap="none" dirty="0" err="1">
                <a:solidFill>
                  <a:schemeClr val="dk1"/>
                </a:solidFill>
                <a:latin typeface="Calibri"/>
                <a:ea typeface="Calibri"/>
                <a:cs typeface="Calibri"/>
                <a:sym typeface="Calibri"/>
              </a:rPr>
              <a:t>HoMs</a:t>
            </a:r>
            <a:r>
              <a:rPr lang="en-US" sz="1200" b="0" i="0" u="none" strike="noStrike" cap="none" dirty="0">
                <a:solidFill>
                  <a:schemeClr val="dk1"/>
                </a:solidFill>
                <a:latin typeface="Calibri"/>
                <a:ea typeface="Calibri"/>
                <a:cs typeface="Calibri"/>
                <a:sym typeface="Calibri"/>
              </a:rPr>
              <a:t> took a sanguine or student-</a:t>
            </a:r>
            <a:r>
              <a:rPr lang="en-US" sz="1200" b="0" i="0" u="none" strike="noStrike" cap="none" dirty="0" err="1">
                <a:solidFill>
                  <a:schemeClr val="dk1"/>
                </a:solidFill>
                <a:latin typeface="Calibri"/>
                <a:ea typeface="Calibri"/>
                <a:cs typeface="Calibri"/>
                <a:sym typeface="Calibri"/>
              </a:rPr>
              <a:t>centred</a:t>
            </a:r>
            <a:r>
              <a:rPr lang="en-US" sz="1200" b="0" i="0" u="none" strike="noStrike" cap="none" dirty="0">
                <a:solidFill>
                  <a:schemeClr val="dk1"/>
                </a:solidFill>
                <a:latin typeface="Calibri"/>
                <a:ea typeface="Calibri"/>
                <a:cs typeface="Calibri"/>
                <a:sym typeface="Calibri"/>
              </a:rPr>
              <a:t> view, and in 10 of the 18 cases this was reflected in a significant </a:t>
            </a:r>
            <a:r>
              <a:rPr lang="en-US" sz="1200" b="1" i="0" u="none" strike="noStrike" cap="none" dirty="0">
                <a:solidFill>
                  <a:schemeClr val="dk1"/>
                </a:solidFill>
                <a:latin typeface="Calibri"/>
                <a:ea typeface="Calibri"/>
                <a:cs typeface="Calibri"/>
                <a:sym typeface="Calibri"/>
              </a:rPr>
              <a:t>change to entry patterns</a:t>
            </a:r>
            <a:endParaRPr dirty="0"/>
          </a:p>
          <a:p>
            <a:pPr marL="0" marR="0" lvl="0" indent="0" algn="l" rtl="0">
              <a:lnSpc>
                <a:spcPct val="100000"/>
              </a:lnSpc>
              <a:spcBef>
                <a:spcPts val="0"/>
              </a:spcBef>
              <a:spcAft>
                <a:spcPts val="0"/>
              </a:spcAft>
              <a:buClr>
                <a:schemeClr val="dk1"/>
              </a:buClr>
              <a:buSzPts val="1200"/>
              <a:buFont typeface="Calibri"/>
              <a:buNone/>
            </a:pPr>
            <a:r>
              <a:rPr lang="en-US" sz="1200" b="0" i="0" u="none" strike="noStrike" cap="none" dirty="0">
                <a:solidFill>
                  <a:schemeClr val="dk1"/>
                </a:solidFill>
                <a:latin typeface="Calibri"/>
                <a:ea typeface="Calibri"/>
                <a:cs typeface="Calibri"/>
                <a:sym typeface="Calibri"/>
              </a:rPr>
              <a:t>From many vantage points this would seem to be a mathematically more desirable approach, and it is noticeable that where schools have decided to enter a much </a:t>
            </a:r>
            <a:r>
              <a:rPr lang="en-US" sz="1200" b="1" i="0" u="none" strike="noStrike" cap="none" dirty="0">
                <a:solidFill>
                  <a:schemeClr val="dk1"/>
                </a:solidFill>
                <a:latin typeface="Calibri"/>
                <a:ea typeface="Calibri"/>
                <a:cs typeface="Calibri"/>
                <a:sym typeface="Calibri"/>
              </a:rPr>
              <a:t>greater proportion of students for Foundation tier </a:t>
            </a:r>
            <a:r>
              <a:rPr lang="en-US" sz="1200" b="0" i="0" u="none" strike="noStrike" cap="none" dirty="0">
                <a:solidFill>
                  <a:schemeClr val="dk1"/>
                </a:solidFill>
                <a:latin typeface="Calibri"/>
                <a:ea typeface="Calibri"/>
                <a:cs typeface="Calibri"/>
                <a:sym typeface="Calibri"/>
              </a:rPr>
              <a:t>than in the past, </a:t>
            </a:r>
            <a:r>
              <a:rPr lang="en-US" sz="1200" b="0" i="0" u="none" strike="noStrike" cap="none" dirty="0" err="1">
                <a:solidFill>
                  <a:schemeClr val="dk1"/>
                </a:solidFill>
                <a:latin typeface="Calibri"/>
                <a:ea typeface="Calibri"/>
                <a:cs typeface="Calibri"/>
                <a:sym typeface="Calibri"/>
              </a:rPr>
              <a:t>HoMs</a:t>
            </a:r>
            <a:r>
              <a:rPr lang="en-US" sz="1200" b="0" i="0" u="none" strike="noStrike" cap="none" dirty="0">
                <a:solidFill>
                  <a:schemeClr val="dk1"/>
                </a:solidFill>
                <a:latin typeface="Calibri"/>
                <a:ea typeface="Calibri"/>
                <a:cs typeface="Calibri"/>
                <a:sym typeface="Calibri"/>
              </a:rPr>
              <a:t> are reporting, in general, that the ‘middle’ students are thriving on a pathway that enables them to master the range of Foundation material with confidence, while still accessing a grade 5</a:t>
            </a:r>
            <a:endParaRPr dirty="0"/>
          </a:p>
          <a:p>
            <a:pPr marL="0" marR="0" lvl="0" indent="0" algn="l" rtl="0">
              <a:spcBef>
                <a:spcPts val="0"/>
              </a:spcBef>
              <a:spcAft>
                <a:spcPts val="0"/>
              </a:spcAft>
              <a:buNone/>
            </a:pPr>
            <a:r>
              <a:rPr lang="en-US" sz="1200" b="0" i="0" u="none" strike="noStrike" cap="none" dirty="0">
                <a:solidFill>
                  <a:schemeClr val="dk1"/>
                </a:solidFill>
                <a:latin typeface="Calibri"/>
                <a:ea typeface="Calibri"/>
                <a:cs typeface="Calibri"/>
                <a:sym typeface="Calibri"/>
              </a:rPr>
              <a:t>One teacher worried that they may be </a:t>
            </a:r>
            <a:r>
              <a:rPr lang="en-US" sz="1200" b="1" i="0" u="none" strike="noStrike" cap="none" dirty="0">
                <a:solidFill>
                  <a:schemeClr val="dk1"/>
                </a:solidFill>
                <a:latin typeface="Calibri"/>
                <a:ea typeface="Calibri"/>
                <a:cs typeface="Calibri"/>
                <a:sym typeface="Calibri"/>
              </a:rPr>
              <a:t>‘</a:t>
            </a:r>
            <a:r>
              <a:rPr lang="en-US" sz="1200" b="1" i="1" u="none" strike="noStrike" cap="none" dirty="0">
                <a:solidFill>
                  <a:schemeClr val="dk1"/>
                </a:solidFill>
                <a:latin typeface="Calibri"/>
                <a:ea typeface="Calibri"/>
                <a:cs typeface="Calibri"/>
                <a:sym typeface="Calibri"/>
              </a:rPr>
              <a:t>costing [the students] a grade’</a:t>
            </a:r>
            <a:r>
              <a:rPr lang="en-US" sz="1200" b="1" i="0" u="none" strike="noStrike" cap="none" dirty="0">
                <a:solidFill>
                  <a:schemeClr val="dk1"/>
                </a:solidFill>
                <a:latin typeface="Calibri"/>
                <a:ea typeface="Calibri"/>
                <a:cs typeface="Calibri"/>
                <a:sym typeface="Calibri"/>
              </a:rPr>
              <a:t> </a:t>
            </a:r>
            <a:r>
              <a:rPr lang="en-US" sz="1200" b="0" i="0" u="none" strike="noStrike" cap="none" dirty="0">
                <a:solidFill>
                  <a:schemeClr val="dk1"/>
                </a:solidFill>
                <a:latin typeface="Calibri"/>
                <a:ea typeface="Calibri"/>
                <a:cs typeface="Calibri"/>
                <a:sym typeface="Calibri"/>
              </a:rPr>
              <a:t>by entering them for the Foundation tier with another saying:</a:t>
            </a:r>
            <a:endParaRPr dirty="0"/>
          </a:p>
          <a:p>
            <a:pPr marL="0" marR="0" lvl="0" indent="0" algn="l" rtl="0">
              <a:spcBef>
                <a:spcPts val="0"/>
              </a:spcBef>
              <a:spcAft>
                <a:spcPts val="0"/>
              </a:spcAft>
              <a:buNone/>
            </a:pPr>
            <a:r>
              <a:rPr lang="en-US" sz="1200" b="0" i="1" u="none" strike="noStrike" cap="none" dirty="0">
                <a:solidFill>
                  <a:schemeClr val="dk1"/>
                </a:solidFill>
                <a:latin typeface="Calibri"/>
                <a:ea typeface="Calibri"/>
                <a:cs typeface="Calibri"/>
                <a:sym typeface="Calibri"/>
              </a:rPr>
              <a:t>my class have almost all moved to Foundation whereas I would have been confident they all would have </a:t>
            </a: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200" b="0" i="1" u="none" strike="noStrike" cap="none" dirty="0">
                <a:solidFill>
                  <a:schemeClr val="dk1"/>
                </a:solidFill>
                <a:latin typeface="Calibri"/>
                <a:ea typeface="Calibri"/>
                <a:cs typeface="Calibri"/>
                <a:sym typeface="Calibri"/>
              </a:rPr>
              <a:t>achieved a C on Higher [before]</a:t>
            </a:r>
            <a:r>
              <a:rPr lang="en-US" sz="1200" b="0" i="0" u="none" strike="noStrike" cap="none" dirty="0">
                <a:solidFill>
                  <a:schemeClr val="dk1"/>
                </a:solidFill>
                <a:latin typeface="Calibri"/>
                <a:ea typeface="Calibri"/>
                <a:cs typeface="Calibri"/>
                <a:sym typeface="Calibri"/>
              </a:rPr>
              <a:t>. </a:t>
            </a:r>
            <a:endParaRPr dirty="0"/>
          </a:p>
          <a:p>
            <a:pPr marL="0" marR="0" lvl="0" indent="0" algn="l" rtl="0">
              <a:spcBef>
                <a:spcPts val="0"/>
              </a:spcBef>
              <a:spcAft>
                <a:spcPts val="0"/>
              </a:spcAft>
              <a:buNone/>
            </a:pPr>
            <a:endParaRPr sz="1200" b="0" i="1"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endParaRPr sz="1200" b="0" i="0" u="none" strike="noStrike" cap="none" dirty="0">
              <a:solidFill>
                <a:schemeClr val="dk1"/>
              </a:solidFill>
              <a:latin typeface="Calibri"/>
              <a:ea typeface="Calibri"/>
              <a:cs typeface="Calibri"/>
              <a:sym typeface="Calibri"/>
            </a:endParaRPr>
          </a:p>
        </p:txBody>
      </p:sp>
      <p:sp>
        <p:nvSpPr>
          <p:cNvPr id="268" name="Shape 26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5</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07702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Shape 2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7" name="Shape 267"/>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sz="1200" b="0" i="0" u="none" strike="noStrike" cap="none" dirty="0">
                <a:solidFill>
                  <a:schemeClr val="dk1"/>
                </a:solidFill>
                <a:latin typeface="Calibri"/>
                <a:ea typeface="Calibri"/>
                <a:cs typeface="Calibri"/>
                <a:sym typeface="Calibri"/>
              </a:rPr>
              <a:t>Some </a:t>
            </a:r>
            <a:r>
              <a:rPr lang="en-US" sz="1200" b="0" i="0" u="none" strike="noStrike" cap="none" dirty="0" err="1">
                <a:solidFill>
                  <a:schemeClr val="dk1"/>
                </a:solidFill>
                <a:latin typeface="Calibri"/>
                <a:ea typeface="Calibri"/>
                <a:cs typeface="Calibri"/>
                <a:sym typeface="Calibri"/>
              </a:rPr>
              <a:t>HoMs</a:t>
            </a:r>
            <a:r>
              <a:rPr lang="en-US" sz="1200" b="0" i="0" u="none" strike="noStrike" cap="none" dirty="0">
                <a:solidFill>
                  <a:schemeClr val="dk1"/>
                </a:solidFill>
                <a:latin typeface="Calibri"/>
                <a:ea typeface="Calibri"/>
                <a:cs typeface="Calibri"/>
                <a:sym typeface="Calibri"/>
              </a:rPr>
              <a:t> took a sanguine or student-</a:t>
            </a:r>
            <a:r>
              <a:rPr lang="en-US" sz="1200" b="0" i="0" u="none" strike="noStrike" cap="none" dirty="0" err="1">
                <a:solidFill>
                  <a:schemeClr val="dk1"/>
                </a:solidFill>
                <a:latin typeface="Calibri"/>
                <a:ea typeface="Calibri"/>
                <a:cs typeface="Calibri"/>
                <a:sym typeface="Calibri"/>
              </a:rPr>
              <a:t>centred</a:t>
            </a:r>
            <a:r>
              <a:rPr lang="en-US" sz="1200" b="0" i="0" u="none" strike="noStrike" cap="none" dirty="0">
                <a:solidFill>
                  <a:schemeClr val="dk1"/>
                </a:solidFill>
                <a:latin typeface="Calibri"/>
                <a:ea typeface="Calibri"/>
                <a:cs typeface="Calibri"/>
                <a:sym typeface="Calibri"/>
              </a:rPr>
              <a:t> view, and in 10 of the 18 cases this was reflected in a significant </a:t>
            </a:r>
            <a:r>
              <a:rPr lang="en-US" sz="1200" b="1" i="0" u="none" strike="noStrike" cap="none" dirty="0">
                <a:solidFill>
                  <a:schemeClr val="dk1"/>
                </a:solidFill>
                <a:latin typeface="Calibri"/>
                <a:ea typeface="Calibri"/>
                <a:cs typeface="Calibri"/>
                <a:sym typeface="Calibri"/>
              </a:rPr>
              <a:t>change to entry patterns</a:t>
            </a:r>
            <a:endParaRPr dirty="0"/>
          </a:p>
          <a:p>
            <a:pPr marL="0" marR="0" lvl="0" indent="0" algn="l" rtl="0">
              <a:lnSpc>
                <a:spcPct val="100000"/>
              </a:lnSpc>
              <a:spcBef>
                <a:spcPts val="0"/>
              </a:spcBef>
              <a:spcAft>
                <a:spcPts val="0"/>
              </a:spcAft>
              <a:buClr>
                <a:schemeClr val="dk1"/>
              </a:buClr>
              <a:buSzPts val="1200"/>
              <a:buFont typeface="Calibri"/>
              <a:buNone/>
            </a:pPr>
            <a:r>
              <a:rPr lang="en-US" sz="1200" b="0" i="0" u="none" strike="noStrike" cap="none" dirty="0">
                <a:solidFill>
                  <a:schemeClr val="dk1"/>
                </a:solidFill>
                <a:latin typeface="Calibri"/>
                <a:ea typeface="Calibri"/>
                <a:cs typeface="Calibri"/>
                <a:sym typeface="Calibri"/>
              </a:rPr>
              <a:t>From many vantage points this would seem to be a mathematically more desirable approach, and it is noticeable that where schools have decided to enter a much </a:t>
            </a:r>
            <a:r>
              <a:rPr lang="en-US" sz="1200" b="1" i="0" u="none" strike="noStrike" cap="none" dirty="0">
                <a:solidFill>
                  <a:schemeClr val="dk1"/>
                </a:solidFill>
                <a:latin typeface="Calibri"/>
                <a:ea typeface="Calibri"/>
                <a:cs typeface="Calibri"/>
                <a:sym typeface="Calibri"/>
              </a:rPr>
              <a:t>greater proportion of students for Foundation tier </a:t>
            </a:r>
            <a:r>
              <a:rPr lang="en-US" sz="1200" b="0" i="0" u="none" strike="noStrike" cap="none" dirty="0">
                <a:solidFill>
                  <a:schemeClr val="dk1"/>
                </a:solidFill>
                <a:latin typeface="Calibri"/>
                <a:ea typeface="Calibri"/>
                <a:cs typeface="Calibri"/>
                <a:sym typeface="Calibri"/>
              </a:rPr>
              <a:t>than in the past, </a:t>
            </a:r>
            <a:r>
              <a:rPr lang="en-US" sz="1200" b="0" i="0" u="none" strike="noStrike" cap="none" dirty="0" err="1">
                <a:solidFill>
                  <a:schemeClr val="dk1"/>
                </a:solidFill>
                <a:latin typeface="Calibri"/>
                <a:ea typeface="Calibri"/>
                <a:cs typeface="Calibri"/>
                <a:sym typeface="Calibri"/>
              </a:rPr>
              <a:t>HoMs</a:t>
            </a:r>
            <a:r>
              <a:rPr lang="en-US" sz="1200" b="0" i="0" u="none" strike="noStrike" cap="none" dirty="0">
                <a:solidFill>
                  <a:schemeClr val="dk1"/>
                </a:solidFill>
                <a:latin typeface="Calibri"/>
                <a:ea typeface="Calibri"/>
                <a:cs typeface="Calibri"/>
                <a:sym typeface="Calibri"/>
              </a:rPr>
              <a:t> are reporting, in general, that the ‘middle’ students are thriving on a pathway that enables them to master the range of Foundation material with confidence, while still accessing a grade 5</a:t>
            </a:r>
            <a:endParaRPr dirty="0"/>
          </a:p>
          <a:p>
            <a:pPr marL="0" marR="0" lvl="0" indent="0" algn="l" rtl="0">
              <a:spcBef>
                <a:spcPts val="0"/>
              </a:spcBef>
              <a:spcAft>
                <a:spcPts val="0"/>
              </a:spcAft>
              <a:buNone/>
            </a:pPr>
            <a:r>
              <a:rPr lang="en-US" sz="1200" b="0" i="0" u="none" strike="noStrike" cap="none" dirty="0">
                <a:solidFill>
                  <a:schemeClr val="dk1"/>
                </a:solidFill>
                <a:latin typeface="Calibri"/>
                <a:ea typeface="Calibri"/>
                <a:cs typeface="Calibri"/>
                <a:sym typeface="Calibri"/>
              </a:rPr>
              <a:t>One teacher worried that they may be </a:t>
            </a:r>
            <a:r>
              <a:rPr lang="en-US" sz="1200" b="1" i="0" u="none" strike="noStrike" cap="none" dirty="0">
                <a:solidFill>
                  <a:schemeClr val="dk1"/>
                </a:solidFill>
                <a:latin typeface="Calibri"/>
                <a:ea typeface="Calibri"/>
                <a:cs typeface="Calibri"/>
                <a:sym typeface="Calibri"/>
              </a:rPr>
              <a:t>‘</a:t>
            </a:r>
            <a:r>
              <a:rPr lang="en-US" sz="1200" b="1" i="1" u="none" strike="noStrike" cap="none" dirty="0">
                <a:solidFill>
                  <a:schemeClr val="dk1"/>
                </a:solidFill>
                <a:latin typeface="Calibri"/>
                <a:ea typeface="Calibri"/>
                <a:cs typeface="Calibri"/>
                <a:sym typeface="Calibri"/>
              </a:rPr>
              <a:t>costing [the students] a grade’</a:t>
            </a:r>
            <a:r>
              <a:rPr lang="en-US" sz="1200" b="1" i="0" u="none" strike="noStrike" cap="none" dirty="0">
                <a:solidFill>
                  <a:schemeClr val="dk1"/>
                </a:solidFill>
                <a:latin typeface="Calibri"/>
                <a:ea typeface="Calibri"/>
                <a:cs typeface="Calibri"/>
                <a:sym typeface="Calibri"/>
              </a:rPr>
              <a:t> </a:t>
            </a:r>
            <a:r>
              <a:rPr lang="en-US" sz="1200" b="0" i="0" u="none" strike="noStrike" cap="none" dirty="0">
                <a:solidFill>
                  <a:schemeClr val="dk1"/>
                </a:solidFill>
                <a:latin typeface="Calibri"/>
                <a:ea typeface="Calibri"/>
                <a:cs typeface="Calibri"/>
                <a:sym typeface="Calibri"/>
              </a:rPr>
              <a:t>by entering them for the Foundation tier with another saying:</a:t>
            </a:r>
            <a:endParaRPr dirty="0"/>
          </a:p>
          <a:p>
            <a:pPr marL="0" marR="0" lvl="0" indent="0" algn="l" rtl="0">
              <a:spcBef>
                <a:spcPts val="0"/>
              </a:spcBef>
              <a:spcAft>
                <a:spcPts val="0"/>
              </a:spcAft>
              <a:buNone/>
            </a:pPr>
            <a:r>
              <a:rPr lang="en-US" sz="1200" b="0" i="1" u="none" strike="noStrike" cap="none" dirty="0">
                <a:solidFill>
                  <a:schemeClr val="dk1"/>
                </a:solidFill>
                <a:latin typeface="Calibri"/>
                <a:ea typeface="Calibri"/>
                <a:cs typeface="Calibri"/>
                <a:sym typeface="Calibri"/>
              </a:rPr>
              <a:t>my class have almost all moved to Foundation whereas I would have been confident they all would have </a:t>
            </a: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200" b="0" i="1" u="none" strike="noStrike" cap="none" dirty="0">
                <a:solidFill>
                  <a:schemeClr val="dk1"/>
                </a:solidFill>
                <a:latin typeface="Calibri"/>
                <a:ea typeface="Calibri"/>
                <a:cs typeface="Calibri"/>
                <a:sym typeface="Calibri"/>
              </a:rPr>
              <a:t>achieved a C on Higher [before]</a:t>
            </a:r>
            <a:r>
              <a:rPr lang="en-US" sz="1200" b="0" i="0" u="none" strike="noStrike" cap="none" dirty="0">
                <a:solidFill>
                  <a:schemeClr val="dk1"/>
                </a:solidFill>
                <a:latin typeface="Calibri"/>
                <a:ea typeface="Calibri"/>
                <a:cs typeface="Calibri"/>
                <a:sym typeface="Calibri"/>
              </a:rPr>
              <a:t>. </a:t>
            </a:r>
            <a:endParaRPr dirty="0"/>
          </a:p>
          <a:p>
            <a:pPr marL="0" marR="0" lvl="0" indent="0" algn="l" rtl="0">
              <a:spcBef>
                <a:spcPts val="0"/>
              </a:spcBef>
              <a:spcAft>
                <a:spcPts val="0"/>
              </a:spcAft>
              <a:buNone/>
            </a:pPr>
            <a:endParaRPr sz="1200" b="0" i="1"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endParaRPr sz="1200" b="0" i="0" u="none" strike="noStrike" cap="none" dirty="0">
              <a:solidFill>
                <a:schemeClr val="dk1"/>
              </a:solidFill>
              <a:latin typeface="Calibri"/>
              <a:ea typeface="Calibri"/>
              <a:cs typeface="Calibri"/>
              <a:sym typeface="Calibri"/>
            </a:endParaRPr>
          </a:p>
        </p:txBody>
      </p:sp>
      <p:sp>
        <p:nvSpPr>
          <p:cNvPr id="268" name="Shape 26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rgbClr val="000000"/>
                </a:solidFill>
                <a:latin typeface="Calibri"/>
                <a:ea typeface="Calibri"/>
                <a:cs typeface="Calibri"/>
                <a:sym typeface="Calibri"/>
              </a:rPr>
              <a:t>6</a:t>
            </a:fld>
            <a:endParaRPr sz="12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1680822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Shape 3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6" name="Shape 30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a:solidFill>
                  <a:schemeClr val="dk1"/>
                </a:solidFill>
                <a:latin typeface="Calibri"/>
                <a:ea typeface="Calibri"/>
                <a:cs typeface="Calibri"/>
                <a:sym typeface="Calibri"/>
              </a:rPr>
              <a:t>However, the reality is that in schools, performance measures are key for the school, and particularly value-added performance measures, so there were pressures from SLTs to enter for H.</a:t>
            </a:r>
            <a:endParaRPr/>
          </a:p>
        </p:txBody>
      </p:sp>
      <p:sp>
        <p:nvSpPr>
          <p:cNvPr id="307" name="Shape 30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12</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6087049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Shape 3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6" name="Shape 30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a:solidFill>
                  <a:schemeClr val="dk1"/>
                </a:solidFill>
                <a:latin typeface="Calibri"/>
                <a:ea typeface="Calibri"/>
                <a:cs typeface="Calibri"/>
                <a:sym typeface="Calibri"/>
              </a:rPr>
              <a:t>However, the reality is that in schools, performance measures are key for the school, and particularly value-added performance measures, so there were pressures from SLTs to enter for H.</a:t>
            </a:r>
            <a:endParaRPr/>
          </a:p>
        </p:txBody>
      </p:sp>
      <p:sp>
        <p:nvSpPr>
          <p:cNvPr id="307" name="Shape 30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13</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418402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Shape 3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6" name="Shape 30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a:solidFill>
                  <a:schemeClr val="dk1"/>
                </a:solidFill>
                <a:latin typeface="Calibri"/>
                <a:ea typeface="Calibri"/>
                <a:cs typeface="Calibri"/>
                <a:sym typeface="Calibri"/>
              </a:rPr>
              <a:t>However, the reality is that in schools, performance measures are key for the school, and particularly value-added performance measures, so there were pressures from SLTs to enter for H.</a:t>
            </a:r>
            <a:endParaRPr/>
          </a:p>
        </p:txBody>
      </p:sp>
      <p:sp>
        <p:nvSpPr>
          <p:cNvPr id="307" name="Shape 307"/>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algn="r">
              <a:defRPr/>
            </a:pPr>
            <a:fld id="{00000000-1234-1234-1234-123412341234}" type="slidenum">
              <a:rPr lang="en-US" sz="1200">
                <a:latin typeface="Calibri"/>
                <a:ea typeface="Calibri"/>
                <a:cs typeface="Calibri"/>
                <a:sym typeface="Calibri"/>
              </a:rPr>
              <a:pPr algn="r">
                <a:defRPr/>
              </a:pPr>
              <a:t>14</a:t>
            </a:fld>
            <a:endParaRPr sz="1200">
              <a:latin typeface="Calibri"/>
              <a:ea typeface="Calibri"/>
              <a:cs typeface="Calibri"/>
              <a:sym typeface="Calibri"/>
            </a:endParaRPr>
          </a:p>
        </p:txBody>
      </p:sp>
    </p:spTree>
    <p:extLst>
      <p:ext uri="{BB962C8B-B14F-4D97-AF65-F5344CB8AC3E}">
        <p14:creationId xmlns:p14="http://schemas.microsoft.com/office/powerpoint/2010/main" val="2344978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Content">
  <p:cSld name="1_Title and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721785" y="417600"/>
            <a:ext cx="6775449" cy="1096875"/>
          </a:xfrm>
          <a:prstGeom prst="rect">
            <a:avLst/>
          </a:prstGeom>
          <a:noFill/>
          <a:ln>
            <a:noFill/>
          </a:ln>
        </p:spPr>
        <p:txBody>
          <a:bodyPr spcFirstLastPara="1" wrap="square" lIns="91425" tIns="91425" rIns="91425" bIns="91425" anchor="t" anchorCtr="0"/>
          <a:lstStyle>
            <a:lvl1pPr marR="0" lvl="0" algn="l" rtl="0">
              <a:lnSpc>
                <a:spcPct val="117647"/>
              </a:lnSpc>
              <a:spcBef>
                <a:spcPts val="0"/>
              </a:spcBef>
              <a:spcAft>
                <a:spcPts val="0"/>
              </a:spcAft>
              <a:buClr>
                <a:schemeClr val="dk2"/>
              </a:buClr>
              <a:buSzPts val="3400"/>
              <a:buFont typeface="Times New Roman"/>
              <a:buNone/>
              <a:defRPr sz="3400" b="1" i="0" u="none" strike="noStrike" cap="none">
                <a:solidFill>
                  <a:schemeClr val="dk2"/>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2" name="Shape 32"/>
          <p:cNvSpPr txBox="1">
            <a:spLocks noGrp="1"/>
          </p:cNvSpPr>
          <p:nvPr>
            <p:ph type="body" idx="1"/>
          </p:nvPr>
        </p:nvSpPr>
        <p:spPr>
          <a:xfrm>
            <a:off x="723902" y="1704976"/>
            <a:ext cx="8079317" cy="3171825"/>
          </a:xfrm>
          <a:prstGeom prst="rect">
            <a:avLst/>
          </a:prstGeom>
          <a:noFill/>
          <a:ln>
            <a:noFill/>
          </a:ln>
        </p:spPr>
        <p:txBody>
          <a:bodyPr spcFirstLastPara="1" wrap="square" lIns="91425" tIns="91425" rIns="91425" bIns="91425" anchor="t" anchorCtr="0"/>
          <a:lstStyle>
            <a:lvl1pPr marL="457200" marR="0" lvl="0" indent="-228600" algn="l" rtl="0">
              <a:lnSpc>
                <a:spcPct val="118750"/>
              </a:lnSpc>
              <a:spcBef>
                <a:spcPts val="0"/>
              </a:spcBef>
              <a:spcAft>
                <a:spcPts val="0"/>
              </a:spcAft>
              <a:buClr>
                <a:srgbClr val="000000"/>
              </a:buClr>
              <a:buSzPts val="1600"/>
              <a:buFont typeface="Arial"/>
              <a:buNone/>
              <a:defRPr sz="1600" b="0" i="0" u="none" strike="noStrike" cap="none">
                <a:solidFill>
                  <a:srgbClr val="000000"/>
                </a:solidFill>
                <a:latin typeface="Arial"/>
                <a:ea typeface="Arial"/>
                <a:cs typeface="Arial"/>
                <a:sym typeface="Arial"/>
              </a:defRPr>
            </a:lvl1pPr>
            <a:lvl2pPr marL="914400" marR="0" lvl="1" indent="-330200" algn="l" rtl="0">
              <a:lnSpc>
                <a:spcPct val="118750"/>
              </a:lnSpc>
              <a:spcBef>
                <a:spcPts val="0"/>
              </a:spcBef>
              <a:spcAft>
                <a:spcPts val="0"/>
              </a:spcAft>
              <a:buClr>
                <a:schemeClr val="lt2"/>
              </a:buClr>
              <a:buSzPts val="1600"/>
              <a:buFont typeface="Arial"/>
              <a:buChar char="•"/>
              <a:defRPr sz="1600" b="0" i="0" u="none" strike="noStrike" cap="none">
                <a:solidFill>
                  <a:srgbClr val="000000"/>
                </a:solidFill>
                <a:latin typeface="Arial"/>
                <a:ea typeface="Arial"/>
                <a:cs typeface="Arial"/>
                <a:sym typeface="Arial"/>
              </a:defRPr>
            </a:lvl2pPr>
            <a:lvl3pPr marL="1371600" marR="0" lvl="2" indent="-330200" algn="l" rtl="0">
              <a:lnSpc>
                <a:spcPct val="118750"/>
              </a:lnSpc>
              <a:spcBef>
                <a:spcPts val="0"/>
              </a:spcBef>
              <a:spcAft>
                <a:spcPts val="0"/>
              </a:spcAft>
              <a:buClr>
                <a:schemeClr val="accent4"/>
              </a:buClr>
              <a:buSzPts val="1600"/>
              <a:buFont typeface="Arial"/>
              <a:buChar char="‒"/>
              <a:defRPr sz="1600" b="0" i="0" u="none" strike="noStrike" cap="none">
                <a:solidFill>
                  <a:srgbClr val="000000"/>
                </a:solidFill>
                <a:latin typeface="Arial"/>
                <a:ea typeface="Arial"/>
                <a:cs typeface="Arial"/>
                <a:sym typeface="Arial"/>
              </a:defRPr>
            </a:lvl3pPr>
            <a:lvl4pPr marL="1828800" marR="0" lvl="3" indent="-228600" algn="l" rtl="0">
              <a:lnSpc>
                <a:spcPct val="125000"/>
              </a:lnSpc>
              <a:spcBef>
                <a:spcPts val="0"/>
              </a:spcBef>
              <a:spcAft>
                <a:spcPts val="0"/>
              </a:spcAft>
              <a:buClr>
                <a:schemeClr val="dk1"/>
              </a:buClr>
              <a:buSzPts val="1200"/>
              <a:buFont typeface="Arial"/>
              <a:buNone/>
              <a:defRPr sz="1200" b="0" i="0" u="none" strike="noStrike" cap="none">
                <a:solidFill>
                  <a:schemeClr val="lt2"/>
                </a:solidFill>
                <a:latin typeface="Arial"/>
                <a:ea typeface="Arial"/>
                <a:cs typeface="Arial"/>
                <a:sym typeface="Arial"/>
              </a:defRPr>
            </a:lvl4pPr>
            <a:lvl5pPr marL="2286000" marR="0" lvl="4" indent="-342900" algn="l" rtl="0">
              <a:spcBef>
                <a:spcPts val="85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3" name="Shape 33"/>
          <p:cNvSpPr txBox="1">
            <a:spLocks noGrp="1"/>
          </p:cNvSpPr>
          <p:nvPr>
            <p:ph type="sldNum" idx="12"/>
          </p:nvPr>
        </p:nvSpPr>
        <p:spPr>
          <a:xfrm>
            <a:off x="11330354" y="6489578"/>
            <a:ext cx="577517" cy="125534"/>
          </a:xfrm>
          <a:prstGeom prst="rect">
            <a:avLst/>
          </a:prstGeom>
          <a:noFill/>
          <a:ln>
            <a:noFill/>
          </a:ln>
        </p:spPr>
        <p:txBody>
          <a:bodyPr spcFirstLastPara="1" wrap="square" lIns="0" tIns="0" rIns="0" bIns="0" anchor="ctr" anchorCtr="0">
            <a:noAutofit/>
          </a:bodyPr>
          <a:lstStyle>
            <a:lvl1pPr marL="0" marR="0" lvl="0" indent="0" algn="l" rtl="0">
              <a:spcBef>
                <a:spcPts val="0"/>
              </a:spcBef>
              <a:buNone/>
              <a:defRPr sz="800" b="1">
                <a:solidFill>
                  <a:srgbClr val="003057"/>
                </a:solidFill>
                <a:latin typeface="Arial"/>
                <a:ea typeface="Arial"/>
                <a:cs typeface="Arial"/>
                <a:sym typeface="Arial"/>
              </a:defRPr>
            </a:lvl1pPr>
            <a:lvl2pPr marL="0" marR="0" lvl="1" indent="0" algn="l" rtl="0">
              <a:spcBef>
                <a:spcPts val="0"/>
              </a:spcBef>
              <a:buNone/>
              <a:defRPr sz="800" b="1">
                <a:solidFill>
                  <a:srgbClr val="003057"/>
                </a:solidFill>
                <a:latin typeface="Arial"/>
                <a:ea typeface="Arial"/>
                <a:cs typeface="Arial"/>
                <a:sym typeface="Arial"/>
              </a:defRPr>
            </a:lvl2pPr>
            <a:lvl3pPr marL="0" marR="0" lvl="2" indent="0" algn="l" rtl="0">
              <a:spcBef>
                <a:spcPts val="0"/>
              </a:spcBef>
              <a:buNone/>
              <a:defRPr sz="800" b="1">
                <a:solidFill>
                  <a:srgbClr val="003057"/>
                </a:solidFill>
                <a:latin typeface="Arial"/>
                <a:ea typeface="Arial"/>
                <a:cs typeface="Arial"/>
                <a:sym typeface="Arial"/>
              </a:defRPr>
            </a:lvl3pPr>
            <a:lvl4pPr marL="0" marR="0" lvl="3" indent="0" algn="l" rtl="0">
              <a:spcBef>
                <a:spcPts val="0"/>
              </a:spcBef>
              <a:buNone/>
              <a:defRPr sz="800" b="1">
                <a:solidFill>
                  <a:srgbClr val="003057"/>
                </a:solidFill>
                <a:latin typeface="Arial"/>
                <a:ea typeface="Arial"/>
                <a:cs typeface="Arial"/>
                <a:sym typeface="Arial"/>
              </a:defRPr>
            </a:lvl4pPr>
            <a:lvl5pPr marL="0" marR="0" lvl="4" indent="0" algn="l" rtl="0">
              <a:spcBef>
                <a:spcPts val="0"/>
              </a:spcBef>
              <a:buNone/>
              <a:defRPr sz="800" b="1">
                <a:solidFill>
                  <a:srgbClr val="003057"/>
                </a:solidFill>
                <a:latin typeface="Arial"/>
                <a:ea typeface="Arial"/>
                <a:cs typeface="Arial"/>
                <a:sym typeface="Arial"/>
              </a:defRPr>
            </a:lvl5pPr>
            <a:lvl6pPr marL="0" marR="0" lvl="5" indent="0" algn="l" rtl="0">
              <a:spcBef>
                <a:spcPts val="0"/>
              </a:spcBef>
              <a:buNone/>
              <a:defRPr sz="800" b="1">
                <a:solidFill>
                  <a:srgbClr val="003057"/>
                </a:solidFill>
                <a:latin typeface="Arial"/>
                <a:ea typeface="Arial"/>
                <a:cs typeface="Arial"/>
                <a:sym typeface="Arial"/>
              </a:defRPr>
            </a:lvl6pPr>
            <a:lvl7pPr marL="0" marR="0" lvl="6" indent="0" algn="l" rtl="0">
              <a:spcBef>
                <a:spcPts val="0"/>
              </a:spcBef>
              <a:buNone/>
              <a:defRPr sz="800" b="1">
                <a:solidFill>
                  <a:srgbClr val="003057"/>
                </a:solidFill>
                <a:latin typeface="Arial"/>
                <a:ea typeface="Arial"/>
                <a:cs typeface="Arial"/>
                <a:sym typeface="Arial"/>
              </a:defRPr>
            </a:lvl7pPr>
            <a:lvl8pPr marL="0" marR="0" lvl="7" indent="0" algn="l" rtl="0">
              <a:spcBef>
                <a:spcPts val="0"/>
              </a:spcBef>
              <a:buNone/>
              <a:defRPr sz="800" b="1">
                <a:solidFill>
                  <a:srgbClr val="003057"/>
                </a:solidFill>
                <a:latin typeface="Arial"/>
                <a:ea typeface="Arial"/>
                <a:cs typeface="Arial"/>
                <a:sym typeface="Arial"/>
              </a:defRPr>
            </a:lvl8pPr>
            <a:lvl9pPr marL="0" marR="0" lvl="8" indent="0" algn="l" rtl="0">
              <a:spcBef>
                <a:spcPts val="0"/>
              </a:spcBef>
              <a:buNone/>
              <a:defRPr sz="800" b="1">
                <a:solidFill>
                  <a:srgbClr val="003057"/>
                </a:solidFill>
                <a:latin typeface="Arial"/>
                <a:ea typeface="Arial"/>
                <a:cs typeface="Arial"/>
                <a:sym typeface="Arial"/>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477112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3/7/2019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 id="2147483665" r:id="rId17"/>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17.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8AB5DF6-C4E3-48AD-9C7E-4318A470A2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616EED9D-6DAF-4EB7-BC4A-D8BBB4E3EE4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3" name="Freeform 11">
              <a:extLst>
                <a:ext uri="{FF2B5EF4-FFF2-40B4-BE49-F238E27FC236}">
                  <a16:creationId xmlns:a16="http://schemas.microsoft.com/office/drawing/2014/main" id="{0A848FA0-3712-416A-9D52-E359ECAB19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4" name="Freeform 12">
              <a:extLst>
                <a:ext uri="{FF2B5EF4-FFF2-40B4-BE49-F238E27FC236}">
                  <a16:creationId xmlns:a16="http://schemas.microsoft.com/office/drawing/2014/main" id="{2DF76420-B9BA-459E-9C09-DDB4D0E453E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5" name="Freeform 13">
              <a:extLst>
                <a:ext uri="{FF2B5EF4-FFF2-40B4-BE49-F238E27FC236}">
                  <a16:creationId xmlns:a16="http://schemas.microsoft.com/office/drawing/2014/main" id="{ABAC7661-A51E-46DC-8488-F31A2B0022A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6" name="Freeform 14">
              <a:extLst>
                <a:ext uri="{FF2B5EF4-FFF2-40B4-BE49-F238E27FC236}">
                  <a16:creationId xmlns:a16="http://schemas.microsoft.com/office/drawing/2014/main" id="{05CEC46E-671E-4627-B14F-2502001ECAE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7" name="Freeform 15">
              <a:extLst>
                <a:ext uri="{FF2B5EF4-FFF2-40B4-BE49-F238E27FC236}">
                  <a16:creationId xmlns:a16="http://schemas.microsoft.com/office/drawing/2014/main" id="{7C363F70-4922-4830-9B99-05B45C244C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8" name="Freeform 16">
              <a:extLst>
                <a:ext uri="{FF2B5EF4-FFF2-40B4-BE49-F238E27FC236}">
                  <a16:creationId xmlns:a16="http://schemas.microsoft.com/office/drawing/2014/main" id="{AB4483D4-5423-4C3C-B271-E43D29C710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9" name="Freeform 17">
              <a:extLst>
                <a:ext uri="{FF2B5EF4-FFF2-40B4-BE49-F238E27FC236}">
                  <a16:creationId xmlns:a16="http://schemas.microsoft.com/office/drawing/2014/main" id="{64306A4C-9E85-43A8-9638-5CB1B3A9EC7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0" name="Freeform 18">
              <a:extLst>
                <a:ext uri="{FF2B5EF4-FFF2-40B4-BE49-F238E27FC236}">
                  <a16:creationId xmlns:a16="http://schemas.microsoft.com/office/drawing/2014/main" id="{EF48293E-C424-4DBC-BD3F-29C8141066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1" name="Freeform 19">
              <a:extLst>
                <a:ext uri="{FF2B5EF4-FFF2-40B4-BE49-F238E27FC236}">
                  <a16:creationId xmlns:a16="http://schemas.microsoft.com/office/drawing/2014/main" id="{762BA71A-8D1C-4679-B50F-97C73F782BD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2" name="Freeform 20">
              <a:extLst>
                <a:ext uri="{FF2B5EF4-FFF2-40B4-BE49-F238E27FC236}">
                  <a16:creationId xmlns:a16="http://schemas.microsoft.com/office/drawing/2014/main" id="{6EC913C3-3802-4762-A9DC-90554E5FD3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3" name="Freeform 21">
              <a:extLst>
                <a:ext uri="{FF2B5EF4-FFF2-40B4-BE49-F238E27FC236}">
                  <a16:creationId xmlns:a16="http://schemas.microsoft.com/office/drawing/2014/main" id="{F065CF79-1E4E-49D9-9742-9F35C26933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4" name="Freeform 22">
              <a:extLst>
                <a:ext uri="{FF2B5EF4-FFF2-40B4-BE49-F238E27FC236}">
                  <a16:creationId xmlns:a16="http://schemas.microsoft.com/office/drawing/2014/main" id="{B84C4DD5-D80B-42F3-A9EC-1C7AEA7C3A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sp>
        <p:nvSpPr>
          <p:cNvPr id="2" name="Title 1">
            <a:extLst>
              <a:ext uri="{FF2B5EF4-FFF2-40B4-BE49-F238E27FC236}">
                <a16:creationId xmlns:a16="http://schemas.microsoft.com/office/drawing/2014/main" id="{4C9E1115-91D6-4429-8661-40D3D8D76FC8}"/>
              </a:ext>
            </a:extLst>
          </p:cNvPr>
          <p:cNvSpPr>
            <a:spLocks noGrp="1"/>
          </p:cNvSpPr>
          <p:nvPr>
            <p:ph type="ctrTitle"/>
          </p:nvPr>
        </p:nvSpPr>
        <p:spPr>
          <a:xfrm>
            <a:off x="2582299" y="3767328"/>
            <a:ext cx="8922314" cy="1014397"/>
          </a:xfrm>
        </p:spPr>
        <p:txBody>
          <a:bodyPr>
            <a:normAutofit fontScale="90000"/>
          </a:bodyPr>
          <a:lstStyle/>
          <a:p>
            <a:pPr>
              <a:lnSpc>
                <a:spcPct val="90000"/>
              </a:lnSpc>
            </a:pPr>
            <a:r>
              <a:rPr lang="en-US" sz="3000" b="1" dirty="0"/>
              <a:t>Teacher capacity for supporting problem-solving</a:t>
            </a:r>
            <a:br>
              <a:rPr lang="en-US" sz="3000" b="1" dirty="0"/>
            </a:br>
            <a:r>
              <a:rPr lang="en-US" sz="3000" i="1" dirty="0"/>
              <a:t>A study of enactment of a renewed focus on problem solving in </a:t>
            </a:r>
            <a:r>
              <a:rPr lang="en-US" sz="3000" i="1" dirty="0" smtClean="0"/>
              <a:t>English mathematics curricula </a:t>
            </a:r>
            <a:r>
              <a:rPr lang="en-US" sz="3000" i="1" dirty="0"/>
              <a:t>from 2014</a:t>
            </a:r>
            <a:r>
              <a:rPr lang="en-GB" sz="3000" b="1" i="1" dirty="0"/>
              <a:t/>
            </a:r>
            <a:br>
              <a:rPr lang="en-GB" sz="3000" b="1" i="1" dirty="0"/>
            </a:br>
            <a:endParaRPr lang="en-GB" sz="3000" dirty="0"/>
          </a:p>
        </p:txBody>
      </p:sp>
      <p:sp>
        <p:nvSpPr>
          <p:cNvPr id="3" name="Subtitle 2">
            <a:extLst>
              <a:ext uri="{FF2B5EF4-FFF2-40B4-BE49-F238E27FC236}">
                <a16:creationId xmlns:a16="http://schemas.microsoft.com/office/drawing/2014/main" id="{1AD72E12-8125-4A33-81CD-0ED5ED66BC79}"/>
              </a:ext>
            </a:extLst>
          </p:cNvPr>
          <p:cNvSpPr>
            <a:spLocks noGrp="1"/>
          </p:cNvSpPr>
          <p:nvPr>
            <p:ph type="subTitle" idx="1"/>
          </p:nvPr>
        </p:nvSpPr>
        <p:spPr>
          <a:xfrm>
            <a:off x="2589214" y="4599633"/>
            <a:ext cx="8915399" cy="507189"/>
          </a:xfrm>
        </p:spPr>
        <p:txBody>
          <a:bodyPr>
            <a:noAutofit/>
          </a:bodyPr>
          <a:lstStyle/>
          <a:p>
            <a:pPr>
              <a:lnSpc>
                <a:spcPct val="90000"/>
              </a:lnSpc>
            </a:pPr>
            <a:r>
              <a:rPr lang="en-US" sz="2000" u="sng" dirty="0"/>
              <a:t>Jennie Golding</a:t>
            </a:r>
            <a:r>
              <a:rPr lang="en-US" sz="2000" dirty="0"/>
              <a:t> </a:t>
            </a:r>
            <a:r>
              <a:rPr lang="en-GB" sz="2000" dirty="0"/>
              <a:t/>
            </a:r>
            <a:br>
              <a:rPr lang="en-GB" sz="2000" dirty="0"/>
            </a:br>
            <a:r>
              <a:rPr lang="en-US" sz="2000" dirty="0"/>
              <a:t>University College London Institute of Education</a:t>
            </a:r>
          </a:p>
          <a:p>
            <a:pPr>
              <a:lnSpc>
                <a:spcPct val="90000"/>
              </a:lnSpc>
            </a:pPr>
            <a:r>
              <a:rPr lang="en-US" sz="2000" dirty="0"/>
              <a:t>j.golding@ucl.ac.uk</a:t>
            </a:r>
            <a:endParaRPr lang="en-GB" sz="2000" dirty="0"/>
          </a:p>
        </p:txBody>
      </p:sp>
      <p:grpSp>
        <p:nvGrpSpPr>
          <p:cNvPr id="26" name="Group 25">
            <a:extLst>
              <a:ext uri="{FF2B5EF4-FFF2-40B4-BE49-F238E27FC236}">
                <a16:creationId xmlns:a16="http://schemas.microsoft.com/office/drawing/2014/main" id="{D27301CB-4E5F-4AFE-9677-77B6A758B9B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7" name="Freeform 27">
              <a:extLst>
                <a:ext uri="{FF2B5EF4-FFF2-40B4-BE49-F238E27FC236}">
                  <a16:creationId xmlns:a16="http://schemas.microsoft.com/office/drawing/2014/main" id="{E1681FBC-148F-463E-9F52-98B242E2036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8" name="Freeform 28">
              <a:extLst>
                <a:ext uri="{FF2B5EF4-FFF2-40B4-BE49-F238E27FC236}">
                  <a16:creationId xmlns:a16="http://schemas.microsoft.com/office/drawing/2014/main" id="{9D6AA056-7105-4D55-9B31-4BE2D3A44DA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9" name="Freeform 29">
              <a:extLst>
                <a:ext uri="{FF2B5EF4-FFF2-40B4-BE49-F238E27FC236}">
                  <a16:creationId xmlns:a16="http://schemas.microsoft.com/office/drawing/2014/main" id="{F2356079-ACDF-473A-A817-6A449747F4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0" name="Freeform 30">
              <a:extLst>
                <a:ext uri="{FF2B5EF4-FFF2-40B4-BE49-F238E27FC236}">
                  <a16:creationId xmlns:a16="http://schemas.microsoft.com/office/drawing/2014/main" id="{79B272E4-C0D8-4047-80DE-C7B55794B25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1" name="Freeform 31">
              <a:extLst>
                <a:ext uri="{FF2B5EF4-FFF2-40B4-BE49-F238E27FC236}">
                  <a16:creationId xmlns:a16="http://schemas.microsoft.com/office/drawing/2014/main" id="{E3B17E11-6A2E-46D0-B78E-4EE00FDA009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2" name="Freeform 32">
              <a:extLst>
                <a:ext uri="{FF2B5EF4-FFF2-40B4-BE49-F238E27FC236}">
                  <a16:creationId xmlns:a16="http://schemas.microsoft.com/office/drawing/2014/main" id="{13387F79-5AD1-49F7-BF85-0C3F9FAEAAF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3" name="Freeform 33">
              <a:extLst>
                <a:ext uri="{FF2B5EF4-FFF2-40B4-BE49-F238E27FC236}">
                  <a16:creationId xmlns:a16="http://schemas.microsoft.com/office/drawing/2014/main" id="{775DF34C-1D8C-461C-9A83-779F21F626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4" name="Freeform 34">
              <a:extLst>
                <a:ext uri="{FF2B5EF4-FFF2-40B4-BE49-F238E27FC236}">
                  <a16:creationId xmlns:a16="http://schemas.microsoft.com/office/drawing/2014/main" id="{E4CF9865-3B40-471D-A5A0-2DDD6FC42D7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5" name="Freeform 35">
              <a:extLst>
                <a:ext uri="{FF2B5EF4-FFF2-40B4-BE49-F238E27FC236}">
                  <a16:creationId xmlns:a16="http://schemas.microsoft.com/office/drawing/2014/main" id="{C3BE49D7-B023-4E5A-9E08-9755DA7FE5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6" name="Freeform 36">
              <a:extLst>
                <a:ext uri="{FF2B5EF4-FFF2-40B4-BE49-F238E27FC236}">
                  <a16:creationId xmlns:a16="http://schemas.microsoft.com/office/drawing/2014/main" id="{849668DA-DE63-4C1F-9C0C-45E5103D2F1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7" name="Freeform 37">
              <a:extLst>
                <a:ext uri="{FF2B5EF4-FFF2-40B4-BE49-F238E27FC236}">
                  <a16:creationId xmlns:a16="http://schemas.microsoft.com/office/drawing/2014/main" id="{342783B3-B265-4728-A088-0F94413D6C5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8" name="Freeform 38">
              <a:extLst>
                <a:ext uri="{FF2B5EF4-FFF2-40B4-BE49-F238E27FC236}">
                  <a16:creationId xmlns:a16="http://schemas.microsoft.com/office/drawing/2014/main" id="{D9E4364B-C302-407C-A375-F325CEB3D9D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0" name="Rectangle 39">
            <a:extLst>
              <a:ext uri="{FF2B5EF4-FFF2-40B4-BE49-F238E27FC236}">
                <a16:creationId xmlns:a16="http://schemas.microsoft.com/office/drawing/2014/main" id="{E6D03370-F055-43D9-A0AD-06761A01A6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pic>
        <p:nvPicPr>
          <p:cNvPr id="5" name="Picture 4">
            <a:extLst>
              <a:ext uri="{FF2B5EF4-FFF2-40B4-BE49-F238E27FC236}">
                <a16:creationId xmlns:a16="http://schemas.microsoft.com/office/drawing/2014/main" id="{FE48AF2C-5546-4326-A66F-C302B17AF2AB}"/>
              </a:ext>
            </a:extLst>
          </p:cNvPr>
          <p:cNvPicPr>
            <a:picLocks noChangeAspect="1"/>
          </p:cNvPicPr>
          <p:nvPr/>
        </p:nvPicPr>
        <p:blipFill>
          <a:blip r:embed="rId2"/>
          <a:stretch>
            <a:fillRect/>
          </a:stretch>
        </p:blipFill>
        <p:spPr>
          <a:xfrm>
            <a:off x="2589213" y="753111"/>
            <a:ext cx="2459305" cy="1275195"/>
          </a:xfrm>
          <a:prstGeom prst="rect">
            <a:avLst/>
          </a:prstGeom>
        </p:spPr>
      </p:pic>
      <p:sp>
        <p:nvSpPr>
          <p:cNvPr id="42" name="Freeform 33">
            <a:extLst>
              <a:ext uri="{FF2B5EF4-FFF2-40B4-BE49-F238E27FC236}">
                <a16:creationId xmlns:a16="http://schemas.microsoft.com/office/drawing/2014/main" id="{8CD08B97-1B95-4183-B8B4-D63CBA1566C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588986"/>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105903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B4B8F-D6DE-485E-A2D9-A9F58A9A29C7}"/>
              </a:ext>
            </a:extLst>
          </p:cNvPr>
          <p:cNvSpPr>
            <a:spLocks noGrp="1"/>
          </p:cNvSpPr>
          <p:nvPr>
            <p:ph type="title"/>
          </p:nvPr>
        </p:nvSpPr>
        <p:spPr>
          <a:xfrm>
            <a:off x="2256639" y="565387"/>
            <a:ext cx="8911687" cy="1280890"/>
          </a:xfrm>
        </p:spPr>
        <p:txBody>
          <a:bodyPr/>
          <a:lstStyle/>
          <a:p>
            <a:r>
              <a:rPr lang="en-US" sz="3200" dirty="0"/>
              <a:t>The role of assessments</a:t>
            </a:r>
            <a:r>
              <a:rPr lang="en-GB" b="1" dirty="0"/>
              <a:t/>
            </a:r>
            <a:br>
              <a:rPr lang="en-GB" b="1" dirty="0"/>
            </a:br>
            <a:endParaRPr lang="en-GB" dirty="0"/>
          </a:p>
        </p:txBody>
      </p:sp>
      <p:sp>
        <p:nvSpPr>
          <p:cNvPr id="3" name="Content Placeholder 2">
            <a:extLst>
              <a:ext uri="{FF2B5EF4-FFF2-40B4-BE49-F238E27FC236}">
                <a16:creationId xmlns:a16="http://schemas.microsoft.com/office/drawing/2014/main" id="{FECA4373-E09A-4D29-9F60-7A557B1F716E}"/>
              </a:ext>
            </a:extLst>
          </p:cNvPr>
          <p:cNvSpPr>
            <a:spLocks noGrp="1"/>
          </p:cNvSpPr>
          <p:nvPr>
            <p:ph idx="1"/>
          </p:nvPr>
        </p:nvSpPr>
        <p:spPr>
          <a:xfrm>
            <a:off x="2125014" y="1481070"/>
            <a:ext cx="9453093" cy="4803820"/>
          </a:xfrm>
        </p:spPr>
        <p:txBody>
          <a:bodyPr>
            <a:normAutofit lnSpcReduction="10000"/>
          </a:bodyPr>
          <a:lstStyle/>
          <a:p>
            <a:r>
              <a:rPr lang="en-US" dirty="0"/>
              <a:t>High-stakes external assessments were powerful in framing teacher priorities, and so, their aspirations for developments in </a:t>
            </a:r>
            <a:r>
              <a:rPr lang="en-US" dirty="0" smtClean="0"/>
              <a:t>teaching capacity</a:t>
            </a:r>
            <a:r>
              <a:rPr lang="en-US" dirty="0"/>
              <a:t>.</a:t>
            </a:r>
          </a:p>
          <a:p>
            <a:r>
              <a:rPr lang="en-US" dirty="0"/>
              <a:t>Over early years of curriculum enactment, </a:t>
            </a:r>
            <a:r>
              <a:rPr lang="en-US" b="1" dirty="0"/>
              <a:t>assessments at age 11 </a:t>
            </a:r>
            <a:r>
              <a:rPr lang="en-US" dirty="0"/>
              <a:t>attracted criticism </a:t>
            </a:r>
            <a:r>
              <a:rPr lang="en-US" dirty="0" smtClean="0"/>
              <a:t>from some well-informed teachers as </a:t>
            </a:r>
            <a:r>
              <a:rPr lang="en-US" dirty="0"/>
              <a:t>to limited depth of problem-solving demand </a:t>
            </a:r>
            <a:r>
              <a:rPr lang="en-US" dirty="0" smtClean="0"/>
              <a:t>achieved, but largely served to frame (and often, limit) teacher expectations.</a:t>
            </a:r>
            <a:endParaRPr lang="en-US" dirty="0"/>
          </a:p>
          <a:p>
            <a:r>
              <a:rPr lang="en-US" dirty="0"/>
              <a:t>Given no ‘proof of concept’ of valid and reliable assessment of genuine </a:t>
            </a:r>
            <a:r>
              <a:rPr lang="en-US" dirty="0" smtClean="0"/>
              <a:t>problem-solving </a:t>
            </a:r>
            <a:r>
              <a:rPr lang="en-US" b="1" dirty="0" smtClean="0"/>
              <a:t>at GCSE</a:t>
            </a:r>
            <a:r>
              <a:rPr lang="en-US" dirty="0" smtClean="0"/>
              <a:t>, </a:t>
            </a:r>
            <a:r>
              <a:rPr lang="en-US" dirty="0"/>
              <a:t>early assessments at 16 showed considerable instability in expectations, and </a:t>
            </a:r>
            <a:r>
              <a:rPr lang="en-US" dirty="0" smtClean="0"/>
              <a:t>there was consequent widespread teacher </a:t>
            </a:r>
            <a:r>
              <a:rPr lang="en-US" dirty="0"/>
              <a:t>reluctance to commit to investing in specific </a:t>
            </a:r>
            <a:r>
              <a:rPr lang="en-US" dirty="0" smtClean="0"/>
              <a:t>development for teaching problem-solving. There was some progress, and then retrenchment, over time, as assessments developed.</a:t>
            </a:r>
            <a:endParaRPr lang="en-US" dirty="0"/>
          </a:p>
          <a:p>
            <a:r>
              <a:rPr lang="en-US" dirty="0" smtClean="0"/>
              <a:t>Enactment </a:t>
            </a:r>
            <a:r>
              <a:rPr lang="en-US" dirty="0"/>
              <a:t>of this intended curriculum, while supported by coherent curriculum materials </a:t>
            </a:r>
            <a:r>
              <a:rPr lang="en-US" dirty="0" smtClean="0"/>
              <a:t>(and some assessment), </a:t>
            </a:r>
            <a:r>
              <a:rPr lang="en-US" dirty="0"/>
              <a:t>still depends on alignment of all aspects of teacher capacity – their affect, and a demanding range of knowledge and skills. </a:t>
            </a:r>
            <a:endParaRPr lang="en-GB" dirty="0"/>
          </a:p>
        </p:txBody>
      </p:sp>
    </p:spTree>
    <p:extLst>
      <p:ext uri="{BB962C8B-B14F-4D97-AF65-F5344CB8AC3E}">
        <p14:creationId xmlns:p14="http://schemas.microsoft.com/office/powerpoint/2010/main" val="2960755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E2F21-A18F-4605-A0F6-BC4ABA093D41}"/>
              </a:ext>
            </a:extLst>
          </p:cNvPr>
          <p:cNvSpPr>
            <a:spLocks noGrp="1"/>
          </p:cNvSpPr>
          <p:nvPr>
            <p:ph type="title"/>
          </p:nvPr>
        </p:nvSpPr>
        <p:spPr/>
        <p:txBody>
          <a:bodyPr>
            <a:normAutofit/>
          </a:bodyPr>
          <a:lstStyle/>
          <a:p>
            <a:r>
              <a:rPr lang="en-GB" sz="3200" dirty="0"/>
              <a:t>Questions</a:t>
            </a:r>
          </a:p>
        </p:txBody>
      </p:sp>
      <p:sp>
        <p:nvSpPr>
          <p:cNvPr id="3" name="Content Placeholder 2">
            <a:extLst>
              <a:ext uri="{FF2B5EF4-FFF2-40B4-BE49-F238E27FC236}">
                <a16:creationId xmlns:a16="http://schemas.microsoft.com/office/drawing/2014/main" id="{6E0B75FF-D032-482C-8C82-222A31B5E313}"/>
              </a:ext>
            </a:extLst>
          </p:cNvPr>
          <p:cNvSpPr>
            <a:spLocks noGrp="1"/>
          </p:cNvSpPr>
          <p:nvPr>
            <p:ph idx="1"/>
          </p:nvPr>
        </p:nvSpPr>
        <p:spPr>
          <a:xfrm>
            <a:off x="2589212" y="1674254"/>
            <a:ext cx="8915400" cy="4236968"/>
          </a:xfrm>
        </p:spPr>
        <p:txBody>
          <a:bodyPr>
            <a:normAutofit lnSpcReduction="10000"/>
          </a:bodyPr>
          <a:lstStyle/>
          <a:p>
            <a:pPr marL="0" indent="0">
              <a:buNone/>
            </a:pPr>
            <a:r>
              <a:rPr lang="en-US" dirty="0"/>
              <a:t>The studies offer evidence as to how </a:t>
            </a:r>
            <a:r>
              <a:rPr lang="en-US" i="1" dirty="0"/>
              <a:t>teacher capacity for change</a:t>
            </a:r>
            <a:r>
              <a:rPr lang="en-US" dirty="0"/>
              <a:t> (Golding, 2017) – here, their available knowledge, skills and affect for teaching for problem-solving –  impacts on the validity of enactment.</a:t>
            </a:r>
          </a:p>
          <a:p>
            <a:pPr marL="0" indent="0">
              <a:buNone/>
            </a:pPr>
            <a:r>
              <a:rPr lang="en-GB" dirty="0" smtClean="0"/>
              <a:t>Deliberate t</a:t>
            </a:r>
            <a:r>
              <a:rPr lang="en-GB" dirty="0" smtClean="0"/>
              <a:t>eacher </a:t>
            </a:r>
            <a:r>
              <a:rPr lang="en-GB" dirty="0"/>
              <a:t>development, </a:t>
            </a:r>
            <a:r>
              <a:rPr lang="en-GB" dirty="0" smtClean="0"/>
              <a:t>appropriately ‘educative’ </a:t>
            </a:r>
            <a:r>
              <a:rPr lang="en-GB" dirty="0"/>
              <a:t>resources, and valid assessments appear necessary for </a:t>
            </a:r>
            <a:r>
              <a:rPr lang="en-GB" dirty="0" smtClean="0"/>
              <a:t>widespread valid </a:t>
            </a:r>
            <a:r>
              <a:rPr lang="en-GB" dirty="0"/>
              <a:t>enactment of </a:t>
            </a:r>
            <a:r>
              <a:rPr lang="en-GB" dirty="0" smtClean="0"/>
              <a:t>curriculum intentions related to problem solving. The validity of some assessments appears fragile, undermining the </a:t>
            </a:r>
            <a:r>
              <a:rPr lang="en-GB" i="1" dirty="0" smtClean="0"/>
              <a:t>coherence</a:t>
            </a:r>
            <a:r>
              <a:rPr lang="en-GB" dirty="0" smtClean="0"/>
              <a:t> (Schmidt &amp; </a:t>
            </a:r>
            <a:r>
              <a:rPr lang="en-GB" dirty="0" err="1" smtClean="0"/>
              <a:t>Prawat</a:t>
            </a:r>
            <a:r>
              <a:rPr lang="en-GB" dirty="0" smtClean="0"/>
              <a:t>, 2006) of the curriculum system. </a:t>
            </a:r>
            <a:endParaRPr lang="en-GB" dirty="0"/>
          </a:p>
          <a:p>
            <a:r>
              <a:rPr lang="en-GB" dirty="0"/>
              <a:t> What are systemically effective ways  to </a:t>
            </a:r>
            <a:r>
              <a:rPr lang="en-GB" dirty="0" smtClean="0"/>
              <a:t>support (especially </a:t>
            </a:r>
            <a:r>
              <a:rPr lang="en-GB" dirty="0"/>
              <a:t>non-specialist) teachers </a:t>
            </a:r>
            <a:r>
              <a:rPr lang="en-GB" dirty="0" smtClean="0"/>
              <a:t>in developing their capacity to </a:t>
            </a:r>
            <a:r>
              <a:rPr lang="en-GB" dirty="0"/>
              <a:t>support genuine mathematical problem-solving in the classroom? </a:t>
            </a:r>
          </a:p>
          <a:p>
            <a:r>
              <a:rPr lang="en-GB" dirty="0"/>
              <a:t>There are inherent tensions in designing high-stakes assessment of problem-solving at scale: how can those be resolved? Is it possible to validly assess problem solving </a:t>
            </a:r>
            <a:r>
              <a:rPr lang="en-GB" dirty="0" smtClean="0"/>
              <a:t>within </a:t>
            </a:r>
            <a:r>
              <a:rPr lang="en-GB" dirty="0"/>
              <a:t>high-stakes timed written papers? </a:t>
            </a:r>
          </a:p>
        </p:txBody>
      </p:sp>
    </p:spTree>
    <p:extLst>
      <p:ext uri="{BB962C8B-B14F-4D97-AF65-F5344CB8AC3E}">
        <p14:creationId xmlns:p14="http://schemas.microsoft.com/office/powerpoint/2010/main" val="1953001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6" name="Rectangle 5"/>
          <p:cNvSpPr/>
          <p:nvPr/>
        </p:nvSpPr>
        <p:spPr>
          <a:xfrm>
            <a:off x="1886788" y="1151131"/>
            <a:ext cx="8520023" cy="52064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buClrTx/>
            </a:pPr>
            <a:r>
              <a:rPr lang="en-GB" altLang="en-US" dirty="0">
                <a:solidFill>
                  <a:srgbClr val="000000"/>
                </a:solidFill>
                <a:latin typeface="Arial" panose="020B0604020202020204" pitchFamily="34" charset="0"/>
                <a:ea typeface="Calibri" panose="020F0502020204030204" pitchFamily="34" charset="0"/>
                <a:cs typeface="Arial" panose="020B0604020202020204" pitchFamily="34" charset="0"/>
              </a:rPr>
              <a:t>A pattern is made from four identical squares.</a:t>
            </a:r>
            <a:endParaRPr lang="en-GB" altLang="en-US" dirty="0">
              <a:solidFill>
                <a:schemeClr val="tx1"/>
              </a:solidFill>
              <a:latin typeface="Arial" panose="020B0604020202020204" pitchFamily="34" charset="0"/>
              <a:cs typeface="Arial" panose="020B0604020202020204" pitchFamily="34" charset="0"/>
            </a:endParaRPr>
          </a:p>
          <a:p>
            <a:pPr lvl="0" eaLnBrk="0" fontAlgn="base" hangingPunct="0">
              <a:spcBef>
                <a:spcPct val="0"/>
              </a:spcBef>
              <a:spcAft>
                <a:spcPct val="0"/>
              </a:spcAft>
              <a:buClrTx/>
            </a:pPr>
            <a:r>
              <a:rPr lang="en-GB" altLang="en-US" dirty="0">
                <a:solidFill>
                  <a:srgbClr val="000000"/>
                </a:solidFill>
                <a:latin typeface="Arial" panose="020B0604020202020204" pitchFamily="34" charset="0"/>
                <a:ea typeface="Calibri" panose="020F0502020204030204" pitchFamily="34" charset="0"/>
                <a:cs typeface="Arial" panose="020B0604020202020204" pitchFamily="34" charset="0"/>
              </a:rPr>
              <a:t>The sides of the squares are parallel to the axes.</a:t>
            </a:r>
            <a:endParaRPr lang="en-GB" altLang="en-US" dirty="0">
              <a:solidFill>
                <a:schemeClr val="tx1"/>
              </a:solidFill>
              <a:latin typeface="Arial" panose="020B0604020202020204" pitchFamily="34" charset="0"/>
              <a:cs typeface="Arial" panose="020B0604020202020204" pitchFamily="34" charset="0"/>
            </a:endParaRPr>
          </a:p>
          <a:p>
            <a:pPr lvl="0" eaLnBrk="0" fontAlgn="base" hangingPunct="0">
              <a:spcBef>
                <a:spcPct val="0"/>
              </a:spcBef>
              <a:spcAft>
                <a:spcPct val="0"/>
              </a:spcAft>
              <a:buClrTx/>
            </a:pPr>
            <a:endParaRPr lang="en-GB" altLang="en-US" dirty="0">
              <a:solidFill>
                <a:srgbClr val="000000"/>
              </a:solidFill>
              <a:latin typeface="Open Sans" panose="020B0606030504020204"/>
              <a:ea typeface="Calibri" panose="020F0502020204030204" pitchFamily="34" charset="0"/>
              <a:cs typeface="Times New Roman" panose="02020603050405020304" pitchFamily="18" charset="0"/>
            </a:endParaRPr>
          </a:p>
          <a:p>
            <a:pPr lvl="0" eaLnBrk="0" fontAlgn="base" hangingPunct="0">
              <a:spcBef>
                <a:spcPct val="0"/>
              </a:spcBef>
              <a:spcAft>
                <a:spcPct val="0"/>
              </a:spcAft>
              <a:buClrTx/>
            </a:pPr>
            <a:endParaRPr lang="en-GB" altLang="en-US" dirty="0">
              <a:solidFill>
                <a:srgbClr val="000000"/>
              </a:solidFill>
              <a:latin typeface="Open Sans" panose="020B0606030504020204"/>
              <a:ea typeface="Calibri" panose="020F0502020204030204" pitchFamily="34" charset="0"/>
              <a:cs typeface="Times New Roman" panose="02020603050405020304" pitchFamily="18" charset="0"/>
            </a:endParaRPr>
          </a:p>
          <a:p>
            <a:pPr lvl="0" eaLnBrk="0" fontAlgn="base" hangingPunct="0">
              <a:spcBef>
                <a:spcPct val="0"/>
              </a:spcBef>
              <a:spcAft>
                <a:spcPct val="0"/>
              </a:spcAft>
              <a:buClrTx/>
            </a:pPr>
            <a:endParaRPr lang="en-GB" altLang="en-US" dirty="0">
              <a:solidFill>
                <a:srgbClr val="000000"/>
              </a:solidFill>
              <a:latin typeface="Open Sans" panose="020B0606030504020204"/>
              <a:ea typeface="Calibri" panose="020F0502020204030204" pitchFamily="34" charset="0"/>
              <a:cs typeface="Times New Roman" panose="02020603050405020304" pitchFamily="18" charset="0"/>
            </a:endParaRPr>
          </a:p>
          <a:p>
            <a:pPr lvl="0" eaLnBrk="0" fontAlgn="base" hangingPunct="0">
              <a:spcBef>
                <a:spcPct val="0"/>
              </a:spcBef>
              <a:spcAft>
                <a:spcPct val="0"/>
              </a:spcAft>
              <a:buClrTx/>
            </a:pPr>
            <a:endParaRPr lang="en-GB" altLang="en-US" dirty="0">
              <a:solidFill>
                <a:srgbClr val="000000"/>
              </a:solidFill>
              <a:latin typeface="Open Sans" panose="020B0606030504020204"/>
              <a:ea typeface="Calibri" panose="020F0502020204030204" pitchFamily="34" charset="0"/>
              <a:cs typeface="Times New Roman" panose="02020603050405020304" pitchFamily="18" charset="0"/>
            </a:endParaRPr>
          </a:p>
          <a:p>
            <a:pPr lvl="0" eaLnBrk="0" fontAlgn="base" hangingPunct="0">
              <a:spcBef>
                <a:spcPct val="0"/>
              </a:spcBef>
              <a:spcAft>
                <a:spcPct val="0"/>
              </a:spcAft>
              <a:buClrTx/>
            </a:pPr>
            <a:endParaRPr lang="en-GB" altLang="en-US" dirty="0">
              <a:solidFill>
                <a:srgbClr val="000000"/>
              </a:solidFill>
              <a:latin typeface="Open Sans" panose="020B0606030504020204"/>
              <a:ea typeface="Calibri" panose="020F0502020204030204" pitchFamily="34" charset="0"/>
              <a:cs typeface="Times New Roman" panose="02020603050405020304" pitchFamily="18" charset="0"/>
            </a:endParaRPr>
          </a:p>
          <a:p>
            <a:pPr lvl="0" eaLnBrk="0" fontAlgn="base" hangingPunct="0">
              <a:spcBef>
                <a:spcPct val="0"/>
              </a:spcBef>
              <a:spcAft>
                <a:spcPct val="0"/>
              </a:spcAft>
              <a:buClrTx/>
            </a:pPr>
            <a:endParaRPr lang="en-GB" altLang="en-US" dirty="0">
              <a:solidFill>
                <a:srgbClr val="000000"/>
              </a:solidFill>
              <a:latin typeface="Open Sans" panose="020B0606030504020204"/>
              <a:ea typeface="Calibri" panose="020F0502020204030204" pitchFamily="34" charset="0"/>
              <a:cs typeface="Times New Roman" panose="02020603050405020304" pitchFamily="18" charset="0"/>
            </a:endParaRPr>
          </a:p>
          <a:p>
            <a:pPr lvl="0" eaLnBrk="0" fontAlgn="base" hangingPunct="0">
              <a:spcBef>
                <a:spcPct val="0"/>
              </a:spcBef>
              <a:spcAft>
                <a:spcPct val="0"/>
              </a:spcAft>
              <a:buClrTx/>
            </a:pPr>
            <a:endParaRPr lang="en-GB" altLang="en-US" dirty="0">
              <a:solidFill>
                <a:srgbClr val="000000"/>
              </a:solidFill>
              <a:latin typeface="Open Sans" panose="020B0606030504020204"/>
              <a:ea typeface="Calibri" panose="020F0502020204030204" pitchFamily="34" charset="0"/>
              <a:cs typeface="Times New Roman" panose="02020603050405020304" pitchFamily="18" charset="0"/>
            </a:endParaRPr>
          </a:p>
          <a:p>
            <a:pPr lvl="0" eaLnBrk="0" fontAlgn="base" hangingPunct="0">
              <a:spcBef>
                <a:spcPct val="0"/>
              </a:spcBef>
              <a:spcAft>
                <a:spcPct val="0"/>
              </a:spcAft>
              <a:buClrTx/>
            </a:pPr>
            <a:endParaRPr lang="en-GB" altLang="en-US" dirty="0">
              <a:solidFill>
                <a:srgbClr val="000000"/>
              </a:solidFill>
              <a:latin typeface="Open Sans" panose="020B0606030504020204"/>
              <a:ea typeface="Calibri" panose="020F0502020204030204" pitchFamily="34" charset="0"/>
              <a:cs typeface="Times New Roman" panose="02020603050405020304" pitchFamily="18" charset="0"/>
            </a:endParaRPr>
          </a:p>
          <a:p>
            <a:pPr lvl="0" eaLnBrk="0" fontAlgn="base" hangingPunct="0">
              <a:spcBef>
                <a:spcPct val="0"/>
              </a:spcBef>
              <a:spcAft>
                <a:spcPct val="0"/>
              </a:spcAft>
              <a:buClrTx/>
            </a:pPr>
            <a:endParaRPr lang="en-GB" altLang="en-US" dirty="0">
              <a:solidFill>
                <a:srgbClr val="000000"/>
              </a:solidFill>
              <a:latin typeface="Open Sans" panose="020B0606030504020204"/>
              <a:ea typeface="Calibri" panose="020F0502020204030204" pitchFamily="34" charset="0"/>
              <a:cs typeface="Times New Roman" panose="02020603050405020304" pitchFamily="18" charset="0"/>
            </a:endParaRPr>
          </a:p>
          <a:p>
            <a:pPr lvl="0" eaLnBrk="0" fontAlgn="base" hangingPunct="0">
              <a:spcBef>
                <a:spcPct val="0"/>
              </a:spcBef>
              <a:spcAft>
                <a:spcPct val="0"/>
              </a:spcAft>
              <a:buClrTx/>
            </a:pPr>
            <a:endParaRPr lang="en-GB" altLang="en-US" dirty="0">
              <a:solidFill>
                <a:srgbClr val="000000"/>
              </a:solidFill>
              <a:latin typeface="Open Sans" panose="020B0606030504020204"/>
              <a:ea typeface="Calibri" panose="020F0502020204030204" pitchFamily="34" charset="0"/>
              <a:cs typeface="Times New Roman" panose="02020603050405020304" pitchFamily="18" charset="0"/>
            </a:endParaRPr>
          </a:p>
          <a:p>
            <a:pPr lvl="0" eaLnBrk="0" fontAlgn="base" hangingPunct="0">
              <a:spcBef>
                <a:spcPct val="0"/>
              </a:spcBef>
              <a:spcAft>
                <a:spcPct val="0"/>
              </a:spcAft>
              <a:buClrTx/>
            </a:pPr>
            <a:endParaRPr lang="en-GB" altLang="en-US" dirty="0">
              <a:solidFill>
                <a:srgbClr val="000000"/>
              </a:solidFill>
              <a:latin typeface="Open Sans" panose="020B0606030504020204"/>
              <a:ea typeface="Calibri" panose="020F0502020204030204" pitchFamily="34" charset="0"/>
              <a:cs typeface="Times New Roman" panose="02020603050405020304" pitchFamily="18" charset="0"/>
            </a:endParaRPr>
          </a:p>
          <a:p>
            <a:pPr lvl="0" eaLnBrk="0" fontAlgn="base" hangingPunct="0">
              <a:spcBef>
                <a:spcPct val="0"/>
              </a:spcBef>
              <a:spcAft>
                <a:spcPct val="0"/>
              </a:spcAft>
              <a:buClrTx/>
            </a:pPr>
            <a:r>
              <a:rPr lang="en-GB" altLang="en-US" dirty="0">
                <a:solidFill>
                  <a:srgbClr val="000000"/>
                </a:solidFill>
                <a:latin typeface="Arial" panose="020B0604020202020204" pitchFamily="34" charset="0"/>
                <a:ea typeface="Calibri" panose="020F0502020204030204" pitchFamily="34" charset="0"/>
                <a:cs typeface="Arial" panose="020B0604020202020204" pitchFamily="34" charset="0"/>
              </a:rPr>
              <a:t>Point </a:t>
            </a:r>
            <a:r>
              <a:rPr lang="en-GB" altLang="en-US" i="1" dirty="0">
                <a:solidFill>
                  <a:srgbClr val="000000"/>
                </a:solidFill>
                <a:latin typeface="Arial" panose="020B0604020202020204" pitchFamily="34" charset="0"/>
                <a:ea typeface="Calibri" panose="020F0502020204030204" pitchFamily="34" charset="0"/>
                <a:cs typeface="Arial" panose="020B0604020202020204" pitchFamily="34" charset="0"/>
              </a:rPr>
              <a:t>A </a:t>
            </a:r>
            <a:r>
              <a:rPr lang="en-GB" altLang="en-US" dirty="0">
                <a:solidFill>
                  <a:srgbClr val="000000"/>
                </a:solidFill>
                <a:latin typeface="Arial" panose="020B0604020202020204" pitchFamily="34" charset="0"/>
                <a:ea typeface="Calibri" panose="020F0502020204030204" pitchFamily="34" charset="0"/>
                <a:cs typeface="Arial" panose="020B0604020202020204" pitchFamily="34" charset="0"/>
              </a:rPr>
              <a:t>has coordinates (6, 7)</a:t>
            </a:r>
            <a:endParaRPr lang="en-GB" altLang="en-US" dirty="0">
              <a:solidFill>
                <a:schemeClr val="tx1"/>
              </a:solidFill>
              <a:latin typeface="Arial" panose="020B0604020202020204" pitchFamily="34" charset="0"/>
              <a:cs typeface="Arial" panose="020B0604020202020204" pitchFamily="34" charset="0"/>
            </a:endParaRPr>
          </a:p>
          <a:p>
            <a:pPr lvl="0" eaLnBrk="0" fontAlgn="base" hangingPunct="0">
              <a:spcBef>
                <a:spcPct val="0"/>
              </a:spcBef>
              <a:spcAft>
                <a:spcPct val="0"/>
              </a:spcAft>
              <a:buClrTx/>
            </a:pPr>
            <a:r>
              <a:rPr lang="en-GB" altLang="en-US" dirty="0">
                <a:solidFill>
                  <a:srgbClr val="000000"/>
                </a:solidFill>
                <a:latin typeface="Arial" panose="020B0604020202020204" pitchFamily="34" charset="0"/>
                <a:ea typeface="Calibri" panose="020F0502020204030204" pitchFamily="34" charset="0"/>
                <a:cs typeface="Arial" panose="020B0604020202020204" pitchFamily="34" charset="0"/>
              </a:rPr>
              <a:t>Point </a:t>
            </a:r>
            <a:r>
              <a:rPr lang="en-GB" altLang="en-US" i="1" dirty="0">
                <a:solidFill>
                  <a:srgbClr val="000000"/>
                </a:solidFill>
                <a:latin typeface="Arial" panose="020B0604020202020204" pitchFamily="34" charset="0"/>
                <a:ea typeface="Calibri" panose="020F0502020204030204" pitchFamily="34" charset="0"/>
                <a:cs typeface="Arial" panose="020B0604020202020204" pitchFamily="34" charset="0"/>
              </a:rPr>
              <a:t>B </a:t>
            </a:r>
            <a:r>
              <a:rPr lang="en-GB" altLang="en-US" dirty="0">
                <a:solidFill>
                  <a:srgbClr val="000000"/>
                </a:solidFill>
                <a:latin typeface="Arial" panose="020B0604020202020204" pitchFamily="34" charset="0"/>
                <a:ea typeface="Calibri" panose="020F0502020204030204" pitchFamily="34" charset="0"/>
                <a:cs typeface="Arial" panose="020B0604020202020204" pitchFamily="34" charset="0"/>
              </a:rPr>
              <a:t>has coordinates (38, 36)</a:t>
            </a:r>
            <a:endParaRPr lang="en-GB" altLang="en-US" dirty="0">
              <a:solidFill>
                <a:schemeClr val="tx1"/>
              </a:solidFill>
              <a:latin typeface="Arial" panose="020B0604020202020204" pitchFamily="34" charset="0"/>
              <a:cs typeface="Arial" panose="020B0604020202020204" pitchFamily="34" charset="0"/>
            </a:endParaRPr>
          </a:p>
          <a:p>
            <a:pPr lvl="0" eaLnBrk="0" fontAlgn="base" hangingPunct="0">
              <a:spcBef>
                <a:spcPct val="0"/>
              </a:spcBef>
              <a:spcAft>
                <a:spcPct val="0"/>
              </a:spcAft>
              <a:buClrTx/>
            </a:pPr>
            <a:r>
              <a:rPr lang="en-GB" altLang="en-US" dirty="0">
                <a:solidFill>
                  <a:srgbClr val="000000"/>
                </a:solidFill>
                <a:latin typeface="Arial" panose="020B0604020202020204" pitchFamily="34" charset="0"/>
                <a:ea typeface="Calibri" panose="020F0502020204030204" pitchFamily="34" charset="0"/>
                <a:cs typeface="Arial" panose="020B0604020202020204" pitchFamily="34" charset="0"/>
              </a:rPr>
              <a:t>Point </a:t>
            </a:r>
            <a:r>
              <a:rPr lang="en-GB" altLang="en-US" i="1" dirty="0">
                <a:solidFill>
                  <a:srgbClr val="000000"/>
                </a:solidFill>
                <a:latin typeface="Arial" panose="020B0604020202020204" pitchFamily="34" charset="0"/>
                <a:ea typeface="Calibri" panose="020F0502020204030204" pitchFamily="34" charset="0"/>
                <a:cs typeface="Arial" panose="020B0604020202020204" pitchFamily="34" charset="0"/>
              </a:rPr>
              <a:t>C </a:t>
            </a:r>
            <a:r>
              <a:rPr lang="en-GB" altLang="en-US" dirty="0">
                <a:solidFill>
                  <a:srgbClr val="000000"/>
                </a:solidFill>
                <a:latin typeface="Arial" panose="020B0604020202020204" pitchFamily="34" charset="0"/>
                <a:ea typeface="Calibri" panose="020F0502020204030204" pitchFamily="34" charset="0"/>
                <a:cs typeface="Arial" panose="020B0604020202020204" pitchFamily="34" charset="0"/>
              </a:rPr>
              <a:t>is marked on the diagram.</a:t>
            </a:r>
          </a:p>
          <a:p>
            <a:pPr lvl="0" eaLnBrk="0" fontAlgn="base" hangingPunct="0">
              <a:spcBef>
                <a:spcPct val="0"/>
              </a:spcBef>
              <a:spcAft>
                <a:spcPct val="0"/>
              </a:spcAft>
              <a:buClrTx/>
            </a:pPr>
            <a:r>
              <a:rPr lang="en-GB" altLang="en-US" dirty="0">
                <a:solidFill>
                  <a:srgbClr val="000000"/>
                </a:solidFill>
                <a:latin typeface="Arial" panose="020B0604020202020204" pitchFamily="34" charset="0"/>
                <a:ea typeface="Calibri" panose="020F0502020204030204" pitchFamily="34" charset="0"/>
                <a:cs typeface="Arial" panose="020B0604020202020204" pitchFamily="34" charset="0"/>
              </a:rPr>
              <a:t>Work out the coordinates of </a:t>
            </a:r>
            <a:r>
              <a:rPr lang="en-GB" altLang="en-US" i="1" dirty="0">
                <a:solidFill>
                  <a:srgbClr val="000000"/>
                </a:solidFill>
                <a:latin typeface="Arial" panose="020B0604020202020204" pitchFamily="34" charset="0"/>
                <a:ea typeface="Calibri" panose="020F0502020204030204" pitchFamily="34" charset="0"/>
                <a:cs typeface="Arial" panose="020B0604020202020204" pitchFamily="34" charset="0"/>
              </a:rPr>
              <a:t>C</a:t>
            </a:r>
            <a:r>
              <a:rPr lang="en-GB" altLang="en-US" dirty="0">
                <a:solidFill>
                  <a:srgbClr val="000000"/>
                </a:solidFill>
                <a:latin typeface="Arial" panose="020B0604020202020204" pitchFamily="34" charset="0"/>
                <a:ea typeface="Calibri" panose="020F0502020204030204" pitchFamily="34" charset="0"/>
                <a:cs typeface="Arial" panose="020B0604020202020204" pitchFamily="34" charset="0"/>
              </a:rPr>
              <a:t>.     </a:t>
            </a:r>
            <a:endParaRPr lang="en-GB" altLang="en-US"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
        <p:nvSpPr>
          <p:cNvPr id="309" name="Shape 309"/>
          <p:cNvSpPr txBox="1">
            <a:spLocks noGrp="1"/>
          </p:cNvSpPr>
          <p:nvPr>
            <p:ph type="title"/>
          </p:nvPr>
        </p:nvSpPr>
        <p:spPr>
          <a:xfrm>
            <a:off x="1727201" y="242889"/>
            <a:ext cx="8839199" cy="1032455"/>
          </a:xfrm>
          <a:prstGeom prst="rect">
            <a:avLst/>
          </a:prstGeom>
          <a:noFill/>
          <a:ln>
            <a:noFill/>
          </a:ln>
        </p:spPr>
        <p:txBody>
          <a:bodyPr spcFirstLastPara="1" vert="horz" wrap="square" lIns="0" tIns="0" rIns="0" bIns="0" rtlCol="0" anchor="t" anchorCtr="0">
            <a:noAutofit/>
          </a:bodyPr>
          <a:lstStyle/>
          <a:p>
            <a:r>
              <a:rPr lang="en-GB" sz="2800" b="0" dirty="0">
                <a:solidFill>
                  <a:schemeClr val="accent3">
                    <a:lumMod val="60000"/>
                    <a:lumOff val="40000"/>
                  </a:schemeClr>
                </a:solidFill>
                <a:latin typeface="+mn-lt"/>
              </a:rPr>
              <a:t>Is this problem solving?</a:t>
            </a:r>
            <a:endParaRPr sz="2800" b="0" dirty="0">
              <a:solidFill>
                <a:schemeClr val="accent3">
                  <a:lumMod val="60000"/>
                  <a:lumOff val="40000"/>
                </a:schemeClr>
              </a:solidFill>
              <a:latin typeface="+mn-lt"/>
            </a:endParaRPr>
          </a:p>
        </p:txBody>
      </p:sp>
      <p:sp>
        <p:nvSpPr>
          <p:cNvPr id="311" name="Shape 311"/>
          <p:cNvSpPr txBox="1">
            <a:spLocks noGrp="1"/>
          </p:cNvSpPr>
          <p:nvPr>
            <p:ph type="sldNum" idx="12"/>
          </p:nvPr>
        </p:nvSpPr>
        <p:spPr>
          <a:prstGeom prst="rect">
            <a:avLst/>
          </a:prstGeom>
          <a:noFill/>
          <a:ln>
            <a:noFill/>
          </a:ln>
        </p:spPr>
        <p:txBody>
          <a:bodyPr spcFirstLastPara="1" vert="horz" wrap="square" lIns="0" tIns="0" rIns="0" bIns="0" rtlCol="0" anchor="ctr" anchorCtr="0">
            <a:noAutofit/>
          </a:bodyPr>
          <a:lstStyle/>
          <a:p>
            <a:pPr defTabSz="914400">
              <a:buClr>
                <a:srgbClr val="000000"/>
              </a:buClr>
              <a:defRPr/>
            </a:pPr>
            <a:fld id="{00000000-1234-1234-1234-123412341234}" type="slidenum">
              <a:rPr lang="en-US" kern="0"/>
              <a:pPr defTabSz="914400">
                <a:buClr>
                  <a:srgbClr val="000000"/>
                </a:buClr>
                <a:defRPr/>
              </a:pPr>
              <a:t>12</a:t>
            </a:fld>
            <a:endParaRPr kern="0"/>
          </a:p>
        </p:txBody>
      </p:sp>
      <p:pic>
        <p:nvPicPr>
          <p:cNvPr id="7" name="Picture 8">
            <a:extLst>
              <a:ext uri="{FF2B5EF4-FFF2-40B4-BE49-F238E27FC236}">
                <a16:creationId xmlns:a16="http://schemas.microsoft.com/office/drawing/2014/main" id="{931A0EC0-1959-4E7E-A3E9-CB8B95AD39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7649" y="2675473"/>
            <a:ext cx="4432800" cy="34264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74644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6" name="Rectangle 5"/>
          <p:cNvSpPr/>
          <p:nvPr/>
        </p:nvSpPr>
        <p:spPr>
          <a:xfrm>
            <a:off x="1886788" y="1830002"/>
            <a:ext cx="8520023" cy="46595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0" fontAlgn="base" hangingPunct="0">
              <a:spcBef>
                <a:spcPct val="0"/>
              </a:spcBef>
              <a:spcAft>
                <a:spcPct val="0"/>
              </a:spcAft>
              <a:buClrTx/>
            </a:pPr>
            <a:endParaRPr lang="en-GB" altLang="en-US"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eaLnBrk="0" fontAlgn="base" hangingPunct="0">
              <a:spcBef>
                <a:spcPct val="0"/>
              </a:spcBef>
              <a:spcAft>
                <a:spcPct val="0"/>
              </a:spcAft>
              <a:buClrTx/>
            </a:pPr>
            <a:endParaRPr lang="en-GB" altLang="en-US"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eaLnBrk="0" fontAlgn="base" hangingPunct="0">
              <a:spcBef>
                <a:spcPct val="0"/>
              </a:spcBef>
              <a:spcAft>
                <a:spcPct val="0"/>
              </a:spcAft>
              <a:buClrTx/>
            </a:pPr>
            <a:endParaRPr lang="en-GB" altLang="en-US"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eaLnBrk="0" fontAlgn="base" hangingPunct="0">
              <a:spcBef>
                <a:spcPct val="0"/>
              </a:spcBef>
              <a:spcAft>
                <a:spcPct val="0"/>
              </a:spcAft>
              <a:buClrTx/>
            </a:pPr>
            <a:endParaRPr lang="en-GB" altLang="en-US"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eaLnBrk="0" fontAlgn="base" hangingPunct="0">
              <a:spcBef>
                <a:spcPct val="0"/>
              </a:spcBef>
              <a:spcAft>
                <a:spcPct val="0"/>
              </a:spcAft>
              <a:buClrTx/>
            </a:pPr>
            <a:endParaRPr lang="en-GB" altLang="en-US"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eaLnBrk="0" fontAlgn="base" hangingPunct="0">
              <a:spcBef>
                <a:spcPct val="0"/>
              </a:spcBef>
              <a:spcAft>
                <a:spcPct val="0"/>
              </a:spcAft>
              <a:buClrTx/>
            </a:pPr>
            <a:endParaRPr lang="en-GB" altLang="en-US"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eaLnBrk="0" fontAlgn="base" hangingPunct="0">
              <a:spcBef>
                <a:spcPct val="0"/>
              </a:spcBef>
              <a:spcAft>
                <a:spcPct val="0"/>
              </a:spcAft>
              <a:buClrTx/>
            </a:pPr>
            <a:endParaRPr lang="en-GB" altLang="en-US"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eaLnBrk="0" fontAlgn="base" hangingPunct="0">
              <a:spcBef>
                <a:spcPct val="0"/>
              </a:spcBef>
              <a:spcAft>
                <a:spcPct val="0"/>
              </a:spcAft>
              <a:buClrTx/>
            </a:pPr>
            <a:endParaRPr lang="en-GB" altLang="en-US"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eaLnBrk="0" fontAlgn="base" hangingPunct="0">
              <a:spcBef>
                <a:spcPct val="0"/>
              </a:spcBef>
              <a:spcAft>
                <a:spcPct val="0"/>
              </a:spcAft>
              <a:buClrTx/>
            </a:pPr>
            <a:r>
              <a:rPr lang="en-GB" altLang="en-US"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p>
          <a:p>
            <a:pPr eaLnBrk="0" fontAlgn="base" hangingPunct="0">
              <a:spcBef>
                <a:spcPct val="0"/>
              </a:spcBef>
              <a:spcAft>
                <a:spcPct val="0"/>
              </a:spcAft>
              <a:buClrTx/>
            </a:pPr>
            <a:endParaRPr lang="en-GB" altLang="en-US" i="1" dirty="0">
              <a:solidFill>
                <a:srgbClr val="000000"/>
              </a:solidFill>
              <a:ea typeface="Calibri" panose="020F0502020204030204" pitchFamily="34" charset="0"/>
              <a:cs typeface="Times New Roman" panose="02020603050405020304" pitchFamily="18" charset="0"/>
            </a:endParaRPr>
          </a:p>
          <a:p>
            <a:pPr eaLnBrk="0" fontAlgn="base" hangingPunct="0">
              <a:spcBef>
                <a:spcPct val="0"/>
              </a:spcBef>
              <a:spcAft>
                <a:spcPct val="0"/>
              </a:spcAft>
              <a:buClrTx/>
            </a:pPr>
            <a:endParaRPr lang="en-GB" altLang="en-US" i="1" dirty="0">
              <a:solidFill>
                <a:srgbClr val="000000"/>
              </a:solidFill>
              <a:ea typeface="Calibri" panose="020F0502020204030204" pitchFamily="34" charset="0"/>
              <a:cs typeface="Times New Roman" panose="02020603050405020304" pitchFamily="18" charset="0"/>
            </a:endParaRPr>
          </a:p>
          <a:p>
            <a:pPr eaLnBrk="0" fontAlgn="base" hangingPunct="0">
              <a:spcBef>
                <a:spcPct val="0"/>
              </a:spcBef>
              <a:spcAft>
                <a:spcPct val="0"/>
              </a:spcAft>
              <a:buClrTx/>
            </a:pPr>
            <a:r>
              <a:rPr lang="en-GB" altLang="en-US" i="1" dirty="0">
                <a:solidFill>
                  <a:srgbClr val="000000"/>
                </a:solidFill>
                <a:ea typeface="Calibri" panose="020F0502020204030204" pitchFamily="34" charset="0"/>
                <a:cs typeface="Times New Roman" panose="02020603050405020304" pitchFamily="18" charset="0"/>
              </a:rPr>
              <a:t>ABCDEFGH </a:t>
            </a:r>
            <a:r>
              <a:rPr lang="en-GB" altLang="en-US" dirty="0">
                <a:solidFill>
                  <a:srgbClr val="000000"/>
                </a:solidFill>
                <a:ea typeface="Calibri" panose="020F0502020204030204" pitchFamily="34" charset="0"/>
                <a:cs typeface="Times New Roman" panose="02020603050405020304" pitchFamily="18" charset="0"/>
              </a:rPr>
              <a:t>is a cuboid.</a:t>
            </a:r>
            <a:endParaRPr lang="en-GB" altLang="en-US" dirty="0">
              <a:solidFill>
                <a:schemeClr val="tx1"/>
              </a:solidFill>
            </a:endParaRPr>
          </a:p>
          <a:p>
            <a:pPr lvl="0" eaLnBrk="0" fontAlgn="base" hangingPunct="0">
              <a:spcBef>
                <a:spcPct val="0"/>
              </a:spcBef>
              <a:spcAft>
                <a:spcPct val="0"/>
              </a:spcAft>
              <a:buClrTx/>
            </a:pPr>
            <a:r>
              <a:rPr lang="en-GB" altLang="en-US" i="1" dirty="0">
                <a:solidFill>
                  <a:srgbClr val="000000"/>
                </a:solidFill>
                <a:ea typeface="Calibri" panose="020F0502020204030204" pitchFamily="34" charset="0"/>
                <a:cs typeface="Times New Roman" panose="02020603050405020304" pitchFamily="18" charset="0"/>
              </a:rPr>
              <a:t>AB </a:t>
            </a:r>
            <a:r>
              <a:rPr lang="en-GB" altLang="en-US" dirty="0">
                <a:solidFill>
                  <a:srgbClr val="000000"/>
                </a:solidFill>
                <a:ea typeface="Calibri" panose="020F0502020204030204" pitchFamily="34" charset="0"/>
                <a:cs typeface="Times New Roman" panose="02020603050405020304" pitchFamily="18" charset="0"/>
              </a:rPr>
              <a:t>= 7.3 cm</a:t>
            </a:r>
            <a:endParaRPr lang="en-GB" altLang="en-US" dirty="0">
              <a:solidFill>
                <a:schemeClr val="tx1"/>
              </a:solidFill>
            </a:endParaRPr>
          </a:p>
          <a:p>
            <a:pPr lvl="0" eaLnBrk="0" fontAlgn="base" hangingPunct="0">
              <a:spcBef>
                <a:spcPct val="0"/>
              </a:spcBef>
              <a:spcAft>
                <a:spcPct val="0"/>
              </a:spcAft>
              <a:buClrTx/>
            </a:pPr>
            <a:r>
              <a:rPr lang="en-GB" altLang="en-US" i="1" dirty="0">
                <a:solidFill>
                  <a:srgbClr val="000000"/>
                </a:solidFill>
                <a:ea typeface="Calibri" panose="020F0502020204030204" pitchFamily="34" charset="0"/>
                <a:cs typeface="Times New Roman" panose="02020603050405020304" pitchFamily="18" charset="0"/>
              </a:rPr>
              <a:t>CH </a:t>
            </a:r>
            <a:r>
              <a:rPr lang="en-GB" altLang="en-US" dirty="0">
                <a:solidFill>
                  <a:srgbClr val="000000"/>
                </a:solidFill>
                <a:ea typeface="Calibri" panose="020F0502020204030204" pitchFamily="34" charset="0"/>
                <a:cs typeface="Times New Roman" panose="02020603050405020304" pitchFamily="18" charset="0"/>
              </a:rPr>
              <a:t>= 8.1 cm</a:t>
            </a:r>
            <a:endParaRPr lang="en-GB" altLang="en-US" dirty="0">
              <a:solidFill>
                <a:schemeClr val="tx1"/>
              </a:solidFill>
            </a:endParaRPr>
          </a:p>
          <a:p>
            <a:pPr lvl="0" eaLnBrk="0" fontAlgn="base" hangingPunct="0">
              <a:spcBef>
                <a:spcPct val="0"/>
              </a:spcBef>
              <a:spcAft>
                <a:spcPct val="0"/>
              </a:spcAft>
              <a:buClrTx/>
            </a:pPr>
            <a:r>
              <a:rPr lang="en-GB" altLang="en-US" dirty="0">
                <a:solidFill>
                  <a:srgbClr val="000000"/>
                </a:solidFill>
                <a:ea typeface="Calibri" panose="020F0502020204030204" pitchFamily="34" charset="0"/>
                <a:cs typeface="Times New Roman" panose="02020603050405020304" pitchFamily="18" charset="0"/>
              </a:rPr>
              <a:t>Angle </a:t>
            </a:r>
            <a:r>
              <a:rPr lang="en-GB" altLang="en-US" i="1" dirty="0">
                <a:solidFill>
                  <a:srgbClr val="000000"/>
                </a:solidFill>
                <a:ea typeface="Calibri" panose="020F0502020204030204" pitchFamily="34" charset="0"/>
                <a:cs typeface="Times New Roman" panose="02020603050405020304" pitchFamily="18" charset="0"/>
              </a:rPr>
              <a:t>BCA </a:t>
            </a:r>
            <a:r>
              <a:rPr lang="en-GB" altLang="en-US" dirty="0">
                <a:solidFill>
                  <a:srgbClr val="000000"/>
                </a:solidFill>
                <a:ea typeface="Calibri" panose="020F0502020204030204" pitchFamily="34" charset="0"/>
                <a:cs typeface="Times New Roman" panose="02020603050405020304" pitchFamily="18" charset="0"/>
              </a:rPr>
              <a:t>= 48°</a:t>
            </a:r>
            <a:endParaRPr lang="en-GB" altLang="en-US" dirty="0">
              <a:solidFill>
                <a:schemeClr val="tx1"/>
              </a:solidFill>
            </a:endParaRPr>
          </a:p>
          <a:p>
            <a:pPr lvl="0" eaLnBrk="0" fontAlgn="base" hangingPunct="0">
              <a:spcBef>
                <a:spcPct val="0"/>
              </a:spcBef>
              <a:spcAft>
                <a:spcPct val="0"/>
              </a:spcAft>
              <a:buClrTx/>
            </a:pPr>
            <a:r>
              <a:rPr lang="en-GB" altLang="en-US" dirty="0">
                <a:solidFill>
                  <a:srgbClr val="000000"/>
                </a:solidFill>
                <a:ea typeface="Calibri" panose="020F0502020204030204" pitchFamily="34" charset="0"/>
                <a:cs typeface="Times New Roman" panose="02020603050405020304" pitchFamily="18" charset="0"/>
              </a:rPr>
              <a:t>Find the size of the angle between </a:t>
            </a:r>
            <a:r>
              <a:rPr lang="en-GB" altLang="en-US" i="1" dirty="0">
                <a:solidFill>
                  <a:srgbClr val="000000"/>
                </a:solidFill>
                <a:ea typeface="Calibri" panose="020F0502020204030204" pitchFamily="34" charset="0"/>
                <a:cs typeface="Times New Roman" panose="02020603050405020304" pitchFamily="18" charset="0"/>
              </a:rPr>
              <a:t>AH </a:t>
            </a:r>
            <a:r>
              <a:rPr lang="en-GB" altLang="en-US" dirty="0">
                <a:solidFill>
                  <a:srgbClr val="000000"/>
                </a:solidFill>
                <a:ea typeface="Calibri" panose="020F0502020204030204" pitchFamily="34" charset="0"/>
                <a:cs typeface="Times New Roman" panose="02020603050405020304" pitchFamily="18" charset="0"/>
              </a:rPr>
              <a:t>and the plane </a:t>
            </a:r>
            <a:r>
              <a:rPr lang="en-GB" altLang="en-US" i="1" dirty="0">
                <a:solidFill>
                  <a:srgbClr val="000000"/>
                </a:solidFill>
                <a:ea typeface="Calibri" panose="020F0502020204030204" pitchFamily="34" charset="0"/>
                <a:cs typeface="Times New Roman" panose="02020603050405020304" pitchFamily="18" charset="0"/>
              </a:rPr>
              <a:t>ABCD</a:t>
            </a:r>
            <a:r>
              <a:rPr lang="en-GB" altLang="en-US" dirty="0">
                <a:solidFill>
                  <a:srgbClr val="000000"/>
                </a:solidFill>
                <a:ea typeface="Calibri" panose="020F0502020204030204" pitchFamily="34" charset="0"/>
                <a:cs typeface="Times New Roman" panose="02020603050405020304" pitchFamily="18" charset="0"/>
              </a:rPr>
              <a:t>.</a:t>
            </a:r>
            <a:endParaRPr lang="en-GB" altLang="en-US" dirty="0">
              <a:solidFill>
                <a:schemeClr val="tx1"/>
              </a:solidFill>
            </a:endParaRPr>
          </a:p>
          <a:p>
            <a:pPr lvl="0" eaLnBrk="0" fontAlgn="base" hangingPunct="0">
              <a:spcBef>
                <a:spcPct val="0"/>
              </a:spcBef>
              <a:spcAft>
                <a:spcPct val="0"/>
              </a:spcAft>
              <a:buClrTx/>
            </a:pPr>
            <a:r>
              <a:rPr lang="en-GB" altLang="en-US" dirty="0">
                <a:solidFill>
                  <a:srgbClr val="000000"/>
                </a:solidFill>
                <a:ea typeface="Calibri" panose="020F0502020204030204" pitchFamily="34" charset="0"/>
                <a:cs typeface="Times New Roman" panose="02020603050405020304" pitchFamily="18" charset="0"/>
              </a:rPr>
              <a:t>Give your answer correct to 1 decimal place.</a:t>
            </a:r>
            <a:endParaRPr lang="en-GB" altLang="en-US" dirty="0">
              <a:solidFill>
                <a:schemeClr val="tx1"/>
              </a:solidFill>
            </a:endParaRPr>
          </a:p>
        </p:txBody>
      </p:sp>
      <p:sp>
        <p:nvSpPr>
          <p:cNvPr id="309" name="Shape 309"/>
          <p:cNvSpPr txBox="1">
            <a:spLocks noGrp="1"/>
          </p:cNvSpPr>
          <p:nvPr>
            <p:ph type="title"/>
          </p:nvPr>
        </p:nvSpPr>
        <p:spPr>
          <a:xfrm>
            <a:off x="1680801" y="205634"/>
            <a:ext cx="8839199" cy="1032455"/>
          </a:xfrm>
          <a:prstGeom prst="rect">
            <a:avLst/>
          </a:prstGeom>
          <a:noFill/>
          <a:ln>
            <a:noFill/>
          </a:ln>
        </p:spPr>
        <p:txBody>
          <a:bodyPr spcFirstLastPara="1" vert="horz" wrap="square" lIns="0" tIns="0" rIns="0" bIns="0" rtlCol="0" anchor="t" anchorCtr="0">
            <a:noAutofit/>
          </a:bodyPr>
          <a:lstStyle/>
          <a:p>
            <a:r>
              <a:rPr lang="en-GB" sz="2800" b="0" dirty="0">
                <a:solidFill>
                  <a:schemeClr val="accent3">
                    <a:lumMod val="60000"/>
                    <a:lumOff val="40000"/>
                  </a:schemeClr>
                </a:solidFill>
                <a:latin typeface="+mn-lt"/>
              </a:rPr>
              <a:t>Is this problem solving? </a:t>
            </a:r>
            <a:endParaRPr sz="2800" b="0" dirty="0">
              <a:solidFill>
                <a:schemeClr val="accent3">
                  <a:lumMod val="60000"/>
                  <a:lumOff val="40000"/>
                </a:schemeClr>
              </a:solidFill>
              <a:latin typeface="+mn-lt"/>
            </a:endParaRPr>
          </a:p>
        </p:txBody>
      </p:sp>
      <p:sp>
        <p:nvSpPr>
          <p:cNvPr id="311" name="Shape 311"/>
          <p:cNvSpPr txBox="1">
            <a:spLocks noGrp="1"/>
          </p:cNvSpPr>
          <p:nvPr>
            <p:ph type="sldNum" idx="12"/>
          </p:nvPr>
        </p:nvSpPr>
        <p:spPr>
          <a:prstGeom prst="rect">
            <a:avLst/>
          </a:prstGeom>
          <a:noFill/>
          <a:ln>
            <a:noFill/>
          </a:ln>
        </p:spPr>
        <p:txBody>
          <a:bodyPr spcFirstLastPara="1" vert="horz" wrap="square" lIns="0" tIns="0" rIns="0" bIns="0" rtlCol="0" anchor="ctr" anchorCtr="0">
            <a:noAutofit/>
          </a:bodyPr>
          <a:lstStyle/>
          <a:p>
            <a:pPr defTabSz="914400">
              <a:buClr>
                <a:srgbClr val="000000"/>
              </a:buClr>
              <a:defRPr/>
            </a:pPr>
            <a:fld id="{00000000-1234-1234-1234-123412341234}" type="slidenum">
              <a:rPr lang="en-US" kern="0"/>
              <a:pPr defTabSz="914400">
                <a:buClr>
                  <a:srgbClr val="000000"/>
                </a:buClr>
                <a:defRPr/>
              </a:pPr>
              <a:t>13</a:t>
            </a:fld>
            <a:endParaRPr kern="0"/>
          </a:p>
        </p:txBody>
      </p:sp>
      <p:sp>
        <p:nvSpPr>
          <p:cNvPr id="2" name="Rectangle 2"/>
          <p:cNvSpPr>
            <a:spLocks noChangeArrowheads="1"/>
          </p:cNvSpPr>
          <p:nvPr/>
        </p:nvSpPr>
        <p:spPr bwMode="auto">
          <a:xfrm>
            <a:off x="-1244600" y="998344"/>
            <a:ext cx="223138"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GB" altLang="en-US" sz="600" dirty="0"/>
          </a:p>
          <a:p>
            <a:pPr defTabSz="914400" eaLnBrk="0" fontAlgn="base" hangingPunct="0">
              <a:spcBef>
                <a:spcPct val="0"/>
              </a:spcBef>
              <a:spcAft>
                <a:spcPct val="0"/>
              </a:spcAft>
            </a:pPr>
            <a:endParaRPr lang="en-GB" altLang="en-US" dirty="0">
              <a:latin typeface="Arial" panose="020B0604020202020204" pitchFamily="34" charset="0"/>
            </a:endParaRPr>
          </a:p>
        </p:txBody>
      </p:sp>
      <p:grpSp>
        <p:nvGrpSpPr>
          <p:cNvPr id="5" name="Group 4"/>
          <p:cNvGrpSpPr/>
          <p:nvPr/>
        </p:nvGrpSpPr>
        <p:grpSpPr>
          <a:xfrm>
            <a:off x="4618903" y="2171421"/>
            <a:ext cx="2962997" cy="2592622"/>
            <a:chOff x="3094902" y="2171421"/>
            <a:chExt cx="2962997" cy="2592622"/>
          </a:xfrm>
        </p:grpSpPr>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4902" y="2171421"/>
              <a:ext cx="2962997" cy="2592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p:cNvCxnSpPr/>
            <p:nvPr/>
          </p:nvCxnSpPr>
          <p:spPr>
            <a:xfrm>
              <a:off x="3327400" y="2425700"/>
              <a:ext cx="12700" cy="1752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 name="Straight Connector 6"/>
          <p:cNvCxnSpPr/>
          <p:nvPr/>
        </p:nvCxnSpPr>
        <p:spPr>
          <a:xfrm>
            <a:off x="4855335" y="2408349"/>
            <a:ext cx="1661375" cy="2575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01330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6" name="Rectangle 5"/>
          <p:cNvSpPr/>
          <p:nvPr/>
        </p:nvSpPr>
        <p:spPr>
          <a:xfrm>
            <a:off x="1797398" y="2164699"/>
            <a:ext cx="8520023" cy="33700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0" fontAlgn="base" hangingPunct="0">
              <a:spcBef>
                <a:spcPct val="0"/>
              </a:spcBef>
              <a:spcAft>
                <a:spcPct val="0"/>
              </a:spcAft>
              <a:buClrTx/>
            </a:pPr>
            <a:r>
              <a:rPr lang="en-GB" alt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GB" altLang="en-US" sz="2000" dirty="0">
              <a:solidFill>
                <a:prstClr val="black"/>
              </a:solidFill>
              <a:latin typeface="Arial" panose="020B0604020202020204" pitchFamily="34" charset="0"/>
            </a:endParaRPr>
          </a:p>
        </p:txBody>
      </p:sp>
      <p:sp>
        <p:nvSpPr>
          <p:cNvPr id="309" name="Shape 309"/>
          <p:cNvSpPr txBox="1">
            <a:spLocks noGrp="1"/>
          </p:cNvSpPr>
          <p:nvPr>
            <p:ph type="title"/>
          </p:nvPr>
        </p:nvSpPr>
        <p:spPr>
          <a:xfrm>
            <a:off x="1727201" y="242889"/>
            <a:ext cx="8839199" cy="1032455"/>
          </a:xfrm>
          <a:prstGeom prst="rect">
            <a:avLst/>
          </a:prstGeom>
          <a:noFill/>
          <a:ln>
            <a:noFill/>
          </a:ln>
        </p:spPr>
        <p:txBody>
          <a:bodyPr spcFirstLastPara="1" vert="horz" wrap="square" lIns="0" tIns="0" rIns="0" bIns="0" rtlCol="0" anchor="t" anchorCtr="0">
            <a:noAutofit/>
          </a:bodyPr>
          <a:lstStyle/>
          <a:p>
            <a:r>
              <a:rPr lang="en-GB" sz="2800" b="0" dirty="0">
                <a:solidFill>
                  <a:schemeClr val="accent3">
                    <a:lumMod val="60000"/>
                    <a:lumOff val="40000"/>
                  </a:schemeClr>
                </a:solidFill>
                <a:latin typeface="+mn-lt"/>
              </a:rPr>
              <a:t>Is this problem solving? </a:t>
            </a:r>
            <a:endParaRPr sz="2800" b="0" dirty="0">
              <a:solidFill>
                <a:schemeClr val="accent3">
                  <a:lumMod val="60000"/>
                  <a:lumOff val="40000"/>
                </a:schemeClr>
              </a:solidFill>
              <a:latin typeface="+mn-lt"/>
            </a:endParaRPr>
          </a:p>
        </p:txBody>
      </p:sp>
      <p:sp>
        <p:nvSpPr>
          <p:cNvPr id="311" name="Shape 311"/>
          <p:cNvSpPr txBox="1">
            <a:spLocks noGrp="1"/>
          </p:cNvSpPr>
          <p:nvPr>
            <p:ph type="sldNum" idx="12"/>
          </p:nvPr>
        </p:nvSpPr>
        <p:spPr>
          <a:prstGeom prst="rect">
            <a:avLst/>
          </a:prstGeom>
          <a:noFill/>
          <a:ln>
            <a:noFill/>
          </a:ln>
        </p:spPr>
        <p:txBody>
          <a:bodyPr spcFirstLastPara="1" vert="horz" wrap="square" lIns="0" tIns="0" rIns="0" bIns="0" rtlCol="0" anchor="ctr" anchorCtr="0">
            <a:noAutofit/>
          </a:bodyPr>
          <a:lstStyle/>
          <a:p>
            <a:pPr>
              <a:defRPr/>
            </a:pPr>
            <a:fld id="{00000000-1234-1234-1234-123412341234}" type="slidenum">
              <a:rPr lang="en-US"/>
              <a:pPr>
                <a:defRPr/>
              </a:pPr>
              <a:t>14</a:t>
            </a:fld>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773330">
            <a:off x="8764453" y="-249149"/>
            <a:ext cx="1979766" cy="2016529"/>
          </a:xfrm>
          <a:prstGeom prst="rect">
            <a:avLst/>
          </a:prstGeom>
        </p:spPr>
      </p:pic>
      <mc:AlternateContent xmlns:mc="http://schemas.openxmlformats.org/markup-compatibility/2006">
        <mc:Choice xmlns:a14="http://schemas.microsoft.com/office/drawing/2010/main" Requires="a14">
          <p:sp>
            <p:nvSpPr>
              <p:cNvPr id="3" name="Rectangle 2"/>
              <p:cNvSpPr>
                <a:spLocks noChangeArrowheads="1"/>
              </p:cNvSpPr>
              <p:nvPr/>
            </p:nvSpPr>
            <p:spPr bwMode="auto">
              <a:xfrm>
                <a:off x="1940870" y="-3847620"/>
                <a:ext cx="9799478" cy="9447843"/>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endParaRPr lang="en-GB"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defTabSz="914400"/>
                <a:r>
                  <a:rPr lang="en-GB" altLang="en-US" sz="2000" dirty="0">
                    <a:solidFill>
                      <a:srgbClr val="000000"/>
                    </a:solidFill>
                    <a:latin typeface="+mn-lt"/>
                    <a:ea typeface="Calibri" panose="020F0502020204030204" pitchFamily="34" charset="0"/>
                    <a:cs typeface="Times New Roman" panose="02020603050405020304" pitchFamily="18" charset="0"/>
                  </a:rPr>
                  <a:t>Gavin, Harry and Isabel each earn the same monthly salary.</a:t>
                </a:r>
              </a:p>
              <a:p>
                <a:pPr defTabSz="914400"/>
                <a:endParaRPr lang="en-GB" altLang="en-US" sz="2000" dirty="0">
                  <a:latin typeface="+mn-lt"/>
                </a:endParaRPr>
              </a:p>
              <a:p>
                <a:pPr defTabSz="914400"/>
                <a:r>
                  <a:rPr lang="en-GB" altLang="en-US" sz="2000" dirty="0">
                    <a:solidFill>
                      <a:srgbClr val="000000"/>
                    </a:solidFill>
                    <a:latin typeface="+mn-lt"/>
                    <a:ea typeface="Calibri" panose="020F0502020204030204" pitchFamily="34" charset="0"/>
                    <a:cs typeface="Times New Roman" panose="02020603050405020304" pitchFamily="18" charset="0"/>
                  </a:rPr>
                  <a:t>Each month,</a:t>
                </a:r>
                <a:endParaRPr lang="en-GB" altLang="en-US" sz="2000" dirty="0">
                  <a:latin typeface="+mn-lt"/>
                </a:endParaRPr>
              </a:p>
              <a:p>
                <a:pPr defTabSz="914400">
                  <a:buFontTx/>
                  <a:buChar char="•"/>
                </a:pPr>
                <a:r>
                  <a:rPr lang="en-GB" altLang="en-US" sz="2000" dirty="0">
                    <a:solidFill>
                      <a:srgbClr val="000000"/>
                    </a:solidFill>
                    <a:latin typeface="+mn-lt"/>
                    <a:ea typeface="Calibri" panose="020F0502020204030204" pitchFamily="34" charset="0"/>
                    <a:cs typeface="Times New Roman" panose="02020603050405020304" pitchFamily="18" charset="0"/>
                  </a:rPr>
                  <a:t>   Gavin </a:t>
                </a:r>
                <a:r>
                  <a:rPr lang="en-GB" altLang="en-US" sz="2000" b="1" dirty="0">
                    <a:solidFill>
                      <a:srgbClr val="000000"/>
                    </a:solidFill>
                    <a:latin typeface="+mn-lt"/>
                    <a:ea typeface="Calibri" panose="020F0502020204030204" pitchFamily="34" charset="0"/>
                    <a:cs typeface="Times New Roman" panose="02020603050405020304" pitchFamily="18" charset="0"/>
                  </a:rPr>
                  <a:t>saves</a:t>
                </a:r>
                <a:r>
                  <a:rPr lang="en-GB" altLang="en-US" sz="2000" dirty="0">
                    <a:solidFill>
                      <a:srgbClr val="000000"/>
                    </a:solidFill>
                    <a:latin typeface="+mn-lt"/>
                    <a:ea typeface="Calibri" panose="020F0502020204030204" pitchFamily="34" charset="0"/>
                    <a:cs typeface="Times New Roman" panose="02020603050405020304" pitchFamily="18" charset="0"/>
                  </a:rPr>
                  <a:t> 28% of his salary and spends the rest of his salary.</a:t>
                </a:r>
              </a:p>
              <a:p>
                <a:pPr marL="285750" indent="-285750">
                  <a:buFont typeface="Arial" panose="020B0604020202020204" pitchFamily="34" charset="0"/>
                  <a:buChar char="•"/>
                </a:pPr>
                <a:r>
                  <a:rPr lang="en-GB" altLang="en-US" sz="2000" dirty="0">
                    <a:solidFill>
                      <a:srgbClr val="000000"/>
                    </a:solidFill>
                    <a:latin typeface="+mn-lt"/>
                    <a:ea typeface="Calibri" panose="020F0502020204030204" pitchFamily="34" charset="0"/>
                    <a:cs typeface="Times New Roman" panose="02020603050405020304" pitchFamily="18" charset="0"/>
                  </a:rPr>
                  <a:t>Harry spends </a:t>
                </a:r>
                <a14:m>
                  <m:oMath xmlns:m="http://schemas.openxmlformats.org/officeDocument/2006/math">
                    <m:f>
                      <m:fPr>
                        <m:ctrlPr>
                          <a:rPr lang="en-GB" altLang="en-US" sz="2400" i="1">
                            <a:solidFill>
                              <a:srgbClr val="000000"/>
                            </a:solidFill>
                            <a:latin typeface="Cambria Math" panose="02040503050406030204" pitchFamily="18" charset="0"/>
                            <a:cs typeface="Times New Roman" panose="02020603050405020304" pitchFamily="18" charset="0"/>
                          </a:rPr>
                        </m:ctrlPr>
                      </m:fPr>
                      <m:num>
                        <m:r>
                          <a:rPr lang="en-GB" altLang="en-US" sz="2400" i="1">
                            <a:solidFill>
                              <a:srgbClr val="000000"/>
                            </a:solidFill>
                            <a:latin typeface="Cambria Math" panose="02040503050406030204" pitchFamily="18" charset="0"/>
                            <a:cs typeface="Times New Roman" panose="02020603050405020304" pitchFamily="18" charset="0"/>
                          </a:rPr>
                          <m:t>3</m:t>
                        </m:r>
                      </m:num>
                      <m:den>
                        <m:r>
                          <a:rPr lang="en-GB" altLang="en-US" sz="2400" i="1">
                            <a:solidFill>
                              <a:srgbClr val="000000"/>
                            </a:solidFill>
                            <a:latin typeface="Cambria Math" panose="02040503050406030204" pitchFamily="18" charset="0"/>
                            <a:cs typeface="Times New Roman" panose="02020603050405020304" pitchFamily="18" charset="0"/>
                          </a:rPr>
                          <m:t>4</m:t>
                        </m:r>
                      </m:den>
                    </m:f>
                  </m:oMath>
                </a14:m>
                <a:r>
                  <a:rPr lang="en-GB" altLang="en-US" sz="2000" dirty="0">
                    <a:solidFill>
                      <a:srgbClr val="000000"/>
                    </a:solidFill>
                    <a:latin typeface="+mn-lt"/>
                    <a:ea typeface="Calibri" panose="020F0502020204030204" pitchFamily="34" charset="0"/>
                    <a:cs typeface="Times New Roman" panose="02020603050405020304" pitchFamily="18" charset="0"/>
                  </a:rPr>
                  <a:t>  of </a:t>
                </a:r>
                <a:r>
                  <a:rPr lang="en-GB" altLang="en-US" sz="2000" dirty="0">
                    <a:solidFill>
                      <a:srgbClr val="000000"/>
                    </a:solidFill>
                    <a:latin typeface="+mn-lt"/>
                    <a:ea typeface="Calibri" panose="020F0502020204030204" pitchFamily="34" charset="0"/>
                    <a:cs typeface="Times New Roman" panose="02020603050405020304" pitchFamily="18" charset="0"/>
                  </a:rPr>
                  <a:t>his salary and </a:t>
                </a:r>
                <a:r>
                  <a:rPr lang="en-GB" altLang="en-US" sz="2000" b="1" dirty="0">
                    <a:solidFill>
                      <a:srgbClr val="000000"/>
                    </a:solidFill>
                    <a:latin typeface="+mn-lt"/>
                    <a:ea typeface="Calibri" panose="020F0502020204030204" pitchFamily="34" charset="0"/>
                    <a:cs typeface="Times New Roman" panose="02020603050405020304" pitchFamily="18" charset="0"/>
                  </a:rPr>
                  <a:t>saves </a:t>
                </a:r>
                <a:r>
                  <a:rPr lang="en-GB" altLang="en-US" sz="2000" dirty="0">
                    <a:solidFill>
                      <a:srgbClr val="000000"/>
                    </a:solidFill>
                    <a:latin typeface="+mn-lt"/>
                    <a:ea typeface="Calibri" panose="020F0502020204030204" pitchFamily="34" charset="0"/>
                    <a:cs typeface="Times New Roman" panose="02020603050405020304" pitchFamily="18" charset="0"/>
                  </a:rPr>
                  <a:t>the rest of his salary.</a:t>
                </a:r>
                <a:endParaRPr lang="en-GB" altLang="en-US" sz="2000" dirty="0">
                  <a:latin typeface="+mn-lt"/>
                </a:endParaRPr>
              </a:p>
              <a:p>
                <a:pPr lvl="0">
                  <a:buClrTx/>
                  <a:buFontTx/>
                  <a:buChar char="•"/>
                </a:pPr>
                <a:r>
                  <a:rPr lang="en-US" altLang="en-US" sz="2000" dirty="0">
                    <a:solidFill>
                      <a:srgbClr val="000000"/>
                    </a:solidFill>
                    <a:latin typeface="+mn-lt"/>
                    <a:ea typeface="Times New Roman" panose="02020603050405020304" pitchFamily="18" charset="0"/>
                    <a:cs typeface="Times New Roman" panose="02020603050405020304" pitchFamily="18" charset="0"/>
                  </a:rPr>
                  <a:t>    The </a:t>
                </a:r>
                <a:r>
                  <a:rPr lang="en-US" altLang="en-US" sz="2000" dirty="0">
                    <a:solidFill>
                      <a:srgbClr val="000000"/>
                    </a:solidFill>
                    <a:latin typeface="+mn-lt"/>
                    <a:ea typeface="Times New Roman" panose="02020603050405020304" pitchFamily="18" charset="0"/>
                    <a:cs typeface="Times New Roman" panose="02020603050405020304" pitchFamily="18" charset="0"/>
                  </a:rPr>
                  <a:t>amount of salary Isabel </a:t>
                </a:r>
                <a:r>
                  <a:rPr lang="en-US" altLang="en-US" sz="2000" b="1" dirty="0">
                    <a:solidFill>
                      <a:srgbClr val="000000"/>
                    </a:solidFill>
                    <a:latin typeface="+mn-lt"/>
                    <a:ea typeface="Times New Roman" panose="02020603050405020304" pitchFamily="18" charset="0"/>
                    <a:cs typeface="Times New Roman" panose="02020603050405020304" pitchFamily="18" charset="0"/>
                  </a:rPr>
                  <a:t>saves</a:t>
                </a:r>
                <a:r>
                  <a:rPr lang="en-US" altLang="en-US" sz="2000" dirty="0">
                    <a:solidFill>
                      <a:srgbClr val="000000"/>
                    </a:solidFill>
                    <a:latin typeface="+mn-lt"/>
                    <a:ea typeface="Times New Roman" panose="02020603050405020304" pitchFamily="18" charset="0"/>
                    <a:cs typeface="Times New Roman" panose="02020603050405020304" pitchFamily="18" charset="0"/>
                  </a:rPr>
                  <a:t> : the amount of salary she </a:t>
                </a:r>
                <a:r>
                  <a:rPr lang="en-US" altLang="en-US" sz="2000" b="1" dirty="0">
                    <a:solidFill>
                      <a:srgbClr val="000000"/>
                    </a:solidFill>
                    <a:latin typeface="+mn-lt"/>
                    <a:ea typeface="Times New Roman" panose="02020603050405020304" pitchFamily="18" charset="0"/>
                    <a:cs typeface="Times New Roman" panose="02020603050405020304" pitchFamily="18" charset="0"/>
                  </a:rPr>
                  <a:t>spends</a:t>
                </a:r>
                <a:r>
                  <a:rPr lang="en-US" altLang="en-US" sz="2000" dirty="0">
                    <a:solidFill>
                      <a:srgbClr val="000000"/>
                    </a:solidFill>
                    <a:latin typeface="+mn-lt"/>
                    <a:ea typeface="Times New Roman" panose="02020603050405020304" pitchFamily="18" charset="0"/>
                    <a:cs typeface="Times New Roman" panose="02020603050405020304" pitchFamily="18" charset="0"/>
                  </a:rPr>
                  <a:t> = 3 : </a:t>
                </a:r>
                <a:r>
                  <a:rPr lang="en-US" altLang="en-US" sz="2000" dirty="0">
                    <a:solidFill>
                      <a:srgbClr val="000000"/>
                    </a:solidFill>
                    <a:latin typeface="+mn-lt"/>
                    <a:ea typeface="Times New Roman" panose="02020603050405020304" pitchFamily="18" charset="0"/>
                    <a:cs typeface="Times New Roman" panose="02020603050405020304" pitchFamily="18" charset="0"/>
                  </a:rPr>
                  <a:t>7</a:t>
                </a:r>
              </a:p>
              <a:p>
                <a:pPr lvl="0">
                  <a:buClrTx/>
                  <a:buFontTx/>
                  <a:buChar char="•"/>
                </a:pPr>
                <a:endParaRPr lang="en-GB" altLang="en-US" sz="2000" dirty="0">
                  <a:latin typeface="+mn-lt"/>
                </a:endParaRPr>
              </a:p>
              <a:p>
                <a:pPr lvl="0">
                  <a:buClrTx/>
                </a:pPr>
                <a:r>
                  <a:rPr lang="en-GB" altLang="en-US" sz="2000" dirty="0">
                    <a:solidFill>
                      <a:srgbClr val="000000"/>
                    </a:solidFill>
                    <a:latin typeface="+mn-lt"/>
                    <a:ea typeface="Calibri" panose="020F0502020204030204" pitchFamily="34" charset="0"/>
                    <a:cs typeface="Times New Roman" panose="02020603050405020304" pitchFamily="18" charset="0"/>
                  </a:rPr>
                  <a:t>Work out who saves the most of their salary each month.</a:t>
                </a:r>
                <a:endParaRPr lang="en-GB" altLang="en-US" sz="2000" dirty="0">
                  <a:latin typeface="+mn-lt"/>
                </a:endParaRPr>
              </a:p>
              <a:p>
                <a:pPr lvl="0">
                  <a:buClrTx/>
                </a:pPr>
                <a:r>
                  <a:rPr lang="en-GB" altLang="en-US" sz="2000" dirty="0">
                    <a:solidFill>
                      <a:srgbClr val="000000"/>
                    </a:solidFill>
                    <a:latin typeface="+mn-lt"/>
                    <a:ea typeface="Calibri" panose="020F0502020204030204" pitchFamily="34" charset="0"/>
                    <a:cs typeface="Times New Roman" panose="02020603050405020304" pitchFamily="18" charset="0"/>
                  </a:rPr>
                  <a:t>You must show how you get your answer.</a:t>
                </a:r>
                <a:endParaRPr lang="en-GB" altLang="en-US" sz="2000" dirty="0">
                  <a:latin typeface="+mn-lt"/>
                </a:endParaRPr>
              </a:p>
              <a:p>
                <a:pPr defTabSz="914400">
                  <a:buFontTx/>
                  <a:buChar char="•"/>
                </a:pPr>
                <a:endParaRPr lang="en-GB" altLang="en-US" dirty="0"/>
              </a:p>
            </p:txBody>
          </p:sp>
        </mc:Choice>
        <mc:Fallback>
          <p:sp>
            <p:nvSpPr>
              <p:cNvPr id="3" name="Rectangle 2"/>
              <p:cNvSpPr>
                <a:spLocks noRot="1" noChangeAspect="1" noMove="1" noResize="1" noEditPoints="1" noAdjustHandles="1" noChangeArrowheads="1" noChangeShapeType="1" noTextEdit="1"/>
              </p:cNvSpPr>
              <p:nvPr/>
            </p:nvSpPr>
            <p:spPr bwMode="auto">
              <a:xfrm>
                <a:off x="1940870" y="-3847620"/>
                <a:ext cx="9799478" cy="9447843"/>
              </a:xfrm>
              <a:prstGeom prst="rect">
                <a:avLst/>
              </a:prstGeom>
              <a:blipFill>
                <a:blip r:embed="rId4"/>
                <a:stretch>
                  <a:fillRect l="-62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Tree>
    <p:extLst>
      <p:ext uri="{BB962C8B-B14F-4D97-AF65-F5344CB8AC3E}">
        <p14:creationId xmlns:p14="http://schemas.microsoft.com/office/powerpoint/2010/main" val="604329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a:spLocks noGrp="1"/>
          </p:cNvSpPr>
          <p:nvPr>
            <p:ph type="sldNum" idx="12"/>
          </p:nvPr>
        </p:nvSpPr>
        <p:spPr>
          <a:prstGeom prst="rect">
            <a:avLst/>
          </a:prstGeom>
          <a:noFill/>
          <a:ln>
            <a:noFill/>
          </a:ln>
        </p:spPr>
        <p:txBody>
          <a:bodyPr spcFirstLastPara="1" vert="horz" wrap="square" lIns="0" tIns="0" rIns="0" bIns="0" rtlCol="0" anchor="ctr" anchorCtr="0">
            <a:noAutofit/>
          </a:bodyPr>
          <a:lstStyle/>
          <a:p>
            <a:pPr algn="l"/>
            <a:fld id="{00000000-1234-1234-1234-123412341234}" type="slidenum">
              <a:rPr lang="en-US" sz="800" b="1">
                <a:solidFill>
                  <a:srgbClr val="003057"/>
                </a:solidFill>
                <a:latin typeface="Arial"/>
                <a:ea typeface="Arial"/>
                <a:cs typeface="Arial"/>
                <a:sym typeface="Arial"/>
              </a:rPr>
              <a:pPr algn="l"/>
              <a:t>2</a:t>
            </a:fld>
            <a:endParaRPr sz="800" b="1">
              <a:solidFill>
                <a:srgbClr val="003057"/>
              </a:solidFill>
              <a:latin typeface="Arial"/>
              <a:ea typeface="Arial"/>
              <a:cs typeface="Arial"/>
              <a:sym typeface="Arial"/>
            </a:endParaRPr>
          </a:p>
        </p:txBody>
      </p:sp>
      <p:sp>
        <p:nvSpPr>
          <p:cNvPr id="2" name="TextBox 1"/>
          <p:cNvSpPr txBox="1"/>
          <p:nvPr/>
        </p:nvSpPr>
        <p:spPr>
          <a:xfrm>
            <a:off x="1715468" y="242890"/>
            <a:ext cx="6183386" cy="954107"/>
          </a:xfrm>
          <a:prstGeom prst="rect">
            <a:avLst/>
          </a:prstGeom>
          <a:noFill/>
        </p:spPr>
        <p:txBody>
          <a:bodyPr wrap="square" rtlCol="0">
            <a:spAutoFit/>
          </a:bodyPr>
          <a:lstStyle/>
          <a:p>
            <a:r>
              <a:rPr lang="en-GB" sz="2800" dirty="0">
                <a:solidFill>
                  <a:schemeClr val="accent3">
                    <a:lumMod val="60000"/>
                    <a:lumOff val="40000"/>
                  </a:schemeClr>
                </a:solidFill>
              </a:rPr>
              <a:t>Challenges: What is mathematical problem solving?</a:t>
            </a:r>
          </a:p>
        </p:txBody>
      </p:sp>
      <p:sp>
        <p:nvSpPr>
          <p:cNvPr id="215" name="Shape 215"/>
          <p:cNvSpPr txBox="1"/>
          <p:nvPr/>
        </p:nvSpPr>
        <p:spPr>
          <a:xfrm>
            <a:off x="2072905" y="1515348"/>
            <a:ext cx="9659747" cy="5175227"/>
          </a:xfrm>
          <a:prstGeom prst="rect">
            <a:avLst/>
          </a:prstGeom>
          <a:noFill/>
          <a:ln>
            <a:noFill/>
          </a:ln>
        </p:spPr>
        <p:txBody>
          <a:bodyPr spcFirstLastPara="1" wrap="square" lIns="0" tIns="0" rIns="0" bIns="0" anchor="t" anchorCtr="0">
            <a:noAutofit/>
          </a:bodyPr>
          <a:lstStyle/>
          <a:p>
            <a:pPr lvl="0"/>
            <a:r>
              <a:rPr lang="en-GB" dirty="0">
                <a:cs typeface="Arial" panose="020B0604020202020204" pitchFamily="34" charset="0"/>
              </a:rPr>
              <a:t>Mathematical ‘problem solving’ is a contested term in the </a:t>
            </a:r>
            <a:r>
              <a:rPr lang="en-GB" dirty="0">
                <a:cs typeface="Arial" panose="020B0604020202020204" pitchFamily="34" charset="0"/>
              </a:rPr>
              <a:t>literature. </a:t>
            </a:r>
          </a:p>
          <a:p>
            <a:pPr lvl="0"/>
            <a:endParaRPr lang="en-GB" dirty="0">
              <a:cs typeface="Arial" panose="020B0604020202020204" pitchFamily="34" charset="0"/>
            </a:endParaRPr>
          </a:p>
          <a:p>
            <a:pPr lvl="0"/>
            <a:r>
              <a:rPr lang="en-GB" dirty="0" smtClean="0">
                <a:cs typeface="Arial" panose="020B0604020202020204" pitchFamily="34" charset="0"/>
              </a:rPr>
              <a:t>I take ‘problems’ to be </a:t>
            </a:r>
            <a:r>
              <a:rPr lang="en-GB" dirty="0">
                <a:cs typeface="Arial" panose="020B0604020202020204" pitchFamily="34" charset="0"/>
              </a:rPr>
              <a:t>those tasks </a:t>
            </a:r>
            <a:r>
              <a:rPr lang="en-GB" dirty="0" smtClean="0">
                <a:cs typeface="Arial" panose="020B0604020202020204" pitchFamily="34" charset="0"/>
              </a:rPr>
              <a:t>for </a:t>
            </a:r>
            <a:r>
              <a:rPr lang="en-GB" dirty="0">
                <a:cs typeface="Arial" panose="020B0604020202020204" pitchFamily="34" charset="0"/>
              </a:rPr>
              <a:t>which there is no </a:t>
            </a:r>
            <a:r>
              <a:rPr lang="en-GB" dirty="0" smtClean="0">
                <a:cs typeface="Arial" panose="020B0604020202020204" pitchFamily="34" charset="0"/>
              </a:rPr>
              <a:t>known familiar </a:t>
            </a:r>
            <a:r>
              <a:rPr lang="en-GB" dirty="0">
                <a:cs typeface="Arial" panose="020B0604020202020204" pitchFamily="34" charset="0"/>
              </a:rPr>
              <a:t>approach </a:t>
            </a:r>
            <a:r>
              <a:rPr lang="en-GB" dirty="0">
                <a:cs typeface="Arial" panose="020B0604020202020204" pitchFamily="34" charset="0"/>
              </a:rPr>
              <a:t>to </a:t>
            </a:r>
            <a:r>
              <a:rPr lang="en-GB" dirty="0">
                <a:cs typeface="Arial" panose="020B0604020202020204" pitchFamily="34" charset="0"/>
              </a:rPr>
              <a:t>a </a:t>
            </a:r>
            <a:r>
              <a:rPr lang="en-GB" dirty="0" smtClean="0">
                <a:cs typeface="Arial" panose="020B0604020202020204" pitchFamily="34" charset="0"/>
              </a:rPr>
              <a:t>solution (a definition relative to the individual). </a:t>
            </a:r>
            <a:endParaRPr lang="en-GB" dirty="0">
              <a:cs typeface="Arial" panose="020B0604020202020204" pitchFamily="34" charset="0"/>
            </a:endParaRPr>
          </a:p>
          <a:p>
            <a:pPr lvl="0"/>
            <a:endParaRPr lang="en-GB" dirty="0">
              <a:cs typeface="Arial" panose="020B0604020202020204" pitchFamily="34" charset="0"/>
            </a:endParaRPr>
          </a:p>
          <a:p>
            <a:pPr lvl="0"/>
            <a:r>
              <a:rPr lang="en-GB" dirty="0">
                <a:cs typeface="Arial" panose="020B0604020202020204" pitchFamily="34" charset="0"/>
              </a:rPr>
              <a:t>Teaching </a:t>
            </a:r>
            <a:r>
              <a:rPr lang="en-GB" dirty="0">
                <a:cs typeface="Arial" panose="020B0604020202020204" pitchFamily="34" charset="0"/>
              </a:rPr>
              <a:t>for problem-solving is </a:t>
            </a:r>
            <a:r>
              <a:rPr lang="en-GB" dirty="0">
                <a:cs typeface="Arial" panose="020B0604020202020204" pitchFamily="34" charset="0"/>
              </a:rPr>
              <a:t>complex because it </a:t>
            </a:r>
            <a:r>
              <a:rPr lang="en-GB" dirty="0">
                <a:cs typeface="Arial" panose="020B0604020202020204" pitchFamily="34" charset="0"/>
              </a:rPr>
              <a:t>is likely to draw on deep conceptual understanding, mathematical reasoning and well-developed communication (e.g. Schoenfeld, 2007). </a:t>
            </a:r>
            <a:endParaRPr lang="en-GB" dirty="0">
              <a:cs typeface="Arial" panose="020B0604020202020204" pitchFamily="34" charset="0"/>
            </a:endParaRPr>
          </a:p>
          <a:p>
            <a:pPr lvl="0"/>
            <a:endParaRPr lang="en-GB" dirty="0">
              <a:cs typeface="Arial" panose="020B0604020202020204" pitchFamily="34" charset="0"/>
            </a:endParaRPr>
          </a:p>
          <a:p>
            <a:pPr lvl="0"/>
            <a:r>
              <a:rPr lang="en-GB" dirty="0">
                <a:cs typeface="Arial" panose="020B0604020202020204" pitchFamily="34" charset="0"/>
              </a:rPr>
              <a:t>It </a:t>
            </a:r>
            <a:r>
              <a:rPr lang="en-GB" dirty="0">
                <a:cs typeface="Arial" panose="020B0604020202020204" pitchFamily="34" charset="0"/>
              </a:rPr>
              <a:t>therefore makes substantial demands on the </a:t>
            </a:r>
            <a:r>
              <a:rPr lang="en-GB" i="1" dirty="0">
                <a:cs typeface="Arial" panose="020B0604020202020204" pitchFamily="34" charset="0"/>
              </a:rPr>
              <a:t>capacity for change </a:t>
            </a:r>
            <a:r>
              <a:rPr lang="en-GB" dirty="0">
                <a:cs typeface="Arial" panose="020B0604020202020204" pitchFamily="34" charset="0"/>
              </a:rPr>
              <a:t>of </a:t>
            </a:r>
            <a:r>
              <a:rPr lang="en-GB" dirty="0">
                <a:cs typeface="Arial" panose="020B0604020202020204" pitchFamily="34" charset="0"/>
              </a:rPr>
              <a:t>teachers coming new to </a:t>
            </a:r>
            <a:r>
              <a:rPr lang="en-GB" dirty="0">
                <a:cs typeface="Arial" panose="020B0604020202020204" pitchFamily="34" charset="0"/>
              </a:rPr>
              <a:t>it </a:t>
            </a:r>
            <a:r>
              <a:rPr lang="en-GB" dirty="0">
                <a:cs typeface="Arial" panose="020B0604020202020204" pitchFamily="34" charset="0"/>
              </a:rPr>
              <a:t>(Golding, 2017</a:t>
            </a:r>
            <a:r>
              <a:rPr lang="en-GB" dirty="0">
                <a:cs typeface="Arial" panose="020B0604020202020204" pitchFamily="34" charset="0"/>
              </a:rPr>
              <a:t>). </a:t>
            </a:r>
            <a:endParaRPr lang="en-GB" dirty="0">
              <a:cs typeface="Arial" panose="020B0604020202020204" pitchFamily="34" charset="0"/>
            </a:endParaRPr>
          </a:p>
          <a:p>
            <a:pPr lvl="0"/>
            <a:endParaRPr lang="en-GB" dirty="0">
              <a:cs typeface="Arial" panose="020B0604020202020204" pitchFamily="34" charset="0"/>
            </a:endParaRPr>
          </a:p>
          <a:p>
            <a:pPr lvl="0"/>
            <a:r>
              <a:rPr lang="en-GB" dirty="0">
                <a:cs typeface="Arial" panose="020B0604020202020204" pitchFamily="34" charset="0"/>
              </a:rPr>
              <a:t>In England</a:t>
            </a:r>
            <a:r>
              <a:rPr lang="en-GB" dirty="0">
                <a:cs typeface="Arial" panose="020B0604020202020204" pitchFamily="34" charset="0"/>
              </a:rPr>
              <a:t>, we have little historical experience of validly assessing mathematical problem </a:t>
            </a:r>
            <a:r>
              <a:rPr lang="en-GB" dirty="0" smtClean="0">
                <a:cs typeface="Arial" panose="020B0604020202020204" pitchFamily="34" charset="0"/>
              </a:rPr>
              <a:t>solving across the range of students, </a:t>
            </a:r>
            <a:r>
              <a:rPr lang="en-GB" dirty="0">
                <a:cs typeface="Arial" panose="020B0604020202020204" pitchFamily="34" charset="0"/>
              </a:rPr>
              <a:t>despite its presence in the intended </a:t>
            </a:r>
            <a:r>
              <a:rPr lang="en-GB" dirty="0" smtClean="0">
                <a:cs typeface="Arial" panose="020B0604020202020204" pitchFamily="34" charset="0"/>
              </a:rPr>
              <a:t>curriculum. </a:t>
            </a:r>
            <a:endParaRPr lang="en-GB" dirty="0">
              <a:cs typeface="Arial" panose="020B0604020202020204" pitchFamily="34" charset="0"/>
            </a:endParaRPr>
          </a:p>
          <a:p>
            <a:pPr marL="285750" indent="-285750">
              <a:buFont typeface="Arial" panose="020B0604020202020204" pitchFamily="34" charset="0"/>
              <a:buChar char="•"/>
            </a:pPr>
            <a:endParaRPr lang="en-GB" i="1" dirty="0">
              <a:latin typeface="Open Sans"/>
            </a:endParaRPr>
          </a:p>
          <a:p>
            <a:pPr lvl="0"/>
            <a:endParaRPr lang="en-GB"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4290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a:spLocks noGrp="1"/>
          </p:cNvSpPr>
          <p:nvPr>
            <p:ph type="sldNum" idx="12"/>
          </p:nvPr>
        </p:nvSpPr>
        <p:spPr>
          <a:prstGeom prst="rect">
            <a:avLst/>
          </a:prstGeom>
          <a:noFill/>
          <a:ln>
            <a:noFill/>
          </a:ln>
        </p:spPr>
        <p:txBody>
          <a:bodyPr spcFirstLastPara="1" vert="horz" wrap="square" lIns="0" tIns="0" rIns="0" bIns="0" rtlCol="0" anchor="ctr" anchorCtr="0">
            <a:noAutofit/>
          </a:bodyPr>
          <a:lstStyle/>
          <a:p>
            <a:pPr algn="l" defTabSz="914400">
              <a:buClr>
                <a:srgbClr val="000000"/>
              </a:buClr>
              <a:defRPr/>
            </a:pPr>
            <a:fld id="{00000000-1234-1234-1234-123412341234}" type="slidenum">
              <a:rPr lang="en-US" sz="800" b="1" kern="0">
                <a:solidFill>
                  <a:srgbClr val="003057"/>
                </a:solidFill>
                <a:latin typeface="Arial"/>
                <a:ea typeface="Arial"/>
                <a:cs typeface="Arial"/>
                <a:sym typeface="Arial"/>
              </a:rPr>
              <a:pPr algn="l" defTabSz="914400">
                <a:buClr>
                  <a:srgbClr val="000000"/>
                </a:buClr>
                <a:defRPr/>
              </a:pPr>
              <a:t>3</a:t>
            </a:fld>
            <a:endParaRPr sz="800" b="1" kern="0">
              <a:solidFill>
                <a:srgbClr val="003057"/>
              </a:solidFill>
              <a:latin typeface="Arial"/>
              <a:ea typeface="Arial"/>
              <a:cs typeface="Arial"/>
              <a:sym typeface="Arial"/>
            </a:endParaRPr>
          </a:p>
        </p:txBody>
      </p:sp>
      <p:sp>
        <p:nvSpPr>
          <p:cNvPr id="2" name="TextBox 1"/>
          <p:cNvSpPr txBox="1"/>
          <p:nvPr/>
        </p:nvSpPr>
        <p:spPr>
          <a:xfrm>
            <a:off x="2009103" y="46979"/>
            <a:ext cx="8178085" cy="523220"/>
          </a:xfrm>
          <a:prstGeom prst="rect">
            <a:avLst/>
          </a:prstGeom>
          <a:noFill/>
        </p:spPr>
        <p:txBody>
          <a:bodyPr wrap="square" rtlCol="0">
            <a:spAutoFit/>
          </a:bodyPr>
          <a:lstStyle/>
          <a:p>
            <a:pPr defTabSz="914400">
              <a:buClr>
                <a:srgbClr val="000000"/>
              </a:buClr>
              <a:defRPr/>
            </a:pPr>
            <a:r>
              <a:rPr lang="en-GB" sz="2800" kern="0" dirty="0">
                <a:solidFill>
                  <a:schemeClr val="accent3">
                    <a:lumMod val="60000"/>
                    <a:lumOff val="40000"/>
                  </a:schemeClr>
                </a:solidFill>
                <a:sym typeface="Arial"/>
              </a:rPr>
              <a:t>The </a:t>
            </a:r>
            <a:r>
              <a:rPr lang="en-GB" sz="2800" kern="0" dirty="0" smtClean="0">
                <a:solidFill>
                  <a:schemeClr val="accent3">
                    <a:lumMod val="60000"/>
                    <a:lumOff val="40000"/>
                  </a:schemeClr>
                </a:solidFill>
                <a:sym typeface="Arial"/>
              </a:rPr>
              <a:t>studies </a:t>
            </a:r>
            <a:r>
              <a:rPr lang="en-GB" sz="1600" kern="0" dirty="0" smtClean="0">
                <a:solidFill>
                  <a:schemeClr val="accent3">
                    <a:lumMod val="60000"/>
                    <a:lumOff val="40000"/>
                  </a:schemeClr>
                </a:solidFill>
                <a:sym typeface="Arial"/>
              </a:rPr>
              <a:t>(Pearson-funded, 9 researchers)</a:t>
            </a:r>
            <a:endParaRPr lang="en-GB" sz="1600" kern="0" dirty="0">
              <a:solidFill>
                <a:schemeClr val="accent3">
                  <a:lumMod val="60000"/>
                  <a:lumOff val="40000"/>
                </a:schemeClr>
              </a:solidFill>
              <a:sym typeface="Arial"/>
            </a:endParaRPr>
          </a:p>
        </p:txBody>
      </p:sp>
      <p:sp>
        <p:nvSpPr>
          <p:cNvPr id="215" name="Shape 215"/>
          <p:cNvSpPr txBox="1"/>
          <p:nvPr/>
        </p:nvSpPr>
        <p:spPr>
          <a:xfrm>
            <a:off x="1475550" y="849212"/>
            <a:ext cx="5943103" cy="5205272"/>
          </a:xfrm>
          <a:prstGeom prst="rect">
            <a:avLst/>
          </a:prstGeom>
          <a:noFill/>
          <a:ln>
            <a:noFill/>
          </a:ln>
        </p:spPr>
        <p:txBody>
          <a:bodyPr spcFirstLastPara="1" wrap="square" lIns="0" tIns="0" rIns="0" bIns="0" anchor="t" anchorCtr="0">
            <a:noAutofit/>
          </a:bodyPr>
          <a:lstStyle/>
          <a:p>
            <a:pPr marL="82550" lvl="2" defTabSz="914400">
              <a:buClr>
                <a:prstClr val="black"/>
              </a:buClr>
              <a:buSzPts val="2800"/>
              <a:defRPr/>
            </a:pPr>
            <a:endParaRPr lang="en-GB" sz="2000" kern="0" dirty="0">
              <a:latin typeface="Arial"/>
              <a:ea typeface="Arial"/>
              <a:cs typeface="Arial"/>
              <a:sym typeface="Arial"/>
            </a:endParaRPr>
          </a:p>
        </p:txBody>
      </p:sp>
      <p:graphicFrame>
        <p:nvGraphicFramePr>
          <p:cNvPr id="4" name="Table 3">
            <a:extLst>
              <a:ext uri="{FF2B5EF4-FFF2-40B4-BE49-F238E27FC236}">
                <a16:creationId xmlns:a16="http://schemas.microsoft.com/office/drawing/2014/main" id="{F798C3B1-3F32-47F9-8926-07C3AC8BC992}"/>
              </a:ext>
            </a:extLst>
          </p:cNvPr>
          <p:cNvGraphicFramePr>
            <a:graphicFrameLocks noGrp="1"/>
          </p:cNvGraphicFramePr>
          <p:nvPr>
            <p:extLst/>
          </p:nvPr>
        </p:nvGraphicFramePr>
        <p:xfrm>
          <a:off x="10278272" y="6952332"/>
          <a:ext cx="527952" cy="220345000"/>
        </p:xfrm>
        <a:graphic>
          <a:graphicData uri="http://schemas.openxmlformats.org/drawingml/2006/table">
            <a:tbl>
              <a:tblPr firstRow="1" firstCol="1" bandRow="1">
                <a:tableStyleId>{5C22544A-7EE6-4342-B048-85BDC9FD1C3A}</a:tableStyleId>
              </a:tblPr>
              <a:tblGrid>
                <a:gridCol w="131988">
                  <a:extLst>
                    <a:ext uri="{9D8B030D-6E8A-4147-A177-3AD203B41FA5}">
                      <a16:colId xmlns:a16="http://schemas.microsoft.com/office/drawing/2014/main" val="713391046"/>
                    </a:ext>
                  </a:extLst>
                </a:gridCol>
                <a:gridCol w="131988">
                  <a:extLst>
                    <a:ext uri="{9D8B030D-6E8A-4147-A177-3AD203B41FA5}">
                      <a16:colId xmlns:a16="http://schemas.microsoft.com/office/drawing/2014/main" val="1068886509"/>
                    </a:ext>
                  </a:extLst>
                </a:gridCol>
                <a:gridCol w="131988">
                  <a:extLst>
                    <a:ext uri="{9D8B030D-6E8A-4147-A177-3AD203B41FA5}">
                      <a16:colId xmlns:a16="http://schemas.microsoft.com/office/drawing/2014/main" val="1657480918"/>
                    </a:ext>
                  </a:extLst>
                </a:gridCol>
                <a:gridCol w="131988">
                  <a:extLst>
                    <a:ext uri="{9D8B030D-6E8A-4147-A177-3AD203B41FA5}">
                      <a16:colId xmlns:a16="http://schemas.microsoft.com/office/drawing/2014/main" val="3527484089"/>
                    </a:ext>
                  </a:extLst>
                </a:gridCol>
              </a:tblGrid>
              <a:tr h="799585">
                <a:tc>
                  <a:txBody>
                    <a:bodyPr/>
                    <a:lstStyle/>
                    <a:p>
                      <a:pPr marR="94615" algn="just">
                        <a:lnSpc>
                          <a:spcPts val="1600"/>
                        </a:lnSpc>
                        <a:spcAft>
                          <a:spcPts val="600"/>
                        </a:spcAft>
                      </a:pPr>
                      <a:r>
                        <a:rPr lang="de-DE" sz="900">
                          <a:effectLst/>
                        </a:rPr>
                        <a:t>Focus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94" marR="53294" marT="0" marB="0"/>
                </a:tc>
                <a:tc>
                  <a:txBody>
                    <a:bodyPr/>
                    <a:lstStyle/>
                    <a:p>
                      <a:pPr algn="just">
                        <a:lnSpc>
                          <a:spcPts val="1600"/>
                        </a:lnSpc>
                        <a:spcAft>
                          <a:spcPts val="600"/>
                        </a:spcAft>
                      </a:pPr>
                      <a:r>
                        <a:rPr lang="de-DE" sz="900">
                          <a:effectLst/>
                        </a:rPr>
                        <a:t>Study</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94" marR="53294" marT="0" marB="0"/>
                </a:tc>
                <a:tc>
                  <a:txBody>
                    <a:bodyPr/>
                    <a:lstStyle/>
                    <a:p>
                      <a:pPr algn="just">
                        <a:lnSpc>
                          <a:spcPts val="1600"/>
                        </a:lnSpc>
                        <a:spcAft>
                          <a:spcPts val="600"/>
                        </a:spcAft>
                      </a:pPr>
                      <a:r>
                        <a:rPr lang="de-DE" sz="900">
                          <a:effectLst/>
                        </a:rPr>
                        <a:t>Size</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94" marR="53294" marT="0" marB="0"/>
                </a:tc>
                <a:tc>
                  <a:txBody>
                    <a:bodyPr/>
                    <a:lstStyle/>
                    <a:p>
                      <a:pPr algn="just">
                        <a:lnSpc>
                          <a:spcPts val="1600"/>
                        </a:lnSpc>
                        <a:spcAft>
                          <a:spcPts val="600"/>
                        </a:spcAft>
                      </a:pPr>
                      <a:r>
                        <a:rPr lang="de-DE" sz="900">
                          <a:effectLst/>
                        </a:rPr>
                        <a:t>Data</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94" marR="53294" marT="0" marB="0"/>
                </a:tc>
                <a:extLst>
                  <a:ext uri="{0D108BD9-81ED-4DB2-BD59-A6C34878D82A}">
                    <a16:rowId xmlns:a16="http://schemas.microsoft.com/office/drawing/2014/main" val="1051275175"/>
                  </a:ext>
                </a:extLst>
              </a:tr>
              <a:tr h="3249794">
                <a:tc>
                  <a:txBody>
                    <a:bodyPr/>
                    <a:lstStyle/>
                    <a:p>
                      <a:pPr algn="l">
                        <a:lnSpc>
                          <a:spcPts val="1600"/>
                        </a:lnSpc>
                        <a:spcAft>
                          <a:spcPts val="600"/>
                        </a:spcAft>
                      </a:pPr>
                      <a:r>
                        <a:rPr lang="de-DE" sz="900" dirty="0">
                          <a:effectLst/>
                        </a:rPr>
                        <a:t>A Primary: age 5-11 1-6)</a:t>
                      </a:r>
                      <a:endParaRPr lang="en-GB"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94" marR="53294" marT="0" marB="0"/>
                </a:tc>
                <a:tc>
                  <a:txBody>
                    <a:bodyPr/>
                    <a:lstStyle/>
                    <a:p>
                      <a:pPr algn="l">
                        <a:lnSpc>
                          <a:spcPts val="1600"/>
                        </a:lnSpc>
                        <a:spcAft>
                          <a:spcPts val="600"/>
                        </a:spcAft>
                      </a:pPr>
                      <a:r>
                        <a:rPr lang="de-DE" sz="900">
                          <a:effectLst/>
                        </a:rPr>
                        <a:t>2 years Oct 2016-Sept 18 (y1-2, 5-6)</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94" marR="53294" marT="0" marB="0"/>
                </a:tc>
                <a:tc>
                  <a:txBody>
                    <a:bodyPr/>
                    <a:lstStyle/>
                    <a:p>
                      <a:pPr algn="l">
                        <a:lnSpc>
                          <a:spcPts val="1600"/>
                        </a:lnSpc>
                        <a:spcAft>
                          <a:spcPts val="600"/>
                        </a:spcAft>
                      </a:pPr>
                      <a:r>
                        <a:rPr lang="de-DE" sz="900">
                          <a:effectLst/>
                        </a:rPr>
                        <a:t>9 schools and mathematics coordinators, 18 classes and teachers</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94" marR="53294" marT="0" marB="0"/>
                </a:tc>
                <a:tc>
                  <a:txBody>
                    <a:bodyPr/>
                    <a:lstStyle/>
                    <a:p>
                      <a:pPr algn="l">
                        <a:lnSpc>
                          <a:spcPts val="1600"/>
                        </a:lnSpc>
                        <a:spcAft>
                          <a:spcPts val="600"/>
                        </a:spcAft>
                      </a:pPr>
                      <a:r>
                        <a:rPr lang="de-DE" sz="900" dirty="0">
                          <a:effectLst/>
                        </a:rPr>
                        <a:t>18 pre- and post-class assessment data. Yearly: 25 Autumn, 18 Spring, 25 Summer/Autumn teacher interview transcripts, 18 lesson observation (LO) notes, 18 student focus group (FG) transcripts. Curriculum, curriculum resource, and asseent documentary analysis. Student progression data.</a:t>
                      </a:r>
                      <a:endParaRPr lang="en-GB"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94" marR="53294" marT="0" marB="0"/>
                </a:tc>
                <a:extLst>
                  <a:ext uri="{0D108BD9-81ED-4DB2-BD59-A6C34878D82A}">
                    <a16:rowId xmlns:a16="http://schemas.microsoft.com/office/drawing/2014/main" val="2329344432"/>
                  </a:ext>
                </a:extLst>
              </a:tr>
              <a:tr h="4229877">
                <a:tc>
                  <a:txBody>
                    <a:bodyPr/>
                    <a:lstStyle/>
                    <a:p>
                      <a:pPr algn="l">
                        <a:lnSpc>
                          <a:spcPts val="1600"/>
                        </a:lnSpc>
                        <a:spcAft>
                          <a:spcPts val="600"/>
                        </a:spcAft>
                      </a:pPr>
                      <a:r>
                        <a:rPr lang="de-DE" sz="900">
                          <a:effectLst/>
                        </a:rPr>
                        <a:t>B Secondary: age 11-16 (y7-11)</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94" marR="53294" marT="0" marB="0"/>
                </a:tc>
                <a:tc>
                  <a:txBody>
                    <a:bodyPr/>
                    <a:lstStyle/>
                    <a:p>
                      <a:pPr algn="l">
                        <a:lnSpc>
                          <a:spcPts val="1600"/>
                        </a:lnSpc>
                        <a:spcAft>
                          <a:spcPts val="600"/>
                        </a:spcAft>
                      </a:pPr>
                      <a:r>
                        <a:rPr lang="de-DE" sz="900">
                          <a:effectLst/>
                        </a:rPr>
                        <a:t>2 years Oct 2016-Sept18 (y7-8 or 8-9 and 10-11)</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94" marR="53294" marT="0" marB="0"/>
                </a:tc>
                <a:tc>
                  <a:txBody>
                    <a:bodyPr/>
                    <a:lstStyle/>
                    <a:p>
                      <a:pPr algn="l">
                        <a:lnSpc>
                          <a:spcPts val="1600"/>
                        </a:lnSpc>
                        <a:spcAft>
                          <a:spcPts val="600"/>
                        </a:spcAft>
                      </a:pPr>
                      <a:r>
                        <a:rPr lang="de-DE" sz="900">
                          <a:effectLst/>
                        </a:rPr>
                        <a:t>15+ schools and Heads of Mathematics (HoM), 32+ classes and teachers</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94" marR="53294" marT="0" marB="0"/>
                </a:tc>
                <a:tc>
                  <a:txBody>
                    <a:bodyPr/>
                    <a:lstStyle/>
                    <a:p>
                      <a:pPr algn="l">
                        <a:lnSpc>
                          <a:spcPts val="1600"/>
                        </a:lnSpc>
                        <a:spcAft>
                          <a:spcPts val="600"/>
                        </a:spcAft>
                      </a:pPr>
                      <a:r>
                        <a:rPr lang="de-DE" sz="900">
                          <a:effectLst/>
                        </a:rPr>
                        <a:t>32+ pre- and post-class progression data. Yearly: 35+ Autumn, 32+ Spring, 35+ Summer/Autumn teacher interview transcripts, 32+ lesson observation (LO) notes, 32+ student focus group (FG) transcripts, 32+ whole class surveys (&gt;800 students). Curriculum, curriculum resource, and assessment documentary analysis. Progression data.</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94" marR="53294" marT="0" marB="0"/>
                </a:tc>
                <a:extLst>
                  <a:ext uri="{0D108BD9-81ED-4DB2-BD59-A6C34878D82A}">
                    <a16:rowId xmlns:a16="http://schemas.microsoft.com/office/drawing/2014/main" val="2570511407"/>
                  </a:ext>
                </a:extLst>
              </a:tr>
              <a:tr h="7170128">
                <a:tc>
                  <a:txBody>
                    <a:bodyPr/>
                    <a:lstStyle/>
                    <a:p>
                      <a:pPr algn="l">
                        <a:lnSpc>
                          <a:spcPts val="1600"/>
                        </a:lnSpc>
                        <a:spcAft>
                          <a:spcPts val="600"/>
                        </a:spcAft>
                      </a:pPr>
                      <a:r>
                        <a:rPr lang="de-DE" sz="900">
                          <a:effectLst/>
                        </a:rPr>
                        <a:t>C GCSE Mathematics and progression: age 15-16 (y11)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94" marR="53294" marT="0" marB="0"/>
                </a:tc>
                <a:tc>
                  <a:txBody>
                    <a:bodyPr/>
                    <a:lstStyle/>
                    <a:p>
                      <a:pPr algn="l">
                        <a:lnSpc>
                          <a:spcPts val="1600"/>
                        </a:lnSpc>
                        <a:spcAft>
                          <a:spcPts val="600"/>
                        </a:spcAft>
                      </a:pPr>
                      <a:r>
                        <a:rPr lang="de-DE" sz="900">
                          <a:effectLst/>
                        </a:rPr>
                        <a:t>2+ years: Oct 2016-Nov 18</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94" marR="53294" marT="0" marB="0"/>
                </a:tc>
                <a:tc>
                  <a:txBody>
                    <a:bodyPr/>
                    <a:lstStyle/>
                    <a:p>
                      <a:pPr algn="l">
                        <a:lnSpc>
                          <a:spcPts val="1600"/>
                        </a:lnSpc>
                        <a:spcAft>
                          <a:spcPts val="600"/>
                        </a:spcAft>
                      </a:pPr>
                      <a:r>
                        <a:rPr lang="de-DE" sz="900">
                          <a:effectLst/>
                        </a:rPr>
                        <a:t>15+ schools and HoMs, 30+ GCSE classes and teachers, 32+ post-16 student groups, 32+ post-16 teachers</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94" marR="53294" marT="0" marB="0"/>
                </a:tc>
                <a:tc>
                  <a:txBody>
                    <a:bodyPr/>
                    <a:lstStyle/>
                    <a:p>
                      <a:pPr algn="l">
                        <a:lnSpc>
                          <a:spcPts val="1600"/>
                        </a:lnSpc>
                        <a:spcAft>
                          <a:spcPts val="600"/>
                        </a:spcAft>
                      </a:pPr>
                      <a:r>
                        <a:rPr lang="de-DE" sz="900">
                          <a:effectLst/>
                        </a:rPr>
                        <a:t>Yearly: 30+ Autumn, 30+ Spring, 15+ Autumn GCSE teacher/HoM interview transcripts, 30+ student focus group transcripts, 30+ whole class surveys, 16+ post-16 focus group (FG) transcripts, 16+ post-16 teacher transcripts, 30+ class GCSE results.</a:t>
                      </a:r>
                      <a:endParaRPr lang="en-GB" sz="900">
                        <a:effectLst/>
                      </a:endParaRPr>
                    </a:p>
                    <a:p>
                      <a:pPr algn="l">
                        <a:lnSpc>
                          <a:spcPts val="1600"/>
                        </a:lnSpc>
                        <a:spcAft>
                          <a:spcPts val="600"/>
                        </a:spcAft>
                      </a:pPr>
                      <a:r>
                        <a:rPr lang="de-DE" sz="900">
                          <a:effectLst/>
                        </a:rPr>
                        <a:t>Assessment and assessment support documentary analysis.</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94" marR="53294" marT="0" marB="0"/>
                </a:tc>
                <a:extLst>
                  <a:ext uri="{0D108BD9-81ED-4DB2-BD59-A6C34878D82A}">
                    <a16:rowId xmlns:a16="http://schemas.microsoft.com/office/drawing/2014/main" val="1488856422"/>
                  </a:ext>
                </a:extLst>
              </a:tr>
              <a:tr h="8476906">
                <a:tc>
                  <a:txBody>
                    <a:bodyPr/>
                    <a:lstStyle/>
                    <a:p>
                      <a:pPr algn="l">
                        <a:lnSpc>
                          <a:spcPts val="1600"/>
                        </a:lnSpc>
                        <a:spcAft>
                          <a:spcPts val="600"/>
                        </a:spcAft>
                      </a:pPr>
                      <a:r>
                        <a:rPr lang="de-DE" sz="900">
                          <a:effectLst/>
                        </a:rPr>
                        <a:t>D A-level Mathematics/ Further Mathematics: 16-18 (y12-13)</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94" marR="53294" marT="0" marB="0"/>
                </a:tc>
                <a:tc>
                  <a:txBody>
                    <a:bodyPr/>
                    <a:lstStyle/>
                    <a:p>
                      <a:pPr algn="l">
                        <a:lnSpc>
                          <a:spcPts val="1600"/>
                        </a:lnSpc>
                        <a:spcAft>
                          <a:spcPts val="600"/>
                        </a:spcAft>
                      </a:pPr>
                      <a:r>
                        <a:rPr lang="de-DE" sz="900">
                          <a:effectLst/>
                        </a:rPr>
                        <a:t>3+ years: Sept 2017-Oct 2020</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94" marR="53294" marT="0" marB="0"/>
                </a:tc>
                <a:tc>
                  <a:txBody>
                    <a:bodyPr/>
                    <a:lstStyle/>
                    <a:p>
                      <a:pPr algn="l">
                        <a:lnSpc>
                          <a:spcPts val="1600"/>
                        </a:lnSpc>
                        <a:spcAft>
                          <a:spcPts val="600"/>
                        </a:spcAft>
                      </a:pPr>
                      <a:r>
                        <a:rPr lang="de-DE" sz="900" dirty="0">
                          <a:effectLst/>
                        </a:rPr>
                        <a:t>12+ schools and HoMs, 48+ A-level classes and teachers</a:t>
                      </a:r>
                      <a:endParaRPr lang="en-GB"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94" marR="53294" marT="0" marB="0"/>
                </a:tc>
                <a:tc>
                  <a:txBody>
                    <a:bodyPr/>
                    <a:lstStyle/>
                    <a:p>
                      <a:pPr algn="l">
                        <a:lnSpc>
                          <a:spcPts val="1600"/>
                        </a:lnSpc>
                        <a:spcAft>
                          <a:spcPts val="600"/>
                        </a:spcAft>
                      </a:pPr>
                      <a:r>
                        <a:rPr lang="de-DE" sz="900" dirty="0">
                          <a:effectLst/>
                        </a:rPr>
                        <a:t>Yearly: 24+ class progression data, 24+ Autumn, 24+ Spring, 24+ Summer/Autumn interview or survey transcripts, 24+ lesson observation (LO) notes, 24+ student focus group (FG) transcripts, 24+ whole class student surveys (&gt;350 students). Curriculum, curriculum resource, and assessment documentary analysis. Progression data. </a:t>
                      </a:r>
                      <a:endParaRPr lang="en-GB"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94" marR="53294" marT="0" marB="0"/>
                </a:tc>
                <a:extLst>
                  <a:ext uri="{0D108BD9-81ED-4DB2-BD59-A6C34878D82A}">
                    <a16:rowId xmlns:a16="http://schemas.microsoft.com/office/drawing/2014/main" val="1612230843"/>
                  </a:ext>
                </a:extLst>
              </a:tr>
            </a:tbl>
          </a:graphicData>
        </a:graphic>
      </p:graphicFrame>
      <p:graphicFrame>
        <p:nvGraphicFramePr>
          <p:cNvPr id="5" name="Table 4">
            <a:extLst>
              <a:ext uri="{FF2B5EF4-FFF2-40B4-BE49-F238E27FC236}">
                <a16:creationId xmlns:a16="http://schemas.microsoft.com/office/drawing/2014/main" id="{CBBACE41-45A2-4811-928C-EE59FB0FC7BF}"/>
              </a:ext>
            </a:extLst>
          </p:cNvPr>
          <p:cNvGraphicFramePr>
            <a:graphicFrameLocks noGrp="1"/>
          </p:cNvGraphicFramePr>
          <p:nvPr>
            <p:extLst>
              <p:ext uri="{D42A27DB-BD31-4B8C-83A1-F6EECF244321}">
                <p14:modId xmlns:p14="http://schemas.microsoft.com/office/powerpoint/2010/main" val="4043073964"/>
              </p:ext>
            </p:extLst>
          </p:nvPr>
        </p:nvGraphicFramePr>
        <p:xfrm>
          <a:off x="2610778" y="787782"/>
          <a:ext cx="8915813" cy="5640365"/>
        </p:xfrm>
        <a:graphic>
          <a:graphicData uri="http://schemas.openxmlformats.org/drawingml/2006/table">
            <a:tbl>
              <a:tblPr firstRow="1" firstCol="1" bandRow="1">
                <a:tableStyleId>{5C22544A-7EE6-4342-B048-85BDC9FD1C3A}</a:tableStyleId>
              </a:tblPr>
              <a:tblGrid>
                <a:gridCol w="3191323">
                  <a:extLst>
                    <a:ext uri="{9D8B030D-6E8A-4147-A177-3AD203B41FA5}">
                      <a16:colId xmlns:a16="http://schemas.microsoft.com/office/drawing/2014/main" val="4244909661"/>
                    </a:ext>
                  </a:extLst>
                </a:gridCol>
                <a:gridCol w="2631854">
                  <a:extLst>
                    <a:ext uri="{9D8B030D-6E8A-4147-A177-3AD203B41FA5}">
                      <a16:colId xmlns:a16="http://schemas.microsoft.com/office/drawing/2014/main" val="3230486842"/>
                    </a:ext>
                  </a:extLst>
                </a:gridCol>
                <a:gridCol w="3092636">
                  <a:extLst>
                    <a:ext uri="{9D8B030D-6E8A-4147-A177-3AD203B41FA5}">
                      <a16:colId xmlns:a16="http://schemas.microsoft.com/office/drawing/2014/main" val="2055876142"/>
                    </a:ext>
                  </a:extLst>
                </a:gridCol>
              </a:tblGrid>
              <a:tr h="462771">
                <a:tc>
                  <a:txBody>
                    <a:bodyPr/>
                    <a:lstStyle/>
                    <a:p>
                      <a:pPr algn="ctr">
                        <a:lnSpc>
                          <a:spcPts val="1600"/>
                        </a:lnSpc>
                        <a:spcAft>
                          <a:spcPts val="600"/>
                        </a:spcAft>
                      </a:pPr>
                      <a:r>
                        <a:rPr lang="en-GB" sz="2000" dirty="0">
                          <a:effectLst/>
                          <a:latin typeface="Open Sans"/>
                          <a:ea typeface="Times New Roman" panose="02020603050405020304" pitchFamily="18" charset="0"/>
                          <a:cs typeface="Times New Roman" panose="02020603050405020304" pitchFamily="18" charset="0"/>
                        </a:rPr>
                        <a:t>Study</a:t>
                      </a:r>
                    </a:p>
                  </a:txBody>
                  <a:tcPr marL="59589" marR="59589" marT="0" marB="0" anchor="ctr"/>
                </a:tc>
                <a:tc>
                  <a:txBody>
                    <a:bodyPr/>
                    <a:lstStyle/>
                    <a:p>
                      <a:pPr algn="ctr">
                        <a:lnSpc>
                          <a:spcPts val="1600"/>
                        </a:lnSpc>
                        <a:spcAft>
                          <a:spcPts val="600"/>
                        </a:spcAft>
                      </a:pPr>
                      <a:r>
                        <a:rPr lang="en-GB" sz="1800" dirty="0">
                          <a:effectLst/>
                          <a:latin typeface="Open Sans"/>
                          <a:ea typeface="Times New Roman" panose="02020603050405020304" pitchFamily="18" charset="0"/>
                          <a:cs typeface="Times New Roman" panose="02020603050405020304" pitchFamily="18" charset="0"/>
                        </a:rPr>
                        <a:t>When? </a:t>
                      </a:r>
                    </a:p>
                  </a:txBody>
                  <a:tcPr marL="59589" marR="59589" marT="0" marB="0" anchor="ctr"/>
                </a:tc>
                <a:tc>
                  <a:txBody>
                    <a:bodyPr/>
                    <a:lstStyle/>
                    <a:p>
                      <a:pPr algn="ctr">
                        <a:lnSpc>
                          <a:spcPts val="1600"/>
                        </a:lnSpc>
                        <a:spcAft>
                          <a:spcPts val="600"/>
                        </a:spcAft>
                      </a:pPr>
                      <a:r>
                        <a:rPr lang="en-GB" sz="1800" dirty="0">
                          <a:effectLst/>
                          <a:latin typeface="Open Sans"/>
                          <a:ea typeface="Times New Roman" panose="02020603050405020304" pitchFamily="18" charset="0"/>
                          <a:cs typeface="Times New Roman" panose="02020603050405020304" pitchFamily="18" charset="0"/>
                        </a:rPr>
                        <a:t>Size</a:t>
                      </a:r>
                    </a:p>
                  </a:txBody>
                  <a:tcPr marL="59589" marR="59589" marT="0" marB="0" anchor="ctr"/>
                </a:tc>
                <a:extLst>
                  <a:ext uri="{0D108BD9-81ED-4DB2-BD59-A6C34878D82A}">
                    <a16:rowId xmlns:a16="http://schemas.microsoft.com/office/drawing/2014/main" val="1687960213"/>
                  </a:ext>
                </a:extLst>
              </a:tr>
              <a:tr h="1031791">
                <a:tc>
                  <a:txBody>
                    <a:bodyPr/>
                    <a:lstStyle/>
                    <a:p>
                      <a:pPr algn="l">
                        <a:lnSpc>
                          <a:spcPts val="1600"/>
                        </a:lnSpc>
                        <a:spcAft>
                          <a:spcPts val="600"/>
                        </a:spcAft>
                      </a:pPr>
                      <a:r>
                        <a:rPr lang="de-DE" sz="2400" dirty="0" smtClean="0">
                          <a:effectLst/>
                        </a:rPr>
                        <a:t>A</a:t>
                      </a:r>
                      <a:r>
                        <a:rPr lang="de-DE" sz="2000" dirty="0" smtClean="0">
                          <a:effectLst/>
                        </a:rPr>
                        <a:t> Primary:</a:t>
                      </a:r>
                      <a:r>
                        <a:rPr lang="de-DE" sz="2000" baseline="0" dirty="0" smtClean="0">
                          <a:effectLst/>
                        </a:rPr>
                        <a:t> </a:t>
                      </a:r>
                      <a:r>
                        <a:rPr lang="de-DE" sz="2000" dirty="0" smtClean="0">
                          <a:effectLst/>
                        </a:rPr>
                        <a:t>5-11 </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589" marR="59589" marT="0" marB="0" anchor="ctr"/>
                </a:tc>
                <a:tc>
                  <a:txBody>
                    <a:bodyPr/>
                    <a:lstStyle/>
                    <a:p>
                      <a:pPr algn="ctr">
                        <a:lnSpc>
                          <a:spcPts val="1600"/>
                        </a:lnSpc>
                        <a:spcAft>
                          <a:spcPts val="600"/>
                        </a:spcAft>
                      </a:pPr>
                      <a:r>
                        <a:rPr lang="de-DE" sz="1800" dirty="0" smtClean="0">
                          <a:effectLst/>
                        </a:rPr>
                        <a:t>2016-18 </a:t>
                      </a:r>
                    </a:p>
                    <a:p>
                      <a:pPr algn="ctr">
                        <a:lnSpc>
                          <a:spcPts val="1600"/>
                        </a:lnSpc>
                        <a:spcAft>
                          <a:spcPts val="600"/>
                        </a:spcAft>
                      </a:pPr>
                      <a:r>
                        <a:rPr lang="de-DE" sz="1800" dirty="0" smtClean="0">
                          <a:effectLst/>
                        </a:rPr>
                        <a:t>(y1-2;</a:t>
                      </a:r>
                      <a:r>
                        <a:rPr lang="de-DE" sz="1800" baseline="0" dirty="0" smtClean="0">
                          <a:effectLst/>
                        </a:rPr>
                        <a:t> y</a:t>
                      </a:r>
                      <a:r>
                        <a:rPr lang="de-DE" sz="1800" dirty="0" smtClean="0">
                          <a:effectLst/>
                        </a:rPr>
                        <a:t> </a:t>
                      </a:r>
                      <a:r>
                        <a:rPr lang="de-DE" sz="1800" dirty="0">
                          <a:effectLst/>
                        </a:rPr>
                        <a:t>5-6)</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589" marR="59589" marT="0" marB="0" anchor="ctr"/>
                </a:tc>
                <a:tc>
                  <a:txBody>
                    <a:bodyPr/>
                    <a:lstStyle/>
                    <a:p>
                      <a:pPr algn="ctr">
                        <a:lnSpc>
                          <a:spcPts val="1600"/>
                        </a:lnSpc>
                        <a:spcAft>
                          <a:spcPts val="600"/>
                        </a:spcAft>
                      </a:pPr>
                      <a:r>
                        <a:rPr lang="de-DE" sz="1800" dirty="0">
                          <a:effectLst/>
                        </a:rPr>
                        <a:t>9 schools and mathematics coordinators, </a:t>
                      </a:r>
                      <a:endParaRPr lang="de-DE" sz="1800" dirty="0" smtClean="0">
                        <a:effectLst/>
                      </a:endParaRPr>
                    </a:p>
                    <a:p>
                      <a:pPr algn="ctr">
                        <a:lnSpc>
                          <a:spcPts val="1600"/>
                        </a:lnSpc>
                        <a:spcAft>
                          <a:spcPts val="600"/>
                        </a:spcAft>
                      </a:pPr>
                      <a:r>
                        <a:rPr lang="de-DE" sz="1800" dirty="0" smtClean="0">
                          <a:effectLst/>
                        </a:rPr>
                        <a:t>18 </a:t>
                      </a:r>
                      <a:r>
                        <a:rPr lang="de-DE" sz="1800" dirty="0">
                          <a:effectLst/>
                        </a:rPr>
                        <a:t>classes and teachers</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589" marR="59589" marT="0" marB="0" anchor="ctr"/>
                </a:tc>
                <a:extLst>
                  <a:ext uri="{0D108BD9-81ED-4DB2-BD59-A6C34878D82A}">
                    <a16:rowId xmlns:a16="http://schemas.microsoft.com/office/drawing/2014/main" val="2995459454"/>
                  </a:ext>
                </a:extLst>
              </a:tr>
              <a:tr h="1241876">
                <a:tc>
                  <a:txBody>
                    <a:bodyPr/>
                    <a:lstStyle/>
                    <a:p>
                      <a:pPr algn="l">
                        <a:lnSpc>
                          <a:spcPts val="1600"/>
                        </a:lnSpc>
                        <a:spcAft>
                          <a:spcPts val="600"/>
                        </a:spcAft>
                      </a:pPr>
                      <a:r>
                        <a:rPr lang="de-DE" sz="2400" dirty="0">
                          <a:effectLst/>
                        </a:rPr>
                        <a:t>B</a:t>
                      </a:r>
                      <a:r>
                        <a:rPr lang="de-DE" sz="2000" dirty="0">
                          <a:effectLst/>
                        </a:rPr>
                        <a:t> Secondary</a:t>
                      </a:r>
                      <a:r>
                        <a:rPr lang="de-DE" sz="2000" dirty="0" smtClean="0">
                          <a:effectLst/>
                        </a:rPr>
                        <a:t>: 11-16</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589" marR="59589" marT="0" marB="0" anchor="ctr"/>
                </a:tc>
                <a:tc>
                  <a:txBody>
                    <a:bodyPr/>
                    <a:lstStyle/>
                    <a:p>
                      <a:pPr algn="ctr">
                        <a:lnSpc>
                          <a:spcPts val="1600"/>
                        </a:lnSpc>
                        <a:spcAft>
                          <a:spcPts val="600"/>
                        </a:spcAft>
                      </a:pPr>
                      <a:r>
                        <a:rPr lang="de-DE" sz="1800" dirty="0" smtClean="0">
                          <a:effectLst/>
                        </a:rPr>
                        <a:t>2016-18 </a:t>
                      </a:r>
                    </a:p>
                    <a:p>
                      <a:pPr algn="ctr">
                        <a:lnSpc>
                          <a:spcPts val="1600"/>
                        </a:lnSpc>
                        <a:spcAft>
                          <a:spcPts val="600"/>
                        </a:spcAft>
                      </a:pPr>
                      <a:r>
                        <a:rPr lang="de-DE" sz="1800" dirty="0" smtClean="0">
                          <a:effectLst/>
                        </a:rPr>
                        <a:t>(</a:t>
                      </a:r>
                      <a:r>
                        <a:rPr lang="de-DE" sz="1800" dirty="0">
                          <a:effectLst/>
                        </a:rPr>
                        <a:t>y7-8 or </a:t>
                      </a:r>
                      <a:r>
                        <a:rPr lang="de-DE" sz="1800" dirty="0" smtClean="0">
                          <a:effectLst/>
                        </a:rPr>
                        <a:t>y 8-9; </a:t>
                      </a:r>
                      <a:r>
                        <a:rPr lang="de-DE" sz="1800" dirty="0">
                          <a:effectLst/>
                        </a:rPr>
                        <a:t>10-11)</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589" marR="59589" marT="0" marB="0" anchor="ctr"/>
                </a:tc>
                <a:tc>
                  <a:txBody>
                    <a:bodyPr/>
                    <a:lstStyle/>
                    <a:p>
                      <a:pPr algn="ctr">
                        <a:lnSpc>
                          <a:spcPts val="1600"/>
                        </a:lnSpc>
                        <a:spcAft>
                          <a:spcPts val="600"/>
                        </a:spcAft>
                      </a:pPr>
                      <a:r>
                        <a:rPr lang="de-DE" sz="1800" dirty="0" smtClean="0">
                          <a:effectLst/>
                        </a:rPr>
                        <a:t>15 </a:t>
                      </a:r>
                      <a:r>
                        <a:rPr lang="de-DE" sz="1800" dirty="0">
                          <a:effectLst/>
                        </a:rPr>
                        <a:t>schools and Heads of Mathematics (HoM</a:t>
                      </a:r>
                      <a:r>
                        <a:rPr lang="de-DE" sz="1800" dirty="0" smtClean="0">
                          <a:effectLst/>
                        </a:rPr>
                        <a:t>),</a:t>
                      </a:r>
                    </a:p>
                    <a:p>
                      <a:pPr algn="ctr">
                        <a:lnSpc>
                          <a:spcPts val="1600"/>
                        </a:lnSpc>
                        <a:spcAft>
                          <a:spcPts val="600"/>
                        </a:spcAft>
                      </a:pPr>
                      <a:r>
                        <a:rPr lang="de-DE" sz="1800" dirty="0" smtClean="0">
                          <a:effectLst/>
                        </a:rPr>
                        <a:t>32 </a:t>
                      </a:r>
                      <a:r>
                        <a:rPr lang="de-DE" sz="1800" dirty="0">
                          <a:effectLst/>
                        </a:rPr>
                        <a:t>classes and teachers</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589" marR="59589" marT="0" marB="0" anchor="ctr"/>
                </a:tc>
                <a:extLst>
                  <a:ext uri="{0D108BD9-81ED-4DB2-BD59-A6C34878D82A}">
                    <a16:rowId xmlns:a16="http://schemas.microsoft.com/office/drawing/2014/main" val="3377210198"/>
                  </a:ext>
                </a:extLst>
              </a:tr>
              <a:tr h="1662051">
                <a:tc>
                  <a:txBody>
                    <a:bodyPr/>
                    <a:lstStyle/>
                    <a:p>
                      <a:pPr algn="l">
                        <a:lnSpc>
                          <a:spcPts val="1600"/>
                        </a:lnSpc>
                        <a:spcAft>
                          <a:spcPts val="600"/>
                        </a:spcAft>
                      </a:pPr>
                      <a:r>
                        <a:rPr lang="de-DE" sz="2400" dirty="0">
                          <a:effectLst/>
                        </a:rPr>
                        <a:t>C </a:t>
                      </a:r>
                      <a:r>
                        <a:rPr lang="de-DE" sz="2000" dirty="0" smtClean="0">
                          <a:effectLst/>
                        </a:rPr>
                        <a:t>GCSE</a:t>
                      </a:r>
                      <a:r>
                        <a:rPr lang="de-DE" sz="2000" baseline="0" dirty="0" smtClean="0">
                          <a:effectLst/>
                        </a:rPr>
                        <a:t> </a:t>
                      </a:r>
                      <a:r>
                        <a:rPr lang="de-DE" sz="2000" dirty="0" smtClean="0">
                          <a:effectLst/>
                        </a:rPr>
                        <a:t>Mathematics / progression: 15-17 </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589" marR="59589" marT="0" marB="0" anchor="ctr"/>
                </a:tc>
                <a:tc>
                  <a:txBody>
                    <a:bodyPr/>
                    <a:lstStyle/>
                    <a:p>
                      <a:pPr algn="ctr">
                        <a:lnSpc>
                          <a:spcPts val="1600"/>
                        </a:lnSpc>
                        <a:spcAft>
                          <a:spcPts val="600"/>
                        </a:spcAft>
                      </a:pPr>
                      <a:r>
                        <a:rPr lang="de-DE" sz="1800" dirty="0" smtClean="0">
                          <a:effectLst/>
                        </a:rPr>
                        <a:t>2016-Nov </a:t>
                      </a:r>
                      <a:r>
                        <a:rPr lang="de-DE" sz="1800" dirty="0">
                          <a:effectLst/>
                        </a:rPr>
                        <a:t>18</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589" marR="59589" marT="0" marB="0" anchor="ctr"/>
                </a:tc>
                <a:tc>
                  <a:txBody>
                    <a:bodyPr/>
                    <a:lstStyle/>
                    <a:p>
                      <a:pPr algn="ctr">
                        <a:lnSpc>
                          <a:spcPts val="1600"/>
                        </a:lnSpc>
                        <a:spcAft>
                          <a:spcPts val="600"/>
                        </a:spcAft>
                      </a:pPr>
                      <a:r>
                        <a:rPr lang="de-DE" sz="1800" dirty="0" smtClean="0">
                          <a:effectLst/>
                        </a:rPr>
                        <a:t>15</a:t>
                      </a:r>
                      <a:r>
                        <a:rPr lang="de-DE" sz="1800" baseline="0" dirty="0" smtClean="0">
                          <a:effectLst/>
                        </a:rPr>
                        <a:t> </a:t>
                      </a:r>
                      <a:r>
                        <a:rPr lang="de-DE" sz="1800" dirty="0" smtClean="0">
                          <a:effectLst/>
                        </a:rPr>
                        <a:t>schools </a:t>
                      </a:r>
                      <a:r>
                        <a:rPr lang="de-DE" sz="1800" dirty="0">
                          <a:effectLst/>
                        </a:rPr>
                        <a:t>and HoMs, </a:t>
                      </a:r>
                      <a:r>
                        <a:rPr lang="de-DE" sz="1800" dirty="0" smtClean="0">
                          <a:effectLst/>
                        </a:rPr>
                        <a:t>30 </a:t>
                      </a:r>
                      <a:r>
                        <a:rPr lang="de-DE" sz="1800" dirty="0">
                          <a:effectLst/>
                        </a:rPr>
                        <a:t>GCSE classes and teachers, </a:t>
                      </a:r>
                      <a:endParaRPr lang="de-DE" sz="1800" dirty="0" smtClean="0">
                        <a:effectLst/>
                      </a:endParaRPr>
                    </a:p>
                    <a:p>
                      <a:pPr algn="ctr">
                        <a:lnSpc>
                          <a:spcPts val="1600"/>
                        </a:lnSpc>
                        <a:spcAft>
                          <a:spcPts val="600"/>
                        </a:spcAft>
                      </a:pPr>
                      <a:r>
                        <a:rPr lang="de-DE" sz="1800" dirty="0" smtClean="0">
                          <a:effectLst/>
                        </a:rPr>
                        <a:t>32</a:t>
                      </a:r>
                      <a:r>
                        <a:rPr lang="de-DE" sz="1800" baseline="0" dirty="0" smtClean="0">
                          <a:effectLst/>
                        </a:rPr>
                        <a:t> </a:t>
                      </a:r>
                      <a:r>
                        <a:rPr lang="de-DE" sz="1800" dirty="0" smtClean="0">
                          <a:effectLst/>
                        </a:rPr>
                        <a:t>post-16 student groups</a:t>
                      </a:r>
                      <a:r>
                        <a:rPr lang="de-DE" sz="1800" baseline="0" dirty="0" smtClean="0">
                          <a:effectLst/>
                        </a:rPr>
                        <a:t> and </a:t>
                      </a:r>
                      <a:r>
                        <a:rPr lang="de-DE" sz="1800" dirty="0" smtClean="0">
                          <a:effectLst/>
                        </a:rPr>
                        <a:t>teachers</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589" marR="59589" marT="0" marB="0" anchor="ctr"/>
                </a:tc>
                <a:extLst>
                  <a:ext uri="{0D108BD9-81ED-4DB2-BD59-A6C34878D82A}">
                    <a16:rowId xmlns:a16="http://schemas.microsoft.com/office/drawing/2014/main" val="2099141439"/>
                  </a:ext>
                </a:extLst>
              </a:tr>
              <a:tr h="1241876">
                <a:tc>
                  <a:txBody>
                    <a:bodyPr/>
                    <a:lstStyle/>
                    <a:p>
                      <a:pPr algn="l">
                        <a:lnSpc>
                          <a:spcPts val="1600"/>
                        </a:lnSpc>
                        <a:spcAft>
                          <a:spcPts val="600"/>
                        </a:spcAft>
                      </a:pPr>
                      <a:r>
                        <a:rPr lang="de-DE" sz="2400" dirty="0">
                          <a:effectLst/>
                        </a:rPr>
                        <a:t>D</a:t>
                      </a:r>
                      <a:r>
                        <a:rPr lang="de-DE" sz="2000" dirty="0">
                          <a:effectLst/>
                        </a:rPr>
                        <a:t> </a:t>
                      </a:r>
                      <a:r>
                        <a:rPr lang="de-DE" sz="2000" dirty="0" smtClean="0">
                          <a:effectLst/>
                        </a:rPr>
                        <a:t>A</a:t>
                      </a:r>
                      <a:r>
                        <a:rPr lang="de-DE" sz="2000" baseline="0" dirty="0" smtClean="0">
                          <a:effectLst/>
                        </a:rPr>
                        <a:t> </a:t>
                      </a:r>
                      <a:r>
                        <a:rPr lang="de-DE" sz="2000" dirty="0" smtClean="0">
                          <a:effectLst/>
                        </a:rPr>
                        <a:t>level Mathematics: 16-18</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589" marR="59589" marT="0" marB="0" anchor="ctr"/>
                </a:tc>
                <a:tc>
                  <a:txBody>
                    <a:bodyPr/>
                    <a:lstStyle/>
                    <a:p>
                      <a:pPr algn="ctr">
                        <a:lnSpc>
                          <a:spcPts val="1600"/>
                        </a:lnSpc>
                        <a:spcAft>
                          <a:spcPts val="600"/>
                        </a:spcAft>
                      </a:pPr>
                      <a:r>
                        <a:rPr lang="de-DE" sz="1800" dirty="0" smtClean="0">
                          <a:effectLst/>
                        </a:rPr>
                        <a:t>2017-2020</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589" marR="59589" marT="0" marB="0" anchor="ctr"/>
                </a:tc>
                <a:tc>
                  <a:txBody>
                    <a:bodyPr/>
                    <a:lstStyle/>
                    <a:p>
                      <a:pPr algn="ctr">
                        <a:lnSpc>
                          <a:spcPts val="1600"/>
                        </a:lnSpc>
                        <a:spcAft>
                          <a:spcPts val="600"/>
                        </a:spcAft>
                      </a:pPr>
                      <a:r>
                        <a:rPr lang="de-DE" sz="1800" dirty="0" smtClean="0">
                          <a:effectLst/>
                        </a:rPr>
                        <a:t>10+ centres</a:t>
                      </a:r>
                      <a:r>
                        <a:rPr lang="de-DE" sz="1800" baseline="0" dirty="0" smtClean="0">
                          <a:effectLst/>
                        </a:rPr>
                        <a:t> </a:t>
                      </a:r>
                      <a:r>
                        <a:rPr lang="de-DE" sz="1800" dirty="0" smtClean="0">
                          <a:effectLst/>
                        </a:rPr>
                        <a:t>and </a:t>
                      </a:r>
                      <a:r>
                        <a:rPr lang="de-DE" sz="1800" dirty="0">
                          <a:effectLst/>
                        </a:rPr>
                        <a:t>HoMs, </a:t>
                      </a:r>
                      <a:endParaRPr lang="de-DE" sz="1800" dirty="0" smtClean="0">
                        <a:effectLst/>
                      </a:endParaRPr>
                    </a:p>
                    <a:p>
                      <a:pPr algn="ctr">
                        <a:lnSpc>
                          <a:spcPts val="1600"/>
                        </a:lnSpc>
                        <a:spcAft>
                          <a:spcPts val="600"/>
                        </a:spcAft>
                      </a:pPr>
                      <a:r>
                        <a:rPr lang="de-DE" sz="1800" dirty="0" smtClean="0">
                          <a:effectLst/>
                        </a:rPr>
                        <a:t>48 A</a:t>
                      </a:r>
                      <a:r>
                        <a:rPr lang="de-DE" sz="1800" baseline="0" dirty="0" smtClean="0">
                          <a:effectLst/>
                        </a:rPr>
                        <a:t> </a:t>
                      </a:r>
                      <a:r>
                        <a:rPr lang="de-DE" sz="1800" dirty="0" smtClean="0">
                          <a:effectLst/>
                        </a:rPr>
                        <a:t>level </a:t>
                      </a:r>
                      <a:r>
                        <a:rPr lang="de-DE" sz="1800" dirty="0">
                          <a:effectLst/>
                        </a:rPr>
                        <a:t>classes and teachers</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589" marR="59589" marT="0" marB="0" anchor="ctr"/>
                </a:tc>
                <a:extLst>
                  <a:ext uri="{0D108BD9-81ED-4DB2-BD59-A6C34878D82A}">
                    <a16:rowId xmlns:a16="http://schemas.microsoft.com/office/drawing/2014/main" val="2471888857"/>
                  </a:ext>
                </a:extLst>
              </a:tr>
            </a:tbl>
          </a:graphicData>
        </a:graphic>
      </p:graphicFrame>
    </p:spTree>
    <p:extLst>
      <p:ext uri="{BB962C8B-B14F-4D97-AF65-F5344CB8AC3E}">
        <p14:creationId xmlns:p14="http://schemas.microsoft.com/office/powerpoint/2010/main" val="2847112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a:spLocks noGrp="1"/>
          </p:cNvSpPr>
          <p:nvPr>
            <p:ph type="sldNum" idx="12"/>
          </p:nvPr>
        </p:nvSpPr>
        <p:spPr>
          <a:prstGeom prst="rect">
            <a:avLst/>
          </a:prstGeom>
          <a:noFill/>
          <a:ln>
            <a:noFill/>
          </a:ln>
        </p:spPr>
        <p:txBody>
          <a:bodyPr spcFirstLastPara="1" vert="horz" wrap="square" lIns="0" tIns="0" rIns="0" bIns="0" rtlCol="0" anchor="ctr" anchorCtr="0">
            <a:noAutofit/>
          </a:bodyPr>
          <a:lstStyle/>
          <a:p>
            <a:pPr algn="l"/>
            <a:fld id="{00000000-1234-1234-1234-123412341234}" type="slidenum">
              <a:rPr lang="en-US" sz="800" b="1">
                <a:solidFill>
                  <a:srgbClr val="003057"/>
                </a:solidFill>
                <a:latin typeface="Arial"/>
                <a:ea typeface="Arial"/>
                <a:cs typeface="Arial"/>
                <a:sym typeface="Arial"/>
              </a:rPr>
              <a:pPr algn="l"/>
              <a:t>4</a:t>
            </a:fld>
            <a:endParaRPr sz="800" b="1">
              <a:solidFill>
                <a:srgbClr val="003057"/>
              </a:solidFill>
              <a:latin typeface="Arial"/>
              <a:ea typeface="Arial"/>
              <a:cs typeface="Arial"/>
              <a:sym typeface="Arial"/>
            </a:endParaRPr>
          </a:p>
        </p:txBody>
      </p:sp>
      <p:sp>
        <p:nvSpPr>
          <p:cNvPr id="2" name="TextBox 1"/>
          <p:cNvSpPr txBox="1"/>
          <p:nvPr/>
        </p:nvSpPr>
        <p:spPr>
          <a:xfrm>
            <a:off x="1524000" y="46979"/>
            <a:ext cx="6941862" cy="523220"/>
          </a:xfrm>
          <a:prstGeom prst="rect">
            <a:avLst/>
          </a:prstGeom>
          <a:noFill/>
        </p:spPr>
        <p:txBody>
          <a:bodyPr wrap="square" rtlCol="0">
            <a:spAutoFit/>
          </a:bodyPr>
          <a:lstStyle/>
          <a:p>
            <a:r>
              <a:rPr lang="en-GB" sz="2800" dirty="0" smtClean="0">
                <a:solidFill>
                  <a:schemeClr val="accent3">
                    <a:lumMod val="60000"/>
                    <a:lumOff val="40000"/>
                  </a:schemeClr>
                </a:solidFill>
              </a:rPr>
              <a:t>e.g. Methodology </a:t>
            </a:r>
            <a:r>
              <a:rPr lang="en-GB" sz="2800" dirty="0">
                <a:solidFill>
                  <a:schemeClr val="accent3">
                    <a:lumMod val="60000"/>
                    <a:lumOff val="40000"/>
                  </a:schemeClr>
                </a:solidFill>
              </a:rPr>
              <a:t>for </a:t>
            </a:r>
            <a:r>
              <a:rPr lang="en-GB" sz="2800" dirty="0">
                <a:solidFill>
                  <a:schemeClr val="accent3">
                    <a:lumMod val="60000"/>
                    <a:lumOff val="40000"/>
                  </a:schemeClr>
                </a:solidFill>
              </a:rPr>
              <a:t>Study B</a:t>
            </a:r>
            <a:r>
              <a:rPr lang="en-GB" sz="2400" dirty="0" smtClean="0">
                <a:solidFill>
                  <a:schemeClr val="accent3">
                    <a:lumMod val="60000"/>
                    <a:lumOff val="40000"/>
                  </a:schemeClr>
                </a:solidFill>
              </a:rPr>
              <a:t>:</a:t>
            </a:r>
            <a:endParaRPr lang="en-GB" sz="2800" dirty="0">
              <a:solidFill>
                <a:schemeClr val="accent3">
                  <a:lumMod val="60000"/>
                  <a:lumOff val="40000"/>
                </a:schemeClr>
              </a:solidFill>
            </a:endParaRPr>
          </a:p>
        </p:txBody>
      </p:sp>
      <p:sp>
        <p:nvSpPr>
          <p:cNvPr id="215" name="Shape 215"/>
          <p:cNvSpPr txBox="1"/>
          <p:nvPr/>
        </p:nvSpPr>
        <p:spPr>
          <a:xfrm>
            <a:off x="1524001" y="1626294"/>
            <a:ext cx="4433454" cy="5697715"/>
          </a:xfrm>
          <a:prstGeom prst="rect">
            <a:avLst/>
          </a:prstGeom>
          <a:noFill/>
          <a:ln>
            <a:noFill/>
          </a:ln>
        </p:spPr>
        <p:txBody>
          <a:bodyPr spcFirstLastPara="1" wrap="square" lIns="0" tIns="0" rIns="0" bIns="0" anchor="t" anchorCtr="0">
            <a:noAutofit/>
          </a:bodyPr>
          <a:lstStyle/>
          <a:p>
            <a:pPr marL="1485900" lvl="2" indent="-393700">
              <a:buClr>
                <a:schemeClr val="dk1"/>
              </a:buClr>
              <a:buSzPts val="2800"/>
            </a:pPr>
            <a:endParaRPr sz="2800" dirty="0">
              <a:solidFill>
                <a:srgbClr val="007FA3"/>
              </a:solidFill>
              <a:latin typeface="Arial"/>
              <a:ea typeface="Arial"/>
              <a:cs typeface="Arial"/>
              <a:sym typeface="Arial"/>
            </a:endParaRPr>
          </a:p>
        </p:txBody>
      </p:sp>
      <p:graphicFrame>
        <p:nvGraphicFramePr>
          <p:cNvPr id="5" name="Table 4"/>
          <p:cNvGraphicFramePr>
            <a:graphicFrameLocks noGrp="1"/>
          </p:cNvGraphicFramePr>
          <p:nvPr>
            <p:extLst>
              <p:ext uri="{D42A27DB-BD31-4B8C-83A1-F6EECF244321}">
                <p14:modId xmlns:p14="http://schemas.microsoft.com/office/powerpoint/2010/main" val="3441652324"/>
              </p:ext>
            </p:extLst>
          </p:nvPr>
        </p:nvGraphicFramePr>
        <p:xfrm>
          <a:off x="2493406" y="974773"/>
          <a:ext cx="8453636" cy="5012352"/>
        </p:xfrm>
        <a:graphic>
          <a:graphicData uri="http://schemas.openxmlformats.org/drawingml/2006/table">
            <a:tbl>
              <a:tblPr firstRow="1" firstCol="1" bandRow="1">
                <a:tableStyleId>{5C22544A-7EE6-4342-B048-85BDC9FD1C3A}</a:tableStyleId>
              </a:tblPr>
              <a:tblGrid>
                <a:gridCol w="1480513">
                  <a:extLst>
                    <a:ext uri="{9D8B030D-6E8A-4147-A177-3AD203B41FA5}">
                      <a16:colId xmlns:a16="http://schemas.microsoft.com/office/drawing/2014/main" val="20000"/>
                    </a:ext>
                  </a:extLst>
                </a:gridCol>
                <a:gridCol w="3749983">
                  <a:extLst>
                    <a:ext uri="{9D8B030D-6E8A-4147-A177-3AD203B41FA5}">
                      <a16:colId xmlns:a16="http://schemas.microsoft.com/office/drawing/2014/main" val="20001"/>
                    </a:ext>
                  </a:extLst>
                </a:gridCol>
                <a:gridCol w="3223140">
                  <a:extLst>
                    <a:ext uri="{9D8B030D-6E8A-4147-A177-3AD203B41FA5}">
                      <a16:colId xmlns:a16="http://schemas.microsoft.com/office/drawing/2014/main" val="20002"/>
                    </a:ext>
                  </a:extLst>
                </a:gridCol>
              </a:tblGrid>
              <a:tr h="748510">
                <a:tc gridSpan="3">
                  <a:txBody>
                    <a:bodyPr/>
                    <a:lstStyle/>
                    <a:p>
                      <a:pPr algn="ctr">
                        <a:spcAft>
                          <a:spcPts val="0"/>
                        </a:spcAft>
                      </a:pPr>
                      <a:r>
                        <a:rPr lang="en-GB" sz="2000" i="0" dirty="0" smtClean="0">
                          <a:effectLst/>
                          <a:latin typeface="Calibri" panose="020F0502020204030204" pitchFamily="34" charset="0"/>
                          <a:ea typeface="Calibri" panose="020F0502020204030204" pitchFamily="34" charset="0"/>
                          <a:cs typeface="Times New Roman" panose="02020603050405020304" pitchFamily="18" charset="0"/>
                        </a:rPr>
                        <a:t>Schools </a:t>
                      </a:r>
                      <a:r>
                        <a:rPr lang="en-GB" sz="2000" i="0" dirty="0">
                          <a:effectLst/>
                          <a:latin typeface="Calibri" panose="020F0502020204030204" pitchFamily="34" charset="0"/>
                          <a:ea typeface="Calibri" panose="020F0502020204030204" pitchFamily="34" charset="0"/>
                          <a:cs typeface="Times New Roman" panose="02020603050405020304" pitchFamily="18" charset="0"/>
                        </a:rPr>
                        <a:t>using Pearson </a:t>
                      </a:r>
                      <a:r>
                        <a:rPr lang="en-GB" sz="2000" i="0" dirty="0" smtClean="0">
                          <a:effectLst/>
                          <a:latin typeface="Calibri" panose="020F0502020204030204" pitchFamily="34" charset="0"/>
                          <a:ea typeface="Calibri" panose="020F0502020204030204" pitchFamily="34" charset="0"/>
                          <a:cs typeface="Times New Roman" panose="02020603050405020304" pitchFamily="18" charset="0"/>
                        </a:rPr>
                        <a:t>resources</a:t>
                      </a:r>
                      <a:r>
                        <a:rPr lang="en-GB" sz="2000" i="0" baseline="0" dirty="0" smtClean="0">
                          <a:effectLst/>
                          <a:latin typeface="Calibri" panose="020F0502020204030204" pitchFamily="34" charset="0"/>
                          <a:ea typeface="Calibri" panose="020F0502020204030204" pitchFamily="34" charset="0"/>
                          <a:cs typeface="Times New Roman" panose="02020603050405020304" pitchFamily="18" charset="0"/>
                        </a:rPr>
                        <a:t> recruited</a:t>
                      </a:r>
                      <a:r>
                        <a:rPr lang="en-GB" sz="2000" i="0" dirty="0" smtClean="0">
                          <a:effectLst/>
                          <a:latin typeface="Calibri" panose="020F0502020204030204" pitchFamily="34" charset="0"/>
                          <a:ea typeface="Calibri" panose="020F0502020204030204" pitchFamily="34" charset="0"/>
                          <a:cs typeface="Times New Roman" panose="02020603050405020304" pitchFamily="18" charset="0"/>
                        </a:rPr>
                        <a:t>.</a:t>
                      </a:r>
                    </a:p>
                    <a:p>
                      <a:pPr algn="ctr">
                        <a:spcAft>
                          <a:spcPts val="0"/>
                        </a:spcAft>
                      </a:pPr>
                      <a:r>
                        <a:rPr lang="en-GB" sz="2000" i="0" dirty="0" smtClean="0">
                          <a:effectLst/>
                          <a:latin typeface="Calibri" panose="020F0502020204030204" pitchFamily="34" charset="0"/>
                          <a:ea typeface="Calibri" panose="020F0502020204030204" pitchFamily="34" charset="0"/>
                          <a:cs typeface="Times New Roman" panose="02020603050405020304" pitchFamily="18" charset="0"/>
                        </a:rPr>
                        <a:t>2 </a:t>
                      </a:r>
                      <a:r>
                        <a:rPr lang="en-GB" sz="2000" i="0" dirty="0">
                          <a:effectLst/>
                          <a:latin typeface="Calibri" panose="020F0502020204030204" pitchFamily="34" charset="0"/>
                          <a:ea typeface="Calibri" panose="020F0502020204030204" pitchFamily="34" charset="0"/>
                          <a:cs typeface="Times New Roman" panose="02020603050405020304" pitchFamily="18" charset="0"/>
                        </a:rPr>
                        <a:t>classes per </a:t>
                      </a:r>
                      <a:r>
                        <a:rPr lang="en-GB" sz="2000" i="0" dirty="0" smtClean="0">
                          <a:effectLst/>
                          <a:latin typeface="Calibri" panose="020F0502020204030204" pitchFamily="34" charset="0"/>
                          <a:ea typeface="Calibri" panose="020F0502020204030204" pitchFamily="34" charset="0"/>
                          <a:cs typeface="Times New Roman" panose="02020603050405020304" pitchFamily="18" charset="0"/>
                        </a:rPr>
                        <a:t>school.</a:t>
                      </a:r>
                      <a:endParaRPr lang="en-GB" sz="2000" i="0" dirty="0">
                        <a:effectLst/>
                        <a:latin typeface="Calibri" panose="020F0502020204030204" pitchFamily="34" charset="0"/>
                        <a:ea typeface="Calibri" panose="020F0502020204030204" pitchFamily="34" charset="0"/>
                        <a:cs typeface="Times New Roman" panose="02020603050405020304" pitchFamily="18" charset="0"/>
                      </a:endParaRPr>
                    </a:p>
                  </a:txBody>
                  <a:tcPr marL="50728" marR="50728"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669311">
                <a:tc>
                  <a:txBody>
                    <a:bodyPr/>
                    <a:lstStyle/>
                    <a:p>
                      <a:pPr algn="ctr">
                        <a:spcAft>
                          <a:spcPts val="0"/>
                        </a:spcAft>
                      </a:pPr>
                      <a:r>
                        <a:rPr lang="en-US" sz="1800" dirty="0">
                          <a:effectLst/>
                        </a:rPr>
                        <a:t>2016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728" marR="50728" marT="0" marB="0" anchor="ctr"/>
                </a:tc>
                <a:tc>
                  <a:txBody>
                    <a:bodyPr/>
                    <a:lstStyle/>
                    <a:p>
                      <a:pPr algn="ctr">
                        <a:spcAft>
                          <a:spcPts val="0"/>
                        </a:spcAft>
                      </a:pPr>
                      <a:r>
                        <a:rPr lang="en-US" sz="1800" dirty="0" err="1" smtClean="0">
                          <a:effectLst/>
                          <a:latin typeface="+mn-lt"/>
                        </a:rPr>
                        <a:t>HoM</a:t>
                      </a:r>
                      <a:r>
                        <a:rPr lang="en-US" sz="1800" dirty="0" smtClean="0">
                          <a:effectLst/>
                          <a:latin typeface="+mn-lt"/>
                        </a:rPr>
                        <a:t> </a:t>
                      </a:r>
                      <a:r>
                        <a:rPr lang="en-US" sz="1800" dirty="0">
                          <a:effectLst/>
                          <a:latin typeface="+mn-lt"/>
                        </a:rPr>
                        <a:t>and class teacher </a:t>
                      </a:r>
                      <a:r>
                        <a:rPr lang="en-US" sz="1800" dirty="0" smtClean="0">
                          <a:effectLst/>
                          <a:latin typeface="+mn-lt"/>
                        </a:rPr>
                        <a:t>telephone interviews</a:t>
                      </a:r>
                      <a:endParaRPr lang="en-GB" sz="1800" dirty="0">
                        <a:effectLst/>
                        <a:latin typeface="+mn-lt"/>
                        <a:ea typeface="Calibri" panose="020F0502020204030204" pitchFamily="34" charset="0"/>
                        <a:cs typeface="Times New Roman" panose="02020603050405020304" pitchFamily="18" charset="0"/>
                      </a:endParaRPr>
                    </a:p>
                  </a:txBody>
                  <a:tcPr marL="50728" marR="50728" marT="0" marB="0" anchor="ctr"/>
                </a:tc>
                <a:tc>
                  <a:txBody>
                    <a:bodyPr/>
                    <a:lstStyle/>
                    <a:p>
                      <a:pPr algn="ctr">
                        <a:spcAft>
                          <a:spcPts val="0"/>
                        </a:spcAft>
                      </a:pPr>
                      <a:r>
                        <a:rPr lang="en-GB" sz="1800" dirty="0">
                          <a:effectLst/>
                          <a:latin typeface="+mn-lt"/>
                          <a:ea typeface="Calibri" panose="020F0502020204030204" pitchFamily="34" charset="0"/>
                          <a:cs typeface="Times New Roman" panose="02020603050405020304" pitchFamily="18" charset="0"/>
                        </a:rPr>
                        <a:t>Student baseline assessments</a:t>
                      </a:r>
                    </a:p>
                  </a:txBody>
                  <a:tcPr marL="50728" marR="50728" marT="0" marB="0" anchor="ctr"/>
                </a:tc>
                <a:extLst>
                  <a:ext uri="{0D108BD9-81ED-4DB2-BD59-A6C34878D82A}">
                    <a16:rowId xmlns:a16="http://schemas.microsoft.com/office/drawing/2014/main" val="10001"/>
                  </a:ext>
                </a:extLst>
              </a:tr>
              <a:tr h="983084">
                <a:tc>
                  <a:txBody>
                    <a:bodyPr/>
                    <a:lstStyle/>
                    <a:p>
                      <a:pPr algn="ctr">
                        <a:spcAft>
                          <a:spcPts val="0"/>
                        </a:spcAft>
                      </a:pPr>
                      <a:r>
                        <a:rPr lang="en-US" sz="1800" dirty="0">
                          <a:effectLst/>
                        </a:rPr>
                        <a:t>Spring 2017 </a:t>
                      </a:r>
                      <a:r>
                        <a:rPr lang="en-US" sz="1800" dirty="0" smtClean="0">
                          <a:effectLst/>
                        </a:rPr>
                        <a:t>Spring </a:t>
                      </a:r>
                      <a:r>
                        <a:rPr lang="en-US" sz="1800" dirty="0">
                          <a:effectLst/>
                        </a:rPr>
                        <a:t>2018</a:t>
                      </a:r>
                    </a:p>
                  </a:txBody>
                  <a:tcPr marL="50728" marR="50728" marT="0" marB="0" anchor="ctr"/>
                </a:tc>
                <a:tc>
                  <a:txBody>
                    <a:bodyPr/>
                    <a:lstStyle/>
                    <a:p>
                      <a:pPr algn="ctr">
                        <a:spcAft>
                          <a:spcPts val="0"/>
                        </a:spcAft>
                      </a:pPr>
                      <a:r>
                        <a:rPr lang="en-US" sz="1800" dirty="0" smtClean="0">
                          <a:effectLst/>
                          <a:latin typeface="+mn-lt"/>
                        </a:rPr>
                        <a:t>Lesson observations:</a:t>
                      </a:r>
                      <a:r>
                        <a:rPr lang="en-US" sz="1800" baseline="0" dirty="0" smtClean="0">
                          <a:effectLst/>
                          <a:latin typeface="+mn-lt"/>
                        </a:rPr>
                        <a:t> </a:t>
                      </a:r>
                      <a:r>
                        <a:rPr lang="en-US" sz="1800" dirty="0" smtClean="0">
                          <a:effectLst/>
                          <a:latin typeface="+mn-lt"/>
                        </a:rPr>
                        <a:t>focus </a:t>
                      </a:r>
                      <a:r>
                        <a:rPr lang="en-US" sz="1800" dirty="0">
                          <a:effectLst/>
                          <a:latin typeface="+mn-lt"/>
                        </a:rPr>
                        <a:t>on new aspects of curriculum </a:t>
                      </a:r>
                      <a:endParaRPr lang="en-GB" sz="1800" dirty="0">
                        <a:solidFill>
                          <a:srgbClr val="FF0000"/>
                        </a:solidFill>
                        <a:effectLst/>
                        <a:latin typeface="+mn-lt"/>
                        <a:ea typeface="Calibri" panose="020F0502020204030204" pitchFamily="34" charset="0"/>
                        <a:cs typeface="Times New Roman" panose="02020603050405020304" pitchFamily="18" charset="0"/>
                      </a:endParaRPr>
                    </a:p>
                  </a:txBody>
                  <a:tcPr marL="50728" marR="50728" marT="0" marB="0" anchor="ctr"/>
                </a:tc>
                <a:tc>
                  <a:txBody>
                    <a:bodyPr/>
                    <a:lstStyle/>
                    <a:p>
                      <a:pPr algn="ctr">
                        <a:spcAft>
                          <a:spcPts val="0"/>
                        </a:spcAft>
                      </a:pPr>
                      <a:r>
                        <a:rPr lang="en-US" sz="1800" dirty="0">
                          <a:effectLst/>
                          <a:latin typeface="+mn-lt"/>
                        </a:rPr>
                        <a:t>Teacher </a:t>
                      </a:r>
                      <a:r>
                        <a:rPr lang="en-US" sz="1800" dirty="0" smtClean="0">
                          <a:effectLst/>
                          <a:latin typeface="+mn-lt"/>
                        </a:rPr>
                        <a:t>post-lesson</a:t>
                      </a:r>
                      <a:r>
                        <a:rPr lang="en-US" sz="1800" baseline="0" dirty="0" smtClean="0">
                          <a:effectLst/>
                          <a:latin typeface="+mn-lt"/>
                        </a:rPr>
                        <a:t> interviews</a:t>
                      </a:r>
                      <a:r>
                        <a:rPr lang="en-US" sz="1800" dirty="0" smtClean="0">
                          <a:effectLst/>
                          <a:latin typeface="+mn-lt"/>
                        </a:rPr>
                        <a:t> </a:t>
                      </a:r>
                      <a:endParaRPr lang="en-US" sz="1800" dirty="0">
                        <a:effectLst/>
                        <a:latin typeface="+mn-lt"/>
                      </a:endParaRPr>
                    </a:p>
                    <a:p>
                      <a:pPr algn="ctr">
                        <a:spcAft>
                          <a:spcPts val="0"/>
                        </a:spcAft>
                      </a:pPr>
                      <a:r>
                        <a:rPr lang="en-US" sz="1800" dirty="0">
                          <a:effectLst/>
                          <a:latin typeface="+mn-lt"/>
                        </a:rPr>
                        <a:t>Student focus </a:t>
                      </a:r>
                      <a:r>
                        <a:rPr lang="en-US" sz="1800" dirty="0" smtClean="0">
                          <a:effectLst/>
                          <a:latin typeface="+mn-lt"/>
                        </a:rPr>
                        <a:t>groups</a:t>
                      </a:r>
                      <a:endParaRPr lang="en-GB" sz="1800" dirty="0">
                        <a:effectLst/>
                        <a:latin typeface="+mn-lt"/>
                      </a:endParaRPr>
                    </a:p>
                  </a:txBody>
                  <a:tcPr marL="50728" marR="50728" marT="0" marB="0" anchor="ctr"/>
                </a:tc>
                <a:extLst>
                  <a:ext uri="{0D108BD9-81ED-4DB2-BD59-A6C34878D82A}">
                    <a16:rowId xmlns:a16="http://schemas.microsoft.com/office/drawing/2014/main" val="10002"/>
                  </a:ext>
                </a:extLst>
              </a:tr>
              <a:tr h="983084">
                <a:tc>
                  <a:txBody>
                    <a:bodyPr/>
                    <a:lstStyle/>
                    <a:p>
                      <a:pPr algn="ctr">
                        <a:spcAft>
                          <a:spcPts val="0"/>
                        </a:spcAft>
                      </a:pPr>
                      <a:r>
                        <a:rPr lang="en-US" sz="1800" dirty="0">
                          <a:effectLst/>
                        </a:rPr>
                        <a:t>Summer 2018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728" marR="50728" marT="0" marB="0" anchor="ctr"/>
                </a:tc>
                <a:tc>
                  <a:txBody>
                    <a:bodyPr/>
                    <a:lstStyle/>
                    <a:p>
                      <a:pPr algn="ctr">
                        <a:spcAft>
                          <a:spcPts val="0"/>
                        </a:spcAft>
                      </a:pPr>
                      <a:r>
                        <a:rPr lang="en-US" sz="1800" dirty="0">
                          <a:effectLst/>
                          <a:latin typeface="+mn-lt"/>
                        </a:rPr>
                        <a:t>Class teacher </a:t>
                      </a:r>
                      <a:r>
                        <a:rPr lang="en-US" sz="1800" dirty="0" smtClean="0">
                          <a:effectLst/>
                          <a:latin typeface="+mn-lt"/>
                        </a:rPr>
                        <a:t>surveys</a:t>
                      </a:r>
                      <a:endParaRPr lang="en-US" sz="1800" dirty="0">
                        <a:effectLst/>
                        <a:latin typeface="+mn-lt"/>
                      </a:endParaRPr>
                    </a:p>
                    <a:p>
                      <a:pPr algn="ctr">
                        <a:spcAft>
                          <a:spcPts val="0"/>
                        </a:spcAft>
                      </a:pPr>
                      <a:r>
                        <a:rPr lang="en-US" sz="1800" dirty="0" smtClean="0">
                          <a:effectLst/>
                          <a:latin typeface="+mn-lt"/>
                          <a:ea typeface="Calibri" panose="020F0502020204030204" pitchFamily="34" charset="0"/>
                          <a:cs typeface="Times New Roman" panose="02020603050405020304" pitchFamily="18" charset="0"/>
                        </a:rPr>
                        <a:t>Student</a:t>
                      </a:r>
                      <a:r>
                        <a:rPr lang="en-US" sz="1800" baseline="0" dirty="0" smtClean="0">
                          <a:effectLst/>
                          <a:latin typeface="+mn-lt"/>
                          <a:ea typeface="Calibri" panose="020F0502020204030204" pitchFamily="34" charset="0"/>
                          <a:cs typeface="Times New Roman" panose="02020603050405020304" pitchFamily="18" charset="0"/>
                        </a:rPr>
                        <a:t> </a:t>
                      </a:r>
                      <a:r>
                        <a:rPr lang="en-US" sz="1800" dirty="0" smtClean="0">
                          <a:effectLst/>
                          <a:latin typeface="+mn-lt"/>
                          <a:ea typeface="Calibri" panose="020F0502020204030204" pitchFamily="34" charset="0"/>
                          <a:cs typeface="Times New Roman" panose="02020603050405020304" pitchFamily="18" charset="0"/>
                        </a:rPr>
                        <a:t>surveys</a:t>
                      </a:r>
                      <a:endParaRPr lang="en-GB" sz="1800" dirty="0">
                        <a:effectLst/>
                        <a:latin typeface="+mn-lt"/>
                        <a:ea typeface="Calibri" panose="020F0502020204030204" pitchFamily="34" charset="0"/>
                        <a:cs typeface="Times New Roman" panose="02020603050405020304" pitchFamily="18" charset="0"/>
                      </a:endParaRPr>
                    </a:p>
                  </a:txBody>
                  <a:tcPr marL="50728" marR="50728" marT="0" marB="0" anchor="ctr"/>
                </a:tc>
                <a:tc>
                  <a:txBody>
                    <a:bodyPr/>
                    <a:lstStyle/>
                    <a:p>
                      <a:pPr algn="ctr">
                        <a:spcAft>
                          <a:spcPts val="0"/>
                        </a:spcAft>
                      </a:pPr>
                      <a:r>
                        <a:rPr lang="en-GB" sz="1800" dirty="0" smtClean="0">
                          <a:effectLst/>
                          <a:latin typeface="+mn-lt"/>
                          <a:ea typeface="Calibri" panose="020F0502020204030204" pitchFamily="34" charset="0"/>
                          <a:cs typeface="Times New Roman" panose="02020603050405020304" pitchFamily="18" charset="0"/>
                        </a:rPr>
                        <a:t>External</a:t>
                      </a:r>
                      <a:r>
                        <a:rPr lang="en-GB" sz="1800" baseline="0" dirty="0" smtClean="0">
                          <a:effectLst/>
                          <a:latin typeface="+mn-lt"/>
                          <a:ea typeface="Calibri" panose="020F0502020204030204" pitchFamily="34" charset="0"/>
                          <a:cs typeface="Times New Roman" panose="02020603050405020304" pitchFamily="18" charset="0"/>
                        </a:rPr>
                        <a:t> assessment outcome date</a:t>
                      </a:r>
                      <a:r>
                        <a:rPr lang="en-GB" sz="1800" dirty="0" smtClean="0">
                          <a:effectLst/>
                          <a:latin typeface="+mn-lt"/>
                          <a:ea typeface="Calibri" panose="020F0502020204030204" pitchFamily="34" charset="0"/>
                          <a:cs typeface="Times New Roman" panose="02020603050405020304" pitchFamily="18" charset="0"/>
                        </a:rPr>
                        <a:t> </a:t>
                      </a:r>
                    </a:p>
                  </a:txBody>
                  <a:tcPr marL="50728" marR="50728" marT="0" marB="0" anchor="ctr"/>
                </a:tc>
                <a:extLst>
                  <a:ext uri="{0D108BD9-81ED-4DB2-BD59-A6C34878D82A}">
                    <a16:rowId xmlns:a16="http://schemas.microsoft.com/office/drawing/2014/main" val="10006"/>
                  </a:ext>
                </a:extLst>
              </a:tr>
              <a:tr h="586731">
                <a:tc>
                  <a:txBody>
                    <a:bodyPr/>
                    <a:lstStyle/>
                    <a:p>
                      <a:pPr algn="ctr">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Autumn 2018</a:t>
                      </a:r>
                    </a:p>
                  </a:txBody>
                  <a:tcPr marL="50728" marR="50728" marT="0" marB="0" anchor="ctr"/>
                </a:tc>
                <a:tc gridSpan="2">
                  <a:txBody>
                    <a:bodyPr/>
                    <a:lstStyle/>
                    <a:p>
                      <a:pPr algn="ctr">
                        <a:spcAft>
                          <a:spcPts val="0"/>
                        </a:spcAft>
                      </a:pPr>
                      <a:r>
                        <a:rPr lang="en-GB" sz="1800" dirty="0">
                          <a:effectLst/>
                          <a:latin typeface="+mn-lt"/>
                          <a:ea typeface="Calibri" panose="020F0502020204030204" pitchFamily="34" charset="0"/>
                          <a:cs typeface="Times New Roman" panose="02020603050405020304" pitchFamily="18" charset="0"/>
                        </a:rPr>
                        <a:t>Final </a:t>
                      </a:r>
                      <a:r>
                        <a:rPr lang="en-GB" sz="1800" dirty="0" smtClean="0">
                          <a:effectLst/>
                          <a:latin typeface="+mn-lt"/>
                          <a:ea typeface="Calibri" panose="020F0502020204030204" pitchFamily="34" charset="0"/>
                          <a:cs typeface="Times New Roman" panose="02020603050405020304" pitchFamily="18" charset="0"/>
                        </a:rPr>
                        <a:t>reflections </a:t>
                      </a:r>
                      <a:r>
                        <a:rPr lang="en-GB" sz="1800" dirty="0">
                          <a:effectLst/>
                          <a:latin typeface="+mn-lt"/>
                          <a:ea typeface="Calibri" panose="020F0502020204030204" pitchFamily="34" charset="0"/>
                          <a:cs typeface="Times New Roman" panose="02020603050405020304" pitchFamily="18" charset="0"/>
                        </a:rPr>
                        <a:t>with </a:t>
                      </a:r>
                      <a:r>
                        <a:rPr lang="en-GB" sz="1800" dirty="0" err="1">
                          <a:effectLst/>
                          <a:latin typeface="+mn-lt"/>
                          <a:ea typeface="Calibri" panose="020F0502020204030204" pitchFamily="34" charset="0"/>
                          <a:cs typeface="Times New Roman" panose="02020603050405020304" pitchFamily="18" charset="0"/>
                        </a:rPr>
                        <a:t>HoMs</a:t>
                      </a:r>
                      <a:endParaRPr lang="en-GB" sz="1800" dirty="0">
                        <a:effectLst/>
                        <a:latin typeface="+mn-lt"/>
                        <a:ea typeface="Calibri" panose="020F0502020204030204" pitchFamily="34" charset="0"/>
                        <a:cs typeface="Times New Roman" panose="02020603050405020304" pitchFamily="18" charset="0"/>
                      </a:endParaRPr>
                    </a:p>
                  </a:txBody>
                  <a:tcPr marL="50728" marR="50728" marT="0" marB="0" anchor="ctr"/>
                </a:tc>
                <a:tc hMerge="1">
                  <a:txBody>
                    <a:bodyPr/>
                    <a:lstStyle/>
                    <a:p>
                      <a:endParaRPr lang="en-GB"/>
                    </a:p>
                  </a:txBody>
                  <a:tcPr/>
                </a:tc>
                <a:extLst>
                  <a:ext uri="{0D108BD9-81ED-4DB2-BD59-A6C34878D82A}">
                    <a16:rowId xmlns:a16="http://schemas.microsoft.com/office/drawing/2014/main" val="10007"/>
                  </a:ext>
                </a:extLst>
              </a:tr>
              <a:tr h="1041632">
                <a:tc gridSpan="3">
                  <a:txBody>
                    <a:bodyPr/>
                    <a:lstStyle/>
                    <a:p>
                      <a:pPr algn="ctr">
                        <a:spcAft>
                          <a:spcPts val="0"/>
                        </a:spcAft>
                      </a:pPr>
                      <a:r>
                        <a:rPr lang="en-US" sz="2000" b="1" i="0" kern="1200" dirty="0" smtClean="0">
                          <a:solidFill>
                            <a:schemeClr val="lt1"/>
                          </a:solidFill>
                          <a:effectLst/>
                          <a:latin typeface="+mn-lt"/>
                          <a:ea typeface="+mn-ea"/>
                          <a:cs typeface="+mn-cs"/>
                        </a:rPr>
                        <a:t>Data analysis using </a:t>
                      </a:r>
                      <a:r>
                        <a:rPr lang="en-US" sz="2000" b="1" i="0" kern="1200" dirty="0" smtClean="0">
                          <a:solidFill>
                            <a:schemeClr val="lt1"/>
                          </a:solidFill>
                          <a:effectLst/>
                          <a:latin typeface="+mn-lt"/>
                          <a:ea typeface="+mn-ea"/>
                          <a:cs typeface="+mn-cs"/>
                        </a:rPr>
                        <a:t>research </a:t>
                      </a:r>
                      <a:r>
                        <a:rPr lang="en-US" sz="2000" b="1" i="0" kern="1200" dirty="0">
                          <a:solidFill>
                            <a:schemeClr val="lt1"/>
                          </a:solidFill>
                          <a:effectLst/>
                          <a:latin typeface="+mn-lt"/>
                          <a:ea typeface="+mn-ea"/>
                          <a:cs typeface="+mn-cs"/>
                        </a:rPr>
                        <a:t>question </a:t>
                      </a:r>
                      <a:r>
                        <a:rPr lang="en-US" sz="2000" b="1" i="0" kern="1200" dirty="0" smtClean="0">
                          <a:solidFill>
                            <a:schemeClr val="lt1"/>
                          </a:solidFill>
                          <a:effectLst/>
                          <a:latin typeface="+mn-lt"/>
                          <a:ea typeface="+mn-ea"/>
                          <a:cs typeface="+mn-cs"/>
                        </a:rPr>
                        <a:t>themes,</a:t>
                      </a:r>
                      <a:r>
                        <a:rPr lang="en-US" sz="2000" b="1" i="0" kern="1200" baseline="0" dirty="0" smtClean="0">
                          <a:solidFill>
                            <a:schemeClr val="lt1"/>
                          </a:solidFill>
                          <a:effectLst/>
                          <a:latin typeface="+mn-lt"/>
                          <a:ea typeface="+mn-ea"/>
                          <a:cs typeface="+mn-cs"/>
                        </a:rPr>
                        <a:t> </a:t>
                      </a:r>
                      <a:endParaRPr lang="en-US" sz="2000" b="1" i="0" kern="1200" baseline="0" dirty="0" smtClean="0">
                        <a:solidFill>
                          <a:schemeClr val="lt1"/>
                        </a:solidFill>
                        <a:effectLst/>
                        <a:latin typeface="+mn-lt"/>
                        <a:ea typeface="+mn-ea"/>
                        <a:cs typeface="+mn-cs"/>
                      </a:endParaRPr>
                    </a:p>
                    <a:p>
                      <a:pPr algn="ctr">
                        <a:spcAft>
                          <a:spcPts val="0"/>
                        </a:spcAft>
                      </a:pPr>
                      <a:r>
                        <a:rPr lang="en-US" sz="2000" b="1" i="0" kern="1200" baseline="0" dirty="0" smtClean="0">
                          <a:solidFill>
                            <a:schemeClr val="lt1"/>
                          </a:solidFill>
                          <a:effectLst/>
                          <a:latin typeface="+mn-lt"/>
                          <a:ea typeface="+mn-ea"/>
                          <a:cs typeface="+mn-cs"/>
                        </a:rPr>
                        <a:t>leading to </a:t>
                      </a:r>
                      <a:r>
                        <a:rPr lang="en-US" sz="2000" b="1" i="0" kern="1200" dirty="0" smtClean="0">
                          <a:solidFill>
                            <a:schemeClr val="lt1"/>
                          </a:solidFill>
                          <a:effectLst/>
                          <a:latin typeface="+mn-lt"/>
                          <a:ea typeface="+mn-ea"/>
                          <a:cs typeface="+mn-cs"/>
                        </a:rPr>
                        <a:t>a </a:t>
                      </a:r>
                      <a:r>
                        <a:rPr lang="en-US" sz="2000" b="1" i="0" kern="1200" dirty="0">
                          <a:solidFill>
                            <a:schemeClr val="lt1"/>
                          </a:solidFill>
                          <a:effectLst/>
                          <a:latin typeface="+mn-lt"/>
                          <a:ea typeface="+mn-ea"/>
                          <a:cs typeface="+mn-cs"/>
                        </a:rPr>
                        <a:t>grounded approach (Charmaz, 2014) </a:t>
                      </a:r>
                      <a:r>
                        <a:rPr lang="en-US" sz="2000" b="1" i="0" kern="1200" dirty="0" smtClean="0">
                          <a:solidFill>
                            <a:schemeClr val="lt1"/>
                          </a:solidFill>
                          <a:effectLst/>
                          <a:latin typeface="+mn-lt"/>
                          <a:ea typeface="+mn-ea"/>
                          <a:cs typeface="+mn-cs"/>
                        </a:rPr>
                        <a:t>                                          to developing</a:t>
                      </a:r>
                      <a:r>
                        <a:rPr lang="en-US" sz="2000" b="1" i="0" kern="1200" baseline="0" dirty="0" smtClean="0">
                          <a:solidFill>
                            <a:schemeClr val="lt1"/>
                          </a:solidFill>
                          <a:effectLst/>
                          <a:latin typeface="+mn-lt"/>
                          <a:ea typeface="+mn-ea"/>
                          <a:cs typeface="+mn-cs"/>
                        </a:rPr>
                        <a:t> subthemes</a:t>
                      </a:r>
                      <a:endParaRPr lang="en-GB" sz="2000" i="0" dirty="0">
                        <a:effectLst/>
                        <a:latin typeface="Calibri" panose="020F0502020204030204" pitchFamily="34" charset="0"/>
                        <a:ea typeface="Calibri" panose="020F0502020204030204" pitchFamily="34" charset="0"/>
                        <a:cs typeface="Times New Roman" panose="02020603050405020304" pitchFamily="18" charset="0"/>
                      </a:endParaRPr>
                    </a:p>
                  </a:txBody>
                  <a:tcPr marL="50728" marR="50728" marT="0" marB="0" anchor="ctr"/>
                </a:tc>
                <a:tc hMerge="1">
                  <a:txBody>
                    <a:bodyPr/>
                    <a:lstStyle/>
                    <a:p>
                      <a:pPr algn="ctr">
                        <a:spcAft>
                          <a:spcPts val="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728" marR="50728" marT="0" marB="0" anchor="ctr"/>
                </a:tc>
                <a:tc hMerge="1">
                  <a:txBody>
                    <a:bodyPr/>
                    <a:lstStyle/>
                    <a:p>
                      <a:endParaRPr lang="en-GB"/>
                    </a:p>
                  </a:txBody>
                  <a:tcPr/>
                </a:tc>
                <a:extLst>
                  <a:ext uri="{0D108BD9-81ED-4DB2-BD59-A6C34878D82A}">
                    <a16:rowId xmlns:a16="http://schemas.microsoft.com/office/drawing/2014/main" val="3975646645"/>
                  </a:ext>
                </a:extLst>
              </a:tr>
            </a:tbl>
          </a:graphicData>
        </a:graphic>
      </p:graphicFrame>
    </p:spTree>
    <p:extLst>
      <p:ext uri="{BB962C8B-B14F-4D97-AF65-F5344CB8AC3E}">
        <p14:creationId xmlns:p14="http://schemas.microsoft.com/office/powerpoint/2010/main" val="8847111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Shape 270"/>
          <p:cNvSpPr txBox="1">
            <a:spLocks noGrp="1"/>
          </p:cNvSpPr>
          <p:nvPr>
            <p:ph type="sldNum" idx="12"/>
          </p:nvPr>
        </p:nvSpPr>
        <p:spPr>
          <a:prstGeom prst="rect">
            <a:avLst/>
          </a:prstGeom>
          <a:noFill/>
          <a:ln>
            <a:noFill/>
          </a:ln>
        </p:spPr>
        <p:txBody>
          <a:bodyPr spcFirstLastPara="1" vert="horz" wrap="square" lIns="0" tIns="0" rIns="0" bIns="0" rtlCol="0" anchor="ctr" anchorCtr="0">
            <a:noAutofit/>
          </a:bodyPr>
          <a:lstStyle/>
          <a:p>
            <a:pPr algn="l" defTabSz="914400">
              <a:buClr>
                <a:srgbClr val="000000"/>
              </a:buClr>
              <a:defRPr/>
            </a:pPr>
            <a:fld id="{00000000-1234-1234-1234-123412341234}" type="slidenum">
              <a:rPr lang="en-US" sz="800" b="1" kern="0">
                <a:solidFill>
                  <a:srgbClr val="003057"/>
                </a:solidFill>
                <a:latin typeface="Arial"/>
                <a:ea typeface="Arial"/>
                <a:cs typeface="Arial"/>
                <a:sym typeface="Arial"/>
              </a:rPr>
              <a:pPr algn="l" defTabSz="914400">
                <a:buClr>
                  <a:srgbClr val="000000"/>
                </a:buClr>
                <a:defRPr/>
              </a:pPr>
              <a:t>5</a:t>
            </a:fld>
            <a:endParaRPr sz="800" b="1" kern="0">
              <a:solidFill>
                <a:srgbClr val="003057"/>
              </a:solidFill>
              <a:latin typeface="Arial"/>
              <a:ea typeface="Arial"/>
              <a:cs typeface="Arial"/>
              <a:sym typeface="Arial"/>
            </a:endParaRPr>
          </a:p>
        </p:txBody>
      </p:sp>
      <p:sp>
        <p:nvSpPr>
          <p:cNvPr id="2" name="Rectangle 1"/>
          <p:cNvSpPr/>
          <p:nvPr/>
        </p:nvSpPr>
        <p:spPr>
          <a:xfrm>
            <a:off x="1803399" y="503243"/>
            <a:ext cx="9800466" cy="523220"/>
          </a:xfrm>
          <a:prstGeom prst="rect">
            <a:avLst/>
          </a:prstGeom>
        </p:spPr>
        <p:txBody>
          <a:bodyPr wrap="square">
            <a:spAutoFit/>
          </a:bodyPr>
          <a:lstStyle/>
          <a:p>
            <a:pPr lvl="1" defTabSz="914400">
              <a:buClr>
                <a:srgbClr val="000000"/>
              </a:buClr>
              <a:defRPr/>
            </a:pPr>
            <a:r>
              <a:rPr lang="en-GB" sz="2800" kern="0" dirty="0">
                <a:solidFill>
                  <a:schemeClr val="accent3">
                    <a:lumMod val="60000"/>
                    <a:lumOff val="40000"/>
                  </a:schemeClr>
                </a:solidFill>
                <a:sym typeface="Arial"/>
              </a:rPr>
              <a:t>Profile of problem-solving in </a:t>
            </a:r>
            <a:r>
              <a:rPr lang="en-GB" sz="2800" kern="0" dirty="0" smtClean="0">
                <a:solidFill>
                  <a:schemeClr val="accent3">
                    <a:lumMod val="60000"/>
                    <a:lumOff val="40000"/>
                  </a:schemeClr>
                </a:solidFill>
                <a:sym typeface="Arial"/>
              </a:rPr>
              <a:t>summative assessment</a:t>
            </a:r>
            <a:r>
              <a:rPr lang="en-GB" sz="2800" kern="0" dirty="0">
                <a:solidFill>
                  <a:schemeClr val="accent3">
                    <a:lumMod val="60000"/>
                    <a:lumOff val="40000"/>
                  </a:schemeClr>
                </a:solidFill>
                <a:sym typeface="Arial"/>
              </a:rPr>
              <a:t>: </a:t>
            </a:r>
            <a:endParaRPr lang="en-GB" sz="2800" kern="0" dirty="0">
              <a:solidFill>
                <a:schemeClr val="accent3">
                  <a:lumMod val="60000"/>
                  <a:lumOff val="40000"/>
                </a:schemeClr>
              </a:solidFill>
              <a:sym typeface="Aria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93747" y="4728584"/>
            <a:ext cx="2307963" cy="2307963"/>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5156805" y="6210122"/>
            <a:ext cx="462627" cy="485848"/>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4989081" y="5959166"/>
            <a:ext cx="273303" cy="459408"/>
          </a:xfrm>
          <a:prstGeom prst="rect">
            <a:avLst/>
          </a:prstGeom>
        </p:spPr>
      </p:pic>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4491741" y="6309421"/>
            <a:ext cx="490323" cy="485848"/>
          </a:xfrm>
          <a:prstGeom prst="rect">
            <a:avLst/>
          </a:prstGeom>
        </p:spPr>
      </p:pic>
      <p:pic>
        <p:nvPicPr>
          <p:cNvPr id="10" name="Pictur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5580833" y="5938088"/>
            <a:ext cx="260706" cy="473874"/>
          </a:xfrm>
          <a:prstGeom prst="rect">
            <a:avLst/>
          </a:prstGeom>
        </p:spPr>
      </p:pic>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976015" y="5412597"/>
            <a:ext cx="1139748" cy="1139748"/>
          </a:xfrm>
          <a:prstGeom prst="rect">
            <a:avLst/>
          </a:prstGeom>
        </p:spPr>
      </p:pic>
      <p:pic>
        <p:nvPicPr>
          <p:cNvPr id="12" name="Picture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530687" y="5882566"/>
            <a:ext cx="853711" cy="853711"/>
          </a:xfrm>
          <a:prstGeom prst="rect">
            <a:avLst/>
          </a:prstGeom>
        </p:spPr>
      </p:pic>
      <p:graphicFrame>
        <p:nvGraphicFramePr>
          <p:cNvPr id="3" name="Table 2">
            <a:extLst>
              <a:ext uri="{FF2B5EF4-FFF2-40B4-BE49-F238E27FC236}">
                <a16:creationId xmlns:a16="http://schemas.microsoft.com/office/drawing/2014/main" id="{4B9D023A-15DD-40F1-8BF1-94BAFA6D4BEA}"/>
              </a:ext>
            </a:extLst>
          </p:cNvPr>
          <p:cNvGraphicFramePr>
            <a:graphicFrameLocks noGrp="1"/>
          </p:cNvGraphicFramePr>
          <p:nvPr>
            <p:extLst>
              <p:ext uri="{D42A27DB-BD31-4B8C-83A1-F6EECF244321}">
                <p14:modId xmlns:p14="http://schemas.microsoft.com/office/powerpoint/2010/main" val="1014481028"/>
              </p:ext>
            </p:extLst>
          </p:nvPr>
        </p:nvGraphicFramePr>
        <p:xfrm>
          <a:off x="2385154" y="1182754"/>
          <a:ext cx="8227038" cy="4011546"/>
        </p:xfrm>
        <a:graphic>
          <a:graphicData uri="http://schemas.openxmlformats.org/drawingml/2006/table">
            <a:tbl>
              <a:tblPr firstRow="1" firstCol="1" bandRow="1">
                <a:tableStyleId>{5C22544A-7EE6-4342-B048-85BDC9FD1C3A}</a:tableStyleId>
              </a:tblPr>
              <a:tblGrid>
                <a:gridCol w="684367">
                  <a:extLst>
                    <a:ext uri="{9D8B030D-6E8A-4147-A177-3AD203B41FA5}">
                      <a16:colId xmlns:a16="http://schemas.microsoft.com/office/drawing/2014/main" val="2725375692"/>
                    </a:ext>
                  </a:extLst>
                </a:gridCol>
                <a:gridCol w="2567957">
                  <a:extLst>
                    <a:ext uri="{9D8B030D-6E8A-4147-A177-3AD203B41FA5}">
                      <a16:colId xmlns:a16="http://schemas.microsoft.com/office/drawing/2014/main" val="4023708814"/>
                    </a:ext>
                  </a:extLst>
                </a:gridCol>
                <a:gridCol w="1437874">
                  <a:extLst>
                    <a:ext uri="{9D8B030D-6E8A-4147-A177-3AD203B41FA5}">
                      <a16:colId xmlns:a16="http://schemas.microsoft.com/office/drawing/2014/main" val="2174668035"/>
                    </a:ext>
                  </a:extLst>
                </a:gridCol>
                <a:gridCol w="1636201">
                  <a:extLst>
                    <a:ext uri="{9D8B030D-6E8A-4147-A177-3AD203B41FA5}">
                      <a16:colId xmlns:a16="http://schemas.microsoft.com/office/drawing/2014/main" val="1060350317"/>
                    </a:ext>
                  </a:extLst>
                </a:gridCol>
                <a:gridCol w="1900639">
                  <a:extLst>
                    <a:ext uri="{9D8B030D-6E8A-4147-A177-3AD203B41FA5}">
                      <a16:colId xmlns:a16="http://schemas.microsoft.com/office/drawing/2014/main" val="3123562153"/>
                    </a:ext>
                  </a:extLst>
                </a:gridCol>
              </a:tblGrid>
              <a:tr h="1156508">
                <a:tc gridSpan="2">
                  <a:txBody>
                    <a:bodyPr/>
                    <a:lstStyle/>
                    <a:p>
                      <a:pPr algn="ctr">
                        <a:lnSpc>
                          <a:spcPts val="1800"/>
                        </a:lnSpc>
                        <a:spcAft>
                          <a:spcPts val="0"/>
                        </a:spcAft>
                      </a:pPr>
                      <a:r>
                        <a:rPr lang="en-GB" sz="1800" dirty="0">
                          <a:effectLst/>
                        </a:rPr>
                        <a:t>Assessment </a:t>
                      </a:r>
                      <a:r>
                        <a:rPr lang="en-GB" sz="1800" dirty="0" smtClean="0">
                          <a:effectLst/>
                        </a:rPr>
                        <a:t>Objectives</a:t>
                      </a:r>
                      <a:endParaRPr lang="en-GB" sz="1800" dirty="0">
                        <a:effectLst/>
                      </a:endParaRPr>
                    </a:p>
                    <a:p>
                      <a:pPr algn="ctr">
                        <a:lnSpc>
                          <a:spcPts val="1800"/>
                        </a:lnSpc>
                        <a:spcAft>
                          <a:spcPts val="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1317" marR="31317" marT="0" marB="0" anchor="ctr"/>
                </a:tc>
                <a:tc hMerge="1">
                  <a:txBody>
                    <a:bodyPr/>
                    <a:lstStyle/>
                    <a:p>
                      <a:endParaRPr lang="en-GB"/>
                    </a:p>
                  </a:txBody>
                  <a:tcPr/>
                </a:tc>
                <a:tc>
                  <a:txBody>
                    <a:bodyPr/>
                    <a:lstStyle/>
                    <a:p>
                      <a:pPr algn="ctr">
                        <a:lnSpc>
                          <a:spcPts val="1800"/>
                        </a:lnSpc>
                        <a:spcAft>
                          <a:spcPts val="0"/>
                        </a:spcAft>
                      </a:pPr>
                      <a:r>
                        <a:rPr lang="en-GB" sz="1800" dirty="0">
                          <a:effectLst/>
                        </a:rPr>
                        <a:t>GCSE Foundation tier</a:t>
                      </a:r>
                    </a:p>
                    <a:p>
                      <a:pPr algn="ctr">
                        <a:lnSpc>
                          <a:spcPts val="1800"/>
                        </a:lnSpc>
                        <a:spcAft>
                          <a:spcPts val="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1317" marR="31317" marT="0" marB="0" anchor="ctr"/>
                </a:tc>
                <a:tc>
                  <a:txBody>
                    <a:bodyPr/>
                    <a:lstStyle/>
                    <a:p>
                      <a:pPr algn="ctr">
                        <a:lnSpc>
                          <a:spcPts val="1800"/>
                        </a:lnSpc>
                        <a:spcAft>
                          <a:spcPts val="0"/>
                        </a:spcAft>
                      </a:pPr>
                      <a:r>
                        <a:rPr lang="en-GB" sz="1800" dirty="0" smtClean="0">
                          <a:effectLst/>
                        </a:rPr>
                        <a:t>GCSE</a:t>
                      </a:r>
                    </a:p>
                    <a:p>
                      <a:pPr algn="ctr">
                        <a:lnSpc>
                          <a:spcPts val="1800"/>
                        </a:lnSpc>
                        <a:spcAft>
                          <a:spcPts val="0"/>
                        </a:spcAft>
                      </a:pPr>
                      <a:r>
                        <a:rPr lang="en-GB" sz="1800" dirty="0" smtClean="0">
                          <a:effectLst/>
                        </a:rPr>
                        <a:t> </a:t>
                      </a:r>
                      <a:r>
                        <a:rPr lang="en-GB" sz="1800" dirty="0">
                          <a:effectLst/>
                        </a:rPr>
                        <a:t>Higher </a:t>
                      </a:r>
                      <a:r>
                        <a:rPr lang="en-GB" sz="1800" dirty="0" smtClean="0">
                          <a:effectLst/>
                        </a:rPr>
                        <a:t>tier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1317" marR="31317" marT="0" marB="0" anchor="ctr"/>
                </a:tc>
                <a:tc>
                  <a:txBody>
                    <a:bodyPr/>
                    <a:lstStyle/>
                    <a:p>
                      <a:pPr algn="ctr">
                        <a:lnSpc>
                          <a:spcPts val="1800"/>
                        </a:lnSpc>
                        <a:spcAft>
                          <a:spcPts val="0"/>
                        </a:spcAft>
                      </a:pPr>
                      <a:r>
                        <a:rPr lang="en-GB" sz="1800" dirty="0">
                          <a:effectLst/>
                        </a:rPr>
                        <a:t>A Level </a:t>
                      </a:r>
                      <a:r>
                        <a:rPr lang="en-GB" sz="1800" dirty="0" smtClean="0">
                          <a:effectLst/>
                        </a:rPr>
                        <a:t>Mathematics</a:t>
                      </a:r>
                      <a:endParaRPr lang="en-GB" sz="1800" dirty="0">
                        <a:effectLst/>
                      </a:endParaRPr>
                    </a:p>
                  </a:txBody>
                  <a:tcPr marL="31317" marR="31317" marT="0" marB="0" anchor="ctr"/>
                </a:tc>
                <a:extLst>
                  <a:ext uri="{0D108BD9-81ED-4DB2-BD59-A6C34878D82A}">
                    <a16:rowId xmlns:a16="http://schemas.microsoft.com/office/drawing/2014/main" val="2074448062"/>
                  </a:ext>
                </a:extLst>
              </a:tr>
              <a:tr h="992832">
                <a:tc>
                  <a:txBody>
                    <a:bodyPr/>
                    <a:lstStyle/>
                    <a:p>
                      <a:pPr algn="ctr">
                        <a:lnSpc>
                          <a:spcPts val="1800"/>
                        </a:lnSpc>
                        <a:spcAft>
                          <a:spcPts val="0"/>
                        </a:spcAft>
                      </a:pPr>
                      <a:r>
                        <a:rPr lang="en-GB" sz="1800">
                          <a:effectLst/>
                        </a:rPr>
                        <a:t>AO1</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31317" marR="31317" marT="0" marB="0" anchor="ctr"/>
                </a:tc>
                <a:tc>
                  <a:txBody>
                    <a:bodyPr/>
                    <a:lstStyle/>
                    <a:p>
                      <a:pPr algn="ctr">
                        <a:lnSpc>
                          <a:spcPts val="1800"/>
                        </a:lnSpc>
                        <a:spcAft>
                          <a:spcPts val="0"/>
                        </a:spcAft>
                      </a:pPr>
                      <a:r>
                        <a:rPr lang="en-GB" sz="1800" dirty="0">
                          <a:solidFill>
                            <a:schemeClr val="tx1"/>
                          </a:solidFill>
                          <a:effectLst/>
                        </a:rPr>
                        <a:t>Use and apply standard mathematical techniques*</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317" marR="31317" marT="0" marB="0" anchor="ctr"/>
                </a:tc>
                <a:tc>
                  <a:txBody>
                    <a:bodyPr/>
                    <a:lstStyle/>
                    <a:p>
                      <a:pPr algn="ctr">
                        <a:lnSpc>
                          <a:spcPts val="1800"/>
                        </a:lnSpc>
                        <a:spcAft>
                          <a:spcPts val="0"/>
                        </a:spcAft>
                      </a:pPr>
                      <a:r>
                        <a:rPr lang="en-GB" sz="1800" dirty="0">
                          <a:solidFill>
                            <a:schemeClr val="tx1"/>
                          </a:solidFill>
                          <a:effectLst/>
                        </a:rPr>
                        <a:t>50%</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317" marR="31317" marT="0" marB="0" anchor="ctr"/>
                </a:tc>
                <a:tc>
                  <a:txBody>
                    <a:bodyPr/>
                    <a:lstStyle/>
                    <a:p>
                      <a:pPr algn="ctr">
                        <a:lnSpc>
                          <a:spcPts val="1800"/>
                        </a:lnSpc>
                        <a:spcAft>
                          <a:spcPts val="0"/>
                        </a:spcAft>
                      </a:pPr>
                      <a:r>
                        <a:rPr lang="en-GB" sz="1800" dirty="0">
                          <a:solidFill>
                            <a:schemeClr val="tx1"/>
                          </a:solidFill>
                          <a:effectLst/>
                        </a:rPr>
                        <a:t>40%</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317" marR="31317" marT="0" marB="0" anchor="ctr"/>
                </a:tc>
                <a:tc>
                  <a:txBody>
                    <a:bodyPr/>
                    <a:lstStyle/>
                    <a:p>
                      <a:pPr algn="ctr">
                        <a:lnSpc>
                          <a:spcPts val="1800"/>
                        </a:lnSpc>
                        <a:spcAft>
                          <a:spcPts val="0"/>
                        </a:spcAft>
                      </a:pPr>
                      <a:r>
                        <a:rPr lang="en-GB" sz="1800" dirty="0">
                          <a:solidFill>
                            <a:schemeClr val="accent1"/>
                          </a:solidFill>
                          <a:effectLst/>
                        </a:rPr>
                        <a:t>50%</a:t>
                      </a:r>
                      <a:endParaRPr lang="en-GB" sz="1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317" marR="31317" marT="0" marB="0" anchor="ctr"/>
                </a:tc>
                <a:extLst>
                  <a:ext uri="{0D108BD9-81ED-4DB2-BD59-A6C34878D82A}">
                    <a16:rowId xmlns:a16="http://schemas.microsoft.com/office/drawing/2014/main" val="2772859297"/>
                  </a:ext>
                </a:extLst>
              </a:tr>
              <a:tr h="803662">
                <a:tc>
                  <a:txBody>
                    <a:bodyPr/>
                    <a:lstStyle/>
                    <a:p>
                      <a:pPr algn="ctr">
                        <a:lnSpc>
                          <a:spcPts val="1800"/>
                        </a:lnSpc>
                        <a:spcAft>
                          <a:spcPts val="0"/>
                        </a:spcAft>
                      </a:pPr>
                      <a:r>
                        <a:rPr lang="en-GB" sz="1800">
                          <a:effectLst/>
                        </a:rPr>
                        <a:t>AO2</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31317" marR="31317" marT="0" marB="0" anchor="ctr"/>
                </a:tc>
                <a:tc>
                  <a:txBody>
                    <a:bodyPr/>
                    <a:lstStyle/>
                    <a:p>
                      <a:pPr algn="ctr">
                        <a:lnSpc>
                          <a:spcPts val="1800"/>
                        </a:lnSpc>
                        <a:spcAft>
                          <a:spcPts val="0"/>
                        </a:spcAft>
                      </a:pPr>
                      <a:r>
                        <a:rPr lang="en-GB" sz="1800" baseline="0" dirty="0">
                          <a:solidFill>
                            <a:schemeClr val="accent1">
                              <a:lumMod val="50000"/>
                            </a:schemeClr>
                          </a:solidFill>
                          <a:effectLst/>
                        </a:rPr>
                        <a:t>Reason, interpret and communicate mathematically</a:t>
                      </a:r>
                      <a:endParaRPr lang="en-GB" sz="1800" baseline="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317" marR="31317" marT="0" marB="0" anchor="ctr"/>
                </a:tc>
                <a:tc>
                  <a:txBody>
                    <a:bodyPr/>
                    <a:lstStyle/>
                    <a:p>
                      <a:pPr algn="ctr">
                        <a:lnSpc>
                          <a:spcPts val="1800"/>
                        </a:lnSpc>
                        <a:spcAft>
                          <a:spcPts val="0"/>
                        </a:spcAft>
                      </a:pPr>
                      <a:r>
                        <a:rPr lang="en-GB" sz="1800" dirty="0">
                          <a:solidFill>
                            <a:srgbClr val="002060"/>
                          </a:solidFill>
                          <a:effectLst/>
                        </a:rPr>
                        <a:t>25%</a:t>
                      </a:r>
                      <a:endParaRPr lang="en-GB"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31317" marR="31317" marT="0" marB="0" anchor="ctr"/>
                </a:tc>
                <a:tc>
                  <a:txBody>
                    <a:bodyPr/>
                    <a:lstStyle/>
                    <a:p>
                      <a:pPr algn="ctr">
                        <a:lnSpc>
                          <a:spcPts val="1800"/>
                        </a:lnSpc>
                        <a:spcAft>
                          <a:spcPts val="0"/>
                        </a:spcAft>
                      </a:pPr>
                      <a:r>
                        <a:rPr lang="en-GB" sz="1800" dirty="0">
                          <a:solidFill>
                            <a:srgbClr val="002060"/>
                          </a:solidFill>
                          <a:effectLst/>
                        </a:rPr>
                        <a:t>30%</a:t>
                      </a:r>
                      <a:endParaRPr lang="en-GB"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31317" marR="31317" marT="0" marB="0" anchor="ctr"/>
                </a:tc>
                <a:tc>
                  <a:txBody>
                    <a:bodyPr/>
                    <a:lstStyle/>
                    <a:p>
                      <a:pPr algn="ctr">
                        <a:lnSpc>
                          <a:spcPts val="1800"/>
                        </a:lnSpc>
                        <a:spcAft>
                          <a:spcPts val="0"/>
                        </a:spcAft>
                      </a:pPr>
                      <a:r>
                        <a:rPr lang="en-GB" sz="1800" dirty="0">
                          <a:solidFill>
                            <a:srgbClr val="002060"/>
                          </a:solidFill>
                          <a:effectLst/>
                        </a:rPr>
                        <a:t>25%</a:t>
                      </a:r>
                      <a:endParaRPr lang="en-GB"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31317" marR="31317" marT="0" marB="0" anchor="ctr"/>
                </a:tc>
                <a:extLst>
                  <a:ext uri="{0D108BD9-81ED-4DB2-BD59-A6C34878D82A}">
                    <a16:rowId xmlns:a16="http://schemas.microsoft.com/office/drawing/2014/main" val="1534424299"/>
                  </a:ext>
                </a:extLst>
              </a:tr>
              <a:tr h="1058544">
                <a:tc>
                  <a:txBody>
                    <a:bodyPr/>
                    <a:lstStyle/>
                    <a:p>
                      <a:pPr algn="ctr">
                        <a:lnSpc>
                          <a:spcPts val="1800"/>
                        </a:lnSpc>
                        <a:spcAft>
                          <a:spcPts val="0"/>
                        </a:spcAft>
                      </a:pPr>
                      <a:r>
                        <a:rPr lang="en-GB" sz="2000" dirty="0">
                          <a:solidFill>
                            <a:schemeClr val="tx1"/>
                          </a:solidFill>
                          <a:effectLst/>
                        </a:rPr>
                        <a:t>AO3</a:t>
                      </a:r>
                      <a:endParaRPr lang="en-GB"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317" marR="31317" marT="0" marB="0" anchor="ctr"/>
                </a:tc>
                <a:tc>
                  <a:txBody>
                    <a:bodyPr/>
                    <a:lstStyle/>
                    <a:p>
                      <a:pPr algn="ctr">
                        <a:lnSpc>
                          <a:spcPts val="1800"/>
                        </a:lnSpc>
                        <a:spcAft>
                          <a:spcPts val="0"/>
                        </a:spcAft>
                      </a:pPr>
                      <a:r>
                        <a:rPr lang="en-GB" sz="1800" b="0" dirty="0">
                          <a:solidFill>
                            <a:srgbClr val="FF0000"/>
                          </a:solidFill>
                          <a:effectLst/>
                          <a:latin typeface="+mn-lt"/>
                        </a:rPr>
                        <a:t>Solve problems within mathematics and in other contexts</a:t>
                      </a:r>
                      <a:endParaRPr lang="en-GB" sz="1800" b="0" dirty="0">
                        <a:solidFill>
                          <a:srgbClr val="FF0000"/>
                        </a:solidFill>
                        <a:effectLst/>
                        <a:latin typeface="+mn-lt"/>
                        <a:ea typeface="Calibri" panose="020F0502020204030204" pitchFamily="34" charset="0"/>
                        <a:cs typeface="Times New Roman" panose="02020603050405020304" pitchFamily="18" charset="0"/>
                      </a:endParaRPr>
                    </a:p>
                  </a:txBody>
                  <a:tcPr marL="31317" marR="31317" marT="0" marB="0" anchor="ctr"/>
                </a:tc>
                <a:tc>
                  <a:txBody>
                    <a:bodyPr/>
                    <a:lstStyle/>
                    <a:p>
                      <a:pPr algn="ctr">
                        <a:lnSpc>
                          <a:spcPts val="1800"/>
                        </a:lnSpc>
                        <a:spcAft>
                          <a:spcPts val="0"/>
                        </a:spcAft>
                      </a:pPr>
                      <a:r>
                        <a:rPr lang="en-GB" sz="1800" b="0">
                          <a:solidFill>
                            <a:srgbClr val="FF0000"/>
                          </a:solidFill>
                          <a:effectLst/>
                          <a:latin typeface="+mn-lt"/>
                        </a:rPr>
                        <a:t>25%</a:t>
                      </a:r>
                      <a:endParaRPr lang="en-GB" sz="1800" b="0">
                        <a:solidFill>
                          <a:srgbClr val="FF0000"/>
                        </a:solidFill>
                        <a:effectLst/>
                        <a:latin typeface="+mn-lt"/>
                        <a:ea typeface="Calibri" panose="020F0502020204030204" pitchFamily="34" charset="0"/>
                        <a:cs typeface="Times New Roman" panose="02020603050405020304" pitchFamily="18" charset="0"/>
                      </a:endParaRPr>
                    </a:p>
                  </a:txBody>
                  <a:tcPr marL="31317" marR="31317" marT="0" marB="0" anchor="ctr"/>
                </a:tc>
                <a:tc>
                  <a:txBody>
                    <a:bodyPr/>
                    <a:lstStyle/>
                    <a:p>
                      <a:pPr algn="ctr">
                        <a:lnSpc>
                          <a:spcPts val="1800"/>
                        </a:lnSpc>
                        <a:spcAft>
                          <a:spcPts val="0"/>
                        </a:spcAft>
                      </a:pPr>
                      <a:r>
                        <a:rPr lang="en-GB" sz="1800" b="0">
                          <a:solidFill>
                            <a:srgbClr val="FF0000"/>
                          </a:solidFill>
                          <a:effectLst/>
                          <a:latin typeface="+mn-lt"/>
                        </a:rPr>
                        <a:t>30%</a:t>
                      </a:r>
                      <a:endParaRPr lang="en-GB" sz="1800" b="0">
                        <a:solidFill>
                          <a:srgbClr val="FF0000"/>
                        </a:solidFill>
                        <a:effectLst/>
                        <a:latin typeface="+mn-lt"/>
                        <a:ea typeface="Calibri" panose="020F0502020204030204" pitchFamily="34" charset="0"/>
                        <a:cs typeface="Times New Roman" panose="02020603050405020304" pitchFamily="18" charset="0"/>
                      </a:endParaRPr>
                    </a:p>
                  </a:txBody>
                  <a:tcPr marL="31317" marR="31317" marT="0" marB="0" anchor="ctr"/>
                </a:tc>
                <a:tc>
                  <a:txBody>
                    <a:bodyPr/>
                    <a:lstStyle/>
                    <a:p>
                      <a:pPr algn="ctr">
                        <a:lnSpc>
                          <a:spcPts val="1800"/>
                        </a:lnSpc>
                        <a:spcAft>
                          <a:spcPts val="0"/>
                        </a:spcAft>
                      </a:pPr>
                      <a:r>
                        <a:rPr lang="en-GB" sz="1800" b="0" dirty="0">
                          <a:solidFill>
                            <a:srgbClr val="FF0000"/>
                          </a:solidFill>
                          <a:effectLst/>
                          <a:latin typeface="+mn-lt"/>
                        </a:rPr>
                        <a:t>25%</a:t>
                      </a:r>
                      <a:endParaRPr lang="en-GB" sz="1800" b="0" dirty="0">
                        <a:solidFill>
                          <a:srgbClr val="FF0000"/>
                        </a:solidFill>
                        <a:effectLst/>
                        <a:latin typeface="+mn-lt"/>
                        <a:ea typeface="Calibri" panose="020F0502020204030204" pitchFamily="34" charset="0"/>
                        <a:cs typeface="Times New Roman" panose="02020603050405020304" pitchFamily="18" charset="0"/>
                      </a:endParaRPr>
                    </a:p>
                  </a:txBody>
                  <a:tcPr marL="31317" marR="31317" marT="0" marB="0" anchor="ctr"/>
                </a:tc>
                <a:extLst>
                  <a:ext uri="{0D108BD9-81ED-4DB2-BD59-A6C34878D82A}">
                    <a16:rowId xmlns:a16="http://schemas.microsoft.com/office/drawing/2014/main" val="2865537464"/>
                  </a:ext>
                </a:extLst>
              </a:tr>
            </a:tbl>
          </a:graphicData>
        </a:graphic>
      </p:graphicFrame>
    </p:spTree>
    <p:extLst>
      <p:ext uri="{BB962C8B-B14F-4D97-AF65-F5344CB8AC3E}">
        <p14:creationId xmlns:p14="http://schemas.microsoft.com/office/powerpoint/2010/main" val="22871545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5" name="Rectangle 4"/>
          <p:cNvSpPr/>
          <p:nvPr/>
        </p:nvSpPr>
        <p:spPr>
          <a:xfrm>
            <a:off x="1704109" y="1457350"/>
            <a:ext cx="8750794" cy="3677851"/>
          </a:xfrm>
          <a:prstGeom prst="rect">
            <a:avLst/>
          </a:prstGeom>
          <a:solidFill>
            <a:srgbClr val="D4E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0" name="Shape 270"/>
          <p:cNvSpPr txBox="1">
            <a:spLocks noGrp="1"/>
          </p:cNvSpPr>
          <p:nvPr>
            <p:ph type="sldNum" idx="12"/>
          </p:nvPr>
        </p:nvSpPr>
        <p:spPr>
          <a:prstGeom prst="rect">
            <a:avLst/>
          </a:prstGeom>
          <a:noFill/>
          <a:ln>
            <a:noFill/>
          </a:ln>
        </p:spPr>
        <p:txBody>
          <a:bodyPr spcFirstLastPara="1" vert="horz" wrap="square" lIns="0" tIns="0" rIns="0" bIns="0" rtlCol="0" anchor="ctr" anchorCtr="0">
            <a:noAutofit/>
          </a:bodyPr>
          <a:lstStyle/>
          <a:p>
            <a:pPr algn="l"/>
            <a:fld id="{00000000-1234-1234-1234-123412341234}" type="slidenum">
              <a:rPr lang="en-US" sz="800" b="1">
                <a:solidFill>
                  <a:srgbClr val="003057"/>
                </a:solidFill>
                <a:latin typeface="Arial"/>
                <a:ea typeface="Arial"/>
                <a:cs typeface="Arial"/>
                <a:sym typeface="Arial"/>
              </a:rPr>
              <a:pPr algn="l"/>
              <a:t>6</a:t>
            </a:fld>
            <a:endParaRPr sz="800" b="1">
              <a:solidFill>
                <a:srgbClr val="003057"/>
              </a:solidFill>
              <a:latin typeface="Arial"/>
              <a:ea typeface="Arial"/>
              <a:cs typeface="Arial"/>
              <a:sym typeface="Arial"/>
            </a:endParaRPr>
          </a:p>
        </p:txBody>
      </p:sp>
      <p:sp>
        <p:nvSpPr>
          <p:cNvPr id="271" name="Shape 271"/>
          <p:cNvSpPr txBox="1"/>
          <p:nvPr/>
        </p:nvSpPr>
        <p:spPr>
          <a:xfrm>
            <a:off x="1704109" y="1132228"/>
            <a:ext cx="8750794" cy="4212877"/>
          </a:xfrm>
          <a:prstGeom prst="rect">
            <a:avLst/>
          </a:prstGeom>
          <a:noFill/>
          <a:ln>
            <a:noFill/>
          </a:ln>
        </p:spPr>
        <p:txBody>
          <a:bodyPr spcFirstLastPara="1" wrap="square" lIns="0" tIns="0" rIns="0" bIns="0" anchor="t" anchorCtr="0">
            <a:noAutofit/>
          </a:bodyPr>
          <a:lstStyle/>
          <a:p>
            <a:pPr lvl="1"/>
            <a:endParaRPr sz="1400" i="1" dirty="0">
              <a:solidFill>
                <a:schemeClr val="dk1"/>
              </a:solidFill>
              <a:latin typeface="Arial"/>
              <a:ea typeface="Arial"/>
              <a:cs typeface="Arial"/>
              <a:sym typeface="Arial"/>
            </a:endParaRPr>
          </a:p>
          <a:p>
            <a:pPr marL="742950" lvl="1" indent="-285750">
              <a:buFont typeface="Arial" panose="020B0604020202020204" pitchFamily="34" charset="0"/>
              <a:buChar char="•"/>
            </a:pPr>
            <a:endParaRPr sz="1400" i="1" dirty="0">
              <a:solidFill>
                <a:srgbClr val="007FA3"/>
              </a:solidFill>
              <a:latin typeface="Arial"/>
              <a:ea typeface="Arial"/>
              <a:cs typeface="Arial"/>
              <a:sym typeface="Arial"/>
            </a:endParaRPr>
          </a:p>
          <a:p>
            <a:endParaRPr lang="en-GB" sz="2800" dirty="0">
              <a:solidFill>
                <a:srgbClr val="007FA3"/>
              </a:solidFill>
              <a:latin typeface="Arial"/>
              <a:ea typeface="Arial"/>
              <a:cs typeface="Arial"/>
              <a:sym typeface="Arial"/>
            </a:endParaRPr>
          </a:p>
          <a:p>
            <a:pPr lvl="0"/>
            <a:r>
              <a:rPr lang="en-US" sz="2000" dirty="0" smtClean="0"/>
              <a:t>How do </a:t>
            </a:r>
            <a:r>
              <a:rPr lang="en-US" sz="2000" dirty="0"/>
              <a:t>the resources and assessments </a:t>
            </a:r>
            <a:r>
              <a:rPr lang="en-US" sz="2000" dirty="0" smtClean="0"/>
              <a:t>used impact </a:t>
            </a:r>
            <a:r>
              <a:rPr lang="en-US" sz="2000" dirty="0"/>
              <a:t>student and teacher </a:t>
            </a:r>
            <a:r>
              <a:rPr lang="en-US" sz="2000" dirty="0"/>
              <a:t>experiences </a:t>
            </a:r>
            <a:r>
              <a:rPr lang="en-US" sz="2000" dirty="0" smtClean="0"/>
              <a:t>in relation to the </a:t>
            </a:r>
            <a:r>
              <a:rPr lang="en-US" sz="2000" dirty="0"/>
              <a:t>range </a:t>
            </a:r>
            <a:r>
              <a:rPr lang="en-US" sz="2000" dirty="0"/>
              <a:t>of </a:t>
            </a:r>
            <a:r>
              <a:rPr lang="en-US" sz="2000" dirty="0" smtClean="0"/>
              <a:t>valued student outcomes?  </a:t>
            </a:r>
            <a:r>
              <a:rPr lang="en-US" sz="2000" dirty="0"/>
              <a:t>In </a:t>
            </a:r>
            <a:r>
              <a:rPr lang="en-US" sz="2000" dirty="0"/>
              <a:t>particular: </a:t>
            </a:r>
            <a:endParaRPr sz="2000" dirty="0">
              <a:solidFill>
                <a:srgbClr val="007FA3"/>
              </a:solidFill>
              <a:ea typeface="Arial"/>
              <a:cs typeface="Arial"/>
              <a:sym typeface="Arial"/>
            </a:endParaRPr>
          </a:p>
          <a:p>
            <a:pPr marL="342900" indent="-342900">
              <a:lnSpc>
                <a:spcPct val="150000"/>
              </a:lnSpc>
              <a:buFont typeface="Arial" panose="020B0604020202020204" pitchFamily="34" charset="0"/>
              <a:buChar char="•"/>
            </a:pPr>
            <a:r>
              <a:rPr lang="en-US" sz="2000" i="1" dirty="0"/>
              <a:t>How is mathematical problem-solving being enacted in </a:t>
            </a:r>
            <a:r>
              <a:rPr lang="en-US" sz="2000" i="1" dirty="0"/>
              <a:t>classrooms</a:t>
            </a:r>
            <a:r>
              <a:rPr lang="en-US" sz="2000" i="1" dirty="0"/>
              <a:t>?</a:t>
            </a:r>
            <a:r>
              <a:rPr lang="en-US" sz="2000" i="1" dirty="0"/>
              <a:t> </a:t>
            </a:r>
            <a:endParaRPr lang="en-GB" sz="2000" dirty="0"/>
          </a:p>
          <a:p>
            <a:pPr marL="342900" indent="-342900">
              <a:lnSpc>
                <a:spcPct val="150000"/>
              </a:lnSpc>
              <a:buFont typeface="Arial" panose="020B0604020202020204" pitchFamily="34" charset="0"/>
              <a:buChar char="•"/>
            </a:pPr>
            <a:r>
              <a:rPr lang="en-US" sz="2000" i="1" dirty="0"/>
              <a:t>How do the issues </a:t>
            </a:r>
            <a:r>
              <a:rPr lang="en-US" sz="2000" i="1" dirty="0"/>
              <a:t>of teacher capacity, </a:t>
            </a:r>
            <a:r>
              <a:rPr lang="en-US" sz="2000" i="1" dirty="0"/>
              <a:t>resources</a:t>
            </a:r>
            <a:r>
              <a:rPr lang="en-US" sz="2000" i="1" dirty="0"/>
              <a:t>, and </a:t>
            </a:r>
            <a:r>
              <a:rPr lang="en-US" sz="2000" i="1" dirty="0"/>
              <a:t>assessments affect the teaching of problem solving?</a:t>
            </a:r>
            <a:endParaRPr lang="en-GB" sz="2000" dirty="0"/>
          </a:p>
          <a:p>
            <a:pPr marL="1485900" lvl="2" indent="-393700">
              <a:buClr>
                <a:schemeClr val="dk1"/>
              </a:buClr>
              <a:buSzPts val="2800"/>
            </a:pPr>
            <a:endParaRPr sz="2800" dirty="0">
              <a:solidFill>
                <a:srgbClr val="007FA3"/>
              </a:solidFill>
              <a:latin typeface="Arial"/>
              <a:ea typeface="Arial"/>
              <a:cs typeface="Arial"/>
              <a:sym typeface="Arial"/>
            </a:endParaRPr>
          </a:p>
        </p:txBody>
      </p:sp>
      <p:sp>
        <p:nvSpPr>
          <p:cNvPr id="2" name="Rectangle 1"/>
          <p:cNvSpPr/>
          <p:nvPr/>
        </p:nvSpPr>
        <p:spPr>
          <a:xfrm>
            <a:off x="1275142" y="503243"/>
            <a:ext cx="8362710" cy="523220"/>
          </a:xfrm>
          <a:prstGeom prst="rect">
            <a:avLst/>
          </a:prstGeom>
        </p:spPr>
        <p:txBody>
          <a:bodyPr wrap="square">
            <a:spAutoFit/>
          </a:bodyPr>
          <a:lstStyle/>
          <a:p>
            <a:pPr lvl="1"/>
            <a:r>
              <a:rPr lang="en-GB" sz="2800" dirty="0">
                <a:solidFill>
                  <a:schemeClr val="accent3">
                    <a:lumMod val="60000"/>
                    <a:lumOff val="40000"/>
                  </a:schemeClr>
                </a:solidFill>
              </a:rPr>
              <a:t>Research </a:t>
            </a:r>
            <a:r>
              <a:rPr lang="en-GB" sz="2800" dirty="0" smtClean="0">
                <a:solidFill>
                  <a:schemeClr val="accent3">
                    <a:lumMod val="60000"/>
                    <a:lumOff val="40000"/>
                  </a:schemeClr>
                </a:solidFill>
              </a:rPr>
              <a:t>questions included: </a:t>
            </a:r>
            <a:endParaRPr lang="en-GB" sz="2400" dirty="0">
              <a:solidFill>
                <a:schemeClr val="accent3">
                  <a:lumMod val="60000"/>
                  <a:lumOff val="40000"/>
                </a:schemeClr>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48130" y="4466324"/>
            <a:ext cx="2307963" cy="2307963"/>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5156805" y="6210122"/>
            <a:ext cx="462627" cy="485848"/>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4989081" y="5959166"/>
            <a:ext cx="273303" cy="459408"/>
          </a:xfrm>
          <a:prstGeom prst="rect">
            <a:avLst/>
          </a:prstGeom>
        </p:spPr>
      </p:pic>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4491741" y="6309421"/>
            <a:ext cx="490323" cy="485848"/>
          </a:xfrm>
          <a:prstGeom prst="rect">
            <a:avLst/>
          </a:prstGeom>
        </p:spPr>
      </p:pic>
      <p:pic>
        <p:nvPicPr>
          <p:cNvPr id="10" name="Pictur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5580833" y="5938088"/>
            <a:ext cx="260706" cy="473874"/>
          </a:xfrm>
          <a:prstGeom prst="rect">
            <a:avLst/>
          </a:prstGeom>
        </p:spPr>
      </p:pic>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976015" y="5412597"/>
            <a:ext cx="1139748" cy="1139748"/>
          </a:xfrm>
          <a:prstGeom prst="rect">
            <a:avLst/>
          </a:prstGeom>
        </p:spPr>
      </p:pic>
      <p:pic>
        <p:nvPicPr>
          <p:cNvPr id="12" name="Picture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530687" y="5882566"/>
            <a:ext cx="853711" cy="853711"/>
          </a:xfrm>
          <a:prstGeom prst="rect">
            <a:avLst/>
          </a:prstGeom>
        </p:spPr>
      </p:pic>
    </p:spTree>
    <p:extLst>
      <p:ext uri="{BB962C8B-B14F-4D97-AF65-F5344CB8AC3E}">
        <p14:creationId xmlns:p14="http://schemas.microsoft.com/office/powerpoint/2010/main" val="2236396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4E1C3-B6B6-4D57-9C8F-C495E9642AA8}"/>
              </a:ext>
            </a:extLst>
          </p:cNvPr>
          <p:cNvSpPr>
            <a:spLocks noGrp="1"/>
          </p:cNvSpPr>
          <p:nvPr>
            <p:ph type="title"/>
          </p:nvPr>
        </p:nvSpPr>
        <p:spPr>
          <a:xfrm>
            <a:off x="1948982" y="392290"/>
            <a:ext cx="8911687" cy="1280890"/>
          </a:xfrm>
        </p:spPr>
        <p:txBody>
          <a:bodyPr>
            <a:normAutofit/>
          </a:bodyPr>
          <a:lstStyle/>
          <a:p>
            <a:r>
              <a:rPr lang="en-GB" sz="3200" dirty="0"/>
              <a:t>Enactments of problem solving</a:t>
            </a:r>
          </a:p>
        </p:txBody>
      </p:sp>
      <p:sp>
        <p:nvSpPr>
          <p:cNvPr id="3" name="Content Placeholder 2">
            <a:extLst>
              <a:ext uri="{FF2B5EF4-FFF2-40B4-BE49-F238E27FC236}">
                <a16:creationId xmlns:a16="http://schemas.microsoft.com/office/drawing/2014/main" id="{80247E4F-BDAB-4148-85F3-6057CD3C2D46}"/>
              </a:ext>
            </a:extLst>
          </p:cNvPr>
          <p:cNvSpPr>
            <a:spLocks noGrp="1"/>
          </p:cNvSpPr>
          <p:nvPr>
            <p:ph idx="1"/>
          </p:nvPr>
        </p:nvSpPr>
        <p:spPr>
          <a:xfrm>
            <a:off x="2137892" y="1275009"/>
            <a:ext cx="9366719" cy="5293216"/>
          </a:xfrm>
        </p:spPr>
        <p:txBody>
          <a:bodyPr>
            <a:normAutofit lnSpcReduction="10000"/>
          </a:bodyPr>
          <a:lstStyle/>
          <a:p>
            <a:r>
              <a:rPr lang="en-US" dirty="0"/>
              <a:t>All teachers studied expressed support for </a:t>
            </a:r>
            <a:r>
              <a:rPr lang="en-US" dirty="0" smtClean="0"/>
              <a:t>the renewed emphasis on problem –solving.</a:t>
            </a:r>
          </a:p>
          <a:p>
            <a:r>
              <a:rPr lang="en-US" dirty="0" smtClean="0"/>
              <a:t>Studies </a:t>
            </a:r>
            <a:r>
              <a:rPr lang="en-US" dirty="0"/>
              <a:t>A-C showed teachers of </a:t>
            </a:r>
            <a:r>
              <a:rPr lang="en-US" dirty="0" smtClean="0"/>
              <a:t>learners 5-16 </a:t>
            </a:r>
            <a:r>
              <a:rPr lang="en-US" dirty="0"/>
              <a:t>enacting, and taking about, a </a:t>
            </a:r>
            <a:r>
              <a:rPr lang="en-US" dirty="0">
                <a:solidFill>
                  <a:srgbClr val="FF0000"/>
                </a:solidFill>
              </a:rPr>
              <a:t>range of </a:t>
            </a:r>
            <a:r>
              <a:rPr lang="en-US" dirty="0" err="1">
                <a:solidFill>
                  <a:srgbClr val="FF0000"/>
                </a:solidFill>
              </a:rPr>
              <a:t>conceptualisations</a:t>
            </a:r>
            <a:r>
              <a:rPr lang="en-US" dirty="0">
                <a:solidFill>
                  <a:srgbClr val="FF0000"/>
                </a:solidFill>
              </a:rPr>
              <a:t> of ‘problem-solving’ </a:t>
            </a:r>
            <a:r>
              <a:rPr lang="en-US" dirty="0"/>
              <a:t>– as worded exercises, or for some students only, or only after mastery of core content</a:t>
            </a:r>
            <a:r>
              <a:rPr lang="en-US" dirty="0" smtClean="0"/>
              <a:t>.</a:t>
            </a:r>
          </a:p>
          <a:p>
            <a:r>
              <a:rPr lang="en-US" dirty="0" smtClean="0"/>
              <a:t>Study D also showed some teachers deliberately avoiding problem-solving as ‘a small part of the curriculum, unrealistic for these students’.</a:t>
            </a:r>
            <a:endParaRPr lang="en-US" dirty="0"/>
          </a:p>
          <a:p>
            <a:r>
              <a:rPr lang="en-US" dirty="0">
                <a:solidFill>
                  <a:srgbClr val="FF0000"/>
                </a:solidFill>
              </a:rPr>
              <a:t>All studies showed significant variation in the depth and challenge of problem-solving observed to be </a:t>
            </a:r>
            <a:r>
              <a:rPr lang="en-US" dirty="0" smtClean="0">
                <a:solidFill>
                  <a:srgbClr val="FF0000"/>
                </a:solidFill>
              </a:rPr>
              <a:t>achieved </a:t>
            </a:r>
            <a:r>
              <a:rPr lang="en-US" dirty="0">
                <a:solidFill>
                  <a:srgbClr val="FF0000"/>
                </a:solidFill>
              </a:rPr>
              <a:t>within, as well as across, schools.</a:t>
            </a:r>
          </a:p>
          <a:p>
            <a:r>
              <a:rPr lang="en-US" dirty="0"/>
              <a:t>This usually appeared to be because of the teacher’s approach to, or depth of, subject-related knowledge</a:t>
            </a:r>
            <a:r>
              <a:rPr lang="en-US" dirty="0" smtClean="0"/>
              <a:t>. </a:t>
            </a:r>
            <a:r>
              <a:rPr lang="en-US" dirty="0" smtClean="0">
                <a:solidFill>
                  <a:srgbClr val="FF0000"/>
                </a:solidFill>
              </a:rPr>
              <a:t>All studies showed some depth of learner problem solving experiences limited by restricted teacher subject knowledge and/or subject pedagogical knowledge. </a:t>
            </a:r>
          </a:p>
          <a:p>
            <a:r>
              <a:rPr lang="en-US" dirty="0" smtClean="0">
                <a:solidFill>
                  <a:srgbClr val="FF0000"/>
                </a:solidFill>
              </a:rPr>
              <a:t>Confidence and willingness to work with genuinely complex, or semi-structured, or unfamiliar, mathematical situations with a class was unusual across all studies</a:t>
            </a:r>
            <a:r>
              <a:rPr lang="en-US" dirty="0" smtClean="0"/>
              <a:t>, though some improvement in this was observed as teachers gained experience. </a:t>
            </a:r>
            <a:endParaRPr lang="en-GB" dirty="0"/>
          </a:p>
        </p:txBody>
      </p:sp>
    </p:spTree>
    <p:extLst>
      <p:ext uri="{BB962C8B-B14F-4D97-AF65-F5344CB8AC3E}">
        <p14:creationId xmlns:p14="http://schemas.microsoft.com/office/powerpoint/2010/main" val="1674485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881AD-E0F4-4B04-A2F9-DD81732C7527}"/>
              </a:ext>
            </a:extLst>
          </p:cNvPr>
          <p:cNvSpPr>
            <a:spLocks noGrp="1"/>
          </p:cNvSpPr>
          <p:nvPr>
            <p:ph type="title"/>
          </p:nvPr>
        </p:nvSpPr>
        <p:spPr/>
        <p:txBody>
          <a:bodyPr/>
          <a:lstStyle/>
          <a:p>
            <a:r>
              <a:rPr lang="en-US" sz="3200" dirty="0"/>
              <a:t>C</a:t>
            </a:r>
            <a:r>
              <a:rPr lang="en-US" sz="3200" dirty="0" smtClean="0"/>
              <a:t>urriculum materials and teacher capacity</a:t>
            </a:r>
            <a:r>
              <a:rPr lang="en-GB" b="1" dirty="0"/>
              <a:t/>
            </a:r>
            <a:br>
              <a:rPr lang="en-GB" b="1" dirty="0"/>
            </a:br>
            <a:endParaRPr lang="en-GB" dirty="0"/>
          </a:p>
        </p:txBody>
      </p:sp>
      <p:sp>
        <p:nvSpPr>
          <p:cNvPr id="3" name="Content Placeholder 2">
            <a:extLst>
              <a:ext uri="{FF2B5EF4-FFF2-40B4-BE49-F238E27FC236}">
                <a16:creationId xmlns:a16="http://schemas.microsoft.com/office/drawing/2014/main" id="{90B6FA38-518A-41FF-8671-AF1E482BF125}"/>
              </a:ext>
            </a:extLst>
          </p:cNvPr>
          <p:cNvSpPr>
            <a:spLocks noGrp="1"/>
          </p:cNvSpPr>
          <p:nvPr>
            <p:ph idx="1"/>
          </p:nvPr>
        </p:nvSpPr>
        <p:spPr>
          <a:xfrm>
            <a:off x="2356834" y="1373744"/>
            <a:ext cx="9620517" cy="5484255"/>
          </a:xfrm>
        </p:spPr>
        <p:txBody>
          <a:bodyPr>
            <a:normAutofit lnSpcReduction="10000"/>
          </a:bodyPr>
          <a:lstStyle/>
          <a:p>
            <a:r>
              <a:rPr lang="en-US" dirty="0"/>
              <a:t>In England, teachers are typically fairly eclectic in their use of curriculum materials (</a:t>
            </a:r>
            <a:r>
              <a:rPr lang="en-US" dirty="0" err="1"/>
              <a:t>Ofsted</a:t>
            </a:r>
            <a:r>
              <a:rPr lang="en-US" dirty="0"/>
              <a:t>, 2012</a:t>
            </a:r>
            <a:r>
              <a:rPr lang="en-US" dirty="0" smtClean="0"/>
              <a:t>).</a:t>
            </a:r>
          </a:p>
          <a:p>
            <a:r>
              <a:rPr lang="en-US" dirty="0" smtClean="0"/>
              <a:t>Particularly important in times of curriculum change </a:t>
            </a:r>
            <a:r>
              <a:rPr lang="en-US" dirty="0" smtClean="0"/>
              <a:t>are </a:t>
            </a:r>
            <a:r>
              <a:rPr lang="en-US" dirty="0"/>
              <a:t>‘educative’ </a:t>
            </a:r>
            <a:r>
              <a:rPr lang="en-US" dirty="0" smtClean="0"/>
              <a:t>resources (Davis </a:t>
            </a:r>
            <a:r>
              <a:rPr lang="en-US" dirty="0"/>
              <a:t>and </a:t>
            </a:r>
            <a:r>
              <a:rPr lang="en-US" dirty="0" err="1"/>
              <a:t>Krajcik</a:t>
            </a:r>
            <a:r>
              <a:rPr lang="en-US" dirty="0"/>
              <a:t>, 2005). </a:t>
            </a:r>
          </a:p>
          <a:p>
            <a:r>
              <a:rPr lang="en-US" dirty="0"/>
              <a:t>Perceptions of </a:t>
            </a:r>
            <a:r>
              <a:rPr lang="en-US" dirty="0" smtClean="0"/>
              <a:t>the roles and strengths of curriculum </a:t>
            </a:r>
            <a:r>
              <a:rPr lang="en-US" dirty="0"/>
              <a:t>materials, and teacher use, changed over time not only with emerging summative assessments but with experience.</a:t>
            </a:r>
          </a:p>
          <a:p>
            <a:r>
              <a:rPr lang="en-US" dirty="0"/>
              <a:t>Less mathematically knowledgeable </a:t>
            </a:r>
            <a:r>
              <a:rPr lang="en-US" dirty="0" smtClean="0"/>
              <a:t>primary teachers</a:t>
            </a:r>
            <a:r>
              <a:rPr lang="en-US" dirty="0"/>
              <a:t>, in particular, looked to resources to support limitations in their subject pedagogical </a:t>
            </a:r>
            <a:r>
              <a:rPr lang="en-US" dirty="0" smtClean="0"/>
              <a:t>knowledge, and that often gave them confidence to risk new approaches, including attempting genuine problem-solving: </a:t>
            </a:r>
          </a:p>
          <a:p>
            <a:pPr marL="0" indent="0">
              <a:buNone/>
            </a:pPr>
            <a:r>
              <a:rPr lang="en-US" i="1" dirty="0" smtClean="0"/>
              <a:t>‘Maybe I just need things a bit more highlighted for me, you know, it’s useful when they say this is a problem solving question, if you want to extend, try going down this avenue’ (y6 teacher) </a:t>
            </a:r>
          </a:p>
          <a:p>
            <a:r>
              <a:rPr lang="en-US" dirty="0" smtClean="0"/>
              <a:t>However, </a:t>
            </a:r>
          </a:p>
          <a:p>
            <a:pPr marL="0" indent="0">
              <a:buNone/>
            </a:pPr>
            <a:r>
              <a:rPr lang="en-US" i="1" dirty="0" smtClean="0">
                <a:solidFill>
                  <a:schemeClr val="tx1"/>
                </a:solidFill>
              </a:rPr>
              <a:t>‘The </a:t>
            </a:r>
            <a:r>
              <a:rPr lang="en-US" i="1" dirty="0">
                <a:solidFill>
                  <a:schemeClr val="tx1"/>
                </a:solidFill>
              </a:rPr>
              <a:t>teacher) did lots of modelling and breaking down of the questions for the children…. This meant that children, in fact, did not engage very much with identifying the steps/approaches/skills needed to solve the </a:t>
            </a:r>
            <a:r>
              <a:rPr lang="en-US" i="1" dirty="0" smtClean="0">
                <a:solidFill>
                  <a:schemeClr val="tx1"/>
                </a:solidFill>
              </a:rPr>
              <a:t>problems’ (y2 LO)</a:t>
            </a:r>
            <a:endParaRPr lang="en-US" i="1" dirty="0" smtClean="0">
              <a:solidFill>
                <a:schemeClr val="tx1"/>
              </a:solidFill>
            </a:endParaRPr>
          </a:p>
          <a:p>
            <a:pPr marL="0" indent="0">
              <a:buNone/>
            </a:pPr>
            <a:endParaRPr lang="en-GB" i="1" dirty="0"/>
          </a:p>
        </p:txBody>
      </p:sp>
    </p:spTree>
    <p:extLst>
      <p:ext uri="{BB962C8B-B14F-4D97-AF65-F5344CB8AC3E}">
        <p14:creationId xmlns:p14="http://schemas.microsoft.com/office/powerpoint/2010/main" val="126685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2589212" y="1184856"/>
            <a:ext cx="8915400" cy="4726366"/>
          </a:xfrm>
        </p:spPr>
        <p:txBody>
          <a:bodyPr>
            <a:normAutofit/>
          </a:bodyPr>
          <a:lstStyle/>
          <a:p>
            <a:r>
              <a:rPr lang="en-US" dirty="0"/>
              <a:t>Solution-focused and creative approaches to problem-solving in 11-16 classrooms were </a:t>
            </a:r>
            <a:r>
              <a:rPr lang="en-US" dirty="0" smtClean="0"/>
              <a:t>unusual (though we observed that in at least 5 of 32 classes), </a:t>
            </a:r>
            <a:r>
              <a:rPr lang="en-US" dirty="0"/>
              <a:t>even though the study classrooms were using ‘educative’ resources that included a good opportunity for </a:t>
            </a:r>
            <a:r>
              <a:rPr lang="en-US" dirty="0" smtClean="0"/>
              <a:t>problem-solving. </a:t>
            </a:r>
          </a:p>
          <a:p>
            <a:pPr marL="0" indent="0">
              <a:buNone/>
            </a:pPr>
            <a:r>
              <a:rPr lang="en-US" i="1" dirty="0" smtClean="0"/>
              <a:t>‘I </a:t>
            </a:r>
            <a:r>
              <a:rPr lang="en-US" i="1" dirty="0"/>
              <a:t>was thinking if we’re really struggling to work out what to do and to think, what chance to students have, when they’re less experienced</a:t>
            </a:r>
            <a:r>
              <a:rPr lang="en-US" i="1" dirty="0" smtClean="0"/>
              <a:t>?’ </a:t>
            </a:r>
            <a:r>
              <a:rPr lang="en-US" i="1" dirty="0"/>
              <a:t>(</a:t>
            </a:r>
            <a:r>
              <a:rPr lang="en-US" i="1" dirty="0" err="1"/>
              <a:t>HoM</a:t>
            </a:r>
            <a:r>
              <a:rPr lang="en-US" i="1" dirty="0"/>
              <a:t> and y11 teacher)</a:t>
            </a:r>
          </a:p>
          <a:p>
            <a:r>
              <a:rPr lang="en-US" dirty="0" smtClean="0"/>
              <a:t>In some A-level classrooms, more </a:t>
            </a:r>
            <a:r>
              <a:rPr lang="en-US" dirty="0"/>
              <a:t>aspirational problem-solving, and teacher development, was well-supported </a:t>
            </a:r>
            <a:r>
              <a:rPr lang="en-US" dirty="0" smtClean="0"/>
              <a:t>by </a:t>
            </a:r>
            <a:r>
              <a:rPr lang="en-US" dirty="0"/>
              <a:t>some high quality ‘textbook’ resources, but also by use of targeted online curriculum development resources such as Integral and Underground </a:t>
            </a:r>
            <a:r>
              <a:rPr lang="en-US" dirty="0" err="1"/>
              <a:t>Maths</a:t>
            </a:r>
            <a:r>
              <a:rPr lang="en-US" dirty="0"/>
              <a:t>. </a:t>
            </a:r>
          </a:p>
          <a:p>
            <a:r>
              <a:rPr lang="en-US" dirty="0"/>
              <a:t>Resources acted as benchmarks for developments in practice: </a:t>
            </a:r>
            <a:endParaRPr lang="en-GB" dirty="0"/>
          </a:p>
          <a:p>
            <a:pPr marL="0" indent="0">
              <a:buNone/>
            </a:pPr>
            <a:r>
              <a:rPr lang="en-US" i="1" dirty="0"/>
              <a:t>‘I, and the pupils, are becoming more confident as we are regularly exposed more to open, </a:t>
            </a:r>
            <a:r>
              <a:rPr lang="en-US" i="1" dirty="0" err="1"/>
              <a:t>contextualised</a:t>
            </a:r>
            <a:r>
              <a:rPr lang="en-US" i="1" dirty="0"/>
              <a:t>, multi-step problems’ (y6 teacher). </a:t>
            </a:r>
          </a:p>
          <a:p>
            <a:endParaRPr lang="en-GB" dirty="0"/>
          </a:p>
        </p:txBody>
      </p:sp>
    </p:spTree>
    <p:extLst>
      <p:ext uri="{BB962C8B-B14F-4D97-AF65-F5344CB8AC3E}">
        <p14:creationId xmlns:p14="http://schemas.microsoft.com/office/powerpoint/2010/main" val="199173618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2658</Words>
  <Application>Microsoft Office PowerPoint</Application>
  <PresentationFormat>Widescreen</PresentationFormat>
  <Paragraphs>263</Paragraphs>
  <Slides>14</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Cambria Math</vt:lpstr>
      <vt:lpstr>Century Gothic</vt:lpstr>
      <vt:lpstr>Open Sans</vt:lpstr>
      <vt:lpstr>Times New Roman</vt:lpstr>
      <vt:lpstr>Wingdings 3</vt:lpstr>
      <vt:lpstr>Wisp</vt:lpstr>
      <vt:lpstr>Teacher capacity for supporting problem-solving A study of enactment of a renewed focus on problem solving in English mathematics curricula from 2014 </vt:lpstr>
      <vt:lpstr>PowerPoint Presentation</vt:lpstr>
      <vt:lpstr>PowerPoint Presentation</vt:lpstr>
      <vt:lpstr>PowerPoint Presentation</vt:lpstr>
      <vt:lpstr>PowerPoint Presentation</vt:lpstr>
      <vt:lpstr>PowerPoint Presentation</vt:lpstr>
      <vt:lpstr>Enactments of problem solving</vt:lpstr>
      <vt:lpstr>Curriculum materials and teacher capacity </vt:lpstr>
      <vt:lpstr>PowerPoint Presentation</vt:lpstr>
      <vt:lpstr>The role of assessments </vt:lpstr>
      <vt:lpstr>Questions</vt:lpstr>
      <vt:lpstr>Is this problem solving?</vt:lpstr>
      <vt:lpstr>Is this problem solving? </vt:lpstr>
      <vt:lpstr>Is this problem solving?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Teacher capacity for supporting problem-solving</dc:title>
  <dc:creator>Golding, Jenefer (Jennie)</dc:creator>
  <cp:lastModifiedBy>Jenefer (Jennie) Golding</cp:lastModifiedBy>
  <cp:revision>20</cp:revision>
  <dcterms:created xsi:type="dcterms:W3CDTF">2019-02-04T12:21:39Z</dcterms:created>
  <dcterms:modified xsi:type="dcterms:W3CDTF">2019-03-08T17:56:21Z</dcterms:modified>
</cp:coreProperties>
</file>