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25"/>
  </p:notesMasterIdLst>
  <p:handoutMasterIdLst>
    <p:handoutMasterId r:id="rId26"/>
  </p:handoutMasterIdLst>
  <p:sldIdLst>
    <p:sldId id="256" r:id="rId2"/>
    <p:sldId id="258" r:id="rId3"/>
    <p:sldId id="257" r:id="rId4"/>
    <p:sldId id="276" r:id="rId5"/>
    <p:sldId id="278" r:id="rId6"/>
    <p:sldId id="259" r:id="rId7"/>
    <p:sldId id="260" r:id="rId8"/>
    <p:sldId id="261" r:id="rId9"/>
    <p:sldId id="262"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 id="277" r:id="rId23"/>
    <p:sldId id="279" r:id="rId24"/>
  </p:sldIdLst>
  <p:sldSz cx="9144000" cy="6858000" type="screen4x3"/>
  <p:notesSz cx="6669088" cy="97758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3057"/>
    <a:srgbClr val="007FA3"/>
    <a:srgbClr val="EA7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6" autoAdjust="0"/>
    <p:restoredTop sz="94660"/>
  </p:normalViewPr>
  <p:slideViewPr>
    <p:cSldViewPr snapToGrid="0">
      <p:cViewPr varScale="1">
        <p:scale>
          <a:sx n="65" d="100"/>
          <a:sy n="65" d="100"/>
        </p:scale>
        <p:origin x="14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405" cy="490040"/>
          </a:xfrm>
          <a:prstGeom prst="rect">
            <a:avLst/>
          </a:prstGeom>
        </p:spPr>
        <p:txBody>
          <a:bodyPr vert="horz" lIns="89776" tIns="44888" rIns="89776" bIns="44888" rtlCol="0"/>
          <a:lstStyle>
            <a:lvl1pPr algn="l">
              <a:defRPr sz="1200"/>
            </a:lvl1pPr>
          </a:lstStyle>
          <a:p>
            <a:endParaRPr lang="en-GB"/>
          </a:p>
        </p:txBody>
      </p:sp>
      <p:sp>
        <p:nvSpPr>
          <p:cNvPr id="3" name="Date Placeholder 2"/>
          <p:cNvSpPr>
            <a:spLocks noGrp="1"/>
          </p:cNvSpPr>
          <p:nvPr>
            <p:ph type="dt" sz="quarter" idx="1"/>
          </p:nvPr>
        </p:nvSpPr>
        <p:spPr>
          <a:xfrm>
            <a:off x="3777128" y="0"/>
            <a:ext cx="2890405" cy="490040"/>
          </a:xfrm>
          <a:prstGeom prst="rect">
            <a:avLst/>
          </a:prstGeom>
        </p:spPr>
        <p:txBody>
          <a:bodyPr vert="horz" lIns="89776" tIns="44888" rIns="89776" bIns="44888" rtlCol="0"/>
          <a:lstStyle>
            <a:lvl1pPr algn="r">
              <a:defRPr sz="1200"/>
            </a:lvl1pPr>
          </a:lstStyle>
          <a:p>
            <a:fld id="{86072772-0B37-4F7E-ACE8-D94D3FECF3DA}" type="datetimeFigureOut">
              <a:rPr lang="en-GB" smtClean="0"/>
              <a:t>26/04/2018</a:t>
            </a:fld>
            <a:endParaRPr lang="en-GB"/>
          </a:p>
        </p:txBody>
      </p:sp>
      <p:sp>
        <p:nvSpPr>
          <p:cNvPr id="4" name="Footer Placeholder 3"/>
          <p:cNvSpPr>
            <a:spLocks noGrp="1"/>
          </p:cNvSpPr>
          <p:nvPr>
            <p:ph type="ftr" sz="quarter" idx="2"/>
          </p:nvPr>
        </p:nvSpPr>
        <p:spPr>
          <a:xfrm>
            <a:off x="0" y="9285786"/>
            <a:ext cx="2890405" cy="490040"/>
          </a:xfrm>
          <a:prstGeom prst="rect">
            <a:avLst/>
          </a:prstGeom>
        </p:spPr>
        <p:txBody>
          <a:bodyPr vert="horz" lIns="89776" tIns="44888" rIns="89776" bIns="44888" rtlCol="0" anchor="b"/>
          <a:lstStyle>
            <a:lvl1pPr algn="l">
              <a:defRPr sz="1200"/>
            </a:lvl1pPr>
          </a:lstStyle>
          <a:p>
            <a:endParaRPr lang="en-GB"/>
          </a:p>
        </p:txBody>
      </p:sp>
      <p:sp>
        <p:nvSpPr>
          <p:cNvPr id="5" name="Slide Number Placeholder 4"/>
          <p:cNvSpPr>
            <a:spLocks noGrp="1"/>
          </p:cNvSpPr>
          <p:nvPr>
            <p:ph type="sldNum" sz="quarter" idx="3"/>
          </p:nvPr>
        </p:nvSpPr>
        <p:spPr>
          <a:xfrm>
            <a:off x="3777128" y="9285786"/>
            <a:ext cx="2890405" cy="490040"/>
          </a:xfrm>
          <a:prstGeom prst="rect">
            <a:avLst/>
          </a:prstGeom>
        </p:spPr>
        <p:txBody>
          <a:bodyPr vert="horz" lIns="89776" tIns="44888" rIns="89776" bIns="44888" rtlCol="0" anchor="b"/>
          <a:lstStyle>
            <a:lvl1pPr algn="r">
              <a:defRPr sz="1200"/>
            </a:lvl1pPr>
          </a:lstStyle>
          <a:p>
            <a:fld id="{9A942F02-8A10-4F2E-8578-D8759A820152}" type="slidenum">
              <a:rPr lang="en-GB" smtClean="0"/>
              <a:t>‹#›</a:t>
            </a:fld>
            <a:endParaRPr lang="en-GB"/>
          </a:p>
        </p:txBody>
      </p:sp>
    </p:spTree>
    <p:extLst>
      <p:ext uri="{BB962C8B-B14F-4D97-AF65-F5344CB8AC3E}">
        <p14:creationId xmlns:p14="http://schemas.microsoft.com/office/powerpoint/2010/main" val="3588912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2889938" cy="488791"/>
          </a:xfrm>
          <a:prstGeom prst="rect">
            <a:avLst/>
          </a:prstGeom>
          <a:noFill/>
          <a:ln>
            <a:noFill/>
          </a:ln>
        </p:spPr>
        <p:txBody>
          <a:bodyPr spcFirstLastPara="1" wrap="square" lIns="89761" tIns="89761" rIns="89761" bIns="8976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777607" y="1"/>
            <a:ext cx="2889938" cy="488791"/>
          </a:xfrm>
          <a:prstGeom prst="rect">
            <a:avLst/>
          </a:prstGeom>
          <a:noFill/>
          <a:ln>
            <a:noFill/>
          </a:ln>
        </p:spPr>
        <p:txBody>
          <a:bodyPr spcFirstLastPara="1" wrap="square" lIns="89761" tIns="89761" rIns="89761" bIns="8976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66909" y="4643518"/>
            <a:ext cx="5335270" cy="4399121"/>
          </a:xfrm>
          <a:prstGeom prst="rect">
            <a:avLst/>
          </a:prstGeom>
          <a:noFill/>
          <a:ln>
            <a:noFill/>
          </a:ln>
        </p:spPr>
        <p:txBody>
          <a:bodyPr spcFirstLastPara="1" wrap="square" lIns="89761" tIns="89761" rIns="89761" bIns="8976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285338"/>
            <a:ext cx="2889938" cy="488791"/>
          </a:xfrm>
          <a:prstGeom prst="rect">
            <a:avLst/>
          </a:prstGeom>
          <a:noFill/>
          <a:ln>
            <a:noFill/>
          </a:ln>
        </p:spPr>
        <p:txBody>
          <a:bodyPr spcFirstLastPara="1" wrap="square" lIns="89761" tIns="89761" rIns="89761" bIns="8976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19057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b="1" dirty="0"/>
              <a:t>Introductions This 2-year project probes a range of learner outcomes during and after studying GCSE, collaboration between Pearson and UCL but employing also </a:t>
            </a:r>
            <a:r>
              <a:rPr lang="en-US" b="1" dirty="0" err="1"/>
              <a:t>ano</a:t>
            </a:r>
            <a:r>
              <a:rPr lang="en-US" b="1" dirty="0"/>
              <a:t> external researcher. We report here on data around tier entry decisions. This complements </a:t>
            </a:r>
            <a:r>
              <a:rPr lang="en-US" b="1" dirty="0" err="1"/>
              <a:t>Ofqual’s</a:t>
            </a:r>
            <a:r>
              <a:rPr lang="en-US" b="1" dirty="0"/>
              <a:t> own tier entry research: probes more deeply, situated in schools, with external voice, longitudinal (but restricted to </a:t>
            </a:r>
            <a:r>
              <a:rPr lang="en-US" b="1" dirty="0" err="1"/>
              <a:t>Edexcel</a:t>
            </a:r>
            <a:r>
              <a:rPr lang="en-US" b="1" dirty="0"/>
              <a:t> Pearson </a:t>
            </a:r>
            <a:r>
              <a:rPr lang="en-US" b="1" dirty="0" err="1"/>
              <a:t>centres</a:t>
            </a:r>
            <a:r>
              <a:rPr lang="en-US" b="1" dirty="0"/>
              <a:t>)</a:t>
            </a:r>
            <a:endParaRPr dirty="0"/>
          </a:p>
          <a:p>
            <a:pPr marL="0" indent="0"/>
            <a:endParaRPr dirty="0"/>
          </a:p>
          <a:p>
            <a:pPr marL="0" indent="0"/>
            <a:r>
              <a:rPr lang="en-US" b="1" dirty="0"/>
              <a:t>What is an efficacy study</a:t>
            </a:r>
            <a:r>
              <a:rPr lang="en-US" dirty="0"/>
              <a:t>? Important for Pearson to understand the impact that its products have on the learner. </a:t>
            </a:r>
            <a:endParaRPr dirty="0"/>
          </a:p>
          <a:p>
            <a:pPr marL="0" indent="0"/>
            <a:r>
              <a:rPr lang="en-US" dirty="0" err="1"/>
              <a:t>Maths</a:t>
            </a:r>
            <a:r>
              <a:rPr lang="en-US" dirty="0"/>
              <a:t> GCSE is a key product for Pearson / </a:t>
            </a:r>
            <a:r>
              <a:rPr lang="en-US" dirty="0" err="1"/>
              <a:t>Edexcel</a:t>
            </a:r>
            <a:r>
              <a:rPr lang="en-US" dirty="0"/>
              <a:t> so focus for this </a:t>
            </a:r>
            <a:r>
              <a:rPr lang="en-US" b="1" dirty="0"/>
              <a:t>2-year research study around the exam papers themselves and the free surround </a:t>
            </a:r>
            <a:r>
              <a:rPr lang="en-US" dirty="0"/>
              <a:t>- that is, the free materials made available online that sit alongside the qualification– materials designed to support the delivery of the qualification. </a:t>
            </a:r>
            <a:endParaRPr dirty="0"/>
          </a:p>
          <a:p>
            <a:pPr marL="0" indent="0"/>
            <a:endParaRPr dirty="0"/>
          </a:p>
          <a:p>
            <a:pPr marL="0" indent="0"/>
            <a:r>
              <a:rPr lang="en-US" b="1" dirty="0"/>
              <a:t>The reformed GCSE </a:t>
            </a:r>
            <a:r>
              <a:rPr lang="en-US" dirty="0"/>
              <a:t>was introduced for first teaching in September 2015 with first assessment in summer 2017. It has a renewed focus on problem solving and reasoning and increased challenge across the exams. In parallel was the move from the A* - G grading to leveling system from 9 to 1. So with changes to demand, content, and question styles in the papers and a change in grading structure the decisions for Heads of </a:t>
            </a:r>
            <a:r>
              <a:rPr lang="en-US" dirty="0" err="1"/>
              <a:t>Maths</a:t>
            </a:r>
            <a:r>
              <a:rPr lang="en-US" dirty="0"/>
              <a:t> around tier entry for Foundation or Higher tiers were challenging to understand and make. </a:t>
            </a:r>
            <a:endParaRPr dirty="0"/>
          </a:p>
          <a:p>
            <a:pPr marL="0" indent="0"/>
            <a:endParaRPr dirty="0"/>
          </a:p>
          <a:p>
            <a:pPr marL="0" indent="0"/>
            <a:r>
              <a:rPr lang="en-US" dirty="0"/>
              <a:t>This presentation</a:t>
            </a:r>
            <a:r>
              <a:rPr lang="en-US" b="1" dirty="0"/>
              <a:t> focuses on the responses from the HOMs</a:t>
            </a:r>
            <a:r>
              <a:rPr lang="en-US" dirty="0"/>
              <a:t>. In this second year of the study we are asking students about their opinions on their tier entry decisions…but last year we were very conscious of not </a:t>
            </a:r>
            <a:r>
              <a:rPr lang="en-US" dirty="0" err="1"/>
              <a:t>destablising</a:t>
            </a:r>
            <a:r>
              <a:rPr lang="en-US" dirty="0"/>
              <a:t> the processes that schools had adopted. </a:t>
            </a:r>
          </a:p>
          <a:p>
            <a:pPr marL="0" indent="0"/>
            <a:endParaRPr lang="en-US" dirty="0"/>
          </a:p>
          <a:p>
            <a:pPr marL="0" indent="0"/>
            <a:r>
              <a:rPr lang="en-US" dirty="0"/>
              <a:t>The study complements </a:t>
            </a:r>
            <a:r>
              <a:rPr lang="en-US" dirty="0" err="1"/>
              <a:t>Ofqual’s</a:t>
            </a:r>
            <a:r>
              <a:rPr lang="en-US" dirty="0"/>
              <a:t> own research re tier entries in that it probes more deeply, it’s situated in schools, with an external validation, and will be longitudinal. </a:t>
            </a:r>
            <a:endParaRPr dirty="0"/>
          </a:p>
          <a:p>
            <a:pPr marL="0" indent="0"/>
            <a:endParaRPr dirty="0"/>
          </a:p>
        </p:txBody>
      </p:sp>
      <p:sp>
        <p:nvSpPr>
          <p:cNvPr id="189" name="Shape 189"/>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1</a:t>
            </a:fld>
            <a:endParaRPr sz="1200">
              <a:latin typeface="Calibri"/>
              <a:ea typeface="Calibri"/>
              <a:cs typeface="Calibri"/>
              <a:sym typeface="Calibri"/>
            </a:endParaRPr>
          </a:p>
        </p:txBody>
      </p:sp>
    </p:spTree>
    <p:extLst>
      <p:ext uri="{BB962C8B-B14F-4D97-AF65-F5344CB8AC3E}">
        <p14:creationId xmlns:p14="http://schemas.microsoft.com/office/powerpoint/2010/main" val="200831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Shape 259"/>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buClr>
                <a:schemeClr val="dk1"/>
              </a:buClr>
              <a:buSzPts val="1200"/>
            </a:pPr>
            <a:endParaRPr/>
          </a:p>
          <a:p>
            <a:pPr marL="0" indent="0">
              <a:buClr>
                <a:schemeClr val="dk1"/>
              </a:buClr>
              <a:buSzPts val="1200"/>
            </a:pPr>
            <a:r>
              <a:rPr lang="en-US"/>
              <a:t>At the time of the March 2017 interviews, some departments (at least 3 of 18) had </a:t>
            </a:r>
            <a:r>
              <a:rPr lang="en-US" b="1"/>
              <a:t>still not decided on tier entries</a:t>
            </a:r>
            <a:r>
              <a:rPr lang="en-US"/>
              <a:t> for June examinations – and Autumn interviews showed many more had made </a:t>
            </a:r>
            <a:r>
              <a:rPr lang="en-US" b="1"/>
              <a:t>last-minute changes</a:t>
            </a:r>
            <a:r>
              <a:rPr lang="en-US"/>
              <a:t>. Timing: interviews in second half of spring term:</a:t>
            </a:r>
            <a:endParaRPr/>
          </a:p>
          <a:p>
            <a:pPr marL="0" indent="0"/>
            <a:endParaRPr/>
          </a:p>
          <a:p>
            <a:pPr marL="0" indent="0"/>
            <a:r>
              <a:rPr lang="en-US"/>
              <a:t>This seems surprising and unhelpful for students, since </a:t>
            </a:r>
            <a:r>
              <a:rPr lang="en-US" b="1"/>
              <a:t>the two tiers are based on very different specifications</a:t>
            </a:r>
            <a:r>
              <a:rPr lang="en-US"/>
              <a:t>. However, it reflects a </a:t>
            </a:r>
            <a:r>
              <a:rPr lang="en-US" b="1"/>
              <a:t>strategy of teaching strategically</a:t>
            </a:r>
            <a:r>
              <a:rPr lang="en-US"/>
              <a:t>, here, concentrating only on the material common to both tiers as a sufficient approach for middle ability students entered for Higher papers. </a:t>
            </a:r>
            <a:endParaRPr/>
          </a:p>
          <a:p>
            <a:pPr marL="0" indent="0"/>
            <a:endParaRPr/>
          </a:p>
        </p:txBody>
      </p:sp>
      <p:sp>
        <p:nvSpPr>
          <p:cNvPr id="260" name="Shape 260"/>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10</a:t>
            </a:fld>
            <a:endParaRPr sz="1200">
              <a:latin typeface="Calibri"/>
              <a:ea typeface="Calibri"/>
              <a:cs typeface="Calibri"/>
              <a:sym typeface="Calibri"/>
            </a:endParaRPr>
          </a:p>
        </p:txBody>
      </p:sp>
    </p:spTree>
    <p:extLst>
      <p:ext uri="{BB962C8B-B14F-4D97-AF65-F5344CB8AC3E}">
        <p14:creationId xmlns:p14="http://schemas.microsoft.com/office/powerpoint/2010/main" val="302216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Shape 251"/>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buClr>
                <a:schemeClr val="dk1"/>
              </a:buClr>
              <a:buSzPts val="1200"/>
            </a:pPr>
            <a:r>
              <a:rPr lang="en-US"/>
              <a:t>There was talk of the more extreme impact that the more challenging exams would have on the students experience.</a:t>
            </a:r>
            <a:endParaRPr/>
          </a:p>
          <a:p>
            <a:pPr marL="0" indent="0"/>
            <a:endParaRPr/>
          </a:p>
        </p:txBody>
      </p:sp>
      <p:sp>
        <p:nvSpPr>
          <p:cNvPr id="252" name="Shape 252"/>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11</a:t>
            </a:fld>
            <a:endParaRPr sz="1200">
              <a:latin typeface="Calibri"/>
              <a:ea typeface="Calibri"/>
              <a:cs typeface="Calibri"/>
              <a:sym typeface="Calibri"/>
            </a:endParaRPr>
          </a:p>
        </p:txBody>
      </p:sp>
    </p:spTree>
    <p:extLst>
      <p:ext uri="{BB962C8B-B14F-4D97-AF65-F5344CB8AC3E}">
        <p14:creationId xmlns:p14="http://schemas.microsoft.com/office/powerpoint/2010/main" val="213302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buClr>
                <a:schemeClr val="dk1"/>
              </a:buClr>
              <a:buSzPts val="1200"/>
            </a:pPr>
            <a:r>
              <a:rPr lang="en-US" dirty="0"/>
              <a:t>Some </a:t>
            </a:r>
            <a:r>
              <a:rPr lang="en-US" dirty="0" err="1"/>
              <a:t>HoMs</a:t>
            </a:r>
            <a:r>
              <a:rPr lang="en-US" dirty="0"/>
              <a:t> took a sanguine or student-</a:t>
            </a:r>
            <a:r>
              <a:rPr lang="en-US" dirty="0" err="1"/>
              <a:t>centred</a:t>
            </a:r>
            <a:r>
              <a:rPr lang="en-US" dirty="0"/>
              <a:t> view, and in 10 of the 18 cases this was reflected in a significant </a:t>
            </a:r>
            <a:r>
              <a:rPr lang="en-US" b="1" dirty="0"/>
              <a:t>change to entry patterns</a:t>
            </a:r>
            <a:endParaRPr dirty="0"/>
          </a:p>
          <a:p>
            <a:pPr marL="0" indent="0">
              <a:buClr>
                <a:schemeClr val="dk1"/>
              </a:buClr>
              <a:buSzPts val="1200"/>
            </a:pPr>
            <a:r>
              <a:rPr lang="en-US" dirty="0"/>
              <a:t>From many vantage points this would seem to be a mathematically more desirable approach, and it is noticeable that where schools have decided to enter a much </a:t>
            </a:r>
            <a:r>
              <a:rPr lang="en-US" b="1" dirty="0"/>
              <a:t>greater proportion of students for Foundation tier </a:t>
            </a:r>
            <a:r>
              <a:rPr lang="en-US" dirty="0"/>
              <a:t>than in the past, </a:t>
            </a:r>
            <a:r>
              <a:rPr lang="en-US" dirty="0" err="1"/>
              <a:t>HoMs</a:t>
            </a:r>
            <a:r>
              <a:rPr lang="en-US" dirty="0"/>
              <a:t> are reporting, in general, that the ‘middle’ students are thriving on a pathway that enables them to master the range of Foundation material with confidence, while still accessing a grade 5</a:t>
            </a:r>
            <a:endParaRPr dirty="0"/>
          </a:p>
          <a:p>
            <a:pPr marL="0" indent="0"/>
            <a:r>
              <a:rPr lang="en-US" dirty="0"/>
              <a:t>One teacher worried that they may be </a:t>
            </a:r>
            <a:r>
              <a:rPr lang="en-US" b="1" dirty="0"/>
              <a:t>‘</a:t>
            </a:r>
            <a:r>
              <a:rPr lang="en-US" b="1" i="1" dirty="0"/>
              <a:t>costing [the students] a grade’</a:t>
            </a:r>
            <a:r>
              <a:rPr lang="en-US" b="1" dirty="0"/>
              <a:t> </a:t>
            </a:r>
            <a:r>
              <a:rPr lang="en-US" dirty="0"/>
              <a:t>by entering them for the Foundation tier with another saying:</a:t>
            </a:r>
            <a:endParaRPr dirty="0"/>
          </a:p>
          <a:p>
            <a:pPr marL="0" indent="0"/>
            <a:r>
              <a:rPr lang="en-US" i="1" dirty="0"/>
              <a:t>my class have almost all moved to Foundation whereas I would have been confident they all would have </a:t>
            </a:r>
            <a:endParaRPr dirty="0"/>
          </a:p>
          <a:p>
            <a:pPr marL="0" indent="0"/>
            <a:r>
              <a:rPr lang="en-US" i="1" dirty="0"/>
              <a:t>achieved a C on Higher [before]</a:t>
            </a:r>
            <a:r>
              <a:rPr lang="en-US" dirty="0"/>
              <a:t>. </a:t>
            </a:r>
            <a:endParaRPr dirty="0"/>
          </a:p>
          <a:p>
            <a:pPr marL="0" indent="0"/>
            <a:endParaRPr i="1" dirty="0"/>
          </a:p>
          <a:p>
            <a:pPr marL="0" indent="0">
              <a:buClr>
                <a:schemeClr val="dk1"/>
              </a:buClr>
              <a:buSzPts val="1200"/>
            </a:pPr>
            <a:endParaRPr dirty="0"/>
          </a:p>
        </p:txBody>
      </p:sp>
      <p:sp>
        <p:nvSpPr>
          <p:cNvPr id="268" name="Shape 268"/>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12</a:t>
            </a:fld>
            <a:endParaRPr sz="1200">
              <a:latin typeface="Calibri"/>
              <a:ea typeface="Calibri"/>
              <a:cs typeface="Calibri"/>
              <a:sym typeface="Calibri"/>
            </a:endParaRPr>
          </a:p>
        </p:txBody>
      </p:sp>
    </p:spTree>
    <p:extLst>
      <p:ext uri="{BB962C8B-B14F-4D97-AF65-F5344CB8AC3E}">
        <p14:creationId xmlns:p14="http://schemas.microsoft.com/office/powerpoint/2010/main" val="3417573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Shape 274"/>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buClr>
                <a:schemeClr val="dk1"/>
              </a:buClr>
              <a:buSzPts val="1200"/>
            </a:pPr>
            <a:r>
              <a:rPr lang="en-US"/>
              <a:t>Four HoMs indicated that there was an </a:t>
            </a:r>
            <a:r>
              <a:rPr lang="en-US" b="1"/>
              <a:t>identity and ‘failure</a:t>
            </a:r>
            <a:r>
              <a:rPr lang="en-US"/>
              <a:t>’ issue associated with being entered for ‘Foundation’ papers, and there was a suggestion that could easily be tackled by renaming the lower tier ‘Core’, since it is aimed at all grades up to and including the previous grade B.</a:t>
            </a:r>
            <a:endParaRPr/>
          </a:p>
          <a:p>
            <a:pPr marL="0" indent="0">
              <a:buClr>
                <a:schemeClr val="dk1"/>
              </a:buClr>
              <a:buSzPts val="1200"/>
            </a:pPr>
            <a:endParaRPr/>
          </a:p>
        </p:txBody>
      </p:sp>
      <p:sp>
        <p:nvSpPr>
          <p:cNvPr id="275" name="Shape 275"/>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13</a:t>
            </a:fld>
            <a:endParaRPr sz="1200">
              <a:latin typeface="Calibri"/>
              <a:ea typeface="Calibri"/>
              <a:cs typeface="Calibri"/>
              <a:sym typeface="Calibri"/>
            </a:endParaRPr>
          </a:p>
        </p:txBody>
      </p:sp>
    </p:spTree>
    <p:extLst>
      <p:ext uri="{BB962C8B-B14F-4D97-AF65-F5344CB8AC3E}">
        <p14:creationId xmlns:p14="http://schemas.microsoft.com/office/powerpoint/2010/main" val="389268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Shape 282"/>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dirty="0"/>
              <a:t>By Autumn 2017 we were seeing a fairly mixed response. Results had largely been OK, which tended to bolster </a:t>
            </a:r>
            <a:r>
              <a:rPr lang="en-US" dirty="0" err="1"/>
              <a:t>HoMs</a:t>
            </a:r>
            <a:r>
              <a:rPr lang="en-US" dirty="0"/>
              <a:t>’ confidence in their tier entry approach, though there was some indication of intended change – in a variety of directions. </a:t>
            </a:r>
            <a:endParaRPr dirty="0"/>
          </a:p>
          <a:p>
            <a:pPr marL="0" indent="0"/>
            <a:r>
              <a:rPr lang="en-US" dirty="0"/>
              <a:t>For some, results from Foundation tier mean they were moving towards entering students for H only if there was a possibility of that students gaining a 6+ - which would mean a reasonably positive examination experience for all students taking H, and also for many taking F. </a:t>
            </a:r>
            <a:endParaRPr dirty="0"/>
          </a:p>
        </p:txBody>
      </p:sp>
      <p:sp>
        <p:nvSpPr>
          <p:cNvPr id="283" name="Shape 283"/>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6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Shape 290"/>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dirty="0"/>
              <a:t>Some (at least 6) articulated that, contrary to their previous assumptions that it would be easier to get a 5 on H, in fact it looked like it was easier on F. We comment that that strategy would have the effect of potential 5 students being taught all of Foundation curriculum, and having reasonable mastery of it. 5 is newly important to school attainment tables, so although 4 is the critical grade for many student pathways, at a school level it’s 5’s that are critical.</a:t>
            </a:r>
            <a:endParaRPr dirty="0"/>
          </a:p>
        </p:txBody>
      </p:sp>
      <p:sp>
        <p:nvSpPr>
          <p:cNvPr id="291" name="Shape 291"/>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179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Shape 298"/>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dirty="0"/>
              <a:t>However, there were still (at least 5) </a:t>
            </a:r>
            <a:r>
              <a:rPr lang="en-US" dirty="0" err="1"/>
              <a:t>HoMs</a:t>
            </a:r>
            <a:r>
              <a:rPr lang="en-US" dirty="0"/>
              <a:t> thinking  4’s were easier to get on H since so few marks were needed: note the ‘they’re going to just get in’ . We note this strategy is unlikely to result in a confident grasp of the range of F curriculum, or in students feeling they have been able to demonstrate what they *can* do. </a:t>
            </a:r>
            <a:endParaRPr dirty="0"/>
          </a:p>
        </p:txBody>
      </p:sp>
      <p:sp>
        <p:nvSpPr>
          <p:cNvPr id="299" name="Shape 299"/>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174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a:t>However, the reality is that in schools, performance measures are key for the school, and particularly value-added performance measures, so there were pressures from SLTs to enter for H.</a:t>
            </a:r>
            <a:endParaRPr/>
          </a:p>
        </p:txBody>
      </p:sp>
      <p:sp>
        <p:nvSpPr>
          <p:cNvPr id="307" name="Shape 307"/>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61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Shape 314"/>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dirty="0"/>
              <a:t>Parental input/pressure seemed to work in either direction, with parents either been keen not to stress their children for no obvious (to them) purpose – or feeling that entering for F was somehow ‘infra dig’. There was some evidence (at least 3 </a:t>
            </a:r>
            <a:r>
              <a:rPr lang="en-US" dirty="0" err="1"/>
              <a:t>HoMs</a:t>
            </a:r>
            <a:r>
              <a:rPr lang="en-US" dirty="0"/>
              <a:t>) that the nomenclature was at least in part responsible for that, so that a change to e.g. ‘Core’ and ‘Extension’ might support better-founded decisions.</a:t>
            </a:r>
            <a:endParaRPr dirty="0"/>
          </a:p>
        </p:txBody>
      </p:sp>
      <p:sp>
        <p:nvSpPr>
          <p:cNvPr id="315" name="Shape 315"/>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518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Shape 322"/>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dirty="0"/>
              <a:t>At least 7 of our schools mentioned student involvement in the tier entry decisions – either way – and one </a:t>
            </a:r>
            <a:r>
              <a:rPr lang="en-US" dirty="0" err="1"/>
              <a:t>HoM</a:t>
            </a:r>
            <a:r>
              <a:rPr lang="en-US" dirty="0"/>
              <a:t> was explicit about the psychological trauma of attempting inappropriate papers. </a:t>
            </a:r>
            <a:endParaRPr dirty="0"/>
          </a:p>
        </p:txBody>
      </p:sp>
      <p:sp>
        <p:nvSpPr>
          <p:cNvPr id="323" name="Shape 323"/>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76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b="1" dirty="0"/>
              <a:t>Large project </a:t>
            </a:r>
            <a:r>
              <a:rPr lang="en-US" dirty="0"/>
              <a:t>over 2 years in 18 schools– today focusing on the </a:t>
            </a:r>
            <a:r>
              <a:rPr lang="en-US" dirty="0" err="1"/>
              <a:t>HoM</a:t>
            </a:r>
            <a:r>
              <a:rPr lang="en-US" dirty="0"/>
              <a:t> interviews only and their comments on tier entry decisions, since approaches to tier entry are usually the responsibility of the </a:t>
            </a:r>
            <a:r>
              <a:rPr lang="en-US" dirty="0" err="1"/>
              <a:t>HoM</a:t>
            </a:r>
            <a:r>
              <a:rPr lang="en-US" dirty="0"/>
              <a:t> .</a:t>
            </a:r>
            <a:endParaRPr dirty="0"/>
          </a:p>
          <a:p>
            <a:pPr marL="0" indent="0"/>
            <a:endParaRPr dirty="0"/>
          </a:p>
          <a:p>
            <a:pPr marL="0" indent="0"/>
            <a:r>
              <a:rPr lang="en-US" b="1" dirty="0"/>
              <a:t>Visited</a:t>
            </a:r>
            <a:r>
              <a:rPr lang="en-US" dirty="0"/>
              <a:t> in spring term 2017 and F2F interviews with </a:t>
            </a:r>
            <a:r>
              <a:rPr lang="en-US" dirty="0" err="1"/>
              <a:t>HoMs</a:t>
            </a:r>
            <a:r>
              <a:rPr lang="en-US" dirty="0"/>
              <a:t> + </a:t>
            </a:r>
            <a:r>
              <a:rPr lang="en-US" b="1" dirty="0"/>
              <a:t>Telephone interviews </a:t>
            </a:r>
            <a:r>
              <a:rPr lang="en-US" dirty="0"/>
              <a:t>in October 2017 to reflect on 1</a:t>
            </a:r>
            <a:r>
              <a:rPr lang="en-US" baseline="30000" dirty="0"/>
              <a:t>st</a:t>
            </a:r>
            <a:r>
              <a:rPr lang="en-US" dirty="0"/>
              <a:t> set of results with reformed GCSE.</a:t>
            </a:r>
            <a:endParaRPr dirty="0"/>
          </a:p>
          <a:p>
            <a:pPr marL="0" indent="0"/>
            <a:endParaRPr dirty="0"/>
          </a:p>
          <a:p>
            <a:pPr marL="0" indent="0"/>
            <a:r>
              <a:rPr lang="en-US" dirty="0"/>
              <a:t>What questions were asked before and after the live exams:</a:t>
            </a:r>
            <a:endParaRPr dirty="0"/>
          </a:p>
          <a:p>
            <a:pPr marL="0" indent="0">
              <a:buClr>
                <a:schemeClr val="dk1"/>
              </a:buClr>
              <a:buSzPts val="1200"/>
            </a:pPr>
            <a:r>
              <a:rPr lang="en-US" b="1" dirty="0"/>
              <a:t>Before</a:t>
            </a:r>
            <a:r>
              <a:rPr lang="en-US" dirty="0"/>
              <a:t> - How did you </a:t>
            </a:r>
            <a:r>
              <a:rPr lang="en-US" b="1" dirty="0"/>
              <a:t>approach</a:t>
            </a:r>
            <a:r>
              <a:rPr lang="en-US" dirty="0"/>
              <a:t> tier entry decisions? </a:t>
            </a:r>
            <a:r>
              <a:rPr lang="en-US" b="1" dirty="0"/>
              <a:t>How confident </a:t>
            </a:r>
            <a:r>
              <a:rPr lang="en-US" dirty="0"/>
              <a:t>do you feel about your tier entry decisions?</a:t>
            </a:r>
            <a:endParaRPr dirty="0"/>
          </a:p>
          <a:p>
            <a:pPr marL="0" indent="0"/>
            <a:r>
              <a:rPr lang="en-US" b="1" dirty="0"/>
              <a:t>After </a:t>
            </a:r>
            <a:r>
              <a:rPr lang="en-US" dirty="0"/>
              <a:t>- What are your reflections on your tier entry decisions? Will you change your approach to tier entry decisions this year? What was your strategy for your final tier decisions? How and when did you decide? </a:t>
            </a:r>
            <a:endParaRPr dirty="0"/>
          </a:p>
        </p:txBody>
      </p:sp>
      <p:sp>
        <p:nvSpPr>
          <p:cNvPr id="208" name="Shape 208"/>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2</a:t>
            </a:fld>
            <a:endParaRPr sz="1200">
              <a:latin typeface="Calibri"/>
              <a:ea typeface="Calibri"/>
              <a:cs typeface="Calibri"/>
              <a:sym typeface="Calibri"/>
            </a:endParaRPr>
          </a:p>
        </p:txBody>
      </p:sp>
    </p:spTree>
    <p:extLst>
      <p:ext uri="{BB962C8B-B14F-4D97-AF65-F5344CB8AC3E}">
        <p14:creationId xmlns:p14="http://schemas.microsoft.com/office/powerpoint/2010/main" val="290508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Shape 330"/>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a:t>However, almost all HoMs talked about tier entries as if they were divorced from the KS4 curriculum. At least 6 schools intended to increase the strategic nature of their KS4 experience, focusing on what they identified as likely common areas that would support grade 4/5 students in accessing a small number of marks in H tier, rather than, as the curriculum intends, studying either the F or the H tier curriculum. Just one HoM talked about making a decision at the beginning of KS4 based on KS3 progression, teaching for that curriculum and then entering for the related assessment at the end of year 11. </a:t>
            </a:r>
            <a:endParaRPr/>
          </a:p>
        </p:txBody>
      </p:sp>
      <p:sp>
        <p:nvSpPr>
          <p:cNvPr id="331" name="Shape 331"/>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78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Shape 338"/>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dirty="0"/>
              <a:t>Comparing the before and after. Refer back to the title of the presentation…how quickly they forget / get used to it!</a:t>
            </a:r>
            <a:endParaRPr dirty="0"/>
          </a:p>
          <a:p>
            <a:pPr marL="0" indent="0"/>
            <a:r>
              <a:rPr lang="en-US" dirty="0"/>
              <a:t>Lack of understanding of grade boundaries – couldn’t understand why they can’t be provided. </a:t>
            </a:r>
            <a:endParaRPr dirty="0"/>
          </a:p>
          <a:p>
            <a:pPr marL="0" indent="0"/>
            <a:r>
              <a:rPr lang="en-US" dirty="0"/>
              <a:t>Lack of belief that with new level system, students will still be rewarded accordingly. </a:t>
            </a:r>
            <a:endParaRPr dirty="0"/>
          </a:p>
          <a:p>
            <a:pPr marL="0" indent="0"/>
            <a:r>
              <a:rPr lang="en-US" dirty="0"/>
              <a:t>Teaching strategically is still in their mind set but it may be harder to do than their expectation</a:t>
            </a:r>
            <a:endParaRPr dirty="0"/>
          </a:p>
          <a:p>
            <a:pPr marL="0" indent="0"/>
            <a:r>
              <a:rPr lang="en-US" dirty="0"/>
              <a:t>More nuanced picture than it was</a:t>
            </a:r>
            <a:endParaRPr dirty="0"/>
          </a:p>
        </p:txBody>
      </p:sp>
      <p:sp>
        <p:nvSpPr>
          <p:cNvPr id="339" name="Shape 339"/>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669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largely highly experienced, and teaching key GCSE groups – sometimes two. A reminder that GCSE outcomes are high stakes!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9211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largely highly experienced, and teaching key GCSE groups – sometimes two. A reminder that GCSE outcomes are high stakes!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291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dirty="0"/>
              <a:t>Efficacy studies involve </a:t>
            </a:r>
            <a:r>
              <a:rPr lang="en-US" b="1" dirty="0"/>
              <a:t>using our learner outcomes </a:t>
            </a:r>
            <a:r>
              <a:rPr lang="en-US" dirty="0"/>
              <a:t>to frame the research.</a:t>
            </a:r>
            <a:endParaRPr dirty="0"/>
          </a:p>
          <a:p>
            <a:pPr marL="0" indent="0"/>
            <a:endParaRPr dirty="0"/>
          </a:p>
          <a:p>
            <a:pPr marL="0" indent="0"/>
            <a:r>
              <a:rPr lang="en-US" dirty="0"/>
              <a:t>The relevant section for tier entry decisions portion of the research comes under the 1</a:t>
            </a:r>
            <a:r>
              <a:rPr lang="en-US" baseline="30000" dirty="0"/>
              <a:t>st</a:t>
            </a:r>
            <a:r>
              <a:rPr lang="en-US" dirty="0"/>
              <a:t> learner outcomes listed here: </a:t>
            </a:r>
            <a:r>
              <a:rPr lang="en-US" b="1" dirty="0"/>
              <a:t>read and explain definition</a:t>
            </a:r>
            <a:r>
              <a:rPr lang="en-US" dirty="0"/>
              <a:t>. ‘Being assessed at the right grade’ involves the issue around tier entry decisions. It’s also related to learner progression: the curriculum followed has to be effective in allowing appropriate progression. An overly ambitious or restricted curriculum can undermine confident mastery of mathematical skills and concepts;  an overly cautious curriculum can cap achievement. </a:t>
            </a:r>
            <a:endParaRPr dirty="0"/>
          </a:p>
          <a:p>
            <a:pPr marL="0" indent="0"/>
            <a:endParaRPr dirty="0"/>
          </a:p>
          <a:p>
            <a:pPr marL="0" indent="0"/>
            <a:r>
              <a:rPr lang="en-US" dirty="0"/>
              <a:t>While part of the story is found within the other LOs, the main focus is within the outcome around students demonstrating their ability.</a:t>
            </a:r>
            <a:endParaRPr dirty="0"/>
          </a:p>
        </p:txBody>
      </p:sp>
      <p:sp>
        <p:nvSpPr>
          <p:cNvPr id="200" name="Shape 200"/>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468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b="1" dirty="0"/>
              <a:t>Large project </a:t>
            </a:r>
            <a:r>
              <a:rPr lang="en-US" dirty="0"/>
              <a:t>over 2 years in 18 schools **20 recruited– today focusing on the </a:t>
            </a:r>
            <a:r>
              <a:rPr lang="en-US" dirty="0" err="1"/>
              <a:t>HoM</a:t>
            </a:r>
            <a:r>
              <a:rPr lang="en-US" dirty="0"/>
              <a:t> interviews only and their comments on tier entry decisions, since approaches to tier entry are usually the responsibility of the </a:t>
            </a:r>
            <a:r>
              <a:rPr lang="en-US" dirty="0" err="1"/>
              <a:t>HoM</a:t>
            </a:r>
            <a:r>
              <a:rPr lang="en-US" dirty="0"/>
              <a:t> . Sample was a range of schools over 6 characteristics known to affect teaching and learning behavior, but the size of the sample means that although outcomes might be indicative of the range of approaches, they can’t be considered to be representative, so are not necessarily generalizable. Importantly, we found little connection between the range of those </a:t>
            </a:r>
            <a:r>
              <a:rPr lang="en-US" dirty="0" err="1"/>
              <a:t>characterisitcs</a:t>
            </a:r>
            <a:r>
              <a:rPr lang="en-US" dirty="0"/>
              <a:t> and approaches to tier entry, other than in academically selective schools.</a:t>
            </a:r>
            <a:endParaRPr dirty="0"/>
          </a:p>
          <a:p>
            <a:pPr marL="0" indent="0"/>
            <a:endParaRPr dirty="0"/>
          </a:p>
          <a:p>
            <a:pPr marL="0" indent="0"/>
            <a:r>
              <a:rPr lang="en-US" b="1" dirty="0"/>
              <a:t>Visited</a:t>
            </a:r>
            <a:r>
              <a:rPr lang="en-US" dirty="0"/>
              <a:t> in spring term 2017 and F2F interviews with </a:t>
            </a:r>
            <a:r>
              <a:rPr lang="en-US" dirty="0" err="1"/>
              <a:t>HoMs</a:t>
            </a:r>
            <a:r>
              <a:rPr lang="en-US" dirty="0"/>
              <a:t> + </a:t>
            </a:r>
            <a:r>
              <a:rPr lang="en-US" b="1" dirty="0"/>
              <a:t>Telephone interviews </a:t>
            </a:r>
            <a:r>
              <a:rPr lang="en-US" dirty="0"/>
              <a:t>in October 2017 to reflect on 1</a:t>
            </a:r>
            <a:r>
              <a:rPr lang="en-US" baseline="30000" dirty="0"/>
              <a:t>st</a:t>
            </a:r>
            <a:r>
              <a:rPr lang="en-US" dirty="0"/>
              <a:t> set of results with reformed GCSE.</a:t>
            </a:r>
            <a:endParaRPr dirty="0"/>
          </a:p>
          <a:p>
            <a:pPr marL="0" indent="0"/>
            <a:endParaRPr dirty="0"/>
          </a:p>
          <a:p>
            <a:pPr marL="0" indent="0"/>
            <a:r>
              <a:rPr lang="en-US" dirty="0"/>
              <a:t>What questions were asked before and after the live exams:</a:t>
            </a:r>
            <a:endParaRPr dirty="0"/>
          </a:p>
          <a:p>
            <a:pPr marL="0" indent="0">
              <a:buClr>
                <a:schemeClr val="dk1"/>
              </a:buClr>
              <a:buSzPts val="1200"/>
            </a:pPr>
            <a:r>
              <a:rPr lang="en-US" b="1" dirty="0"/>
              <a:t>Before</a:t>
            </a:r>
            <a:r>
              <a:rPr lang="en-US" dirty="0"/>
              <a:t> - How did you </a:t>
            </a:r>
            <a:r>
              <a:rPr lang="en-US" b="1" dirty="0"/>
              <a:t>approach</a:t>
            </a:r>
            <a:r>
              <a:rPr lang="en-US" dirty="0"/>
              <a:t> tier entry decisions? </a:t>
            </a:r>
            <a:r>
              <a:rPr lang="en-US" b="1" dirty="0"/>
              <a:t>How confident </a:t>
            </a:r>
            <a:r>
              <a:rPr lang="en-US" dirty="0"/>
              <a:t>do you feel about your tier entry decisions?</a:t>
            </a:r>
            <a:endParaRPr dirty="0"/>
          </a:p>
          <a:p>
            <a:pPr marL="0" indent="0"/>
            <a:r>
              <a:rPr lang="en-US" b="1" dirty="0"/>
              <a:t>After </a:t>
            </a:r>
            <a:r>
              <a:rPr lang="en-US" dirty="0"/>
              <a:t>- What are your reflections on your tier entry decisions? Will you change your approach to tier entry decisions this year? What was your strategy for your final tier decisions? How and when did you decide? </a:t>
            </a:r>
            <a:endParaRPr dirty="0"/>
          </a:p>
        </p:txBody>
      </p:sp>
      <p:sp>
        <p:nvSpPr>
          <p:cNvPr id="208" name="Shape 208"/>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4</a:t>
            </a:fld>
            <a:endParaRPr sz="1200">
              <a:latin typeface="Calibri"/>
              <a:ea typeface="Calibri"/>
              <a:cs typeface="Calibri"/>
              <a:sym typeface="Calibri"/>
            </a:endParaRPr>
          </a:p>
        </p:txBody>
      </p:sp>
    </p:spTree>
    <p:extLst>
      <p:ext uri="{BB962C8B-B14F-4D97-AF65-F5344CB8AC3E}">
        <p14:creationId xmlns:p14="http://schemas.microsoft.com/office/powerpoint/2010/main" val="365852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r>
              <a:rPr lang="en-US" b="1" dirty="0"/>
              <a:t>Large project </a:t>
            </a:r>
            <a:r>
              <a:rPr lang="en-US" dirty="0"/>
              <a:t>over 2 years in 18 schools– today focusing on the </a:t>
            </a:r>
            <a:r>
              <a:rPr lang="en-US" dirty="0" err="1"/>
              <a:t>HoM</a:t>
            </a:r>
            <a:r>
              <a:rPr lang="en-US" dirty="0"/>
              <a:t> interviews only and their comments on tier entry decisions, since approaches to tier entry are usually the responsibility of the </a:t>
            </a:r>
            <a:r>
              <a:rPr lang="en-US" dirty="0" err="1"/>
              <a:t>HoM</a:t>
            </a:r>
            <a:r>
              <a:rPr lang="en-US" dirty="0"/>
              <a:t> . Sample was a range of schools over 6 characteristics known to affect teaching and learning behavior, but the size of the sample means that although outcomes might be indicative of the range of approaches, they can’t be considered to be representative, so are not necessarily generalizable. Importantly, we found little connection between the range of those </a:t>
            </a:r>
            <a:r>
              <a:rPr lang="en-US" dirty="0" err="1"/>
              <a:t>characterisitcs</a:t>
            </a:r>
            <a:r>
              <a:rPr lang="en-US" dirty="0"/>
              <a:t> and approaches to tier entry, other than in academically selective schools.</a:t>
            </a:r>
            <a:endParaRPr dirty="0"/>
          </a:p>
          <a:p>
            <a:pPr marL="0" indent="0"/>
            <a:endParaRPr dirty="0"/>
          </a:p>
          <a:p>
            <a:pPr marL="0" indent="0"/>
            <a:r>
              <a:rPr lang="en-US" b="1" dirty="0"/>
              <a:t>Visited</a:t>
            </a:r>
            <a:r>
              <a:rPr lang="en-US" dirty="0"/>
              <a:t> in spring term 2017 and F2F interviews with </a:t>
            </a:r>
            <a:r>
              <a:rPr lang="en-US" dirty="0" err="1"/>
              <a:t>HoMs</a:t>
            </a:r>
            <a:r>
              <a:rPr lang="en-US" dirty="0"/>
              <a:t> + </a:t>
            </a:r>
            <a:r>
              <a:rPr lang="en-US" b="1" dirty="0"/>
              <a:t>Telephone interviews </a:t>
            </a:r>
            <a:r>
              <a:rPr lang="en-US" dirty="0"/>
              <a:t>in October 2017 to reflect on 1</a:t>
            </a:r>
            <a:r>
              <a:rPr lang="en-US" baseline="30000" dirty="0"/>
              <a:t>st</a:t>
            </a:r>
            <a:r>
              <a:rPr lang="en-US" dirty="0"/>
              <a:t> set of results with reformed GCSE.</a:t>
            </a:r>
            <a:endParaRPr dirty="0"/>
          </a:p>
          <a:p>
            <a:pPr marL="0" indent="0"/>
            <a:endParaRPr dirty="0"/>
          </a:p>
          <a:p>
            <a:pPr marL="0" indent="0"/>
            <a:r>
              <a:rPr lang="en-US" dirty="0"/>
              <a:t>What questions were asked before and after the live exams:</a:t>
            </a:r>
            <a:endParaRPr dirty="0"/>
          </a:p>
          <a:p>
            <a:pPr marL="0" indent="0">
              <a:buClr>
                <a:schemeClr val="dk1"/>
              </a:buClr>
              <a:buSzPts val="1200"/>
            </a:pPr>
            <a:r>
              <a:rPr lang="en-US" b="1" dirty="0"/>
              <a:t>Before</a:t>
            </a:r>
            <a:r>
              <a:rPr lang="en-US" dirty="0"/>
              <a:t> - How did you </a:t>
            </a:r>
            <a:r>
              <a:rPr lang="en-US" b="1" dirty="0"/>
              <a:t>approach</a:t>
            </a:r>
            <a:r>
              <a:rPr lang="en-US" dirty="0"/>
              <a:t> tier entry decisions? </a:t>
            </a:r>
            <a:r>
              <a:rPr lang="en-US" b="1" dirty="0"/>
              <a:t>How confident </a:t>
            </a:r>
            <a:r>
              <a:rPr lang="en-US" dirty="0"/>
              <a:t>do you feel about your tier entry decisions?</a:t>
            </a:r>
            <a:endParaRPr dirty="0"/>
          </a:p>
          <a:p>
            <a:pPr marL="0" indent="0"/>
            <a:r>
              <a:rPr lang="en-US" b="1" dirty="0"/>
              <a:t>After </a:t>
            </a:r>
            <a:r>
              <a:rPr lang="en-US" dirty="0"/>
              <a:t>- What are your reflections on your tier entry decisions? Will you change your approach to tier entry decisions this year? What was your strategy for your final tier decisions? How and when did you decide? </a:t>
            </a:r>
            <a:endParaRPr dirty="0"/>
          </a:p>
        </p:txBody>
      </p:sp>
      <p:sp>
        <p:nvSpPr>
          <p:cNvPr id="208" name="Shape 208"/>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5</a:t>
            </a:fld>
            <a:endParaRPr sz="1200">
              <a:latin typeface="Calibri"/>
              <a:ea typeface="Calibri"/>
              <a:cs typeface="Calibri"/>
              <a:sym typeface="Calibri"/>
            </a:endParaRPr>
          </a:p>
        </p:txBody>
      </p:sp>
    </p:spTree>
    <p:extLst>
      <p:ext uri="{BB962C8B-B14F-4D97-AF65-F5344CB8AC3E}">
        <p14:creationId xmlns:p14="http://schemas.microsoft.com/office/powerpoint/2010/main" val="5378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buClr>
                <a:schemeClr val="dk1"/>
              </a:buClr>
              <a:buSzPts val="1200"/>
            </a:pPr>
            <a:r>
              <a:rPr lang="en-US" dirty="0"/>
              <a:t>First share results from the F2F interviews in the spring term 2017.</a:t>
            </a:r>
            <a:endParaRPr dirty="0"/>
          </a:p>
          <a:p>
            <a:pPr marL="0" indent="0">
              <a:buClr>
                <a:schemeClr val="dk1"/>
              </a:buClr>
              <a:buSzPts val="1200"/>
            </a:pPr>
            <a:endParaRPr dirty="0"/>
          </a:p>
          <a:p>
            <a:pPr marL="0" indent="0">
              <a:buClr>
                <a:schemeClr val="dk1"/>
              </a:buClr>
              <a:buSzPts val="1200"/>
            </a:pPr>
            <a:r>
              <a:rPr lang="en-US" dirty="0"/>
              <a:t>14 of 18 </a:t>
            </a:r>
            <a:r>
              <a:rPr lang="en-US" dirty="0" err="1"/>
              <a:t>HoMs</a:t>
            </a:r>
            <a:r>
              <a:rPr lang="en-US" dirty="0"/>
              <a:t> expressed lack of confidence in the tier entry decisions they were making.</a:t>
            </a:r>
            <a:endParaRPr dirty="0"/>
          </a:p>
          <a:p>
            <a:pPr marL="0" indent="0">
              <a:buClr>
                <a:schemeClr val="dk1"/>
              </a:buClr>
              <a:buSzPts val="1200"/>
            </a:pPr>
            <a:endParaRPr dirty="0"/>
          </a:p>
          <a:p>
            <a:pPr marL="0" indent="0">
              <a:buClr>
                <a:schemeClr val="dk1"/>
              </a:buClr>
              <a:buSzPts val="1200"/>
            </a:pPr>
            <a:r>
              <a:rPr lang="en-US" dirty="0"/>
              <a:t>Staff reported feeling  ‘</a:t>
            </a:r>
            <a:r>
              <a:rPr lang="en-US" i="1" dirty="0"/>
              <a:t>very anxious’</a:t>
            </a:r>
            <a:r>
              <a:rPr lang="en-US" dirty="0"/>
              <a:t>, they were ‘</a:t>
            </a:r>
            <a:r>
              <a:rPr lang="en-US" i="1" dirty="0"/>
              <a:t>struggling</a:t>
            </a:r>
            <a:r>
              <a:rPr lang="en-US" dirty="0"/>
              <a:t>’ and described it as ‘</a:t>
            </a:r>
            <a:r>
              <a:rPr lang="en-US" i="1" dirty="0"/>
              <a:t>a gamble’</a:t>
            </a:r>
            <a:r>
              <a:rPr lang="en-US" dirty="0"/>
              <a:t>, ‘</a:t>
            </a:r>
            <a:r>
              <a:rPr lang="en-US" i="1" dirty="0"/>
              <a:t>a guessing game</a:t>
            </a:r>
            <a:r>
              <a:rPr lang="en-US" dirty="0"/>
              <a:t>’ with one saying ‘</a:t>
            </a:r>
            <a:r>
              <a:rPr lang="en-US" i="1" dirty="0"/>
              <a:t>I don’t feel I’ve got a clue’</a:t>
            </a:r>
            <a:r>
              <a:rPr lang="en-US" dirty="0"/>
              <a:t>. </a:t>
            </a:r>
            <a:endParaRPr dirty="0"/>
          </a:p>
          <a:p>
            <a:pPr marL="0" indent="0">
              <a:buClr>
                <a:schemeClr val="dk1"/>
              </a:buClr>
              <a:buSzPts val="1200"/>
            </a:pPr>
            <a:endParaRPr dirty="0"/>
          </a:p>
          <a:p>
            <a:pPr marL="0" indent="0">
              <a:buClr>
                <a:schemeClr val="dk1"/>
              </a:buClr>
              <a:buSzPts val="1200"/>
            </a:pPr>
            <a:r>
              <a:rPr lang="en-US" dirty="0"/>
              <a:t>For students </a:t>
            </a:r>
            <a:r>
              <a:rPr lang="en-US" b="1" dirty="0"/>
              <a:t>at the extremes of abilities</a:t>
            </a:r>
            <a:r>
              <a:rPr lang="en-US" dirty="0"/>
              <a:t>, however, decisions were described as ‘</a:t>
            </a:r>
            <a:r>
              <a:rPr lang="en-US" i="1" dirty="0"/>
              <a:t>a given’</a:t>
            </a:r>
            <a:r>
              <a:rPr lang="en-US" dirty="0"/>
              <a:t> for Foundation tier students and ‘</a:t>
            </a:r>
            <a:r>
              <a:rPr lang="en-US" i="1" dirty="0"/>
              <a:t>obviously an easy decision’</a:t>
            </a:r>
            <a:r>
              <a:rPr lang="en-US" dirty="0"/>
              <a:t> for Higher tier students. Issues arose more with middle ability students where decisions were described as ‘</a:t>
            </a:r>
            <a:r>
              <a:rPr lang="en-US" i="1" dirty="0"/>
              <a:t>very tricky’</a:t>
            </a:r>
            <a:r>
              <a:rPr lang="en-US" dirty="0"/>
              <a:t> .</a:t>
            </a:r>
            <a:endParaRPr dirty="0"/>
          </a:p>
          <a:p>
            <a:pPr marL="0" indent="0">
              <a:buClr>
                <a:schemeClr val="dk1"/>
              </a:buClr>
              <a:buSzPts val="1200"/>
            </a:pPr>
            <a:r>
              <a:rPr lang="en-US" dirty="0"/>
              <a:t>One school explained how they had got together with a group of schools locally to better understand where the grade boundaries could potentially lie. (Academy trusts and Hubs)</a:t>
            </a:r>
            <a:endParaRPr dirty="0"/>
          </a:p>
          <a:p>
            <a:pPr marL="0" indent="0">
              <a:buClr>
                <a:schemeClr val="dk1"/>
              </a:buClr>
              <a:buSzPts val="1200"/>
            </a:pPr>
            <a:endParaRPr dirty="0"/>
          </a:p>
        </p:txBody>
      </p:sp>
      <p:sp>
        <p:nvSpPr>
          <p:cNvPr id="220" name="Shape 220"/>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6</a:t>
            </a:fld>
            <a:endParaRPr sz="1200">
              <a:latin typeface="Calibri"/>
              <a:ea typeface="Calibri"/>
              <a:cs typeface="Calibri"/>
              <a:sym typeface="Calibri"/>
            </a:endParaRPr>
          </a:p>
        </p:txBody>
      </p:sp>
    </p:spTree>
    <p:extLst>
      <p:ext uri="{BB962C8B-B14F-4D97-AF65-F5344CB8AC3E}">
        <p14:creationId xmlns:p14="http://schemas.microsoft.com/office/powerpoint/2010/main" val="104081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buClr>
                <a:schemeClr val="dk1"/>
              </a:buClr>
              <a:buSzPts val="1200"/>
            </a:pPr>
            <a:endParaRPr dirty="0"/>
          </a:p>
          <a:p>
            <a:pPr marL="0" indent="0"/>
            <a:r>
              <a:rPr lang="en-US" dirty="0"/>
              <a:t>Some (at least seven) responses given by (in four cases highly experienced) </a:t>
            </a:r>
            <a:r>
              <a:rPr lang="en-US" dirty="0" err="1"/>
              <a:t>HoMs</a:t>
            </a:r>
            <a:r>
              <a:rPr lang="en-US" dirty="0"/>
              <a:t> indicate a clear belief that it was easier to gain a </a:t>
            </a:r>
            <a:r>
              <a:rPr lang="en-US" b="1" dirty="0"/>
              <a:t>key outcome (usually a grade 4 or 5) via a poor performance on a Higher paper than by sitting the Foundation paper. </a:t>
            </a:r>
            <a:endParaRPr b="1" dirty="0"/>
          </a:p>
          <a:p>
            <a:pPr marL="0" indent="0"/>
            <a:endParaRPr b="1" dirty="0"/>
          </a:p>
          <a:p>
            <a:pPr marL="0" indent="0"/>
            <a:r>
              <a:rPr lang="en-US" dirty="0"/>
              <a:t>Grade outcomes seemed to be the </a:t>
            </a:r>
            <a:r>
              <a:rPr lang="en-US" b="1" dirty="0"/>
              <a:t>overriding consideration </a:t>
            </a:r>
            <a:r>
              <a:rPr lang="en-US" dirty="0"/>
              <a:t>in many cases, e. g. one talked about how </a:t>
            </a:r>
            <a:r>
              <a:rPr lang="en-US" i="1" dirty="0"/>
              <a:t>‘they only need 15%..</a:t>
            </a:r>
            <a:r>
              <a:rPr lang="en-US" dirty="0"/>
              <a:t>’ while simultaneously </a:t>
            </a:r>
            <a:r>
              <a:rPr lang="en-US" dirty="0" err="1"/>
              <a:t>recognising</a:t>
            </a:r>
            <a:r>
              <a:rPr lang="en-US" dirty="0"/>
              <a:t> this was an </a:t>
            </a:r>
            <a:r>
              <a:rPr lang="en-US" b="1" dirty="0"/>
              <a:t>undesirable experience for students </a:t>
            </a:r>
            <a:r>
              <a:rPr lang="en-US" dirty="0"/>
              <a:t>and likely to lead to a perception they were ‘</a:t>
            </a:r>
            <a:r>
              <a:rPr lang="en-US" i="1" dirty="0"/>
              <a:t>failing’</a:t>
            </a:r>
            <a:r>
              <a:rPr lang="en-US" dirty="0"/>
              <a:t>. </a:t>
            </a:r>
            <a:endParaRPr dirty="0"/>
          </a:p>
          <a:p>
            <a:pPr marL="0" indent="0"/>
            <a:endParaRPr dirty="0"/>
          </a:p>
          <a:p>
            <a:pPr marL="0" indent="0"/>
            <a:r>
              <a:rPr lang="en-US" dirty="0"/>
              <a:t>Some talked about having to </a:t>
            </a:r>
            <a:r>
              <a:rPr lang="en-US" b="1" dirty="0"/>
              <a:t>focus on only a small chunk of the curriculum </a:t>
            </a:r>
            <a:r>
              <a:rPr lang="en-US" dirty="0"/>
              <a:t>(the level 4/5 material) if students were to take Higher tier papers, but the same ‘middle ability’ students would have to master materials across the curriculum up to that level if they were entered for the Foundation tier: the ‘nested’ model of learning underlying the structure of the National Curriculum is simply not being enacted in many KS4 classrooms. </a:t>
            </a:r>
            <a:endParaRPr dirty="0"/>
          </a:p>
          <a:p>
            <a:pPr marL="0" indent="0"/>
            <a:endParaRPr dirty="0"/>
          </a:p>
          <a:p>
            <a:pPr marL="0" indent="0"/>
            <a:r>
              <a:rPr lang="en-US" dirty="0"/>
              <a:t>At least initially the issue remained around the </a:t>
            </a:r>
            <a:r>
              <a:rPr lang="en-US" b="1" dirty="0"/>
              <a:t>lack of a link between the tier entry and the associated intended curriculum.</a:t>
            </a:r>
            <a:endParaRPr b="1" dirty="0"/>
          </a:p>
        </p:txBody>
      </p:sp>
      <p:sp>
        <p:nvSpPr>
          <p:cNvPr id="228" name="Shape 228"/>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7</a:t>
            </a:fld>
            <a:endParaRPr sz="1200">
              <a:latin typeface="Calibri"/>
              <a:ea typeface="Calibri"/>
              <a:cs typeface="Calibri"/>
              <a:sym typeface="Calibri"/>
            </a:endParaRPr>
          </a:p>
        </p:txBody>
      </p:sp>
    </p:spTree>
    <p:extLst>
      <p:ext uri="{BB962C8B-B14F-4D97-AF65-F5344CB8AC3E}">
        <p14:creationId xmlns:p14="http://schemas.microsoft.com/office/powerpoint/2010/main" val="63104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Shape 235"/>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buClr>
                <a:schemeClr val="dk1"/>
              </a:buClr>
              <a:buSzPts val="1200"/>
            </a:pPr>
            <a:endParaRPr dirty="0"/>
          </a:p>
          <a:p>
            <a:pPr marL="0" indent="0"/>
            <a:r>
              <a:rPr lang="en-US" dirty="0"/>
              <a:t>These students might achieve only a small number of marks at Higher level (numbers ranging from 15% to 25% were mentioned), yet still gain that all-important level 4. At this point in time there were few comments about grade 5s, new to schools as a key school performance indicator. </a:t>
            </a:r>
            <a:endParaRPr dirty="0"/>
          </a:p>
          <a:p>
            <a:pPr marL="0" indent="0"/>
            <a:endParaRPr dirty="0"/>
          </a:p>
          <a:p>
            <a:pPr marL="0" indent="0">
              <a:buClr>
                <a:schemeClr val="dk1"/>
              </a:buClr>
              <a:buSzPts val="1200"/>
            </a:pPr>
            <a:r>
              <a:rPr lang="en-US" dirty="0"/>
              <a:t>Note that both these suggest that schools use an allowable grade 3 as a target grade 3, so that ‘allowing’ a grade encourages entry where students are highly likely to achieve only a very small number of marks.</a:t>
            </a:r>
            <a:endParaRPr dirty="0"/>
          </a:p>
          <a:p>
            <a:pPr marL="0" indent="0"/>
            <a:endParaRPr dirty="0"/>
          </a:p>
        </p:txBody>
      </p:sp>
      <p:sp>
        <p:nvSpPr>
          <p:cNvPr id="236" name="Shape 236"/>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8</a:t>
            </a:fld>
            <a:endParaRPr sz="1200">
              <a:latin typeface="Calibri"/>
              <a:ea typeface="Calibri"/>
              <a:cs typeface="Calibri"/>
              <a:sym typeface="Calibri"/>
            </a:endParaRPr>
          </a:p>
        </p:txBody>
      </p:sp>
    </p:spTree>
    <p:extLst>
      <p:ext uri="{BB962C8B-B14F-4D97-AF65-F5344CB8AC3E}">
        <p14:creationId xmlns:p14="http://schemas.microsoft.com/office/powerpoint/2010/main" val="298503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892175"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Shape 243"/>
          <p:cNvSpPr txBox="1">
            <a:spLocks noGrp="1"/>
          </p:cNvSpPr>
          <p:nvPr>
            <p:ph type="body" idx="1"/>
          </p:nvPr>
        </p:nvSpPr>
        <p:spPr>
          <a:xfrm>
            <a:off x="666909" y="4643518"/>
            <a:ext cx="5335270" cy="4399121"/>
          </a:xfrm>
          <a:prstGeom prst="rect">
            <a:avLst/>
          </a:prstGeom>
          <a:noFill/>
          <a:ln>
            <a:noFill/>
          </a:ln>
        </p:spPr>
        <p:txBody>
          <a:bodyPr spcFirstLastPara="1" wrap="square" lIns="89761" tIns="44868" rIns="89761" bIns="44868" anchor="t" anchorCtr="0">
            <a:noAutofit/>
          </a:bodyPr>
          <a:lstStyle/>
          <a:p>
            <a:pPr marL="0" indent="0">
              <a:buClr>
                <a:schemeClr val="dk1"/>
              </a:buClr>
              <a:buSzPts val="1200"/>
            </a:pPr>
            <a:endParaRPr dirty="0"/>
          </a:p>
          <a:p>
            <a:pPr marL="0" indent="0"/>
            <a:r>
              <a:rPr lang="en-US" dirty="0"/>
              <a:t>At the time of the March 2017 interviews, some departments (at least 3 of 18) had </a:t>
            </a:r>
            <a:r>
              <a:rPr lang="en-US" b="1" dirty="0"/>
              <a:t>still not decided on tier entries</a:t>
            </a:r>
            <a:r>
              <a:rPr lang="en-US" dirty="0"/>
              <a:t> for June examinations – and Autumn interviews showed many more had made </a:t>
            </a:r>
            <a:r>
              <a:rPr lang="en-US" b="1" dirty="0"/>
              <a:t>last-minute changes</a:t>
            </a:r>
            <a:r>
              <a:rPr lang="en-US" dirty="0"/>
              <a:t>. </a:t>
            </a:r>
            <a:endParaRPr dirty="0"/>
          </a:p>
          <a:p>
            <a:pPr marL="0" indent="0"/>
            <a:endParaRPr dirty="0"/>
          </a:p>
          <a:p>
            <a:pPr marL="0" indent="0"/>
            <a:r>
              <a:rPr lang="en-US" dirty="0"/>
              <a:t>This seems surprising and unhelpful for students, since </a:t>
            </a:r>
            <a:r>
              <a:rPr lang="en-US" b="1" dirty="0"/>
              <a:t>the two tiers are based on very different specifications</a:t>
            </a:r>
            <a:r>
              <a:rPr lang="en-US" dirty="0"/>
              <a:t>. However, it reflects a </a:t>
            </a:r>
            <a:r>
              <a:rPr lang="en-US" b="1" dirty="0"/>
              <a:t>strategy of teaching strategically</a:t>
            </a:r>
            <a:r>
              <a:rPr lang="en-US" dirty="0"/>
              <a:t>, here, concentrating only on the material common to both tiers as a sufficient approach for middle ability students entered for Higher papers. </a:t>
            </a:r>
            <a:endParaRPr dirty="0"/>
          </a:p>
          <a:p>
            <a:pPr marL="0" indent="0"/>
            <a:endParaRPr dirty="0"/>
          </a:p>
        </p:txBody>
      </p:sp>
      <p:sp>
        <p:nvSpPr>
          <p:cNvPr id="244" name="Shape 244"/>
          <p:cNvSpPr txBox="1">
            <a:spLocks noGrp="1"/>
          </p:cNvSpPr>
          <p:nvPr>
            <p:ph type="sldNum" idx="12"/>
          </p:nvPr>
        </p:nvSpPr>
        <p:spPr>
          <a:xfrm>
            <a:off x="3777607" y="9285338"/>
            <a:ext cx="2889938" cy="488791"/>
          </a:xfrm>
          <a:prstGeom prst="rect">
            <a:avLst/>
          </a:prstGeom>
          <a:noFill/>
          <a:ln>
            <a:noFill/>
          </a:ln>
        </p:spPr>
        <p:txBody>
          <a:bodyPr spcFirstLastPara="1" wrap="square" lIns="89761" tIns="44868" rIns="89761" bIns="44868" anchor="b" anchorCtr="0">
            <a:noAutofit/>
          </a:bodyPr>
          <a:lstStyle/>
          <a:p>
            <a:pPr algn="r"/>
            <a:fld id="{00000000-1234-1234-1234-123412341234}" type="slidenum">
              <a:rPr lang="en-US" sz="1200">
                <a:latin typeface="Calibri"/>
                <a:ea typeface="Calibri"/>
                <a:cs typeface="Calibri"/>
                <a:sym typeface="Calibri"/>
              </a:rPr>
              <a:pPr algn="r"/>
              <a:t>9</a:t>
            </a:fld>
            <a:endParaRPr sz="1200">
              <a:latin typeface="Calibri"/>
              <a:ea typeface="Calibri"/>
              <a:cs typeface="Calibri"/>
              <a:sym typeface="Calibri"/>
            </a:endParaRPr>
          </a:p>
        </p:txBody>
      </p:sp>
    </p:spTree>
    <p:extLst>
      <p:ext uri="{BB962C8B-B14F-4D97-AF65-F5344CB8AC3E}">
        <p14:creationId xmlns:p14="http://schemas.microsoft.com/office/powerpoint/2010/main" val="33099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40904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86928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83018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1">
  <p:cSld name="Title Slide Option1">
    <p:spTree>
      <p:nvGrpSpPr>
        <p:cNvPr id="1" name="Shape 16"/>
        <p:cNvGrpSpPr/>
        <p:nvPr/>
      </p:nvGrpSpPr>
      <p:grpSpPr>
        <a:xfrm>
          <a:off x="0" y="0"/>
          <a:ext cx="0" cy="0"/>
          <a:chOff x="0" y="0"/>
          <a:chExt cx="0" cy="0"/>
        </a:xfrm>
      </p:grpSpPr>
      <p:sp>
        <p:nvSpPr>
          <p:cNvPr id="18" name="Shape 18"/>
          <p:cNvSpPr txBox="1">
            <a:spLocks noGrp="1"/>
          </p:cNvSpPr>
          <p:nvPr>
            <p:ph type="ctrTitle"/>
          </p:nvPr>
        </p:nvSpPr>
        <p:spPr>
          <a:xfrm>
            <a:off x="447675" y="1680064"/>
            <a:ext cx="3683000" cy="2244236"/>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447675" y="4057650"/>
            <a:ext cx="3397250" cy="1466850"/>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47675" y="6265863"/>
            <a:ext cx="3962400"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489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rgbClr val="003057"/>
                </a:solidFill>
                <a:latin typeface="Arial"/>
                <a:ea typeface="Arial"/>
                <a:cs typeface="Arial"/>
                <a:sym typeface="Arial"/>
              </a:defRPr>
            </a:lvl1pPr>
            <a:lvl2pPr marL="0" marR="0" lvl="1" indent="0" algn="l" rtl="0">
              <a:spcBef>
                <a:spcPts val="0"/>
              </a:spcBef>
              <a:buNone/>
              <a:defRPr sz="800" b="1" i="0" u="none" strike="noStrike" cap="none">
                <a:solidFill>
                  <a:srgbClr val="003057"/>
                </a:solidFill>
                <a:latin typeface="Arial"/>
                <a:ea typeface="Arial"/>
                <a:cs typeface="Arial"/>
                <a:sym typeface="Arial"/>
              </a:defRPr>
            </a:lvl2pPr>
            <a:lvl3pPr marL="0" marR="0" lvl="2" indent="0" algn="l" rtl="0">
              <a:spcBef>
                <a:spcPts val="0"/>
              </a:spcBef>
              <a:buNone/>
              <a:defRPr sz="800" b="1" i="0" u="none" strike="noStrike" cap="none">
                <a:solidFill>
                  <a:srgbClr val="003057"/>
                </a:solidFill>
                <a:latin typeface="Arial"/>
                <a:ea typeface="Arial"/>
                <a:cs typeface="Arial"/>
                <a:sym typeface="Arial"/>
              </a:defRPr>
            </a:lvl3pPr>
            <a:lvl4pPr marL="0" marR="0" lvl="3" indent="0" algn="l" rtl="0">
              <a:spcBef>
                <a:spcPts val="0"/>
              </a:spcBef>
              <a:buNone/>
              <a:defRPr sz="800" b="1" i="0" u="none" strike="noStrike" cap="none">
                <a:solidFill>
                  <a:srgbClr val="003057"/>
                </a:solidFill>
                <a:latin typeface="Arial"/>
                <a:ea typeface="Arial"/>
                <a:cs typeface="Arial"/>
                <a:sym typeface="Arial"/>
              </a:defRPr>
            </a:lvl4pPr>
            <a:lvl5pPr marL="0" marR="0" lvl="4" indent="0" algn="l" rtl="0">
              <a:spcBef>
                <a:spcPts val="0"/>
              </a:spcBef>
              <a:buNone/>
              <a:defRPr sz="800" b="1" i="0" u="none" strike="noStrike" cap="none">
                <a:solidFill>
                  <a:srgbClr val="003057"/>
                </a:solidFill>
                <a:latin typeface="Arial"/>
                <a:ea typeface="Arial"/>
                <a:cs typeface="Arial"/>
                <a:sym typeface="Arial"/>
              </a:defRPr>
            </a:lvl5pPr>
            <a:lvl6pPr marL="0" marR="0" lvl="5" indent="0" algn="l" rtl="0">
              <a:spcBef>
                <a:spcPts val="0"/>
              </a:spcBef>
              <a:buNone/>
              <a:defRPr sz="800" b="1" i="0" u="none" strike="noStrike" cap="none">
                <a:solidFill>
                  <a:srgbClr val="003057"/>
                </a:solidFill>
                <a:latin typeface="Arial"/>
                <a:ea typeface="Arial"/>
                <a:cs typeface="Arial"/>
                <a:sym typeface="Arial"/>
              </a:defRPr>
            </a:lvl6pPr>
            <a:lvl7pPr marL="0" marR="0" lvl="6" indent="0" algn="l" rtl="0">
              <a:spcBef>
                <a:spcPts val="0"/>
              </a:spcBef>
              <a:buNone/>
              <a:defRPr sz="800" b="1" i="0" u="none" strike="noStrike" cap="none">
                <a:solidFill>
                  <a:srgbClr val="003057"/>
                </a:solidFill>
                <a:latin typeface="Arial"/>
                <a:ea typeface="Arial"/>
                <a:cs typeface="Arial"/>
                <a:sym typeface="Arial"/>
              </a:defRPr>
            </a:lvl7pPr>
            <a:lvl8pPr marL="0" marR="0" lvl="7" indent="0" algn="l" rtl="0">
              <a:spcBef>
                <a:spcPts val="0"/>
              </a:spcBef>
              <a:buNone/>
              <a:defRPr sz="800" b="1" i="0" u="none" strike="noStrike" cap="none">
                <a:solidFill>
                  <a:srgbClr val="003057"/>
                </a:solidFill>
                <a:latin typeface="Arial"/>
                <a:ea typeface="Arial"/>
                <a:cs typeface="Arial"/>
                <a:sym typeface="Arial"/>
              </a:defRPr>
            </a:lvl8pPr>
            <a:lvl9pPr marL="0" marR="0" lvl="8" indent="0" algn="l" rtl="0">
              <a:spcBef>
                <a:spcPts val="0"/>
              </a:spcBef>
              <a:buNone/>
              <a:defRPr sz="800" b="1" i="0" u="none" strike="noStrike" cap="none">
                <a:solidFill>
                  <a:srgbClr val="003057"/>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1581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Option2">
  <p:cSld name="Title Slide Option2">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47675" y="1681200"/>
            <a:ext cx="3733800" cy="2063261"/>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chemeClr val="lt2"/>
              </a:buClr>
              <a:buSzPts val="36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Shape 24"/>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 name="Shape 25"/>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18322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41338" y="417599"/>
            <a:ext cx="5081587" cy="1096875"/>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542926" y="1704975"/>
            <a:ext cx="6059488" cy="3171825"/>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rgbClr val="003057"/>
                </a:solidFill>
                <a:latin typeface="Arial"/>
                <a:ea typeface="Arial"/>
                <a:cs typeface="Arial"/>
                <a:sym typeface="Arial"/>
              </a:defRPr>
            </a:lvl1pPr>
            <a:lvl2pPr marL="0" marR="0" lvl="1" indent="0" algn="l" rtl="0">
              <a:spcBef>
                <a:spcPts val="0"/>
              </a:spcBef>
              <a:buNone/>
              <a:defRPr sz="800" b="1">
                <a:solidFill>
                  <a:srgbClr val="003057"/>
                </a:solidFill>
                <a:latin typeface="Arial"/>
                <a:ea typeface="Arial"/>
                <a:cs typeface="Arial"/>
                <a:sym typeface="Arial"/>
              </a:defRPr>
            </a:lvl2pPr>
            <a:lvl3pPr marL="0" marR="0" lvl="2" indent="0" algn="l" rtl="0">
              <a:spcBef>
                <a:spcPts val="0"/>
              </a:spcBef>
              <a:buNone/>
              <a:defRPr sz="800" b="1">
                <a:solidFill>
                  <a:srgbClr val="003057"/>
                </a:solidFill>
                <a:latin typeface="Arial"/>
                <a:ea typeface="Arial"/>
                <a:cs typeface="Arial"/>
                <a:sym typeface="Arial"/>
              </a:defRPr>
            </a:lvl3pPr>
            <a:lvl4pPr marL="0" marR="0" lvl="3" indent="0" algn="l" rtl="0">
              <a:spcBef>
                <a:spcPts val="0"/>
              </a:spcBef>
              <a:buNone/>
              <a:defRPr sz="800" b="1">
                <a:solidFill>
                  <a:srgbClr val="003057"/>
                </a:solidFill>
                <a:latin typeface="Arial"/>
                <a:ea typeface="Arial"/>
                <a:cs typeface="Arial"/>
                <a:sym typeface="Arial"/>
              </a:defRPr>
            </a:lvl4pPr>
            <a:lvl5pPr marL="0" marR="0" lvl="4" indent="0" algn="l" rtl="0">
              <a:spcBef>
                <a:spcPts val="0"/>
              </a:spcBef>
              <a:buNone/>
              <a:defRPr sz="800" b="1">
                <a:solidFill>
                  <a:srgbClr val="003057"/>
                </a:solidFill>
                <a:latin typeface="Arial"/>
                <a:ea typeface="Arial"/>
                <a:cs typeface="Arial"/>
                <a:sym typeface="Arial"/>
              </a:defRPr>
            </a:lvl5pPr>
            <a:lvl6pPr marL="0" marR="0" lvl="5" indent="0" algn="l" rtl="0">
              <a:spcBef>
                <a:spcPts val="0"/>
              </a:spcBef>
              <a:buNone/>
              <a:defRPr sz="800" b="1">
                <a:solidFill>
                  <a:srgbClr val="003057"/>
                </a:solidFill>
                <a:latin typeface="Arial"/>
                <a:ea typeface="Arial"/>
                <a:cs typeface="Arial"/>
                <a:sym typeface="Arial"/>
              </a:defRPr>
            </a:lvl6pPr>
            <a:lvl7pPr marL="0" marR="0" lvl="6" indent="0" algn="l" rtl="0">
              <a:spcBef>
                <a:spcPts val="0"/>
              </a:spcBef>
              <a:buNone/>
              <a:defRPr sz="800" b="1">
                <a:solidFill>
                  <a:srgbClr val="003057"/>
                </a:solidFill>
                <a:latin typeface="Arial"/>
                <a:ea typeface="Arial"/>
                <a:cs typeface="Arial"/>
                <a:sym typeface="Arial"/>
              </a:defRPr>
            </a:lvl7pPr>
            <a:lvl8pPr marL="0" marR="0" lvl="7" indent="0" algn="l" rtl="0">
              <a:spcBef>
                <a:spcPts val="0"/>
              </a:spcBef>
              <a:buNone/>
              <a:defRPr sz="800" b="1">
                <a:solidFill>
                  <a:srgbClr val="003057"/>
                </a:solidFill>
                <a:latin typeface="Arial"/>
                <a:ea typeface="Arial"/>
                <a:cs typeface="Arial"/>
                <a:sym typeface="Arial"/>
              </a:defRPr>
            </a:lvl8pPr>
            <a:lvl9pPr marL="0" marR="0" lvl="8" indent="0" algn="l" rtl="0">
              <a:spcBef>
                <a:spcPts val="0"/>
              </a:spcBef>
              <a:buNone/>
              <a:defRPr sz="800" b="1">
                <a:solidFill>
                  <a:srgbClr val="003057"/>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455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6715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2C499-E030-4BC2-B05A-965D41ED4626}"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191634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2C499-E030-4BC2-B05A-965D41ED4626}"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805694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2C499-E030-4BC2-B05A-965D41ED4626}" type="datetimeFigureOut">
              <a:rPr lang="en-GB" smtClean="0"/>
              <a:t>26/04/2018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41944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52C499-E030-4BC2-B05A-965D41ED4626}" type="datetimeFigureOut">
              <a:rPr lang="en-GB" smtClean="0"/>
              <a:t>26/04/2018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395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2C499-E030-4BC2-B05A-965D41ED4626}" type="datetimeFigureOut">
              <a:rPr lang="en-GB" smtClean="0"/>
              <a:t>26/04/2018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3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2C499-E030-4BC2-B05A-965D41ED4626}"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30664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2C499-E030-4BC2-B05A-965D41ED4626}"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1623160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C499-E030-4BC2-B05A-965D41ED4626}" type="datetimeFigureOut">
              <a:rPr lang="en-GB" smtClean="0"/>
              <a:t>26/04/2018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64582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EAE4"/>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395536" y="1484784"/>
            <a:ext cx="3964429" cy="2531631"/>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chemeClr val="lt1"/>
              </a:buClr>
              <a:buSzPts val="1800"/>
              <a:buFont typeface="Times New Roman"/>
              <a:buNone/>
            </a:pPr>
            <a:r>
              <a:rPr lang="en-US" sz="1800" b="1" i="0" u="none" strike="noStrike" cap="none" dirty="0">
                <a:solidFill>
                  <a:srgbClr val="002060"/>
                </a:solidFill>
                <a:latin typeface="Playfair Display" panose="00000500000000000000" pitchFamily="2" charset="0"/>
                <a:sym typeface="Times New Roman"/>
              </a:rPr>
              <a:t>GCSE (9-1) Mathematics Qualification and Free Surround Efficacy Study</a:t>
            </a:r>
            <a:br>
              <a:rPr lang="en-US" sz="1800" b="1" i="0" u="none" strike="noStrike" cap="none" dirty="0">
                <a:solidFill>
                  <a:srgbClr val="002060"/>
                </a:solidFill>
                <a:latin typeface="Playfair Display" panose="00000500000000000000" pitchFamily="2" charset="0"/>
                <a:sym typeface="Times New Roman"/>
              </a:rPr>
            </a:br>
            <a:r>
              <a:rPr lang="en-US" sz="1800" b="1" i="0" u="none" strike="noStrike" cap="none" dirty="0">
                <a:solidFill>
                  <a:srgbClr val="002060"/>
                </a:solidFill>
                <a:latin typeface="Playfair Display" panose="00000500000000000000" pitchFamily="2" charset="0"/>
                <a:sym typeface="Times New Roman"/>
              </a:rPr>
              <a:t>From ‘jumping off a cliff’ to ‘it was pretty good’: tier entry decisions                                                                                                 </a:t>
            </a:r>
            <a:endParaRPr sz="1800" b="1" i="0" u="none" strike="noStrike" cap="none" dirty="0">
              <a:solidFill>
                <a:srgbClr val="002060"/>
              </a:solidFill>
              <a:latin typeface="Playfair Display" panose="00000500000000000000" pitchFamily="2" charset="0"/>
              <a:sym typeface="Times New Roman"/>
            </a:endParaRPr>
          </a:p>
        </p:txBody>
      </p:sp>
      <p:sp>
        <p:nvSpPr>
          <p:cNvPr id="192" name="Shape 192"/>
          <p:cNvSpPr txBox="1">
            <a:spLocks noGrp="1"/>
          </p:cNvSpPr>
          <p:nvPr>
            <p:ph type="subTitle" idx="1"/>
          </p:nvPr>
        </p:nvSpPr>
        <p:spPr>
          <a:xfrm>
            <a:off x="395536" y="3918309"/>
            <a:ext cx="3397250" cy="146685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rgbClr val="FFFFFF"/>
              </a:buClr>
              <a:buSzPts val="1800"/>
              <a:buFont typeface="Arial"/>
              <a:buNone/>
            </a:pPr>
            <a:r>
              <a:rPr lang="en-US" sz="18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A Pearson Project carried out in collaboration with UCL, Institute of Education 2016-2018</a:t>
            </a:r>
            <a:endParaRPr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33333"/>
              </a:lnSpc>
              <a:spcBef>
                <a:spcPts val="0"/>
              </a:spcBef>
              <a:spcAft>
                <a:spcPts val="0"/>
              </a:spcAft>
              <a:buClr>
                <a:srgbClr val="FFFFFF"/>
              </a:buClr>
              <a:buSzPts val="1800"/>
              <a:buFont typeface="Arial"/>
              <a:buNone/>
            </a:pPr>
            <a:endParaRPr sz="1800" b="0" i="0" u="none" strike="noStrike" cap="none" dirty="0">
              <a:solidFill>
                <a:srgbClr val="002060"/>
              </a:solidFill>
              <a:latin typeface="Arial"/>
              <a:ea typeface="Arial"/>
              <a:cs typeface="Arial"/>
              <a:sym typeface="Arial"/>
            </a:endParaRPr>
          </a:p>
          <a:p>
            <a:pPr marL="0" marR="0" lvl="0" indent="0" algn="l" rtl="0">
              <a:lnSpc>
                <a:spcPct val="133333"/>
              </a:lnSpc>
              <a:spcBef>
                <a:spcPts val="0"/>
              </a:spcBef>
              <a:spcAft>
                <a:spcPts val="0"/>
              </a:spcAft>
              <a:buClr>
                <a:srgbClr val="FFFFFF"/>
              </a:buClr>
              <a:buSzPts val="1800"/>
              <a:buFont typeface="Arial"/>
              <a:buNone/>
            </a:pPr>
            <a:r>
              <a:rPr lang="en-US" sz="18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Clare Green, Pearson</a:t>
            </a:r>
            <a:endParaRPr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33333"/>
              </a:lnSpc>
              <a:spcBef>
                <a:spcPts val="0"/>
              </a:spcBef>
              <a:spcAft>
                <a:spcPts val="0"/>
              </a:spcAft>
              <a:buClr>
                <a:srgbClr val="FFFFFF"/>
              </a:buClr>
              <a:buSzPts val="1800"/>
              <a:buFont typeface="Arial"/>
              <a:buNone/>
            </a:pPr>
            <a:r>
              <a:rPr lang="en-US" sz="18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Jennie Golding, UCL</a:t>
            </a:r>
          </a:p>
          <a:p>
            <a:pPr marL="0" marR="0" lvl="0" indent="0" algn="l" rtl="0">
              <a:lnSpc>
                <a:spcPct val="133333"/>
              </a:lnSpc>
              <a:spcBef>
                <a:spcPts val="0"/>
              </a:spcBef>
              <a:spcAft>
                <a:spcPts val="0"/>
              </a:spcAft>
              <a:buClr>
                <a:srgbClr val="FFFFFF"/>
              </a:buClr>
              <a:buSzPts val="1800"/>
              <a:buFont typeface="Arial"/>
              <a:buNone/>
            </a:pP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Grace </a:t>
            </a:r>
            <a:r>
              <a:rPr lang="en-US"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Grima</a:t>
            </a: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 Pearson</a:t>
            </a:r>
            <a:endParaRPr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33333"/>
              </a:lnSpc>
              <a:spcBef>
                <a:spcPts val="0"/>
              </a:spcBef>
              <a:spcAft>
                <a:spcPts val="0"/>
              </a:spcAft>
              <a:buClr>
                <a:srgbClr val="FFFFFF"/>
              </a:buClr>
              <a:buSzPts val="1800"/>
              <a:buFont typeface="Arial"/>
              <a:buNone/>
            </a:pPr>
            <a:endParaRPr sz="1800" b="0" i="0" u="none" strike="noStrike" cap="none" dirty="0">
              <a:solidFill>
                <a:srgbClr val="FFFFFF"/>
              </a:solidFill>
              <a:latin typeface="Arial"/>
              <a:ea typeface="Arial"/>
              <a:cs typeface="Arial"/>
              <a:sym typeface="Arial"/>
            </a:endParaRPr>
          </a:p>
        </p:txBody>
      </p:sp>
      <p:pic>
        <p:nvPicPr>
          <p:cNvPr id="193" name="Shape 193"/>
          <p:cNvPicPr preferRelativeResize="0">
            <a:picLocks noGrp="1"/>
          </p:cNvPicPr>
          <p:nvPr>
            <p:ph type="pic" idx="3"/>
          </p:nvPr>
        </p:nvPicPr>
        <p:blipFill rotWithShape="1">
          <a:blip r:embed="rId3">
            <a:alphaModFix/>
          </a:blip>
          <a:srcRect l="2917" r="2917"/>
          <a:stretch/>
        </p:blipFill>
        <p:spPr>
          <a:prstGeom prst="rect">
            <a:avLst/>
          </a:prstGeom>
          <a:solidFill>
            <a:srgbClr val="BBBBBB"/>
          </a:solidFill>
          <a:ln>
            <a:noFill/>
          </a:ln>
        </p:spPr>
      </p:pic>
      <p:cxnSp>
        <p:nvCxnSpPr>
          <p:cNvPr id="194" name="Shape 194"/>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195" name="Shape 195"/>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1</a:t>
            </a:fld>
            <a:endParaRPr sz="800" b="1" i="0" u="none" strike="noStrike" cap="none">
              <a:solidFill>
                <a:srgbClr val="003057"/>
              </a:solidFill>
              <a:latin typeface="Arial"/>
              <a:ea typeface="Arial"/>
              <a:cs typeface="Arial"/>
              <a:sym typeface="Arial"/>
            </a:endParaRPr>
          </a:p>
        </p:txBody>
      </p:sp>
      <p:pic>
        <p:nvPicPr>
          <p:cNvPr id="196" name="Shape 196"/>
          <p:cNvPicPr preferRelativeResize="0"/>
          <p:nvPr/>
        </p:nvPicPr>
        <p:blipFill rotWithShape="1">
          <a:blip r:embed="rId4">
            <a:alphaModFix/>
          </a:blip>
          <a:srcRect/>
          <a:stretch/>
        </p:blipFill>
        <p:spPr>
          <a:xfrm>
            <a:off x="2411760" y="476672"/>
            <a:ext cx="1233170" cy="64008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955" y="0"/>
            <a:ext cx="1516508" cy="15165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9" name="Rectangle 8"/>
          <p:cNvSpPr/>
          <p:nvPr/>
        </p:nvSpPr>
        <p:spPr>
          <a:xfrm>
            <a:off x="2181248" y="4077254"/>
            <a:ext cx="4143351" cy="1421846"/>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81248" y="1816100"/>
            <a:ext cx="4416643" cy="824899"/>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Shape 262"/>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10</a:t>
            </a:fld>
            <a:endParaRPr sz="800" b="1">
              <a:solidFill>
                <a:srgbClr val="003057"/>
              </a:solidFill>
              <a:latin typeface="Arial"/>
              <a:ea typeface="Arial"/>
              <a:cs typeface="Arial"/>
              <a:sym typeface="Arial"/>
            </a:endParaRPr>
          </a:p>
        </p:txBody>
      </p:sp>
      <p:sp>
        <p:nvSpPr>
          <p:cNvPr id="264" name="Shape 264"/>
          <p:cNvSpPr txBox="1"/>
          <p:nvPr/>
        </p:nvSpPr>
        <p:spPr>
          <a:xfrm>
            <a:off x="2484535" y="4322368"/>
            <a:ext cx="3563975" cy="912823"/>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n-US" sz="2000" i="1" dirty="0">
                <a:solidFill>
                  <a:srgbClr val="000000"/>
                </a:solidFill>
                <a:latin typeface="Arial"/>
                <a:ea typeface="Arial"/>
                <a:cs typeface="Arial"/>
                <a:sym typeface="Arial"/>
              </a:rPr>
              <a:t>I was changing them probably on the last day that we could without any charge </a:t>
            </a:r>
            <a:endParaRPr sz="2000" dirty="0">
              <a:solidFill>
                <a:srgbClr val="007FA3"/>
              </a:solidFill>
              <a:latin typeface="Arial"/>
              <a:ea typeface="Arial"/>
              <a:cs typeface="Aria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
        <p:nvSpPr>
          <p:cNvPr id="2" name="Rectangle 1"/>
          <p:cNvSpPr/>
          <p:nvPr/>
        </p:nvSpPr>
        <p:spPr>
          <a:xfrm>
            <a:off x="5208" y="492701"/>
            <a:ext cx="3334567" cy="584775"/>
          </a:xfrm>
          <a:prstGeom prst="rect">
            <a:avLst/>
          </a:prstGeom>
        </p:spPr>
        <p:txBody>
          <a:bodyPr wrap="none">
            <a:spAutoFit/>
          </a:bodyPr>
          <a:lstStyle/>
          <a:p>
            <a:pPr marL="457200" lvl="1"/>
            <a:r>
              <a:rPr lang="en-US" sz="3200" b="1" dirty="0">
                <a:solidFill>
                  <a:srgbClr val="003057"/>
                </a:solidFill>
                <a:latin typeface="Playfair Display" panose="00000500000000000000" pitchFamily="2" charset="0"/>
              </a:rPr>
              <a:t>Late decisions</a:t>
            </a:r>
          </a:p>
        </p:txBody>
      </p:sp>
      <p:sp>
        <p:nvSpPr>
          <p:cNvPr id="4" name="Rectangle 3"/>
          <p:cNvSpPr/>
          <p:nvPr/>
        </p:nvSpPr>
        <p:spPr>
          <a:xfrm>
            <a:off x="2319157" y="2124482"/>
            <a:ext cx="4278735" cy="400110"/>
          </a:xfrm>
          <a:prstGeom prst="rect">
            <a:avLst/>
          </a:prstGeom>
        </p:spPr>
        <p:txBody>
          <a:bodyPr wrap="none">
            <a:spAutoFit/>
          </a:bodyPr>
          <a:lstStyle/>
          <a:p>
            <a:pPr lvl="0"/>
            <a:r>
              <a:rPr lang="en-GB" sz="2000" i="1" dirty="0">
                <a:solidFill>
                  <a:schemeClr val="dk1"/>
                </a:solidFill>
              </a:rPr>
              <a:t>We've not made final tier decisions. </a:t>
            </a:r>
            <a:endParaRPr lang="en-GB" sz="2000" dirty="0">
              <a:solidFill>
                <a:schemeClr val="dk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158" y="468656"/>
            <a:ext cx="1726204" cy="172620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158" y="2395380"/>
            <a:ext cx="1726204" cy="172620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158" y="4372089"/>
            <a:ext cx="1726204" cy="17262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36" y="1581390"/>
            <a:ext cx="1428750" cy="14287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26" y="3806441"/>
            <a:ext cx="1428750" cy="14287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6" name="Rectangle 5"/>
          <p:cNvSpPr/>
          <p:nvPr/>
        </p:nvSpPr>
        <p:spPr>
          <a:xfrm>
            <a:off x="1990846" y="1405004"/>
            <a:ext cx="5058136" cy="2367241"/>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Shape 254"/>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11</a:t>
            </a:fld>
            <a:endParaRPr sz="800" b="1">
              <a:solidFill>
                <a:srgbClr val="003057"/>
              </a:solidFill>
              <a:latin typeface="Arial"/>
              <a:ea typeface="Arial"/>
              <a:cs typeface="Arial"/>
              <a:sym typeface="Arial"/>
            </a:endParaRPr>
          </a:p>
        </p:txBody>
      </p:sp>
      <p:sp>
        <p:nvSpPr>
          <p:cNvPr id="256" name="Shape 256"/>
          <p:cNvSpPr txBox="1"/>
          <p:nvPr/>
        </p:nvSpPr>
        <p:spPr>
          <a:xfrm>
            <a:off x="2091171" y="1521732"/>
            <a:ext cx="4749467" cy="1658076"/>
          </a:xfrm>
          <a:prstGeom prst="rect">
            <a:avLst/>
          </a:prstGeom>
          <a:noFill/>
          <a:ln>
            <a:noFill/>
          </a:ln>
        </p:spPr>
        <p:txBody>
          <a:bodyPr spcFirstLastPara="1" wrap="square" lIns="0" tIns="0" rIns="0" bIns="0" anchor="t" anchorCtr="0">
            <a:noAutofit/>
          </a:bodyPr>
          <a:lstStyle/>
          <a:p>
            <a:pPr marL="0" marR="0" lvl="1" indent="0" algn="just" rtl="0">
              <a:spcBef>
                <a:spcPts val="0"/>
              </a:spcBef>
              <a:spcAft>
                <a:spcPts val="0"/>
              </a:spcAft>
              <a:buNone/>
            </a:pPr>
            <a:r>
              <a:rPr lang="en-US" sz="1600" b="0" i="1" u="none" strike="noStrike" cap="none" dirty="0">
                <a:solidFill>
                  <a:schemeClr val="dk1"/>
                </a:solidFill>
                <a:latin typeface="Arial"/>
                <a:ea typeface="Arial"/>
                <a:cs typeface="Arial"/>
                <a:sym typeface="Arial"/>
              </a:rPr>
              <a:t>I’m okay this year, I think, because I know that they can award a four from Higher but really if a child was only going to be capable of achieving a four, I would no way put them in for Higher because their experience of the </a:t>
            </a:r>
            <a:r>
              <a:rPr lang="en-US" sz="1600" b="0" i="1" u="none" strike="noStrike" cap="none" dirty="0" err="1">
                <a:solidFill>
                  <a:schemeClr val="dk1"/>
                </a:solidFill>
                <a:latin typeface="Arial"/>
                <a:ea typeface="Arial"/>
                <a:cs typeface="Arial"/>
                <a:sym typeface="Arial"/>
              </a:rPr>
              <a:t>maths</a:t>
            </a:r>
            <a:r>
              <a:rPr lang="en-US" sz="1600" b="0" i="1" u="none" strike="noStrike" cap="none" dirty="0">
                <a:solidFill>
                  <a:schemeClr val="dk1"/>
                </a:solidFill>
                <a:latin typeface="Arial"/>
                <a:ea typeface="Arial"/>
                <a:cs typeface="Arial"/>
                <a:sym typeface="Arial"/>
              </a:rPr>
              <a:t> is: I can do 10% of it, god, </a:t>
            </a:r>
            <a:r>
              <a:rPr lang="en-US" sz="1600" b="0" i="1" u="none" strike="noStrike" cap="none" dirty="0" err="1">
                <a:solidFill>
                  <a:schemeClr val="dk1"/>
                </a:solidFill>
                <a:latin typeface="Arial"/>
                <a:ea typeface="Arial"/>
                <a:cs typeface="Arial"/>
                <a:sym typeface="Arial"/>
              </a:rPr>
              <a:t>maths</a:t>
            </a:r>
            <a:r>
              <a:rPr lang="en-US" sz="1600" b="0" i="1" u="none" strike="noStrike" cap="none" dirty="0">
                <a:solidFill>
                  <a:schemeClr val="dk1"/>
                </a:solidFill>
                <a:latin typeface="Arial"/>
                <a:ea typeface="Arial"/>
                <a:cs typeface="Arial"/>
                <a:sym typeface="Arial"/>
              </a:rPr>
              <a:t> must be awful, aren’t I stupid? I prefer them to have a successful feeling and coming out of a </a:t>
            </a:r>
            <a:r>
              <a:rPr lang="en-US" sz="1600" b="0" i="1" u="none" strike="noStrike" cap="none" dirty="0" err="1">
                <a:solidFill>
                  <a:schemeClr val="dk1"/>
                </a:solidFill>
                <a:latin typeface="Arial"/>
                <a:ea typeface="Arial"/>
                <a:cs typeface="Arial"/>
                <a:sym typeface="Arial"/>
              </a:rPr>
              <a:t>maths</a:t>
            </a:r>
            <a:r>
              <a:rPr lang="en-US" sz="1600" b="0" i="1" u="none" strike="noStrike" cap="none" dirty="0">
                <a:solidFill>
                  <a:schemeClr val="dk1"/>
                </a:solidFill>
                <a:latin typeface="Arial"/>
                <a:ea typeface="Arial"/>
                <a:cs typeface="Arial"/>
                <a:sym typeface="Arial"/>
              </a:rPr>
              <a:t> exam being able to do all of it, not just some of it.</a:t>
            </a:r>
            <a:endParaRPr sz="1600" b="1" i="1"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2800" dirty="0">
              <a:solidFill>
                <a:srgbClr val="007FA3"/>
              </a:solidFill>
              <a:latin typeface="Arial"/>
              <a:ea typeface="Arial"/>
              <a:cs typeface="Arial"/>
              <a:sym typeface="Arial"/>
            </a:endParaRPr>
          </a:p>
          <a:p>
            <a:pPr marL="285750" marR="0" lvl="0" indent="-107950" algn="just" rtl="0">
              <a:spcBef>
                <a:spcPts val="0"/>
              </a:spcBef>
              <a:spcAft>
                <a:spcPts val="0"/>
              </a:spcAft>
              <a:buClr>
                <a:schemeClr val="dk1"/>
              </a:buClr>
              <a:buSzPts val="2800"/>
              <a:buFont typeface="Arial"/>
              <a:buNone/>
            </a:pPr>
            <a:endParaRPr sz="2800" dirty="0">
              <a:solidFill>
                <a:srgbClr val="007FA3"/>
              </a:solidFill>
              <a:latin typeface="Arial"/>
              <a:ea typeface="Arial"/>
              <a:cs typeface="Arial"/>
              <a:sym typeface="Arial"/>
            </a:endParaRPr>
          </a:p>
          <a:p>
            <a:pPr marL="1485900" marR="0" lvl="2" indent="-393700" algn="just"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
        <p:nvSpPr>
          <p:cNvPr id="2" name="Rectangle 1"/>
          <p:cNvSpPr/>
          <p:nvPr/>
        </p:nvSpPr>
        <p:spPr>
          <a:xfrm>
            <a:off x="-11575" y="366319"/>
            <a:ext cx="4294765" cy="584775"/>
          </a:xfrm>
          <a:prstGeom prst="rect">
            <a:avLst/>
          </a:prstGeom>
        </p:spPr>
        <p:txBody>
          <a:bodyPr wrap="none">
            <a:spAutoFit/>
          </a:bodyPr>
          <a:lstStyle/>
          <a:p>
            <a:pPr marL="457200" lvl="1"/>
            <a:r>
              <a:rPr lang="en-US" sz="3200" b="1" dirty="0">
                <a:solidFill>
                  <a:srgbClr val="003057"/>
                </a:solidFill>
                <a:latin typeface="Playfair Display" panose="00000500000000000000" pitchFamily="2" charset="0"/>
              </a:rPr>
              <a:t>Student experience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74" y="4212857"/>
            <a:ext cx="3070606" cy="30712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650" y="3911146"/>
            <a:ext cx="3372253" cy="337296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062" y="3469564"/>
            <a:ext cx="4103591" cy="41044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5" name="Rectangle 4"/>
          <p:cNvSpPr/>
          <p:nvPr/>
        </p:nvSpPr>
        <p:spPr>
          <a:xfrm>
            <a:off x="949887" y="1528743"/>
            <a:ext cx="7176303" cy="3611302"/>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Shape 27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12</a:t>
            </a:fld>
            <a:endParaRPr sz="800" b="1">
              <a:solidFill>
                <a:srgbClr val="003057"/>
              </a:solidFill>
              <a:latin typeface="Arial"/>
              <a:ea typeface="Arial"/>
              <a:cs typeface="Arial"/>
              <a:sym typeface="Arial"/>
            </a:endParaRPr>
          </a:p>
        </p:txBody>
      </p:sp>
      <p:sp>
        <p:nvSpPr>
          <p:cNvPr id="271" name="Shape 271"/>
          <p:cNvSpPr txBox="1"/>
          <p:nvPr/>
        </p:nvSpPr>
        <p:spPr>
          <a:xfrm>
            <a:off x="658784" y="1679214"/>
            <a:ext cx="7317511" cy="2851716"/>
          </a:xfrm>
          <a:prstGeom prst="rect">
            <a:avLst/>
          </a:prstGeom>
          <a:noFill/>
          <a:ln>
            <a:noFill/>
          </a:ln>
        </p:spPr>
        <p:txBody>
          <a:bodyPr spcFirstLastPara="1" wrap="square" lIns="0" tIns="0" rIns="0" bIns="0" anchor="t" anchorCtr="0">
            <a:noAutofit/>
          </a:bodyPr>
          <a:lstStyle/>
          <a:p>
            <a:pPr marL="457200" marR="0" lvl="1" indent="0" algn="just" rtl="0">
              <a:spcBef>
                <a:spcPts val="0"/>
              </a:spcBef>
              <a:spcAft>
                <a:spcPts val="0"/>
              </a:spcAft>
              <a:buNone/>
            </a:pPr>
            <a:r>
              <a:rPr lang="en-US" sz="2000" b="0" i="1" u="none" strike="noStrike" cap="none" dirty="0">
                <a:solidFill>
                  <a:schemeClr val="dk1"/>
                </a:solidFill>
                <a:latin typeface="Arial"/>
                <a:ea typeface="Arial"/>
                <a:cs typeface="Arial"/>
                <a:sym typeface="Arial"/>
              </a:rPr>
              <a:t>My Foundation group, I think historically, would have been sitting the Higher paper because they are, your C/D borderline students, if we could take, go back a year...  So last year, we would have definitely been entering them into the Higher.  They're capable of that, accessing some of that </a:t>
            </a:r>
            <a:r>
              <a:rPr lang="en-US" sz="2000" b="0" i="1" u="none" strike="noStrike" cap="none" dirty="0" err="1">
                <a:solidFill>
                  <a:schemeClr val="dk1"/>
                </a:solidFill>
                <a:latin typeface="Arial"/>
                <a:ea typeface="Arial"/>
                <a:cs typeface="Arial"/>
                <a:sym typeface="Arial"/>
              </a:rPr>
              <a:t>maths</a:t>
            </a:r>
            <a:r>
              <a:rPr lang="en-US" sz="2000" b="0" i="1" u="none" strike="noStrike" cap="none" dirty="0">
                <a:solidFill>
                  <a:schemeClr val="dk1"/>
                </a:solidFill>
                <a:latin typeface="Arial"/>
                <a:ea typeface="Arial"/>
                <a:cs typeface="Arial"/>
                <a:sym typeface="Arial"/>
              </a:rPr>
              <a:t>, but it's got so much more difficult and we don't want C/D borderline students, if we want to talk old money, generally struggle with the wordy questions and all the, and the understanding and some of the harder </a:t>
            </a:r>
            <a:r>
              <a:rPr lang="en-US" sz="2000" b="0" i="1" u="none" strike="noStrike" cap="none" dirty="0" err="1">
                <a:solidFill>
                  <a:schemeClr val="dk1"/>
                </a:solidFill>
                <a:latin typeface="Arial"/>
                <a:ea typeface="Arial"/>
                <a:cs typeface="Arial"/>
                <a:sym typeface="Arial"/>
              </a:rPr>
              <a:t>maths</a:t>
            </a:r>
            <a:r>
              <a:rPr lang="en-US" sz="2000" b="0" i="1" u="none" strike="noStrike" cap="none" dirty="0">
                <a:solidFill>
                  <a:schemeClr val="dk1"/>
                </a:solidFill>
                <a:latin typeface="Arial"/>
                <a:ea typeface="Arial"/>
                <a:cs typeface="Arial"/>
                <a:sym typeface="Arial"/>
              </a:rPr>
              <a:t>.  So it's the gamble, do we put them in the Higher and where they'll have to do less </a:t>
            </a:r>
            <a:r>
              <a:rPr lang="en-US" sz="2000" b="0" i="1" u="none" strike="noStrike" cap="none" dirty="0" err="1">
                <a:solidFill>
                  <a:schemeClr val="dk1"/>
                </a:solidFill>
                <a:latin typeface="Arial"/>
                <a:ea typeface="Arial"/>
                <a:cs typeface="Arial"/>
                <a:sym typeface="Arial"/>
              </a:rPr>
              <a:t>maths</a:t>
            </a:r>
            <a:r>
              <a:rPr lang="en-US" sz="2000" b="0" i="1"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457200" marR="0" lvl="1" indent="0" algn="l" rtl="0">
              <a:spcBef>
                <a:spcPts val="0"/>
              </a:spcBef>
              <a:spcAft>
                <a:spcPts val="0"/>
              </a:spcAft>
              <a:buNone/>
            </a:pPr>
            <a:endParaRPr sz="1400" b="0" i="1" u="none" strike="noStrike" cap="none" dirty="0">
              <a:solidFill>
                <a:schemeClr val="dk1"/>
              </a:solidFill>
              <a:latin typeface="Arial"/>
              <a:ea typeface="Arial"/>
              <a:cs typeface="Arial"/>
              <a:sym typeface="Arial"/>
            </a:endParaRPr>
          </a:p>
          <a:p>
            <a:pPr marL="457200" marR="0" lvl="1" indent="0" algn="l" rtl="0">
              <a:spcBef>
                <a:spcPts val="0"/>
              </a:spcBef>
              <a:spcAft>
                <a:spcPts val="0"/>
              </a:spcAft>
              <a:buNone/>
            </a:pPr>
            <a:endParaRPr sz="1400" b="0" i="1" u="none" strike="noStrike" cap="none" dirty="0">
              <a:solidFill>
                <a:srgbClr val="007FA3"/>
              </a:solidFill>
              <a:latin typeface="Arial"/>
              <a:ea typeface="Arial"/>
              <a:cs typeface="Arial"/>
              <a:sym typeface="Arial"/>
            </a:endParaRPr>
          </a:p>
          <a:p>
            <a:pPr marL="0" marR="0" lvl="0" indent="0" algn="l" rtl="0">
              <a:spcBef>
                <a:spcPts val="0"/>
              </a:spcBef>
              <a:spcAft>
                <a:spcPts val="0"/>
              </a:spcAft>
              <a:buNone/>
            </a:pPr>
            <a:endParaRPr sz="2800" dirty="0">
              <a:solidFill>
                <a:srgbClr val="007FA3"/>
              </a:solidFill>
              <a:latin typeface="Arial"/>
              <a:ea typeface="Arial"/>
              <a:cs typeface="Aria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
        <p:nvSpPr>
          <p:cNvPr id="2" name="Rectangle 1"/>
          <p:cNvSpPr/>
          <p:nvPr/>
        </p:nvSpPr>
        <p:spPr>
          <a:xfrm>
            <a:off x="-248858" y="503243"/>
            <a:ext cx="8362710" cy="584775"/>
          </a:xfrm>
          <a:prstGeom prst="rect">
            <a:avLst/>
          </a:prstGeom>
        </p:spPr>
        <p:txBody>
          <a:bodyPr wrap="square">
            <a:spAutoFit/>
          </a:bodyPr>
          <a:lstStyle/>
          <a:p>
            <a:pPr marL="457200" lvl="1"/>
            <a:r>
              <a:rPr lang="en-GB" sz="3200" b="1" dirty="0">
                <a:solidFill>
                  <a:srgbClr val="002060"/>
                </a:solidFill>
                <a:latin typeface="Playfair Display" panose="00000500000000000000" pitchFamily="2" charset="0"/>
              </a:rPr>
              <a:t>Impact of multiple changes at same time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34" y="4731883"/>
            <a:ext cx="2307963" cy="23079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93698" y="5847021"/>
            <a:ext cx="462627" cy="4858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61180" y="5942792"/>
            <a:ext cx="273303" cy="4594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45666" y="5847021"/>
            <a:ext cx="490323" cy="48584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056833" y="5938088"/>
            <a:ext cx="260706" cy="47387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2015" y="5412597"/>
            <a:ext cx="1139748" cy="113974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1553" y="5599335"/>
            <a:ext cx="853711" cy="8537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8" name="Rectangle 7"/>
          <p:cNvSpPr/>
          <p:nvPr/>
        </p:nvSpPr>
        <p:spPr>
          <a:xfrm>
            <a:off x="898389" y="1683636"/>
            <a:ext cx="4760381" cy="1770764"/>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Shape 27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13</a:t>
            </a:fld>
            <a:endParaRPr sz="800" b="1">
              <a:solidFill>
                <a:srgbClr val="003057"/>
              </a:solidFill>
              <a:latin typeface="Arial"/>
              <a:ea typeface="Arial"/>
              <a:cs typeface="Arial"/>
              <a:sym typeface="Arial"/>
            </a:endParaRPr>
          </a:p>
        </p:txBody>
      </p:sp>
      <p:sp>
        <p:nvSpPr>
          <p:cNvPr id="2" name="Rectangle 1"/>
          <p:cNvSpPr/>
          <p:nvPr/>
        </p:nvSpPr>
        <p:spPr>
          <a:xfrm>
            <a:off x="0" y="477901"/>
            <a:ext cx="3563796" cy="584775"/>
          </a:xfrm>
          <a:prstGeom prst="rect">
            <a:avLst/>
          </a:prstGeom>
        </p:spPr>
        <p:txBody>
          <a:bodyPr wrap="none">
            <a:spAutoFit/>
          </a:bodyPr>
          <a:lstStyle/>
          <a:p>
            <a:pPr marL="457200" lvl="1"/>
            <a:r>
              <a:rPr lang="en-US" sz="3200" b="1" dirty="0">
                <a:solidFill>
                  <a:srgbClr val="002060"/>
                </a:solidFill>
                <a:latin typeface="Playfair Display" panose="00000500000000000000" pitchFamily="2" charset="0"/>
              </a:rPr>
              <a:t>Naming of tiers</a:t>
            </a:r>
          </a:p>
        </p:txBody>
      </p:sp>
      <p:sp>
        <p:nvSpPr>
          <p:cNvPr id="3" name="Rectangle 2"/>
          <p:cNvSpPr/>
          <p:nvPr/>
        </p:nvSpPr>
        <p:spPr>
          <a:xfrm>
            <a:off x="748114" y="1899278"/>
            <a:ext cx="4572000" cy="1323439"/>
          </a:xfrm>
          <a:prstGeom prst="rect">
            <a:avLst/>
          </a:prstGeom>
        </p:spPr>
        <p:txBody>
          <a:bodyPr>
            <a:spAutoFit/>
          </a:bodyPr>
          <a:lstStyle/>
          <a:p>
            <a:pPr marL="457200" lvl="1" algn="just"/>
            <a:r>
              <a:rPr lang="en-GB" sz="2000" i="1" dirty="0">
                <a:solidFill>
                  <a:schemeClr val="dk1"/>
                </a:solidFill>
              </a:rPr>
              <a:t>Why couldn’t they call it Core and Extension or…?...It's just that language makes so much difference psychologically. </a:t>
            </a:r>
            <a:endParaRPr lang="en-GB"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974" y="1974396"/>
            <a:ext cx="2733758" cy="2734337"/>
          </a:xfrm>
          <a:prstGeom prst="rect">
            <a:avLst/>
          </a:prstGeom>
        </p:spPr>
      </p:pic>
      <p:sp>
        <p:nvSpPr>
          <p:cNvPr id="10" name="Rectangle 9"/>
          <p:cNvSpPr/>
          <p:nvPr/>
        </p:nvSpPr>
        <p:spPr>
          <a:xfrm>
            <a:off x="898389" y="3848396"/>
            <a:ext cx="4943611" cy="2539704"/>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hape 279"/>
          <p:cNvSpPr txBox="1"/>
          <p:nvPr/>
        </p:nvSpPr>
        <p:spPr>
          <a:xfrm>
            <a:off x="626579" y="4078472"/>
            <a:ext cx="4815070" cy="1260521"/>
          </a:xfrm>
          <a:prstGeom prst="rect">
            <a:avLst/>
          </a:prstGeom>
          <a:noFill/>
          <a:ln>
            <a:noFill/>
          </a:ln>
        </p:spPr>
        <p:txBody>
          <a:bodyPr spcFirstLastPara="1" wrap="square" lIns="0" tIns="0" rIns="0" bIns="0" anchor="t" anchorCtr="0">
            <a:noAutofit/>
          </a:bodyPr>
          <a:lstStyle/>
          <a:p>
            <a:pPr marL="457200" marR="0" lvl="1" indent="0" algn="just" rtl="0">
              <a:spcBef>
                <a:spcPts val="0"/>
              </a:spcBef>
              <a:spcAft>
                <a:spcPts val="0"/>
              </a:spcAft>
              <a:buNone/>
            </a:pPr>
            <a:r>
              <a:rPr lang="en-US" sz="2000" b="0" i="1" u="none" strike="noStrike" cap="none" dirty="0">
                <a:solidFill>
                  <a:schemeClr val="dk1"/>
                </a:solidFill>
                <a:latin typeface="Arial"/>
                <a:ea typeface="Arial"/>
                <a:cs typeface="Arial"/>
                <a:sym typeface="Arial"/>
              </a:rPr>
              <a:t>It’s a big thing here to get… to fall off the scale of the Higher tier. It’s never happened since I’ve been here. ...The girls tend to feel a little self-conscious if there’s anybody who is put in for Foundation, but that’s a peer pressure thing</a:t>
            </a:r>
            <a:endParaRPr sz="2000" b="0" i="0" u="none" strike="noStrike" cap="none" dirty="0">
              <a:solidFill>
                <a:srgbClr val="000000"/>
              </a:solidFill>
              <a:latin typeface="Arial"/>
              <a:ea typeface="Arial"/>
              <a:cs typeface="Arial"/>
              <a:sym typeface="Arial"/>
            </a:endParaRPr>
          </a:p>
          <a:p>
            <a:pPr marL="457200" marR="0" lvl="1" indent="0" algn="l" rtl="0">
              <a:spcBef>
                <a:spcPts val="0"/>
              </a:spcBef>
              <a:spcAft>
                <a:spcPts val="0"/>
              </a:spcAft>
              <a:buNone/>
            </a:pPr>
            <a:endParaRPr sz="1400" b="0" i="1" u="none" strike="noStrike" cap="none" dirty="0">
              <a:solidFill>
                <a:srgbClr val="007FA3"/>
              </a:solidFill>
              <a:latin typeface="Arial"/>
              <a:ea typeface="Arial"/>
              <a:cs typeface="Arial"/>
              <a:sym typeface="Arial"/>
            </a:endParaRPr>
          </a:p>
          <a:p>
            <a:pPr marL="0" marR="0" lvl="0" indent="0" algn="l" rtl="0">
              <a:spcBef>
                <a:spcPts val="0"/>
              </a:spcBef>
              <a:spcAft>
                <a:spcPts val="0"/>
              </a:spcAft>
              <a:buNone/>
            </a:pPr>
            <a:endParaRPr sz="2800" dirty="0">
              <a:solidFill>
                <a:srgbClr val="007FA3"/>
              </a:solidFill>
              <a:latin typeface="Arial"/>
              <a:ea typeface="Arial"/>
              <a:cs typeface="Aria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7" name="Rectangle 6"/>
          <p:cNvSpPr/>
          <p:nvPr/>
        </p:nvSpPr>
        <p:spPr>
          <a:xfrm>
            <a:off x="3200400" y="4284440"/>
            <a:ext cx="5123745" cy="1951259"/>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7400" y="2291787"/>
            <a:ext cx="5399700" cy="1594413"/>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Shape 285"/>
          <p:cNvSpPr txBox="1">
            <a:spLocks noGrp="1"/>
          </p:cNvSpPr>
          <p:nvPr>
            <p:ph type="title"/>
          </p:nvPr>
        </p:nvSpPr>
        <p:spPr>
          <a:xfrm>
            <a:off x="541338" y="417599"/>
            <a:ext cx="7559054" cy="109687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US" sz="3200" b="1" i="0" u="none" strike="noStrike" cap="none" dirty="0">
                <a:solidFill>
                  <a:srgbClr val="003057"/>
                </a:solidFill>
                <a:latin typeface="Playfair Display" panose="00000500000000000000" pitchFamily="2" charset="0"/>
                <a:sym typeface="Times New Roman"/>
              </a:rPr>
              <a:t>After the event: For some, (a move to) enter for H only if a potential 6+</a:t>
            </a:r>
            <a:endParaRPr sz="3200" dirty="0">
              <a:solidFill>
                <a:srgbClr val="003057"/>
              </a:solidFill>
              <a:latin typeface="Playfair Display" panose="00000500000000000000" pitchFamily="2" charset="0"/>
            </a:endParaRPr>
          </a:p>
        </p:txBody>
      </p:sp>
      <p:sp>
        <p:nvSpPr>
          <p:cNvPr id="286" name="Shape 286"/>
          <p:cNvSpPr txBox="1">
            <a:spLocks noGrp="1"/>
          </p:cNvSpPr>
          <p:nvPr>
            <p:ph type="body" idx="1"/>
          </p:nvPr>
        </p:nvSpPr>
        <p:spPr>
          <a:xfrm>
            <a:off x="990498" y="2476838"/>
            <a:ext cx="4885601" cy="1607102"/>
          </a:xfrm>
          <a:prstGeom prst="rect">
            <a:avLst/>
          </a:prstGeom>
          <a:noFill/>
          <a:ln>
            <a:noFill/>
          </a:ln>
        </p:spPr>
        <p:txBody>
          <a:bodyPr spcFirstLastPara="1" wrap="square" lIns="0" tIns="0" rIns="0" bIns="0" anchor="t" anchorCtr="0">
            <a:noAutofit/>
          </a:bodyPr>
          <a:lstStyle/>
          <a:p>
            <a:pPr marL="0" marR="0" lvl="0" indent="0" algn="just" rtl="0">
              <a:lnSpc>
                <a:spcPct val="95000"/>
              </a:lnSpc>
              <a:spcBef>
                <a:spcPts val="0"/>
              </a:spcBef>
              <a:spcAft>
                <a:spcPts val="0"/>
              </a:spcAft>
              <a:buClr>
                <a:srgbClr val="000000"/>
              </a:buClr>
              <a:buSzPts val="2000"/>
              <a:buFont typeface="Arial"/>
              <a:buNone/>
            </a:pPr>
            <a:r>
              <a:rPr lang="en-US" sz="20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‘We’re going to be moving, as are a lot of other schools, to more Foundation entries next year. So unless a student is likely or aiming for six, we’re going to be putting them in for Foundation’.</a:t>
            </a:r>
            <a:endParaRPr sz="20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87" name="Shape 28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14</a:t>
            </a:fld>
            <a:endParaRPr sz="800" b="1">
              <a:solidFill>
                <a:srgbClr val="003057"/>
              </a:solidFill>
              <a:latin typeface="Arial"/>
              <a:ea typeface="Arial"/>
              <a:cs typeface="Arial"/>
              <a:sym typeface="Arial"/>
            </a:endParaRPr>
          </a:p>
        </p:txBody>
      </p:sp>
      <p:sp>
        <p:nvSpPr>
          <p:cNvPr id="2" name="Rectangle 1"/>
          <p:cNvSpPr/>
          <p:nvPr/>
        </p:nvSpPr>
        <p:spPr>
          <a:xfrm>
            <a:off x="3433299" y="4482181"/>
            <a:ext cx="4572000" cy="1554272"/>
          </a:xfrm>
          <a:prstGeom prst="rect">
            <a:avLst/>
          </a:prstGeom>
        </p:spPr>
        <p:txBody>
          <a:bodyPr>
            <a:spAutoFit/>
          </a:bodyPr>
          <a:lstStyle/>
          <a:p>
            <a:pPr lvl="0" algn="just">
              <a:lnSpc>
                <a:spcPct val="95000"/>
              </a:lnSpc>
              <a:buSzPts val="2000"/>
            </a:pPr>
            <a:r>
              <a:rPr lang="en-GB" sz="2000" i="1" dirty="0">
                <a:latin typeface="Open Sans" panose="020B0606030504020204" pitchFamily="34" charset="0"/>
                <a:ea typeface="Open Sans" panose="020B0606030504020204" pitchFamily="34" charset="0"/>
                <a:cs typeface="Open Sans" panose="020B0606030504020204" pitchFamily="34" charset="0"/>
              </a:rPr>
              <a:t>‘We have prepared them for the fact that now, unless you’re going for the six, you’re looking at Foundation. So that they know what’s more likely, in that if they want to go beyond that, they’re going to work.’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952" y="2185083"/>
            <a:ext cx="1428750" cy="14287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157" y="4315316"/>
            <a:ext cx="1428750" cy="14287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7" name="Rectangle 6"/>
          <p:cNvSpPr/>
          <p:nvPr/>
        </p:nvSpPr>
        <p:spPr>
          <a:xfrm>
            <a:off x="973394" y="4311370"/>
            <a:ext cx="4975994" cy="2030436"/>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44645" y="1567495"/>
            <a:ext cx="4976272" cy="2833792"/>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Shape 293"/>
          <p:cNvSpPr txBox="1">
            <a:spLocks noGrp="1"/>
          </p:cNvSpPr>
          <p:nvPr>
            <p:ph type="title"/>
          </p:nvPr>
        </p:nvSpPr>
        <p:spPr>
          <a:xfrm>
            <a:off x="321419" y="301852"/>
            <a:ext cx="7899498" cy="109687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US" sz="3200" b="1" i="0" u="none" strike="noStrike" cap="none" dirty="0">
                <a:solidFill>
                  <a:srgbClr val="003057"/>
                </a:solidFill>
                <a:latin typeface="Playfair Display" panose="00000500000000000000" pitchFamily="2" charset="0"/>
                <a:sym typeface="Times New Roman"/>
              </a:rPr>
              <a:t>‘Entering for Foundation boosts the chance of getting a 5’</a:t>
            </a:r>
            <a:endParaRPr sz="3200" dirty="0">
              <a:solidFill>
                <a:srgbClr val="003057"/>
              </a:solidFill>
              <a:latin typeface="Playfair Display" panose="00000500000000000000" pitchFamily="2" charset="0"/>
            </a:endParaRPr>
          </a:p>
        </p:txBody>
      </p:sp>
      <p:sp>
        <p:nvSpPr>
          <p:cNvPr id="294" name="Shape 294"/>
          <p:cNvSpPr txBox="1">
            <a:spLocks noGrp="1"/>
          </p:cNvSpPr>
          <p:nvPr>
            <p:ph type="body" idx="1"/>
          </p:nvPr>
        </p:nvSpPr>
        <p:spPr>
          <a:xfrm>
            <a:off x="1156869" y="4401286"/>
            <a:ext cx="4607324" cy="2088291"/>
          </a:xfrm>
          <a:prstGeom prst="rect">
            <a:avLst/>
          </a:prstGeom>
          <a:noFill/>
          <a:ln>
            <a:noFill/>
          </a:ln>
        </p:spPr>
        <p:txBody>
          <a:bodyPr spcFirstLastPara="1" wrap="square" lIns="0" tIns="0" rIns="0" bIns="0" anchor="t" anchorCtr="0">
            <a:noAutofit/>
          </a:bodyPr>
          <a:lstStyle/>
          <a:p>
            <a:pPr marL="0" marR="0" lvl="0" indent="0" algn="just" rtl="0">
              <a:lnSpc>
                <a:spcPct val="95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just" rtl="0">
              <a:lnSpc>
                <a:spcPct val="95000"/>
              </a:lnSpc>
              <a:spcBef>
                <a:spcPts val="0"/>
              </a:spcBef>
              <a:spcAft>
                <a:spcPts val="0"/>
              </a:spcAft>
              <a:buClr>
                <a:srgbClr val="000000"/>
              </a:buClr>
              <a:buSzPts val="2000"/>
              <a:buFont typeface="Arial"/>
              <a:buNone/>
            </a:pPr>
            <a:r>
              <a:rPr lang="en-US" sz="20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‘We had four students who we dropped to Foundation, because they were not getting a grade 4 at the Higher. So we dropped them to Foundation, and they all got grade 5’. </a:t>
            </a:r>
            <a:endParaRPr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95" name="Shape 29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15</a:t>
            </a:fld>
            <a:endParaRPr sz="800" b="1">
              <a:solidFill>
                <a:srgbClr val="003057"/>
              </a:solidFill>
              <a:latin typeface="Arial"/>
              <a:ea typeface="Arial"/>
              <a:cs typeface="Arial"/>
              <a:sym typeface="Arial"/>
            </a:endParaRPr>
          </a:p>
        </p:txBody>
      </p:sp>
      <p:sp>
        <p:nvSpPr>
          <p:cNvPr id="2" name="Rectangle 1"/>
          <p:cNvSpPr/>
          <p:nvPr/>
        </p:nvSpPr>
        <p:spPr>
          <a:xfrm>
            <a:off x="3437358" y="1664993"/>
            <a:ext cx="4572000" cy="2723823"/>
          </a:xfrm>
          <a:prstGeom prst="rect">
            <a:avLst/>
          </a:prstGeom>
        </p:spPr>
        <p:txBody>
          <a:bodyPr>
            <a:spAutoFit/>
          </a:bodyPr>
          <a:lstStyle/>
          <a:p>
            <a:pPr lvl="0" algn="just">
              <a:lnSpc>
                <a:spcPct val="95000"/>
              </a:lnSpc>
              <a:buSzPts val="2000"/>
            </a:pPr>
            <a:r>
              <a:rPr lang="en-GB" sz="2000" i="1" dirty="0">
                <a:latin typeface="Open Sans" panose="020B0606030504020204" pitchFamily="34" charset="0"/>
                <a:ea typeface="Open Sans" panose="020B0606030504020204" pitchFamily="34" charset="0"/>
                <a:cs typeface="Open Sans" panose="020B0606030504020204" pitchFamily="34" charset="0"/>
              </a:rPr>
              <a:t>‘I think it was more difficult to get a 5 on the Higher paper.  I think our students in the Higher paper that were probably around a level 5 found it harder to get a 5 on the Higher paper because they found it hard to score enough marks.  Those of similar ability we put into the Foundation paper… did get 5s.’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436" y="4506480"/>
            <a:ext cx="1428750" cy="14287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390" y="2185632"/>
            <a:ext cx="1428750" cy="14287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7" name="Rectangle 6"/>
          <p:cNvSpPr/>
          <p:nvPr/>
        </p:nvSpPr>
        <p:spPr>
          <a:xfrm>
            <a:off x="393700" y="1736203"/>
            <a:ext cx="5092700" cy="2771141"/>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4911" y="4832843"/>
            <a:ext cx="5092699" cy="1719502"/>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Shape 301"/>
          <p:cNvSpPr txBox="1">
            <a:spLocks noGrp="1"/>
          </p:cNvSpPr>
          <p:nvPr>
            <p:ph type="title"/>
          </p:nvPr>
        </p:nvSpPr>
        <p:spPr>
          <a:xfrm>
            <a:off x="263545" y="243979"/>
            <a:ext cx="8667358" cy="109687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US" sz="3200" b="1" i="0" u="none" strike="noStrike" cap="none" dirty="0">
                <a:solidFill>
                  <a:srgbClr val="003057"/>
                </a:solidFill>
                <a:latin typeface="Playfair Display" panose="00000500000000000000" pitchFamily="2" charset="0"/>
                <a:sym typeface="Times New Roman"/>
              </a:rPr>
              <a:t>But sometimes 4+ trumps: ‘entering for Higher it’s easier to get a 4’</a:t>
            </a:r>
            <a:endParaRPr sz="3200" dirty="0">
              <a:solidFill>
                <a:srgbClr val="003057"/>
              </a:solidFill>
              <a:latin typeface="Playfair Display" panose="00000500000000000000" pitchFamily="2" charset="0"/>
            </a:endParaRPr>
          </a:p>
        </p:txBody>
      </p:sp>
      <p:sp>
        <p:nvSpPr>
          <p:cNvPr id="302" name="Shape 302"/>
          <p:cNvSpPr txBox="1">
            <a:spLocks noGrp="1"/>
          </p:cNvSpPr>
          <p:nvPr>
            <p:ph type="body" idx="1"/>
          </p:nvPr>
        </p:nvSpPr>
        <p:spPr>
          <a:xfrm>
            <a:off x="622753" y="4649311"/>
            <a:ext cx="4446958" cy="2249517"/>
          </a:xfrm>
          <a:prstGeom prst="rect">
            <a:avLst/>
          </a:prstGeom>
          <a:noFill/>
          <a:ln>
            <a:noFill/>
          </a:ln>
        </p:spPr>
        <p:txBody>
          <a:bodyPr spcFirstLastPara="1" wrap="square" lIns="0" tIns="0" rIns="0" bIns="0" anchor="t" anchorCtr="0">
            <a:noAutofit/>
          </a:bodyPr>
          <a:lstStyle/>
          <a:p>
            <a:pPr marL="0" marR="0" lvl="0" indent="0" algn="just" rtl="0">
              <a:lnSpc>
                <a:spcPct val="95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just" rtl="0">
              <a:lnSpc>
                <a:spcPct val="95000"/>
              </a:lnSpc>
              <a:spcBef>
                <a:spcPts val="0"/>
              </a:spcBef>
              <a:spcAft>
                <a:spcPts val="0"/>
              </a:spcAft>
              <a:buClr>
                <a:srgbClr val="000000"/>
              </a:buClr>
              <a:buSzPts val="2000"/>
              <a:buFont typeface="Arial"/>
              <a:buNone/>
            </a:pPr>
            <a:r>
              <a:rPr lang="en-US" sz="20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‘We're probably going to try and put our set four or set three into Higher if we can, this year, but only Foundation for the absolutely... Because of the grade 4s that you can get on Higher’</a:t>
            </a:r>
            <a:endParaRPr sz="20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03" name="Shape 303"/>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16</a:t>
            </a:fld>
            <a:endParaRPr sz="800" b="1">
              <a:solidFill>
                <a:srgbClr val="003057"/>
              </a:solidFill>
              <a:latin typeface="Arial"/>
              <a:ea typeface="Arial"/>
              <a:cs typeface="Arial"/>
              <a:sym typeface="Arial"/>
            </a:endParaRPr>
          </a:p>
        </p:txBody>
      </p:sp>
      <p:sp>
        <p:nvSpPr>
          <p:cNvPr id="2" name="Rectangle 1"/>
          <p:cNvSpPr/>
          <p:nvPr/>
        </p:nvSpPr>
        <p:spPr>
          <a:xfrm>
            <a:off x="622753" y="1865995"/>
            <a:ext cx="4572000" cy="2139047"/>
          </a:xfrm>
          <a:prstGeom prst="rect">
            <a:avLst/>
          </a:prstGeom>
        </p:spPr>
        <p:txBody>
          <a:bodyPr>
            <a:spAutoFit/>
          </a:bodyPr>
          <a:lstStyle/>
          <a:p>
            <a:pPr lvl="0" algn="just">
              <a:lnSpc>
                <a:spcPct val="95000"/>
              </a:lnSpc>
              <a:buSzPts val="2000"/>
            </a:pPr>
            <a:r>
              <a:rPr lang="en-GB" sz="2000" i="1" dirty="0">
                <a:latin typeface="Open Sans" panose="020B0606030504020204" pitchFamily="34" charset="0"/>
                <a:ea typeface="Open Sans" panose="020B0606030504020204" pitchFamily="34" charset="0"/>
                <a:cs typeface="Open Sans" panose="020B0606030504020204" pitchFamily="34" charset="0"/>
              </a:rPr>
              <a:t>‘Previously we have considered Foundation when we’ve had students who we think are right on the borderline. But, actually, we think given the work we’ve done with them, it’s more likely they’re going to just get in on the Higher paper. Rather than having to do so much better on the Foundation’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820" y="1679192"/>
            <a:ext cx="4045352" cy="40453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7" name="Rectangle 6"/>
          <p:cNvSpPr/>
          <p:nvPr/>
        </p:nvSpPr>
        <p:spPr>
          <a:xfrm>
            <a:off x="2413752" y="4734046"/>
            <a:ext cx="6169907" cy="1996954"/>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379028" y="1575419"/>
            <a:ext cx="6065734" cy="2344742"/>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Shape 309"/>
          <p:cNvSpPr txBox="1">
            <a:spLocks noGrp="1"/>
          </p:cNvSpPr>
          <p:nvPr>
            <p:ph type="title"/>
          </p:nvPr>
        </p:nvSpPr>
        <p:spPr>
          <a:xfrm>
            <a:off x="203200" y="178468"/>
            <a:ext cx="8839199" cy="109687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US" sz="3200" b="1" i="0" u="none" strike="noStrike" cap="none" dirty="0">
                <a:solidFill>
                  <a:srgbClr val="003057"/>
                </a:solidFill>
                <a:latin typeface="Playfair Display" panose="00000500000000000000" pitchFamily="2" charset="0"/>
                <a:sym typeface="Times New Roman"/>
              </a:rPr>
              <a:t>Centrality of Value Added and other performance measures, especially for leadership</a:t>
            </a:r>
            <a:endParaRPr sz="3200" dirty="0">
              <a:solidFill>
                <a:srgbClr val="003057"/>
              </a:solidFill>
              <a:latin typeface="Playfair Display" panose="00000500000000000000" pitchFamily="2" charset="0"/>
            </a:endParaRPr>
          </a:p>
        </p:txBody>
      </p:sp>
      <p:sp>
        <p:nvSpPr>
          <p:cNvPr id="310" name="Shape 310"/>
          <p:cNvSpPr txBox="1">
            <a:spLocks noGrp="1"/>
          </p:cNvSpPr>
          <p:nvPr>
            <p:ph type="body" idx="1"/>
          </p:nvPr>
        </p:nvSpPr>
        <p:spPr>
          <a:xfrm>
            <a:off x="2611121" y="4619052"/>
            <a:ext cx="5833640" cy="1887379"/>
          </a:xfrm>
          <a:prstGeom prst="rect">
            <a:avLst/>
          </a:prstGeom>
          <a:noFill/>
          <a:ln>
            <a:noFill/>
          </a:ln>
        </p:spPr>
        <p:txBody>
          <a:bodyPr spcFirstLastPara="1" wrap="square" lIns="0" tIns="0" rIns="0" bIns="0" anchor="t" anchorCtr="0">
            <a:noAutofit/>
          </a:bodyPr>
          <a:lstStyle/>
          <a:p>
            <a:pPr marL="0" marR="0" lvl="0" indent="0" algn="just" rtl="0">
              <a:lnSpc>
                <a:spcPct val="95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just" rtl="0">
              <a:lnSpc>
                <a:spcPct val="95000"/>
              </a:lnSpc>
              <a:spcBef>
                <a:spcPts val="0"/>
              </a:spcBef>
              <a:spcAft>
                <a:spcPts val="0"/>
              </a:spcAft>
              <a:buClr>
                <a:srgbClr val="000000"/>
              </a:buClr>
              <a:buSzPts val="2000"/>
              <a:buFont typeface="Arial"/>
              <a:buNone/>
            </a:pPr>
            <a:r>
              <a:rPr lang="en-US" sz="20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‘Because the Higher was so inaccessible to your low high ability students, or your (former) low </a:t>
            </a:r>
            <a:r>
              <a:rPr lang="en-US" sz="2000" i="1" dirty="0">
                <a:latin typeface="Open Sans" panose="020B0606030504020204" pitchFamily="34" charset="0"/>
                <a:ea typeface="Open Sans" panose="020B0606030504020204" pitchFamily="34" charset="0"/>
                <a:cs typeface="Open Sans" panose="020B0606030504020204" pitchFamily="34" charset="0"/>
              </a:rPr>
              <a:t>H</a:t>
            </a:r>
            <a:r>
              <a:rPr lang="en-US" sz="20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igher tier students,… we had no choice but to enter them for Foundation, but it has had a negative impact on our progress. Progress score this year was... We've just broke even. It's zero. And last year, it was 0.19.’</a:t>
            </a:r>
            <a:endParaRPr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11" name="Shape 311"/>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17</a:t>
            </a:fld>
            <a:endParaRPr sz="800" b="1">
              <a:solidFill>
                <a:srgbClr val="003057"/>
              </a:solidFill>
              <a:latin typeface="Arial"/>
              <a:ea typeface="Arial"/>
              <a:cs typeface="Arial"/>
              <a:sym typeface="Arial"/>
            </a:endParaRPr>
          </a:p>
        </p:txBody>
      </p:sp>
      <p:sp>
        <p:nvSpPr>
          <p:cNvPr id="2" name="Rectangle 1"/>
          <p:cNvSpPr/>
          <p:nvPr/>
        </p:nvSpPr>
        <p:spPr>
          <a:xfrm>
            <a:off x="2520174" y="1781113"/>
            <a:ext cx="5957061" cy="2139047"/>
          </a:xfrm>
          <a:prstGeom prst="rect">
            <a:avLst/>
          </a:prstGeom>
        </p:spPr>
        <p:txBody>
          <a:bodyPr wrap="square">
            <a:spAutoFit/>
          </a:bodyPr>
          <a:lstStyle/>
          <a:p>
            <a:pPr lvl="0" algn="just">
              <a:lnSpc>
                <a:spcPct val="95000"/>
              </a:lnSpc>
              <a:buSzPts val="2000"/>
            </a:pPr>
            <a:r>
              <a:rPr lang="en-GB" sz="2000" i="1" dirty="0">
                <a:latin typeface="Open Sans" panose="020B0606030504020204" pitchFamily="34" charset="0"/>
                <a:ea typeface="Open Sans" panose="020B0606030504020204" pitchFamily="34" charset="0"/>
                <a:cs typeface="Open Sans" panose="020B0606030504020204" pitchFamily="34" charset="0"/>
              </a:rPr>
              <a:t>‘If they were on level 5 (at Key Stage 2) , they had to be sitting Higher paper. …. If they were….a 4.6 kid at key stage 2 ….then obviously we didn’t want to shoot ourselves in the foot by restricting them with a Foundation paper, because they wouldn’t get the attainment that’s needed for them to get a positive progress.’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6426" y="2040569"/>
            <a:ext cx="4374841" cy="44560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7" name="Rectangle 6"/>
          <p:cNvSpPr/>
          <p:nvPr/>
        </p:nvSpPr>
        <p:spPr>
          <a:xfrm>
            <a:off x="3616118" y="1497765"/>
            <a:ext cx="4917864" cy="1717815"/>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Shape 317"/>
          <p:cNvSpPr txBox="1">
            <a:spLocks noGrp="1"/>
          </p:cNvSpPr>
          <p:nvPr>
            <p:ph type="title"/>
          </p:nvPr>
        </p:nvSpPr>
        <p:spPr>
          <a:xfrm>
            <a:off x="253306" y="406025"/>
            <a:ext cx="7559054" cy="716720"/>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US" sz="3200" b="1" i="0" u="none" strike="noStrike" cap="none" dirty="0">
                <a:solidFill>
                  <a:srgbClr val="003057"/>
                </a:solidFill>
                <a:latin typeface="Playfair Display" panose="00000500000000000000" pitchFamily="2" charset="0"/>
                <a:sym typeface="Times New Roman"/>
              </a:rPr>
              <a:t>Parental influence either way</a:t>
            </a:r>
            <a:endParaRPr sz="3200" dirty="0">
              <a:solidFill>
                <a:srgbClr val="003057"/>
              </a:solidFill>
              <a:latin typeface="Playfair Display" panose="00000500000000000000" pitchFamily="2" charset="0"/>
            </a:endParaRPr>
          </a:p>
        </p:txBody>
      </p:sp>
      <p:sp>
        <p:nvSpPr>
          <p:cNvPr id="319" name="Shape 319"/>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18</a:t>
            </a:fld>
            <a:endParaRPr sz="800" b="1">
              <a:solidFill>
                <a:srgbClr val="003057"/>
              </a:solidFill>
              <a:latin typeface="Arial"/>
              <a:ea typeface="Arial"/>
              <a:cs typeface="Arial"/>
              <a:sym typeface="Arial"/>
            </a:endParaRPr>
          </a:p>
        </p:txBody>
      </p:sp>
      <p:sp>
        <p:nvSpPr>
          <p:cNvPr id="2" name="Rectangle 1"/>
          <p:cNvSpPr/>
          <p:nvPr/>
        </p:nvSpPr>
        <p:spPr>
          <a:xfrm>
            <a:off x="3728755" y="1612482"/>
            <a:ext cx="4572000" cy="1261884"/>
          </a:xfrm>
          <a:prstGeom prst="rect">
            <a:avLst/>
          </a:prstGeom>
        </p:spPr>
        <p:txBody>
          <a:bodyPr>
            <a:spAutoFit/>
          </a:bodyPr>
          <a:lstStyle/>
          <a:p>
            <a:pPr lvl="0" algn="just">
              <a:lnSpc>
                <a:spcPct val="95000"/>
              </a:lnSpc>
              <a:buSzPts val="2000"/>
            </a:pPr>
            <a:r>
              <a:rPr lang="en-GB" sz="2000" i="1" dirty="0">
                <a:latin typeface="Open Sans" panose="020B0606030504020204" pitchFamily="34" charset="0"/>
                <a:ea typeface="Open Sans" panose="020B0606030504020204" pitchFamily="34" charset="0"/>
                <a:cs typeface="Open Sans" panose="020B0606030504020204" pitchFamily="34" charset="0"/>
              </a:rPr>
              <a:t>‘A lot of parents put pressure on for us to enter their child for Foundation, because all their child needs (is a) pass, which then restricts the progress of the student.’ </a:t>
            </a:r>
          </a:p>
        </p:txBody>
      </p:sp>
      <p:sp>
        <p:nvSpPr>
          <p:cNvPr id="8" name="Rectangle 7"/>
          <p:cNvSpPr/>
          <p:nvPr/>
        </p:nvSpPr>
        <p:spPr>
          <a:xfrm>
            <a:off x="3572217" y="3434337"/>
            <a:ext cx="5170001" cy="3055241"/>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hape 318"/>
          <p:cNvSpPr txBox="1">
            <a:spLocks/>
          </p:cNvSpPr>
          <p:nvPr/>
        </p:nvSpPr>
        <p:spPr>
          <a:xfrm>
            <a:off x="3688766" y="3285814"/>
            <a:ext cx="4845216" cy="2340557"/>
          </a:xfrm>
          <a:prstGeom prst="rect">
            <a:avLst/>
          </a:prstGeom>
          <a:noFill/>
          <a:ln>
            <a:noFill/>
          </a:ln>
        </p:spPr>
        <p:txBody>
          <a:bodyPr spcFirstLastPara="1" vert="horz" wrap="square" lIns="0" tIns="0" rIns="0" bIns="0" rtlCol="0" anchor="t" anchorCtr="0">
            <a:noAutofit/>
          </a:bodyPr>
          <a:lstStyle>
            <a:lvl1pPr marL="457200" marR="0" lvl="0" indent="-228600" algn="l" defTabSz="914400" rtl="0" eaLnBrk="1" latinLnBrk="0" hangingPunct="1">
              <a:lnSpc>
                <a:spcPct val="118750"/>
              </a:lnSpc>
              <a:spcBef>
                <a:spcPts val="0"/>
              </a:spcBef>
              <a:spcAft>
                <a:spcPts val="0"/>
              </a:spcAft>
              <a:buClr>
                <a:srgbClr val="000000"/>
              </a:buClr>
              <a:buSzPts val="1600"/>
              <a:buFont typeface="Arial"/>
              <a:buNone/>
              <a:defRPr sz="1600" b="0" i="0" u="none" strike="noStrike" kern="1200" cap="none">
                <a:solidFill>
                  <a:srgbClr val="000000"/>
                </a:solidFill>
                <a:latin typeface="Arial"/>
                <a:ea typeface="Arial"/>
                <a:cs typeface="Arial"/>
                <a:sym typeface="Arial"/>
              </a:defRPr>
            </a:lvl1pPr>
            <a:lvl2pPr marL="914400" marR="0" lvl="1" indent="-330200" algn="l" defTabSz="914400" rtl="0" eaLnBrk="1" latinLnBrk="0" hangingPunct="1">
              <a:lnSpc>
                <a:spcPct val="118750"/>
              </a:lnSpc>
              <a:spcBef>
                <a:spcPts val="0"/>
              </a:spcBef>
              <a:spcAft>
                <a:spcPts val="0"/>
              </a:spcAft>
              <a:buClr>
                <a:schemeClr val="lt2"/>
              </a:buClr>
              <a:buSzPts val="1600"/>
              <a:buFont typeface="Arial"/>
              <a:buChar char="•"/>
              <a:defRPr sz="1600" b="0" i="0" u="none" strike="noStrike" kern="1200" cap="none">
                <a:solidFill>
                  <a:srgbClr val="000000"/>
                </a:solidFill>
                <a:latin typeface="Arial"/>
                <a:ea typeface="Arial"/>
                <a:cs typeface="Arial"/>
                <a:sym typeface="Arial"/>
              </a:defRPr>
            </a:lvl2pPr>
            <a:lvl3pPr marL="1371600" marR="0" lvl="2" indent="-330200" algn="l" defTabSz="914400" rtl="0" eaLnBrk="1" latinLnBrk="0" hangingPunct="1">
              <a:lnSpc>
                <a:spcPct val="118750"/>
              </a:lnSpc>
              <a:spcBef>
                <a:spcPts val="0"/>
              </a:spcBef>
              <a:spcAft>
                <a:spcPts val="0"/>
              </a:spcAft>
              <a:buClr>
                <a:schemeClr val="accent4"/>
              </a:buClr>
              <a:buSzPts val="1600"/>
              <a:buFont typeface="Arial"/>
              <a:buChar char="‒"/>
              <a:defRPr sz="1600" b="0" i="0" u="none" strike="noStrike" kern="1200" cap="none">
                <a:solidFill>
                  <a:srgbClr val="000000"/>
                </a:solidFill>
                <a:latin typeface="Arial"/>
                <a:ea typeface="Arial"/>
                <a:cs typeface="Arial"/>
                <a:sym typeface="Arial"/>
              </a:defRPr>
            </a:lvl3pPr>
            <a:lvl4pPr marL="1828800" marR="0" lvl="3" indent="-228600" algn="l" defTabSz="914400" rtl="0" eaLnBrk="1" latinLnBrk="0" hangingPunct="1">
              <a:lnSpc>
                <a:spcPct val="125000"/>
              </a:lnSpc>
              <a:spcBef>
                <a:spcPts val="0"/>
              </a:spcBef>
              <a:spcAft>
                <a:spcPts val="0"/>
              </a:spcAft>
              <a:buClr>
                <a:schemeClr val="dk1"/>
              </a:buClr>
              <a:buSzPts val="1200"/>
              <a:buFont typeface="Arial"/>
              <a:buNone/>
              <a:defRPr sz="1200" b="0" i="0" u="none" strike="noStrike" kern="1200" cap="none">
                <a:solidFill>
                  <a:schemeClr val="lt2"/>
                </a:solidFill>
                <a:latin typeface="Arial"/>
                <a:ea typeface="Arial"/>
                <a:cs typeface="Arial"/>
                <a:sym typeface="Arial"/>
              </a:defRPr>
            </a:lvl4pPr>
            <a:lvl5pPr marL="2286000" marR="0" lvl="4" indent="-342900" algn="l" defTabSz="914400" rtl="0" eaLnBrk="1" latinLnBrk="0" hangingPunct="1">
              <a:lnSpc>
                <a:spcPct val="90000"/>
              </a:lnSpc>
              <a:spcBef>
                <a:spcPts val="85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6pPr>
            <a:lvl7pPr marL="3200400" marR="0" lvl="6"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7pPr>
            <a:lvl8pPr marL="3657600" marR="0" lvl="7"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8pPr>
            <a:lvl9pPr marL="4114800" marR="0" lvl="8"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9pPr>
          </a:lstStyle>
          <a:p>
            <a:pPr marL="0" indent="0" algn="just">
              <a:lnSpc>
                <a:spcPct val="95000"/>
              </a:lnSpc>
              <a:buSzPts val="2000"/>
            </a:pPr>
            <a:endParaRPr lang="en-GB" sz="2000" dirty="0"/>
          </a:p>
          <a:p>
            <a:pPr marL="0" indent="0" algn="just">
              <a:lnSpc>
                <a:spcPct val="95000"/>
              </a:lnSpc>
              <a:buSzPts val="2000"/>
            </a:pPr>
            <a:r>
              <a:rPr lang="en-GB" sz="2000" i="1" dirty="0">
                <a:latin typeface="Open Sans" panose="020B0606030504020204" pitchFamily="34" charset="0"/>
                <a:ea typeface="Open Sans" panose="020B0606030504020204" pitchFamily="34" charset="0"/>
                <a:cs typeface="Open Sans" panose="020B0606030504020204" pitchFamily="34" charset="0"/>
              </a:rPr>
              <a:t>‘One issue that we do have is because it was labelled ‘Foundation’ and ‘Higher’ a lot of our parents don't want their children to sit Foundation due to the stigma attached to the word ‘Foundation’ from historical years where it used to be a three tier. Parents think because it’s ‘Foundation’ their child's no good at maths and that’s the difficulty we have, is that a lot of parents want to make their child sit ‘Higher’.’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5" y="1629841"/>
            <a:ext cx="3996530" cy="39965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0" name="Rectangle 9"/>
          <p:cNvSpPr/>
          <p:nvPr/>
        </p:nvSpPr>
        <p:spPr>
          <a:xfrm>
            <a:off x="2129763" y="1650446"/>
            <a:ext cx="4612234" cy="1190740"/>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Rectangle 7"/>
          <p:cNvSpPr/>
          <p:nvPr/>
        </p:nvSpPr>
        <p:spPr>
          <a:xfrm>
            <a:off x="292052" y="4682800"/>
            <a:ext cx="8205714" cy="2166708"/>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Shape 325"/>
          <p:cNvSpPr txBox="1">
            <a:spLocks noGrp="1"/>
          </p:cNvSpPr>
          <p:nvPr>
            <p:ph type="title"/>
          </p:nvPr>
        </p:nvSpPr>
        <p:spPr>
          <a:xfrm>
            <a:off x="292051" y="275788"/>
            <a:ext cx="8638852" cy="1280057"/>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US" sz="2400" b="1" i="0" u="none" strike="noStrike" cap="none" dirty="0">
                <a:solidFill>
                  <a:srgbClr val="003057"/>
                </a:solidFill>
                <a:latin typeface="Playfair Display" panose="00000500000000000000" pitchFamily="2" charset="0"/>
                <a:sym typeface="Times New Roman"/>
              </a:rPr>
              <a:t>Listening to student preferences, concerns about student experiences and mental health</a:t>
            </a:r>
            <a:endParaRPr sz="2400" dirty="0">
              <a:solidFill>
                <a:srgbClr val="003057"/>
              </a:solidFill>
              <a:latin typeface="Playfair Display" panose="00000500000000000000" pitchFamily="2" charset="0"/>
            </a:endParaRPr>
          </a:p>
        </p:txBody>
      </p:sp>
      <p:sp>
        <p:nvSpPr>
          <p:cNvPr id="326" name="Shape 326"/>
          <p:cNvSpPr txBox="1">
            <a:spLocks noGrp="1"/>
          </p:cNvSpPr>
          <p:nvPr>
            <p:ph type="body" idx="1"/>
          </p:nvPr>
        </p:nvSpPr>
        <p:spPr>
          <a:xfrm>
            <a:off x="736600" y="4477806"/>
            <a:ext cx="7543800" cy="222113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just" rtl="0">
              <a:lnSpc>
                <a:spcPct val="95000"/>
              </a:lnSpc>
              <a:spcBef>
                <a:spcPts val="0"/>
              </a:spcBef>
              <a:spcAft>
                <a:spcPts val="0"/>
              </a:spcAft>
              <a:buClr>
                <a:srgbClr val="000000"/>
              </a:buClr>
              <a:buSzPts val="2000"/>
              <a:buFont typeface="Arial"/>
              <a:buNone/>
            </a:pPr>
            <a:r>
              <a:rPr lang="en-US" sz="18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‘I think it's difficult to judge if they'd have done as well if we'd have just ploughed on with the Higher. And would we have got a few more 6s? I don't know, but for us, when you're giving a student a Higher paper and they're getting upset, that was doing a detriment to their mental health. So we looked at the individual students…Realistically, you know, we don't want these kids coming out of their first exam, going, there's no point. So we went on the side of the human side, rather than trying to push for results. And actually, we still got results.</a:t>
            </a:r>
            <a:endParaRPr sz="18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27" name="Shape 32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19</a:t>
            </a:fld>
            <a:endParaRPr sz="800" b="1">
              <a:solidFill>
                <a:srgbClr val="003057"/>
              </a:solidFill>
              <a:latin typeface="Arial"/>
              <a:ea typeface="Arial"/>
              <a:cs typeface="Arial"/>
              <a:sym typeface="Arial"/>
            </a:endParaRPr>
          </a:p>
        </p:txBody>
      </p:sp>
      <p:sp>
        <p:nvSpPr>
          <p:cNvPr id="3" name="Rectangle 2"/>
          <p:cNvSpPr/>
          <p:nvPr/>
        </p:nvSpPr>
        <p:spPr>
          <a:xfrm>
            <a:off x="2205508" y="1721936"/>
            <a:ext cx="4335407" cy="881780"/>
          </a:xfrm>
          <a:prstGeom prst="rect">
            <a:avLst/>
          </a:prstGeom>
        </p:spPr>
        <p:txBody>
          <a:bodyPr wrap="square">
            <a:spAutoFit/>
          </a:bodyPr>
          <a:lstStyle/>
          <a:p>
            <a:pPr lvl="0" algn="just">
              <a:lnSpc>
                <a:spcPct val="95000"/>
              </a:lnSpc>
              <a:buSzPts val="2000"/>
            </a:pPr>
            <a:r>
              <a:rPr lang="en-GB" sz="1800" i="1" dirty="0">
                <a:latin typeface="Open Sans" panose="020B0606030504020204" pitchFamily="34" charset="0"/>
                <a:ea typeface="Open Sans" panose="020B0606030504020204" pitchFamily="34" charset="0"/>
                <a:cs typeface="Open Sans" panose="020B0606030504020204" pitchFamily="34" charset="0"/>
              </a:rPr>
              <a:t>‘And also what the girls want. You know, if they think, no, I don't want to try, Higher I'll do Foundation, they... we let them.’ </a:t>
            </a:r>
          </a:p>
        </p:txBody>
      </p:sp>
      <p:sp>
        <p:nvSpPr>
          <p:cNvPr id="9" name="Rectangle 8"/>
          <p:cNvSpPr/>
          <p:nvPr/>
        </p:nvSpPr>
        <p:spPr>
          <a:xfrm>
            <a:off x="2333760" y="2841185"/>
            <a:ext cx="4693546" cy="1721145"/>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455306" y="2708136"/>
            <a:ext cx="4572000" cy="1612749"/>
          </a:xfrm>
          <a:prstGeom prst="rect">
            <a:avLst/>
          </a:prstGeom>
        </p:spPr>
        <p:txBody>
          <a:bodyPr>
            <a:spAutoFit/>
          </a:bodyPr>
          <a:lstStyle/>
          <a:p>
            <a:pPr lvl="0">
              <a:lnSpc>
                <a:spcPct val="95000"/>
              </a:lnSpc>
              <a:buSzPts val="2000"/>
            </a:pPr>
            <a:endParaRPr lang="en-GB" dirty="0"/>
          </a:p>
          <a:p>
            <a:pPr lvl="0" algn="just">
              <a:lnSpc>
                <a:spcPct val="95000"/>
              </a:lnSpc>
              <a:buSzPts val="2000"/>
            </a:pPr>
            <a:r>
              <a:rPr lang="en-GB" i="1" dirty="0">
                <a:latin typeface="Open Sans" panose="020B0606030504020204" pitchFamily="34" charset="0"/>
                <a:ea typeface="Open Sans" panose="020B0606030504020204" pitchFamily="34" charset="0"/>
                <a:cs typeface="Open Sans" panose="020B0606030504020204" pitchFamily="34" charset="0"/>
              </a:rPr>
              <a:t>‘</a:t>
            </a:r>
            <a:r>
              <a:rPr lang="en-GB" sz="1800" i="1" dirty="0">
                <a:latin typeface="Open Sans" panose="020B0606030504020204" pitchFamily="34" charset="0"/>
                <a:ea typeface="Open Sans" panose="020B0606030504020204" pitchFamily="34" charset="0"/>
                <a:cs typeface="Open Sans" panose="020B0606030504020204" pitchFamily="34" charset="0"/>
              </a:rPr>
              <a:t>We did involve the students in that decision. Some of them felt more confident doing Higher, or were desperately keen to do Higher. Some lack the confidence and felt more secure doing Foundation, so we do take that perspective into account.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249" y="2145685"/>
            <a:ext cx="2175200" cy="21752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8" y="2152041"/>
            <a:ext cx="2175200" cy="2175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2</a:t>
            </a:fld>
            <a:endParaRPr sz="800" b="1" i="0" u="none" strike="noStrike" cap="none">
              <a:solidFill>
                <a:srgbClr val="003057"/>
              </a:solidFill>
              <a:latin typeface="Arial"/>
              <a:ea typeface="Arial"/>
              <a:cs typeface="Arial"/>
              <a:sym typeface="Arial"/>
            </a:endParaRPr>
          </a:p>
        </p:txBody>
      </p:sp>
      <p:sp>
        <p:nvSpPr>
          <p:cNvPr id="10" name="Rectangle 9"/>
          <p:cNvSpPr/>
          <p:nvPr/>
        </p:nvSpPr>
        <p:spPr>
          <a:xfrm>
            <a:off x="-302275" y="-45696"/>
            <a:ext cx="6132872" cy="7083101"/>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6146" y="430404"/>
            <a:ext cx="4271059" cy="584775"/>
          </a:xfrm>
          <a:prstGeom prst="rect">
            <a:avLst/>
          </a:prstGeom>
          <a:noFill/>
        </p:spPr>
        <p:txBody>
          <a:bodyPr wrap="square" rtlCol="0">
            <a:spAutoFit/>
          </a:bodyPr>
          <a:lstStyle/>
          <a:p>
            <a:r>
              <a:rPr lang="en-GB" sz="3200" b="1" dirty="0">
                <a:solidFill>
                  <a:srgbClr val="002060"/>
                </a:solidFill>
                <a:latin typeface="Playfair Display" panose="00000500000000000000" pitchFamily="2" charset="0"/>
              </a:rPr>
              <a:t>The policy context </a:t>
            </a:r>
          </a:p>
        </p:txBody>
      </p:sp>
      <p:sp>
        <p:nvSpPr>
          <p:cNvPr id="215" name="Shape 215"/>
          <p:cNvSpPr txBox="1"/>
          <p:nvPr/>
        </p:nvSpPr>
        <p:spPr>
          <a:xfrm>
            <a:off x="-1" y="1866900"/>
            <a:ext cx="5676273" cy="5322094"/>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Tx/>
              <a:buSzPts val="2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New National Curriculum in Mathematics rolled out from late 2014.</a:t>
            </a:r>
          </a:p>
          <a:p>
            <a:pPr marL="342900" marR="0" lvl="0" indent="-342900" algn="l" rtl="0">
              <a:spcBef>
                <a:spcPts val="0"/>
              </a:spcBef>
              <a:spcAft>
                <a:spcPts val="0"/>
              </a:spcAft>
              <a:buClrTx/>
              <a:buSzPts val="2800"/>
              <a:buFont typeface="Arial" panose="020B0604020202020204" pitchFamily="34" charset="0"/>
              <a:buChar char="•"/>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Tx/>
              <a:buSzPts val="2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More aspirational content.</a:t>
            </a:r>
            <a:b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Tx/>
              <a:buSzPts val="2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..together with a renewed focus on problem solving and reasoning. We have little experience of (teaching and) assessing for those across the range of students. </a:t>
            </a:r>
            <a:b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Tx/>
              <a:buSzPts val="2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GCSE examinations Summer 2017: as previously, Foundation and Higher tiers.</a:t>
            </a:r>
          </a:p>
          <a:p>
            <a:pPr marL="342900" marR="0" lvl="0" indent="-342900" algn="l" rtl="0">
              <a:spcBef>
                <a:spcPts val="0"/>
              </a:spcBef>
              <a:spcAft>
                <a:spcPts val="0"/>
              </a:spcAft>
              <a:buClrTx/>
              <a:buSzPts val="2800"/>
              <a:buFont typeface="Arial" panose="020B0604020202020204" pitchFamily="34" charset="0"/>
              <a:buChar char="•"/>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Tx/>
              <a:buSzPts val="2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New grading structure: Foundation targets 1-5 and Higher targets 4-9, with an allowed 3. </a:t>
            </a:r>
            <a:endParaRPr sz="2000" b="0" i="0" u="none" strike="noStrike" cap="none" dirty="0">
              <a:solidFill>
                <a:srgbClr val="007FA3"/>
              </a:solidFil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411" y="4226758"/>
            <a:ext cx="2388354" cy="2388354"/>
          </a:xfrm>
          <a:prstGeom prst="rect">
            <a:avLst/>
          </a:prstGeom>
        </p:spPr>
      </p:pic>
      <p:pic>
        <p:nvPicPr>
          <p:cNvPr id="12" name="Picture 11">
            <a:extLst>
              <a:ext uri="{FF2B5EF4-FFF2-40B4-BE49-F238E27FC236}">
                <a16:creationId xmlns:a16="http://schemas.microsoft.com/office/drawing/2014/main" id="{2AD08112-C107-457F-917D-E8D6F497E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858857" y="764230"/>
            <a:ext cx="3043785" cy="31003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2" name="Rectangle 11"/>
          <p:cNvSpPr/>
          <p:nvPr/>
        </p:nvSpPr>
        <p:spPr>
          <a:xfrm>
            <a:off x="1384732" y="5825261"/>
            <a:ext cx="6086995" cy="894880"/>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Rectangle 10"/>
          <p:cNvSpPr/>
          <p:nvPr/>
        </p:nvSpPr>
        <p:spPr>
          <a:xfrm>
            <a:off x="512153" y="3280999"/>
            <a:ext cx="3562136" cy="2090103"/>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ectangle 9"/>
          <p:cNvSpPr/>
          <p:nvPr/>
        </p:nvSpPr>
        <p:spPr>
          <a:xfrm>
            <a:off x="4330701" y="3289749"/>
            <a:ext cx="4487742" cy="2397653"/>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ectangle 8"/>
          <p:cNvSpPr/>
          <p:nvPr/>
        </p:nvSpPr>
        <p:spPr>
          <a:xfrm>
            <a:off x="2638284" y="2197582"/>
            <a:ext cx="3766126" cy="995231"/>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3" name="Shape 333"/>
          <p:cNvSpPr txBox="1">
            <a:spLocks noGrp="1"/>
          </p:cNvSpPr>
          <p:nvPr>
            <p:ph type="title"/>
          </p:nvPr>
        </p:nvSpPr>
        <p:spPr>
          <a:xfrm>
            <a:off x="294762" y="161021"/>
            <a:ext cx="7559054" cy="109687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US" sz="2400" b="1" i="0" u="none" strike="noStrike" cap="none" dirty="0">
                <a:solidFill>
                  <a:srgbClr val="003057"/>
                </a:solidFill>
                <a:latin typeface="Playfair Display" panose="00000500000000000000" pitchFamily="2" charset="0"/>
                <a:sym typeface="Times New Roman"/>
              </a:rPr>
              <a:t>For many middle students, H tier entry separated from a H curriculum</a:t>
            </a:r>
            <a:endParaRPr sz="2400" dirty="0">
              <a:solidFill>
                <a:srgbClr val="003057"/>
              </a:solidFill>
              <a:latin typeface="Playfair Display" panose="00000500000000000000" pitchFamily="2" charset="0"/>
            </a:endParaRPr>
          </a:p>
        </p:txBody>
      </p:sp>
      <p:sp>
        <p:nvSpPr>
          <p:cNvPr id="334" name="Shape 334"/>
          <p:cNvSpPr txBox="1">
            <a:spLocks noGrp="1"/>
          </p:cNvSpPr>
          <p:nvPr>
            <p:ph type="body" idx="1"/>
          </p:nvPr>
        </p:nvSpPr>
        <p:spPr>
          <a:xfrm>
            <a:off x="1504979" y="5602523"/>
            <a:ext cx="5737252" cy="1255477"/>
          </a:xfrm>
          <a:prstGeom prst="rect">
            <a:avLst/>
          </a:prstGeom>
          <a:noFill/>
          <a:ln>
            <a:noFill/>
          </a:ln>
        </p:spPr>
        <p:txBody>
          <a:bodyPr spcFirstLastPara="1" wrap="square" lIns="0" tIns="0" rIns="0" bIns="0" anchor="t" anchorCtr="0">
            <a:noAutofit/>
          </a:bodyPr>
          <a:lstStyle/>
          <a:p>
            <a:pPr marL="0" marR="0" lvl="0" indent="0" algn="just" rtl="0">
              <a:lnSpc>
                <a:spcPct val="95000"/>
              </a:lnSpc>
              <a:spcBef>
                <a:spcPts val="0"/>
              </a:spcBef>
              <a:spcAft>
                <a:spcPts val="0"/>
              </a:spcAft>
              <a:buClr>
                <a:srgbClr val="000000"/>
              </a:buClr>
              <a:buSzPts val="2000"/>
              <a:buFont typeface="Arial"/>
              <a:buNone/>
            </a:pPr>
            <a:endParaRPr sz="2000" b="1" i="1" u="none" strike="noStrike" cap="none" dirty="0">
              <a:solidFill>
                <a:srgbClr val="000000"/>
              </a:solidFill>
              <a:latin typeface="Arial"/>
              <a:ea typeface="Arial"/>
              <a:cs typeface="Arial"/>
              <a:sym typeface="Arial"/>
            </a:endParaRPr>
          </a:p>
          <a:p>
            <a:pPr marL="0" marR="0" lvl="0" indent="0" algn="just" rtl="0">
              <a:lnSpc>
                <a:spcPct val="95000"/>
              </a:lnSpc>
              <a:spcBef>
                <a:spcPts val="0"/>
              </a:spcBef>
              <a:spcAft>
                <a:spcPts val="0"/>
              </a:spcAft>
              <a:buClr>
                <a:srgbClr val="000000"/>
              </a:buClr>
              <a:buSzPts val="2000"/>
              <a:buFont typeface="Arial"/>
              <a:buNone/>
            </a:pPr>
            <a:r>
              <a:rPr lang="en-US" sz="1800" b="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But</a:t>
            </a:r>
            <a:r>
              <a:rPr lang="en-US" sz="1800" b="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(one school) </a:t>
            </a:r>
            <a:r>
              <a:rPr lang="en-US" sz="18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This year we’ve got four sets so two are doing Higher and two are doing Foundation.  So, most of it’s already decided: that’s how we’re teaching them.</a:t>
            </a:r>
            <a:endParaRPr sz="1800" i="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lnSpc>
                <a:spcPct val="118750"/>
              </a:lnSpc>
              <a:spcBef>
                <a:spcPts val="0"/>
              </a:spcBef>
              <a:spcAft>
                <a:spcPts val="0"/>
              </a:spcAft>
              <a:buClr>
                <a:srgbClr val="000000"/>
              </a:buClr>
              <a:buSzPts val="1600"/>
              <a:buFont typeface="Arial"/>
              <a:buNone/>
            </a:pPr>
            <a:endParaRPr sz="1600" b="0" i="1" u="none" strike="noStrike" cap="none" dirty="0">
              <a:solidFill>
                <a:srgbClr val="000000"/>
              </a:solidFill>
              <a:sym typeface="Arial"/>
            </a:endParaRPr>
          </a:p>
        </p:txBody>
      </p:sp>
      <p:sp>
        <p:nvSpPr>
          <p:cNvPr id="335" name="Shape 33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20</a:t>
            </a:fld>
            <a:endParaRPr sz="800" b="1">
              <a:solidFill>
                <a:srgbClr val="003057"/>
              </a:solidFill>
              <a:latin typeface="Arial"/>
              <a:ea typeface="Arial"/>
              <a:cs typeface="Arial"/>
              <a:sym typeface="Arial"/>
            </a:endParaRPr>
          </a:p>
        </p:txBody>
      </p:sp>
      <p:sp>
        <p:nvSpPr>
          <p:cNvPr id="2" name="Rectangle 1"/>
          <p:cNvSpPr/>
          <p:nvPr/>
        </p:nvSpPr>
        <p:spPr>
          <a:xfrm>
            <a:off x="175022" y="1179846"/>
            <a:ext cx="8643421" cy="1015663"/>
          </a:xfrm>
          <a:prstGeom prst="rect">
            <a:avLst/>
          </a:prstGeom>
        </p:spPr>
        <p:txBody>
          <a:bodyPr wrap="square">
            <a:spAutoFit/>
          </a:bodyPr>
          <a:lstStyle/>
          <a:p>
            <a:r>
              <a:rPr lang="en-US" sz="2000" b="1" i="1" dirty="0">
                <a:latin typeface="Open Sans" panose="020B0606030504020204" pitchFamily="34" charset="0"/>
                <a:ea typeface="Open Sans" panose="020B0606030504020204" pitchFamily="34" charset="0"/>
                <a:cs typeface="Open Sans" panose="020B0606030504020204" pitchFamily="34" charset="0"/>
              </a:rPr>
              <a:t>Strategic approach:  </a:t>
            </a:r>
            <a:r>
              <a:rPr lang="en-US" sz="2000" dirty="0">
                <a:latin typeface="Open Sans" panose="020B0606030504020204" pitchFamily="34" charset="0"/>
                <a:ea typeface="Open Sans" panose="020B0606030504020204" pitchFamily="34" charset="0"/>
                <a:cs typeface="Open Sans" panose="020B0606030504020204" pitchFamily="34" charset="0"/>
              </a:rPr>
              <a:t>increased coaching for likely common questions (at least 6 schools). Inevitably this impacts on student preparedness for appropriate progression: </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2759195" y="2285768"/>
            <a:ext cx="3475077" cy="881780"/>
          </a:xfrm>
          <a:prstGeom prst="rect">
            <a:avLst/>
          </a:prstGeom>
        </p:spPr>
        <p:txBody>
          <a:bodyPr wrap="square">
            <a:spAutoFit/>
          </a:bodyPr>
          <a:lstStyle/>
          <a:p>
            <a:pPr lvl="0" algn="just">
              <a:lnSpc>
                <a:spcPct val="95000"/>
              </a:lnSpc>
              <a:buSzPts val="2000"/>
            </a:pPr>
            <a:r>
              <a:rPr lang="en-GB" sz="1800" i="1" dirty="0">
                <a:latin typeface="Open Sans" panose="020B0606030504020204" pitchFamily="34" charset="0"/>
                <a:ea typeface="Open Sans" panose="020B0606030504020204" pitchFamily="34" charset="0"/>
                <a:cs typeface="Open Sans" panose="020B0606030504020204" pitchFamily="34" charset="0"/>
              </a:rPr>
              <a:t>‘We think that's the way to go to just start preparing them a bit more for common questions’. </a:t>
            </a:r>
          </a:p>
        </p:txBody>
      </p:sp>
      <p:sp>
        <p:nvSpPr>
          <p:cNvPr id="4" name="Rectangle 3"/>
          <p:cNvSpPr/>
          <p:nvPr/>
        </p:nvSpPr>
        <p:spPr>
          <a:xfrm>
            <a:off x="4428230" y="3436726"/>
            <a:ext cx="4092685" cy="1934376"/>
          </a:xfrm>
          <a:prstGeom prst="rect">
            <a:avLst/>
          </a:prstGeom>
        </p:spPr>
        <p:txBody>
          <a:bodyPr wrap="square">
            <a:spAutoFit/>
          </a:bodyPr>
          <a:lstStyle/>
          <a:p>
            <a:pPr lvl="0" algn="just">
              <a:lnSpc>
                <a:spcPct val="95000"/>
              </a:lnSpc>
              <a:buSzPts val="2000"/>
            </a:pPr>
            <a:r>
              <a:rPr lang="en-GB" sz="1800" i="1" dirty="0">
                <a:latin typeface="Open Sans" panose="020B0606030504020204" pitchFamily="34" charset="0"/>
                <a:ea typeface="Open Sans" panose="020B0606030504020204" pitchFamily="34" charset="0"/>
                <a:cs typeface="Open Sans" panose="020B0606030504020204" pitchFamily="34" charset="0"/>
              </a:rPr>
              <a:t>‘We had to drop those that we were scared would fail on the Higher down to the Foundation, which caps them. And some of those …then consequently underperformed on Foundation as well, because they were intelligent students and they just thought, it's going to be easy. And it wasn't easy.’  </a:t>
            </a:r>
          </a:p>
        </p:txBody>
      </p:sp>
      <p:sp>
        <p:nvSpPr>
          <p:cNvPr id="5" name="Rectangle 4"/>
          <p:cNvSpPr/>
          <p:nvPr/>
        </p:nvSpPr>
        <p:spPr>
          <a:xfrm>
            <a:off x="546878" y="3534745"/>
            <a:ext cx="3527411" cy="1408078"/>
          </a:xfrm>
          <a:prstGeom prst="rect">
            <a:avLst/>
          </a:prstGeom>
        </p:spPr>
        <p:txBody>
          <a:bodyPr wrap="square">
            <a:spAutoFit/>
          </a:bodyPr>
          <a:lstStyle/>
          <a:p>
            <a:pPr lvl="0" algn="just">
              <a:lnSpc>
                <a:spcPct val="95000"/>
              </a:lnSpc>
              <a:buSzPts val="2000"/>
            </a:pPr>
            <a:r>
              <a:rPr lang="en-GB" i="1" dirty="0">
                <a:latin typeface="Open Sans" panose="020B0606030504020204" pitchFamily="34" charset="0"/>
                <a:ea typeface="Open Sans" panose="020B0606030504020204" pitchFamily="34" charset="0"/>
                <a:cs typeface="Open Sans" panose="020B0606030504020204" pitchFamily="34" charset="0"/>
              </a:rPr>
              <a:t>‘</a:t>
            </a:r>
            <a:r>
              <a:rPr lang="en-GB" sz="1800" i="1" dirty="0">
                <a:latin typeface="Open Sans" panose="020B0606030504020204" pitchFamily="34" charset="0"/>
                <a:ea typeface="Open Sans" panose="020B0606030504020204" pitchFamily="34" charset="0"/>
                <a:cs typeface="Open Sans" panose="020B0606030504020204" pitchFamily="34" charset="0"/>
              </a:rPr>
              <a:t>Now we've got a past set of papers we’ll …make them do all the rest of the questions that will be on the Foundation tier, on the Higher tier and …then make a judgement based on that’.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Shape 342"/>
          <p:cNvSpPr txBox="1">
            <a:spLocks noGrp="1"/>
          </p:cNvSpPr>
          <p:nvPr>
            <p:ph type="body" idx="1"/>
          </p:nvPr>
        </p:nvSpPr>
        <p:spPr>
          <a:xfrm>
            <a:off x="188900" y="923193"/>
            <a:ext cx="5041747" cy="5406013"/>
          </a:xfrm>
          <a:prstGeom prst="rect">
            <a:avLst/>
          </a:prstGeom>
          <a:noFill/>
          <a:ln>
            <a:noFill/>
          </a:ln>
        </p:spPr>
        <p:txBody>
          <a:bodyPr spcFirstLastPara="1" wrap="square" lIns="0" tIns="0" rIns="0" bIns="0" anchor="t" anchorCtr="0">
            <a:noAutofit/>
          </a:bodyPr>
          <a:lstStyle/>
          <a:p>
            <a:pPr marL="285750" marR="0" lvl="0" indent="-285750" algn="l" rtl="0">
              <a:lnSpc>
                <a:spcPct val="95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Schools found the non-piloted introduction of the GCSE exams, with new grade structures, very stressful, though are getting to grips with the implications.</a:t>
            </a:r>
            <a:endParaRPr sz="18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95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The combination of new curriculum emphases and question types alongside lack of knowledge and understanding of grade boundaries, was challenging.</a:t>
            </a:r>
            <a:endParaRPr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5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 widespread disjuncture between tier entry and curriculum studied means ‘mastery’ of mathematical functioning is undermined as a curriculum goal. That is exacerbated by any perceived incentive to enter at Higher.</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GB" sz="1800" dirty="0">
                <a:latin typeface="Open Sans" panose="020B0606030504020204" pitchFamily="34" charset="0"/>
                <a:ea typeface="Open Sans" panose="020B0606030504020204" pitchFamily="34" charset="0"/>
                <a:cs typeface="Open Sans" panose="020B0606030504020204" pitchFamily="34" charset="0"/>
              </a:rPr>
              <a:t>Existence of allowed grade 3 on Higher might be supporting strategic entry at Higher.</a:t>
            </a:r>
          </a:p>
          <a:p>
            <a:pPr marL="285750" indent="-285750">
              <a:lnSpc>
                <a:spcPct val="100000"/>
              </a:lnSpc>
              <a:buSzPts val="2000"/>
              <a:buFont typeface="Arial"/>
              <a:buChar char="•"/>
            </a:pPr>
            <a:r>
              <a:rPr lang="en-GB" sz="1800" dirty="0">
                <a:latin typeface="Open Sans" panose="020B0606030504020204" pitchFamily="34" charset="0"/>
                <a:ea typeface="Open Sans" panose="020B0606030504020204" pitchFamily="34" charset="0"/>
                <a:cs typeface="Open Sans" panose="020B0606030504020204" pitchFamily="34" charset="0"/>
              </a:rPr>
              <a:t>Mixed picture re next year’s entries suggests maybe equivalence of different routes to a grade is becoming better recognised.</a:t>
            </a:r>
            <a:br>
              <a:rPr lang="en-GB" sz="1800" dirty="0">
                <a:latin typeface="Open Sans" panose="020B0606030504020204" pitchFamily="34" charset="0"/>
                <a:ea typeface="Open Sans" panose="020B0606030504020204" pitchFamily="34" charset="0"/>
                <a:cs typeface="Open Sans" panose="020B0606030504020204" pitchFamily="34" charset="0"/>
              </a:rPr>
            </a:b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43" name="Shape 343"/>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21</a:t>
            </a:fld>
            <a:endParaRPr sz="800" b="1">
              <a:solidFill>
                <a:srgbClr val="003057"/>
              </a:solidFill>
              <a:latin typeface="Arial"/>
              <a:ea typeface="Arial"/>
              <a:cs typeface="Arial"/>
              <a:sym typeface="Arial"/>
            </a:endParaRPr>
          </a:p>
        </p:txBody>
      </p:sp>
      <p:sp>
        <p:nvSpPr>
          <p:cNvPr id="2" name="Rectangle 1"/>
          <p:cNvSpPr/>
          <p:nvPr/>
        </p:nvSpPr>
        <p:spPr>
          <a:xfrm>
            <a:off x="100554" y="193132"/>
            <a:ext cx="4913525" cy="584775"/>
          </a:xfrm>
          <a:prstGeom prst="rect">
            <a:avLst/>
          </a:prstGeom>
        </p:spPr>
        <p:txBody>
          <a:bodyPr wrap="none">
            <a:spAutoFit/>
          </a:bodyPr>
          <a:lstStyle/>
          <a:p>
            <a:r>
              <a:rPr lang="en-US" sz="3200" b="1" dirty="0">
                <a:solidFill>
                  <a:srgbClr val="003057"/>
                </a:solidFill>
                <a:latin typeface="Playfair Display" panose="00000500000000000000" pitchFamily="2" charset="0"/>
                <a:ea typeface="Times New Roman"/>
                <a:cs typeface="Times New Roman"/>
                <a:sym typeface="Times New Roman"/>
              </a:rPr>
              <a:t>Reflection and next steps</a:t>
            </a:r>
            <a:endParaRPr lang="en-GB" sz="3200" dirty="0">
              <a:solidFill>
                <a:srgbClr val="003057"/>
              </a:solidFill>
              <a:latin typeface="Playfair Display" panose="000005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999" y="3036815"/>
            <a:ext cx="4288771" cy="4289678"/>
          </a:xfrm>
          <a:prstGeom prst="rect">
            <a:avLst/>
          </a:prstGeom>
        </p:spPr>
      </p:pic>
      <p:sp>
        <p:nvSpPr>
          <p:cNvPr id="3" name="Rectangle 2"/>
          <p:cNvSpPr/>
          <p:nvPr/>
        </p:nvSpPr>
        <p:spPr>
          <a:xfrm>
            <a:off x="5230648" y="-22800"/>
            <a:ext cx="3483686" cy="2986972"/>
          </a:xfrm>
          <a:prstGeom prst="rect">
            <a:avLst/>
          </a:prstGeom>
        </p:spPr>
        <p:txBody>
          <a:bodyPr wrap="square">
            <a:spAutoFit/>
          </a:bodyPr>
          <a:lstStyle/>
          <a:p>
            <a:pPr lvl="0">
              <a:lnSpc>
                <a:spcPct val="95000"/>
              </a:lnSpc>
              <a:buSzPts val="2000"/>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95000"/>
              </a:lnSpc>
              <a:buSzPts val="2000"/>
              <a:buFont typeface="Arial"/>
              <a:buChar char="•"/>
            </a:pPr>
            <a:r>
              <a:rPr lang="en-US" sz="1800" dirty="0">
                <a:latin typeface="Open Sans" panose="020B0606030504020204" pitchFamily="34" charset="0"/>
                <a:ea typeface="Open Sans" panose="020B0606030504020204" pitchFamily="34" charset="0"/>
                <a:cs typeface="Open Sans" panose="020B0606030504020204" pitchFamily="34" charset="0"/>
              </a:rPr>
              <a:t>Re-naming tiers (‘Core’ and ‘Extension’?) might address psychological resistance to better alignment of curriculum intentions with tier entry.</a:t>
            </a:r>
          </a:p>
          <a:p>
            <a:pPr lvl="0">
              <a:lnSpc>
                <a:spcPct val="95000"/>
              </a:lnSpc>
              <a:buSzPts val="2000"/>
            </a:pPr>
            <a:endParaRPr lang="en-US" sz="2000" dirty="0"/>
          </a:p>
          <a:p>
            <a:pPr marL="285750" lvl="0" indent="-285750">
              <a:lnSpc>
                <a:spcPct val="95000"/>
              </a:lnSpc>
              <a:buSzPts val="2000"/>
              <a:buFont typeface="Arial"/>
              <a:buChar char="•"/>
            </a:pPr>
            <a:r>
              <a:rPr lang="en-GB" sz="1800" dirty="0">
                <a:latin typeface="Open Sans" panose="020B0606030504020204" pitchFamily="34" charset="0"/>
                <a:ea typeface="Open Sans" panose="020B0606030504020204" pitchFamily="34" charset="0"/>
                <a:cs typeface="Open Sans" panose="020B0606030504020204" pitchFamily="34" charset="0"/>
              </a:rPr>
              <a:t>We’re exploring student experiences of tier entry in the second year of this study, including parental voice.</a:t>
            </a:r>
          </a:p>
          <a:p>
            <a:pPr lvl="0">
              <a:lnSpc>
                <a:spcPct val="95000"/>
              </a:lnSpc>
              <a:buSzPts val="2000"/>
            </a:pPr>
            <a:endParaRPr lang="en-GB"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2048" y="68913"/>
            <a:ext cx="7886700" cy="897313"/>
          </a:xfrm>
        </p:spPr>
        <p:txBody>
          <a:bodyPr>
            <a:normAutofit/>
          </a:bodyPr>
          <a:lstStyle/>
          <a:p>
            <a:r>
              <a:rPr lang="en-US" sz="2400" b="1" dirty="0">
                <a:solidFill>
                  <a:srgbClr val="003057"/>
                </a:solidFill>
                <a:latin typeface="Playfair Display" panose="00000500000000000000" pitchFamily="2" charset="0"/>
                <a:sym typeface="Times New Roman"/>
              </a:rPr>
              <a:t>Appendix 1: Heads of Mathematics</a:t>
            </a:r>
            <a:endParaRPr lang="en-GB" sz="2400" b="1"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22</a:t>
            </a:fld>
            <a:endParaRPr lang="en-US"/>
          </a:p>
        </p:txBody>
      </p:sp>
      <p:sp>
        <p:nvSpPr>
          <p:cNvPr id="4" name="Rectangle 1"/>
          <p:cNvSpPr>
            <a:spLocks noChangeArrowheads="1"/>
          </p:cNvSpPr>
          <p:nvPr/>
        </p:nvSpPr>
        <p:spPr bwMode="auto">
          <a:xfrm>
            <a:off x="704850" y="1819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4161854408"/>
              </p:ext>
            </p:extLst>
          </p:nvPr>
        </p:nvGraphicFramePr>
        <p:xfrm>
          <a:off x="487455" y="851536"/>
          <a:ext cx="8027895" cy="5869940"/>
        </p:xfrm>
        <a:graphic>
          <a:graphicData uri="http://schemas.openxmlformats.org/drawingml/2006/table">
            <a:tbl>
              <a:tblPr firstRow="1" firstCol="1" bandRow="1">
                <a:tableStyleId>{5C22544A-7EE6-4342-B048-85BDC9FD1C3A}</a:tableStyleId>
              </a:tblPr>
              <a:tblGrid>
                <a:gridCol w="860612">
                  <a:extLst>
                    <a:ext uri="{9D8B030D-6E8A-4147-A177-3AD203B41FA5}">
                      <a16:colId xmlns:a16="http://schemas.microsoft.com/office/drawing/2014/main" val="20000"/>
                    </a:ext>
                  </a:extLst>
                </a:gridCol>
                <a:gridCol w="1008529">
                  <a:extLst>
                    <a:ext uri="{9D8B030D-6E8A-4147-A177-3AD203B41FA5}">
                      <a16:colId xmlns:a16="http://schemas.microsoft.com/office/drawing/2014/main" val="20001"/>
                    </a:ext>
                  </a:extLst>
                </a:gridCol>
                <a:gridCol w="1524633">
                  <a:extLst>
                    <a:ext uri="{9D8B030D-6E8A-4147-A177-3AD203B41FA5}">
                      <a16:colId xmlns:a16="http://schemas.microsoft.com/office/drawing/2014/main" val="20002"/>
                    </a:ext>
                  </a:extLst>
                </a:gridCol>
                <a:gridCol w="1377324">
                  <a:extLst>
                    <a:ext uri="{9D8B030D-6E8A-4147-A177-3AD203B41FA5}">
                      <a16:colId xmlns:a16="http://schemas.microsoft.com/office/drawing/2014/main" val="20003"/>
                    </a:ext>
                  </a:extLst>
                </a:gridCol>
                <a:gridCol w="3256797">
                  <a:extLst>
                    <a:ext uri="{9D8B030D-6E8A-4147-A177-3AD203B41FA5}">
                      <a16:colId xmlns:a16="http://schemas.microsoft.com/office/drawing/2014/main" val="20004"/>
                    </a:ext>
                  </a:extLst>
                </a:gridCol>
              </a:tblGrid>
              <a:tr h="575770">
                <a:tc>
                  <a:txBody>
                    <a:bodyPr/>
                    <a:lstStyle/>
                    <a:p>
                      <a:pPr marR="36195" algn="ctr">
                        <a:lnSpc>
                          <a:spcPct val="107000"/>
                        </a:lnSpc>
                        <a:spcAft>
                          <a:spcPts val="0"/>
                        </a:spcAft>
                      </a:pPr>
                      <a:r>
                        <a:rPr lang="en-GB" sz="1800" dirty="0">
                          <a:effectLst/>
                        </a:rPr>
                        <a:t>School</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dirty="0">
                          <a:effectLst/>
                        </a:rPr>
                        <a:t>Years</a:t>
                      </a:r>
                    </a:p>
                    <a:p>
                      <a:pPr algn="ctr">
                        <a:lnSpc>
                          <a:spcPct val="107000"/>
                        </a:lnSpc>
                        <a:spcAft>
                          <a:spcPts val="0"/>
                        </a:spcAft>
                      </a:pPr>
                      <a:r>
                        <a:rPr lang="en-GB" sz="1800" dirty="0">
                          <a:effectLst/>
                        </a:rPr>
                        <a:t>as </a:t>
                      </a:r>
                      <a:r>
                        <a:rPr lang="en-GB" sz="1800" dirty="0" err="1">
                          <a:effectLst/>
                        </a:rPr>
                        <a:t>HoM</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GCSE</a:t>
                      </a:r>
                    </a:p>
                    <a:p>
                      <a:pPr algn="ctr">
                        <a:lnSpc>
                          <a:spcPct val="107000"/>
                        </a:lnSpc>
                        <a:spcAft>
                          <a:spcPts val="0"/>
                        </a:spcAft>
                      </a:pPr>
                      <a:r>
                        <a:rPr lang="en-GB" sz="1800">
                          <a:effectLst/>
                        </a:rPr>
                        <a:t>teaching (yrs)</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dirty="0">
                          <a:effectLst/>
                        </a:rPr>
                        <a:t>Edexcel (</a:t>
                      </a:r>
                      <a:r>
                        <a:rPr lang="en-GB" sz="1800" dirty="0" err="1">
                          <a:effectLst/>
                        </a:rPr>
                        <a:t>yrs</a:t>
                      </a:r>
                      <a:r>
                        <a:rPr lang="en-GB" sz="1800" dirty="0">
                          <a:effectLst/>
                        </a:rPr>
                        <a:t>)</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dirty="0">
                          <a:effectLst/>
                        </a:rPr>
                        <a:t>Currently teaching</a:t>
                      </a:r>
                    </a:p>
                    <a:p>
                      <a:pPr algn="ctr">
                        <a:lnSpc>
                          <a:spcPct val="107000"/>
                        </a:lnSpc>
                        <a:spcAft>
                          <a:spcPts val="0"/>
                        </a:spcAft>
                      </a:pPr>
                      <a:r>
                        <a:rPr lang="en-GB" sz="1800" dirty="0">
                          <a:effectLst/>
                        </a:rPr>
                        <a:t>Foundation (F) or Higher (H)</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0"/>
                  </a:ext>
                </a:extLst>
              </a:tr>
              <a:tr h="211702">
                <a:tc>
                  <a:txBody>
                    <a:bodyPr/>
                    <a:lstStyle/>
                    <a:p>
                      <a:pPr algn="ctr">
                        <a:lnSpc>
                          <a:spcPct val="107000"/>
                        </a:lnSpc>
                        <a:spcAft>
                          <a:spcPts val="0"/>
                        </a:spcAft>
                      </a:pPr>
                      <a:r>
                        <a:rPr lang="en-GB" sz="1800">
                          <a:effectLst/>
                        </a:rPr>
                        <a:t>1</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17</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1"/>
                  </a:ext>
                </a:extLst>
              </a:tr>
              <a:tr h="211702">
                <a:tc>
                  <a:txBody>
                    <a:bodyPr/>
                    <a:lstStyle/>
                    <a:p>
                      <a:pPr algn="ctr">
                        <a:lnSpc>
                          <a:spcPct val="107000"/>
                        </a:lnSpc>
                        <a:spcAft>
                          <a:spcPts val="0"/>
                        </a:spcAft>
                      </a:pPr>
                      <a:r>
                        <a:rPr lang="en-GB" sz="1800">
                          <a:effectLst/>
                        </a:rPr>
                        <a:t>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7</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7</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F</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2"/>
                  </a:ext>
                </a:extLst>
              </a:tr>
              <a:tr h="211702">
                <a:tc>
                  <a:txBody>
                    <a:bodyPr/>
                    <a:lstStyle/>
                    <a:p>
                      <a:pPr algn="ctr">
                        <a:lnSpc>
                          <a:spcPct val="107000"/>
                        </a:lnSpc>
                        <a:spcAft>
                          <a:spcPts val="0"/>
                        </a:spcAft>
                      </a:pPr>
                      <a:r>
                        <a:rPr lang="en-GB" sz="1800">
                          <a:effectLst/>
                        </a:rPr>
                        <a:t>3</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Both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3"/>
                  </a:ext>
                </a:extLst>
              </a:tr>
              <a:tr h="287790">
                <a:tc>
                  <a:txBody>
                    <a:bodyPr/>
                    <a:lstStyle/>
                    <a:p>
                      <a:pPr algn="ctr">
                        <a:lnSpc>
                          <a:spcPct val="107000"/>
                        </a:lnSpc>
                        <a:spcAft>
                          <a:spcPts val="0"/>
                        </a:spcAft>
                      </a:pPr>
                      <a:r>
                        <a:rPr lang="en-GB" sz="1800">
                          <a:effectLst/>
                        </a:rPr>
                        <a:t>4</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8</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4</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dirty="0">
                          <a:effectLst/>
                        </a:rPr>
                        <a:t>F/H mixed (always middle)</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4"/>
                  </a:ext>
                </a:extLst>
              </a:tr>
              <a:tr h="287790">
                <a:tc>
                  <a:txBody>
                    <a:bodyPr/>
                    <a:lstStyle/>
                    <a:p>
                      <a:pPr algn="ctr">
                        <a:lnSpc>
                          <a:spcPct val="107000"/>
                        </a:lnSpc>
                        <a:spcAft>
                          <a:spcPts val="0"/>
                        </a:spcAft>
                      </a:pPr>
                      <a:r>
                        <a:rPr lang="en-GB" sz="1800">
                          <a:effectLst/>
                        </a:rPr>
                        <a:t>6</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4</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29</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29</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dirty="0">
                          <a:effectLst/>
                        </a:rPr>
                        <a:t>H (grammar school)</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5"/>
                  </a:ext>
                </a:extLst>
              </a:tr>
              <a:tr h="211702">
                <a:tc>
                  <a:txBody>
                    <a:bodyPr/>
                    <a:lstStyle/>
                    <a:p>
                      <a:pPr algn="ctr">
                        <a:lnSpc>
                          <a:spcPct val="107000"/>
                        </a:lnSpc>
                        <a:spcAft>
                          <a:spcPts val="0"/>
                        </a:spcAft>
                      </a:pPr>
                      <a:r>
                        <a:rPr lang="en-GB" sz="1800">
                          <a:effectLst/>
                        </a:rPr>
                        <a:t>7</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14</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29</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10 or 12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Both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6"/>
                  </a:ext>
                </a:extLst>
              </a:tr>
              <a:tr h="211702">
                <a:tc>
                  <a:txBody>
                    <a:bodyPr/>
                    <a:lstStyle/>
                    <a:p>
                      <a:pPr algn="ctr">
                        <a:lnSpc>
                          <a:spcPct val="107000"/>
                        </a:lnSpc>
                        <a:spcAft>
                          <a:spcPts val="0"/>
                        </a:spcAft>
                      </a:pPr>
                      <a:r>
                        <a:rPr lang="en-GB" sz="1800">
                          <a:effectLst/>
                        </a:rPr>
                        <a:t>8</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9</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dirty="0">
                          <a:effectLst/>
                        </a:rPr>
                        <a:t>20</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F (plus some of a H class)</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7"/>
                  </a:ext>
                </a:extLst>
              </a:tr>
              <a:tr h="211702">
                <a:tc>
                  <a:txBody>
                    <a:bodyPr/>
                    <a:lstStyle/>
                    <a:p>
                      <a:pPr algn="ctr">
                        <a:lnSpc>
                          <a:spcPct val="107000"/>
                        </a:lnSpc>
                        <a:spcAft>
                          <a:spcPts val="0"/>
                        </a:spcAft>
                      </a:pPr>
                      <a:r>
                        <a:rPr lang="en-GB" sz="1800">
                          <a:effectLst/>
                        </a:rPr>
                        <a:t>9</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dirty="0">
                          <a:effectLst/>
                        </a:rPr>
                        <a:t>17</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11</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Both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8"/>
                  </a:ext>
                </a:extLst>
              </a:tr>
              <a:tr h="211702">
                <a:tc>
                  <a:txBody>
                    <a:bodyPr/>
                    <a:lstStyle/>
                    <a:p>
                      <a:pPr algn="ctr">
                        <a:lnSpc>
                          <a:spcPct val="107000"/>
                        </a:lnSpc>
                        <a:spcAft>
                          <a:spcPts val="0"/>
                        </a:spcAft>
                      </a:pPr>
                      <a:r>
                        <a:rPr lang="en-GB" sz="1800">
                          <a:effectLst/>
                        </a:rPr>
                        <a:t>10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3</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11</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F</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09"/>
                  </a:ext>
                </a:extLst>
              </a:tr>
              <a:tr h="211702">
                <a:tc>
                  <a:txBody>
                    <a:bodyPr/>
                    <a:lstStyle/>
                    <a:p>
                      <a:pPr algn="ctr">
                        <a:lnSpc>
                          <a:spcPct val="107000"/>
                        </a:lnSpc>
                        <a:spcAft>
                          <a:spcPts val="0"/>
                        </a:spcAft>
                      </a:pPr>
                      <a:r>
                        <a:rPr lang="en-GB" sz="1800">
                          <a:effectLst/>
                        </a:rPr>
                        <a:t>11</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6</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&gt;20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&gt;20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0"/>
                  </a:ext>
                </a:extLst>
              </a:tr>
              <a:tr h="211702">
                <a:tc>
                  <a:txBody>
                    <a:bodyPr/>
                    <a:lstStyle/>
                    <a:p>
                      <a:pPr algn="ctr">
                        <a:lnSpc>
                          <a:spcPct val="107000"/>
                        </a:lnSpc>
                        <a:spcAft>
                          <a:spcPts val="0"/>
                        </a:spcAft>
                      </a:pPr>
                      <a:r>
                        <a:rPr lang="en-GB" sz="1800">
                          <a:effectLst/>
                        </a:rPr>
                        <a:t>12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15</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23</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17</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Both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1"/>
                  </a:ext>
                </a:extLst>
              </a:tr>
              <a:tr h="211702">
                <a:tc>
                  <a:txBody>
                    <a:bodyPr/>
                    <a:lstStyle/>
                    <a:p>
                      <a:pPr algn="ctr">
                        <a:lnSpc>
                          <a:spcPct val="107000"/>
                        </a:lnSpc>
                        <a:spcAft>
                          <a:spcPts val="0"/>
                        </a:spcAft>
                      </a:pPr>
                      <a:r>
                        <a:rPr lang="en-GB" sz="1800">
                          <a:effectLst/>
                        </a:rPr>
                        <a:t>13</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F except for 2 students</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2"/>
                  </a:ext>
                </a:extLst>
              </a:tr>
              <a:tr h="211702">
                <a:tc>
                  <a:txBody>
                    <a:bodyPr/>
                    <a:lstStyle/>
                    <a:p>
                      <a:pPr algn="ctr">
                        <a:lnSpc>
                          <a:spcPct val="107000"/>
                        </a:lnSpc>
                        <a:spcAft>
                          <a:spcPts val="0"/>
                        </a:spcAft>
                      </a:pPr>
                      <a:r>
                        <a:rPr lang="en-GB" sz="1800">
                          <a:effectLst/>
                        </a:rPr>
                        <a:t>14</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4</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8</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8</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Both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3"/>
                  </a:ext>
                </a:extLst>
              </a:tr>
              <a:tr h="211702">
                <a:tc>
                  <a:txBody>
                    <a:bodyPr/>
                    <a:lstStyle/>
                    <a:p>
                      <a:pPr algn="ctr">
                        <a:lnSpc>
                          <a:spcPct val="107000"/>
                        </a:lnSpc>
                        <a:spcAft>
                          <a:spcPts val="0"/>
                        </a:spcAft>
                      </a:pPr>
                      <a:r>
                        <a:rPr lang="en-GB" sz="1800">
                          <a:effectLst/>
                        </a:rPr>
                        <a:t>15</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Both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4"/>
                  </a:ext>
                </a:extLst>
              </a:tr>
              <a:tr h="211702">
                <a:tc>
                  <a:txBody>
                    <a:bodyPr/>
                    <a:lstStyle/>
                    <a:p>
                      <a:pPr algn="ctr">
                        <a:lnSpc>
                          <a:spcPct val="107000"/>
                        </a:lnSpc>
                        <a:spcAft>
                          <a:spcPts val="0"/>
                        </a:spcAft>
                      </a:pPr>
                      <a:r>
                        <a:rPr lang="en-GB" sz="1800">
                          <a:effectLst/>
                        </a:rPr>
                        <a:t>16</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3</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3</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10</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5"/>
                  </a:ext>
                </a:extLst>
              </a:tr>
              <a:tr h="211702">
                <a:tc>
                  <a:txBody>
                    <a:bodyPr/>
                    <a:lstStyle/>
                    <a:p>
                      <a:pPr algn="ctr">
                        <a:lnSpc>
                          <a:spcPct val="107000"/>
                        </a:lnSpc>
                        <a:spcAft>
                          <a:spcPts val="0"/>
                        </a:spcAft>
                      </a:pPr>
                      <a:r>
                        <a:rPr lang="en-GB" sz="1800">
                          <a:effectLst/>
                        </a:rPr>
                        <a:t>17</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9</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16</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16</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Both</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6"/>
                  </a:ext>
                </a:extLst>
              </a:tr>
              <a:tr h="211702">
                <a:tc>
                  <a:txBody>
                    <a:bodyPr/>
                    <a:lstStyle/>
                    <a:p>
                      <a:pPr algn="ctr">
                        <a:lnSpc>
                          <a:spcPct val="107000"/>
                        </a:lnSpc>
                        <a:spcAft>
                          <a:spcPts val="0"/>
                        </a:spcAft>
                      </a:pPr>
                      <a:r>
                        <a:rPr lang="en-GB" sz="1800">
                          <a:effectLst/>
                        </a:rPr>
                        <a:t>18</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3</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F</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7"/>
                  </a:ext>
                </a:extLst>
              </a:tr>
              <a:tr h="211702">
                <a:tc>
                  <a:txBody>
                    <a:bodyPr/>
                    <a:lstStyle/>
                    <a:p>
                      <a:pPr algn="ctr">
                        <a:lnSpc>
                          <a:spcPct val="107000"/>
                        </a:lnSpc>
                        <a:spcAft>
                          <a:spcPts val="0"/>
                        </a:spcAft>
                      </a:pPr>
                      <a:r>
                        <a:rPr lang="en-GB" sz="1800">
                          <a:effectLst/>
                        </a:rPr>
                        <a:t>19</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8</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12</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a:effectLst/>
                        </a:rPr>
                        <a:t>9</a:t>
                      </a:r>
                      <a:endParaRPr lang="en-GB" sz="180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tc>
                  <a:txBody>
                    <a:bodyPr/>
                    <a:lstStyle/>
                    <a:p>
                      <a:pPr algn="ctr">
                        <a:lnSpc>
                          <a:spcPct val="107000"/>
                        </a:lnSpc>
                        <a:spcAft>
                          <a:spcPts val="0"/>
                        </a:spcAft>
                      </a:pPr>
                      <a:r>
                        <a:rPr lang="en-GB" sz="1800" dirty="0">
                          <a:effectLst/>
                        </a:rPr>
                        <a:t>H</a:t>
                      </a:r>
                      <a:endParaRPr lang="en-GB" sz="1800" dirty="0">
                        <a:effectLst/>
                        <a:latin typeface="Calibri" panose="020F0502020204030204" pitchFamily="34" charset="0"/>
                        <a:ea typeface="SimSun" panose="02010600030101010101" pitchFamily="2" charset="-122"/>
                        <a:cs typeface="Calibri" panose="020F0502020204030204" pitchFamily="34" charset="0"/>
                      </a:endParaRPr>
                    </a:p>
                  </a:txBody>
                  <a:tcPr marL="67246" marR="67246"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23374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b="1" dirty="0">
                <a:solidFill>
                  <a:srgbClr val="003057"/>
                </a:solidFill>
                <a:latin typeface="Playfair Display" panose="00000500000000000000" pitchFamily="2" charset="0"/>
                <a:sym typeface="Times New Roman"/>
              </a:rPr>
              <a:t>Appendix 2: Reports produced</a:t>
            </a:r>
            <a:endParaRPr lang="en-GB" sz="2400" b="1" dirty="0"/>
          </a:p>
        </p:txBody>
      </p:sp>
      <p:sp>
        <p:nvSpPr>
          <p:cNvPr id="3" name="Content Placeholder 2"/>
          <p:cNvSpPr>
            <a:spLocks noGrp="1"/>
          </p:cNvSpPr>
          <p:nvPr>
            <p:ph idx="1"/>
          </p:nvPr>
        </p:nvSpPr>
        <p:spPr/>
        <p:txBody>
          <a:bodyPr>
            <a:normAutofit/>
          </a:bodyPr>
          <a:lstStyle/>
          <a:p>
            <a:r>
              <a:rPr lang="en-GB" sz="2000" dirty="0"/>
              <a:t>Internal technical report for Phase 1 (to August 2017): </a:t>
            </a:r>
          </a:p>
          <a:p>
            <a:pPr marL="0" indent="0">
              <a:buNone/>
            </a:pPr>
            <a:r>
              <a:rPr lang="en-GB" sz="2000" i="1" dirty="0"/>
              <a:t>Green, C., Golding, J. and </a:t>
            </a:r>
            <a:r>
              <a:rPr lang="en-GB" sz="2000" i="1" dirty="0" err="1"/>
              <a:t>Grima</a:t>
            </a:r>
            <a:r>
              <a:rPr lang="en-GB" sz="2000" i="1" dirty="0"/>
              <a:t>, G. (2017). GCSE 9-1 Mathematics qualification and free surround efficacy study: Phase 1 report. London: Pearson. </a:t>
            </a:r>
            <a:r>
              <a:rPr lang="en-GB" sz="2000" dirty="0"/>
              <a:t>This has informed details of approaches to Summer 2018 papers. </a:t>
            </a:r>
          </a:p>
          <a:p>
            <a:r>
              <a:rPr lang="en-GB" sz="2000" dirty="0"/>
              <a:t>Summary report for Phase 1.</a:t>
            </a:r>
          </a:p>
          <a:p>
            <a:r>
              <a:rPr lang="en-GB" sz="2000" dirty="0"/>
              <a:t>Phases 1-3 internal and summary reports (to August 2018) will be produced in Autumn 2018.</a:t>
            </a:r>
          </a:p>
          <a:p>
            <a:r>
              <a:rPr lang="en-GB" sz="2000" i="1" dirty="0"/>
              <a:t>Final report will be produced early in 2019.</a:t>
            </a:r>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23</a:t>
            </a:fld>
            <a:endParaRPr lang="en-US"/>
          </a:p>
        </p:txBody>
      </p:sp>
      <p:sp>
        <p:nvSpPr>
          <p:cNvPr id="4" name="Rectangle 1"/>
          <p:cNvSpPr>
            <a:spLocks noChangeArrowheads="1"/>
          </p:cNvSpPr>
          <p:nvPr/>
        </p:nvSpPr>
        <p:spPr bwMode="auto">
          <a:xfrm>
            <a:off x="704850" y="1819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1">
            <a:extLst>
              <a:ext uri="{FF2B5EF4-FFF2-40B4-BE49-F238E27FC236}">
                <a16:creationId xmlns:a16="http://schemas.microsoft.com/office/drawing/2014/main" id="{DD126659-CC11-4A5C-976E-E93844A83BBA}"/>
              </a:ext>
            </a:extLst>
          </p:cNvPr>
          <p:cNvSpPr>
            <a:spLocks noChangeArrowheads="1"/>
          </p:cNvSpPr>
          <p:nvPr/>
        </p:nvSpPr>
        <p:spPr bwMode="auto">
          <a:xfrm>
            <a:off x="-233164" y="-79176"/>
            <a:ext cx="961032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3400" b="1" i="0" u="none" strike="noStrike" cap="none" normalizeH="0" baseline="0" dirty="0">
                <a:ln>
                  <a:noFill/>
                </a:ln>
                <a:solidFill>
                  <a:srgbClr val="595959"/>
                </a:solidFill>
                <a:effectLst/>
                <a:latin typeface="Calibri Light" panose="020F0302020204030204" pitchFamily="34" charset="0"/>
                <a:ea typeface="SimSun" panose="02010600030101010101" pitchFamily="2" charset="-122"/>
                <a:cs typeface="Calibri Light" panose="020F0302020204030204" pitchFamily="34" charset="0"/>
              </a:rPr>
              <a:t>                                                                                                  </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23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Shape 204"/>
          <p:cNvSpPr txBox="1">
            <a:spLocks noGrp="1"/>
          </p:cNvSpPr>
          <p:nvPr>
            <p:ph type="body" idx="2"/>
          </p:nvPr>
        </p:nvSpPr>
        <p:spPr>
          <a:xfrm>
            <a:off x="163621" y="149217"/>
            <a:ext cx="8693776" cy="573820"/>
          </a:xfrm>
          <a:prstGeom prst="rect">
            <a:avLst/>
          </a:prstGeom>
          <a:noFill/>
          <a:ln>
            <a:noFill/>
          </a:ln>
        </p:spPr>
        <p:txBody>
          <a:bodyPr spcFirstLastPara="1" wrap="square" lIns="0" tIns="0" rIns="0" bIns="0" anchor="t" anchorCtr="0">
            <a:noAutofit/>
          </a:bodyPr>
          <a:lstStyle/>
          <a:p>
            <a:pPr marL="0" marR="0" lvl="0" indent="0" algn="l" rtl="0">
              <a:lnSpc>
                <a:spcPct val="91666"/>
              </a:lnSpc>
              <a:spcBef>
                <a:spcPts val="0"/>
              </a:spcBef>
              <a:spcAft>
                <a:spcPts val="0"/>
              </a:spcAft>
              <a:buClr>
                <a:schemeClr val="lt2"/>
              </a:buClr>
              <a:buSzPts val="2400"/>
              <a:buFont typeface="Arial"/>
              <a:buNone/>
            </a:pPr>
            <a:r>
              <a:rPr lang="en-US" sz="2800" b="1" i="0" u="none" strike="noStrike" cap="none" dirty="0">
                <a:solidFill>
                  <a:srgbClr val="002060"/>
                </a:solidFill>
                <a:latin typeface="Playfair Display" panose="00000500000000000000" pitchFamily="2" charset="0"/>
                <a:sym typeface="Arial"/>
              </a:rPr>
              <a:t>Learner outcomes informing research design </a:t>
            </a:r>
            <a:endParaRPr sz="2000" b="1" dirty="0">
              <a:solidFill>
                <a:srgbClr val="002060"/>
              </a:solidFill>
              <a:latin typeface="Playfair Display" panose="000005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39323438"/>
              </p:ext>
            </p:extLst>
          </p:nvPr>
        </p:nvGraphicFramePr>
        <p:xfrm>
          <a:off x="163621" y="495298"/>
          <a:ext cx="8980380" cy="6187810"/>
        </p:xfrm>
        <a:graphic>
          <a:graphicData uri="http://schemas.openxmlformats.org/drawingml/2006/table">
            <a:tbl>
              <a:tblPr firstRow="1" bandRow="1">
                <a:tableStyleId>{7DF18680-E054-41AD-8BC1-D1AEF772440D}</a:tableStyleId>
              </a:tblPr>
              <a:tblGrid>
                <a:gridCol w="1304961">
                  <a:extLst>
                    <a:ext uri="{9D8B030D-6E8A-4147-A177-3AD203B41FA5}">
                      <a16:colId xmlns:a16="http://schemas.microsoft.com/office/drawing/2014/main" val="20000"/>
                    </a:ext>
                  </a:extLst>
                </a:gridCol>
                <a:gridCol w="2646218">
                  <a:extLst>
                    <a:ext uri="{9D8B030D-6E8A-4147-A177-3AD203B41FA5}">
                      <a16:colId xmlns:a16="http://schemas.microsoft.com/office/drawing/2014/main" val="20001"/>
                    </a:ext>
                  </a:extLst>
                </a:gridCol>
                <a:gridCol w="5029201">
                  <a:extLst>
                    <a:ext uri="{9D8B030D-6E8A-4147-A177-3AD203B41FA5}">
                      <a16:colId xmlns:a16="http://schemas.microsoft.com/office/drawing/2014/main" val="20002"/>
                    </a:ext>
                  </a:extLst>
                </a:gridCol>
              </a:tblGrid>
              <a:tr h="269103">
                <a:tc>
                  <a:txBody>
                    <a:bodyPr/>
                    <a:lstStyle/>
                    <a:p>
                      <a:r>
                        <a:rPr lang="en-GB" sz="1200" dirty="0">
                          <a:latin typeface="Playfair Display" panose="00000500000000000000" pitchFamily="2" charset="0"/>
                        </a:rPr>
                        <a:t>Category</a:t>
                      </a:r>
                    </a:p>
                  </a:txBody>
                  <a:tcPr>
                    <a:solidFill>
                      <a:srgbClr val="007FA3"/>
                    </a:solidFill>
                  </a:tcPr>
                </a:tc>
                <a:tc>
                  <a:txBody>
                    <a:bodyPr/>
                    <a:lstStyle/>
                    <a:p>
                      <a:r>
                        <a:rPr lang="en-GB" sz="1200" dirty="0">
                          <a:latin typeface="Playfair Display" panose="00000500000000000000" pitchFamily="2" charset="0"/>
                        </a:rPr>
                        <a:t>Outcome </a:t>
                      </a:r>
                    </a:p>
                  </a:txBody>
                  <a:tcPr>
                    <a:solidFill>
                      <a:srgbClr val="007FA3"/>
                    </a:solidFill>
                  </a:tcPr>
                </a:tc>
                <a:tc>
                  <a:txBody>
                    <a:bodyPr/>
                    <a:lstStyle/>
                    <a:p>
                      <a:r>
                        <a:rPr lang="en-GB" sz="1200" dirty="0">
                          <a:latin typeface="Playfair Display" panose="00000500000000000000" pitchFamily="2" charset="0"/>
                        </a:rPr>
                        <a:t>Definition </a:t>
                      </a:r>
                    </a:p>
                  </a:txBody>
                  <a:tcPr>
                    <a:solidFill>
                      <a:srgbClr val="007FA3"/>
                    </a:solidFill>
                  </a:tcPr>
                </a:tc>
                <a:extLst>
                  <a:ext uri="{0D108BD9-81ED-4DB2-BD59-A6C34878D82A}">
                    <a16:rowId xmlns:a16="http://schemas.microsoft.com/office/drawing/2014/main" val="10000"/>
                  </a:ext>
                </a:extLst>
              </a:tr>
              <a:tr h="1202996">
                <a:tc rowSpan="3">
                  <a:txBody>
                    <a:bodyPr/>
                    <a:lstStyle/>
                    <a:p>
                      <a:r>
                        <a:rPr lang="en-GB" sz="1600" b="0" dirty="0">
                          <a:latin typeface="Open Sans" panose="020B0606030504020204" pitchFamily="34" charset="0"/>
                          <a:ea typeface="Open Sans" panose="020B0606030504020204" pitchFamily="34" charset="0"/>
                          <a:cs typeface="Open Sans" panose="020B0606030504020204" pitchFamily="34" charset="0"/>
                        </a:rPr>
                        <a:t>Learner</a:t>
                      </a:r>
                      <a:r>
                        <a:rPr lang="en-GB" sz="1600" b="0" baseline="0" dirty="0">
                          <a:latin typeface="Open Sans" panose="020B0606030504020204" pitchFamily="34" charset="0"/>
                          <a:ea typeface="Open Sans" panose="020B0606030504020204" pitchFamily="34" charset="0"/>
                          <a:cs typeface="Open Sans" panose="020B0606030504020204" pitchFamily="34" charset="0"/>
                        </a:rPr>
                        <a:t> access and experience </a:t>
                      </a:r>
                      <a:endParaRPr lang="en-GB" sz="160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tc>
                  <a:txBody>
                    <a:bodyPr/>
                    <a:lstStyle/>
                    <a:p>
                      <a:r>
                        <a:rPr lang="en-GB" sz="1600" b="0" dirty="0">
                          <a:latin typeface="Open Sans" panose="020B0606030504020204" pitchFamily="34" charset="0"/>
                          <a:ea typeface="Open Sans" panose="020B0606030504020204" pitchFamily="34" charset="0"/>
                          <a:cs typeface="Open Sans" panose="020B0606030504020204" pitchFamily="34" charset="0"/>
                        </a:rPr>
                        <a:t>Learners across the ability range have opportunities to demonstrate their mathematical</a:t>
                      </a:r>
                      <a:r>
                        <a:rPr lang="en-GB" sz="1600" b="0" baseline="0" dirty="0">
                          <a:latin typeface="Open Sans" panose="020B0606030504020204" pitchFamily="34" charset="0"/>
                          <a:ea typeface="Open Sans" panose="020B0606030504020204" pitchFamily="34" charset="0"/>
                          <a:cs typeface="Open Sans" panose="020B0606030504020204" pitchFamily="34" charset="0"/>
                        </a:rPr>
                        <a:t> abilities </a:t>
                      </a:r>
                      <a:endParaRPr lang="en-GB" sz="160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tc>
                  <a:txBody>
                    <a:bodyPr/>
                    <a:lstStyle/>
                    <a:p>
                      <a:r>
                        <a:rPr lang="en-GB" sz="1600" b="0" dirty="0">
                          <a:latin typeface="Open Sans" panose="020B0606030504020204" pitchFamily="34" charset="0"/>
                          <a:ea typeface="Open Sans" panose="020B0606030504020204" pitchFamily="34" charset="0"/>
                          <a:cs typeface="Open Sans" panose="020B0606030504020204" pitchFamily="34" charset="0"/>
                        </a:rPr>
                        <a:t>There are</a:t>
                      </a:r>
                      <a:r>
                        <a:rPr lang="en-GB" sz="1600" b="0" baseline="0" dirty="0">
                          <a:latin typeface="Open Sans" panose="020B0606030504020204" pitchFamily="34" charset="0"/>
                          <a:ea typeface="Open Sans" panose="020B0606030504020204" pitchFamily="34" charset="0"/>
                          <a:cs typeface="Open Sans" panose="020B0606030504020204" pitchFamily="34" charset="0"/>
                        </a:rPr>
                        <a:t> no barriers limiting access for those whose ability falls within the grade range.</a:t>
                      </a:r>
                      <a:r>
                        <a:rPr lang="en-GB" sz="1600" b="1" baseline="0" dirty="0">
                          <a:latin typeface="Open Sans" panose="020B0606030504020204" pitchFamily="34" charset="0"/>
                          <a:ea typeface="Open Sans" panose="020B0606030504020204" pitchFamily="34" charset="0"/>
                          <a:cs typeface="Open Sans" panose="020B0606030504020204" pitchFamily="34" charset="0"/>
                        </a:rPr>
                        <a:t> </a:t>
                      </a:r>
                      <a:r>
                        <a:rPr lang="en-GB" sz="1600" b="0" baseline="0" dirty="0">
                          <a:latin typeface="Open Sans" panose="020B0606030504020204" pitchFamily="34" charset="0"/>
                          <a:ea typeface="Open Sans" panose="020B0606030504020204" pitchFamily="34" charset="0"/>
                          <a:cs typeface="Open Sans" panose="020B0606030504020204" pitchFamily="34" charset="0"/>
                        </a:rPr>
                        <a:t>Learners are assessed at the appropriate grade. </a:t>
                      </a:r>
                      <a:endParaRPr lang="en-GB" sz="160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extLst>
                  <a:ext uri="{0D108BD9-81ED-4DB2-BD59-A6C34878D82A}">
                    <a16:rowId xmlns:a16="http://schemas.microsoft.com/office/drawing/2014/main" val="10001"/>
                  </a:ext>
                </a:extLst>
              </a:tr>
              <a:tr h="1202996">
                <a:tc vMerge="1">
                  <a:txBody>
                    <a:bodyPr/>
                    <a:lstStyle/>
                    <a:p>
                      <a:endParaRPr lang="en-GB" sz="1200" dirty="0"/>
                    </a:p>
                  </a:txBody>
                  <a:tcPr/>
                </a:tc>
                <a:tc>
                  <a:txBody>
                    <a:bodyPr/>
                    <a:lstStyle/>
                    <a:p>
                      <a:r>
                        <a:rPr lang="en-GB" sz="1600" b="0" dirty="0">
                          <a:latin typeface="Open Sans" panose="020B0606030504020204" pitchFamily="34" charset="0"/>
                          <a:ea typeface="Open Sans" panose="020B0606030504020204" pitchFamily="34" charset="0"/>
                          <a:cs typeface="Open Sans" panose="020B0606030504020204" pitchFamily="34" charset="0"/>
                        </a:rPr>
                        <a:t>Learners</a:t>
                      </a:r>
                      <a:r>
                        <a:rPr lang="en-GB" sz="1600" b="0" baseline="0" dirty="0">
                          <a:latin typeface="Open Sans" panose="020B0606030504020204" pitchFamily="34" charset="0"/>
                          <a:ea typeface="Open Sans" panose="020B0606030504020204" pitchFamily="34" charset="0"/>
                          <a:cs typeface="Open Sans" panose="020B0606030504020204" pitchFamily="34" charset="0"/>
                        </a:rPr>
                        <a:t> are able to access the free surround materials to ensure equity and access for all </a:t>
                      </a:r>
                      <a:endParaRPr lang="en-GB" sz="160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tc>
                  <a:txBody>
                    <a:bodyPr/>
                    <a:lstStyle/>
                    <a:p>
                      <a:r>
                        <a:rPr lang="en-GB" sz="1600" dirty="0">
                          <a:latin typeface="Open Sans" panose="020B0606030504020204" pitchFamily="34" charset="0"/>
                          <a:ea typeface="Open Sans" panose="020B0606030504020204" pitchFamily="34" charset="0"/>
                          <a:cs typeface="Open Sans" panose="020B0606030504020204" pitchFamily="34" charset="0"/>
                        </a:rPr>
                        <a:t>Free surround materials include the learner-facing</a:t>
                      </a:r>
                      <a:r>
                        <a:rPr lang="en-GB" sz="1600" baseline="0" dirty="0">
                          <a:latin typeface="Open Sans" panose="020B0606030504020204" pitchFamily="34" charset="0"/>
                          <a:ea typeface="Open Sans" panose="020B0606030504020204" pitchFamily="34" charset="0"/>
                          <a:cs typeface="Open Sans" panose="020B0606030504020204" pitchFamily="34" charset="0"/>
                        </a:rPr>
                        <a:t> materials, the teacher-facing materials (both physical and online) and the CPD </a:t>
                      </a:r>
                      <a:endParaRPr lang="en-GB"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extLst>
                  <a:ext uri="{0D108BD9-81ED-4DB2-BD59-A6C34878D82A}">
                    <a16:rowId xmlns:a16="http://schemas.microsoft.com/office/drawing/2014/main" val="10002"/>
                  </a:ext>
                </a:extLst>
              </a:tr>
              <a:tr h="1202996">
                <a:tc vMerge="1">
                  <a:txBody>
                    <a:bodyPr/>
                    <a:lstStyle/>
                    <a:p>
                      <a:endParaRPr lang="en-GB" sz="1200" dirty="0"/>
                    </a:p>
                  </a:txBody>
                  <a:tcPr/>
                </a:tc>
                <a:tc>
                  <a:txBody>
                    <a:bodyPr/>
                    <a:lstStyle/>
                    <a:p>
                      <a:r>
                        <a:rPr lang="en-GB" sz="1600" b="0" dirty="0">
                          <a:latin typeface="Open Sans" panose="020B0606030504020204" pitchFamily="34" charset="0"/>
                          <a:ea typeface="Open Sans" panose="020B0606030504020204" pitchFamily="34" charset="0"/>
                          <a:cs typeface="Open Sans" panose="020B0606030504020204" pitchFamily="34" charset="0"/>
                        </a:rPr>
                        <a:t>Learners are supported</a:t>
                      </a:r>
                      <a:r>
                        <a:rPr lang="en-GB" sz="1600" b="0" baseline="0" dirty="0">
                          <a:latin typeface="Open Sans" panose="020B0606030504020204" pitchFamily="34" charset="0"/>
                          <a:ea typeface="Open Sans" panose="020B0606030504020204" pitchFamily="34" charset="0"/>
                          <a:cs typeface="Open Sans" panose="020B0606030504020204" pitchFamily="34" charset="0"/>
                        </a:rPr>
                        <a:t> to achieve their potential by the design of the assessment materials </a:t>
                      </a:r>
                      <a:endParaRPr lang="en-GB" sz="160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tc>
                  <a:txBody>
                    <a:bodyPr/>
                    <a:lstStyle/>
                    <a:p>
                      <a:r>
                        <a:rPr lang="en-GB" sz="1600" dirty="0">
                          <a:latin typeface="Open Sans" panose="020B0606030504020204" pitchFamily="34" charset="0"/>
                          <a:ea typeface="Open Sans" panose="020B0606030504020204" pitchFamily="34" charset="0"/>
                          <a:cs typeface="Open Sans" panose="020B0606030504020204" pitchFamily="34" charset="0"/>
                        </a:rPr>
                        <a:t>There are no barriers in terms of assessment design which act as barriers to learners in accessing the items and their meaning.</a:t>
                      </a:r>
                      <a:r>
                        <a:rPr lang="en-GB" sz="1600" baseline="0" dirty="0">
                          <a:latin typeface="Open Sans" panose="020B0606030504020204" pitchFamily="34" charset="0"/>
                          <a:ea typeface="Open Sans" panose="020B0606030504020204" pitchFamily="34" charset="0"/>
                          <a:cs typeface="Open Sans" panose="020B0606030504020204" pitchFamily="34" charset="0"/>
                        </a:rPr>
                        <a:t> This will include the language used in assessments. </a:t>
                      </a:r>
                      <a:endParaRPr lang="en-GB"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extLst>
                  <a:ext uri="{0D108BD9-81ED-4DB2-BD59-A6C34878D82A}">
                    <a16:rowId xmlns:a16="http://schemas.microsoft.com/office/drawing/2014/main" val="10003"/>
                  </a:ext>
                </a:extLst>
              </a:tr>
              <a:tr h="2304502">
                <a:tc>
                  <a:txBody>
                    <a:bodyPr/>
                    <a:lstStyle/>
                    <a:p>
                      <a:r>
                        <a:rPr lang="en-GB" sz="1600" dirty="0">
                          <a:latin typeface="Open Sans" panose="020B0606030504020204" pitchFamily="34" charset="0"/>
                          <a:ea typeface="Open Sans" panose="020B0606030504020204" pitchFamily="34" charset="0"/>
                          <a:cs typeface="Open Sans" panose="020B0606030504020204" pitchFamily="34" charset="0"/>
                        </a:rPr>
                        <a:t>Learner progression</a:t>
                      </a:r>
                    </a:p>
                  </a:txBody>
                  <a:tcPr anchor="ctr">
                    <a:solidFill>
                      <a:srgbClr val="D4EAE4"/>
                    </a:solidFill>
                  </a:tcPr>
                </a:tc>
                <a:tc>
                  <a:txBody>
                    <a:bodyPr/>
                    <a:lstStyle/>
                    <a:p>
                      <a:r>
                        <a:rPr lang="en-GB" sz="1600" b="0" dirty="0">
                          <a:latin typeface="Open Sans" panose="020B0606030504020204" pitchFamily="34" charset="0"/>
                          <a:ea typeface="Open Sans" panose="020B0606030504020204" pitchFamily="34" charset="0"/>
                          <a:cs typeface="Open Sans" panose="020B0606030504020204" pitchFamily="34" charset="0"/>
                        </a:rPr>
                        <a:t>The qualification</a:t>
                      </a:r>
                      <a:r>
                        <a:rPr lang="en-GB" sz="1600" b="0" baseline="0" dirty="0">
                          <a:latin typeface="Open Sans" panose="020B0606030504020204" pitchFamily="34" charset="0"/>
                          <a:ea typeface="Open Sans" panose="020B0606030504020204" pitchFamily="34" charset="0"/>
                          <a:cs typeface="Open Sans" panose="020B0606030504020204" pitchFamily="34" charset="0"/>
                        </a:rPr>
                        <a:t> is effective in allowing learners to progress to further study, training or work </a:t>
                      </a:r>
                      <a:endParaRPr lang="en-GB" sz="160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The qualification provides a strong foundation</a:t>
                      </a:r>
                      <a:r>
                        <a:rPr lang="en-GB" sz="1400" baseline="0" dirty="0">
                          <a:latin typeface="Open Sans" panose="020B0606030504020204" pitchFamily="34" charset="0"/>
                          <a:ea typeface="Open Sans" panose="020B0606030504020204" pitchFamily="34" charset="0"/>
                          <a:cs typeface="Open Sans" panose="020B0606030504020204" pitchFamily="34" charset="0"/>
                        </a:rPr>
                        <a:t> for further academic and vocational study and for employment and training. This includes level 3 maths courses alongside subjects where the understanding and application of maths is crucial. GCSE mathematics does, by definition, enable progression. The confidence of the students is related to the WCQ comparability as learners can be confident that they are at a grade comparable with the top performing jurisdictions. </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4EAE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4</a:t>
            </a:fld>
            <a:endParaRPr sz="800" b="1" i="0" u="none" strike="noStrike" cap="none">
              <a:solidFill>
                <a:srgbClr val="003057"/>
              </a:solidFill>
              <a:latin typeface="Arial"/>
              <a:ea typeface="Arial"/>
              <a:cs typeface="Arial"/>
              <a:sym typeface="Arial"/>
            </a:endParaRPr>
          </a:p>
        </p:txBody>
      </p:sp>
      <p:sp>
        <p:nvSpPr>
          <p:cNvPr id="10" name="Rectangle 9"/>
          <p:cNvSpPr/>
          <p:nvPr/>
        </p:nvSpPr>
        <p:spPr>
          <a:xfrm>
            <a:off x="-302276" y="-45696"/>
            <a:ext cx="7526129" cy="7083101"/>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6146" y="430404"/>
            <a:ext cx="4271059" cy="584775"/>
          </a:xfrm>
          <a:prstGeom prst="rect">
            <a:avLst/>
          </a:prstGeom>
          <a:noFill/>
        </p:spPr>
        <p:txBody>
          <a:bodyPr wrap="square" rtlCol="0">
            <a:spAutoFit/>
          </a:bodyPr>
          <a:lstStyle/>
          <a:p>
            <a:r>
              <a:rPr lang="en-GB" sz="3200" b="1" dirty="0">
                <a:solidFill>
                  <a:srgbClr val="002060"/>
                </a:solidFill>
                <a:latin typeface="Playfair Display" panose="00000500000000000000" pitchFamily="2" charset="0"/>
              </a:rPr>
              <a:t>Methodology </a:t>
            </a:r>
          </a:p>
        </p:txBody>
      </p:sp>
      <p:sp>
        <p:nvSpPr>
          <p:cNvPr id="215" name="Shape 215"/>
          <p:cNvSpPr txBox="1"/>
          <p:nvPr/>
        </p:nvSpPr>
        <p:spPr>
          <a:xfrm>
            <a:off x="346146" y="1626293"/>
            <a:ext cx="3726260" cy="5697715"/>
          </a:xfrm>
          <a:prstGeom prst="rect">
            <a:avLst/>
          </a:prstGeom>
          <a:noFill/>
          <a:ln>
            <a:noFill/>
          </a:ln>
        </p:spPr>
        <p:txBody>
          <a:bodyPr spcFirstLastPara="1" wrap="square" lIns="0" tIns="0" rIns="0" bIns="0" anchor="t" anchorCtr="0">
            <a:noAutofit/>
          </a:bodyPr>
          <a:lstStyle/>
          <a:p>
            <a:pPr marL="285750" marR="0" lvl="0" indent="-107950" algn="l" rtl="0">
              <a:spcBef>
                <a:spcPts val="0"/>
              </a:spcBef>
              <a:spcAft>
                <a:spcPts val="0"/>
              </a:spcAft>
              <a:buClr>
                <a:schemeClr val="dk1"/>
              </a:buClr>
              <a:buSzPts val="2800"/>
              <a:buFont typeface="Arial"/>
              <a:buNone/>
            </a:pPr>
            <a:endParaRPr sz="2800" b="0" i="0" u="none" strike="noStrike" cap="none" dirty="0">
              <a:solidFill>
                <a:srgbClr val="007FA3"/>
              </a:solidFill>
              <a:latin typeface="Arial"/>
              <a:ea typeface="Arial"/>
              <a:cs typeface="Aria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393" y="3491787"/>
            <a:ext cx="2115637" cy="211563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7346">
            <a:off x="7378254" y="1962091"/>
            <a:ext cx="1587616" cy="158828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6125">
            <a:off x="7445978" y="826279"/>
            <a:ext cx="1616545" cy="161654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925108647"/>
              </p:ext>
            </p:extLst>
          </p:nvPr>
        </p:nvGraphicFramePr>
        <p:xfrm>
          <a:off x="-25406" y="1298225"/>
          <a:ext cx="6972388" cy="5171367"/>
        </p:xfrm>
        <a:graphic>
          <a:graphicData uri="http://schemas.openxmlformats.org/drawingml/2006/table">
            <a:tbl>
              <a:tblPr firstRow="1" firstCol="1" bandRow="1">
                <a:tableStyleId>{5C22544A-7EE6-4342-B048-85BDC9FD1C3A}</a:tableStyleId>
              </a:tblPr>
              <a:tblGrid>
                <a:gridCol w="1264024">
                  <a:extLst>
                    <a:ext uri="{9D8B030D-6E8A-4147-A177-3AD203B41FA5}">
                      <a16:colId xmlns:a16="http://schemas.microsoft.com/office/drawing/2014/main" val="20000"/>
                    </a:ext>
                  </a:extLst>
                </a:gridCol>
                <a:gridCol w="5708364">
                  <a:extLst>
                    <a:ext uri="{9D8B030D-6E8A-4147-A177-3AD203B41FA5}">
                      <a16:colId xmlns:a16="http://schemas.microsoft.com/office/drawing/2014/main" val="20001"/>
                    </a:ext>
                  </a:extLst>
                </a:gridCol>
              </a:tblGrid>
              <a:tr h="1361590">
                <a:tc>
                  <a:txBody>
                    <a:bodyPr/>
                    <a:lstStyle/>
                    <a:p>
                      <a:pPr marL="0" algn="l">
                        <a:spcAft>
                          <a:spcPts val="0"/>
                        </a:spcAft>
                      </a:pPr>
                      <a:r>
                        <a:rPr lang="en-GB" sz="1800" dirty="0">
                          <a:effectLst/>
                        </a:rPr>
                        <a:t>End of 2016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tc>
                <a:tc>
                  <a:txBody>
                    <a:bodyPr/>
                    <a:lstStyle/>
                    <a:p>
                      <a:pPr marL="0" algn="l">
                        <a:spcAft>
                          <a:spcPts val="0"/>
                        </a:spcAft>
                      </a:pPr>
                      <a:r>
                        <a:rPr lang="en-GB" sz="1700" b="0" dirty="0">
                          <a:solidFill>
                            <a:schemeClr val="tx1"/>
                          </a:solidFill>
                          <a:effectLst/>
                        </a:rPr>
                        <a:t>Recruitment of Edexcel Mathematics GCSE centres:  Stratified sample of 20 schools to recruit 40 year 11 classes of a variety of target GCSE grades; </a:t>
                      </a:r>
                      <a:r>
                        <a:rPr lang="en-GB" sz="1700" b="0" dirty="0" err="1">
                          <a:solidFill>
                            <a:schemeClr val="tx1"/>
                          </a:solidFill>
                          <a:effectLst/>
                        </a:rPr>
                        <a:t>HoD</a:t>
                      </a:r>
                      <a:r>
                        <a:rPr lang="en-GB" sz="1700" b="0" dirty="0">
                          <a:solidFill>
                            <a:schemeClr val="tx1"/>
                          </a:solidFill>
                          <a:effectLst/>
                        </a:rPr>
                        <a:t> plus one F and one H entry class, and their teachers.</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solidFill>
                      <a:schemeClr val="bg1">
                        <a:lumMod val="95000"/>
                      </a:schemeClr>
                    </a:solidFill>
                  </a:tcPr>
                </a:tc>
                <a:extLst>
                  <a:ext uri="{0D108BD9-81ED-4DB2-BD59-A6C34878D82A}">
                    <a16:rowId xmlns:a16="http://schemas.microsoft.com/office/drawing/2014/main" val="10001"/>
                  </a:ext>
                </a:extLst>
              </a:tr>
              <a:tr h="793069">
                <a:tc>
                  <a:txBody>
                    <a:bodyPr/>
                    <a:lstStyle/>
                    <a:p>
                      <a:pPr marL="0" algn="l">
                        <a:spcAft>
                          <a:spcPts val="0"/>
                        </a:spcAft>
                      </a:pPr>
                      <a:r>
                        <a:rPr lang="en-GB" sz="1800" dirty="0">
                          <a:effectLst/>
                        </a:rPr>
                        <a:t>Year 1: Spring 2017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tc>
                <a:tc>
                  <a:txBody>
                    <a:bodyPr/>
                    <a:lstStyle/>
                    <a:p>
                      <a:pPr marL="0" algn="l">
                        <a:spcAft>
                          <a:spcPts val="0"/>
                        </a:spcAft>
                      </a:pPr>
                      <a:r>
                        <a:rPr lang="en-GB" sz="1700" dirty="0">
                          <a:effectLst/>
                        </a:rPr>
                        <a:t> Visits: Interviews with each tier teacher and </a:t>
                      </a:r>
                      <a:r>
                        <a:rPr lang="en-GB" sz="1700" dirty="0" err="1">
                          <a:effectLst/>
                        </a:rPr>
                        <a:t>HoM</a:t>
                      </a:r>
                      <a:r>
                        <a:rPr lang="en-GB" sz="1700" dirty="0">
                          <a:effectLst/>
                        </a:rPr>
                        <a:t>; focus group with 4 students from each class. 2 x whole-class written surveys.</a:t>
                      </a:r>
                    </a:p>
                    <a:p>
                      <a:pPr marL="0" algn="l">
                        <a:spcAft>
                          <a:spcPts val="0"/>
                        </a:spcAft>
                      </a:pPr>
                      <a:r>
                        <a:rPr lang="en-GB" sz="1700" baseline="0" dirty="0">
                          <a:effectLst/>
                          <a:latin typeface="Calibri" panose="020F0502020204030204" pitchFamily="34" charset="0"/>
                          <a:ea typeface="Calibri" panose="020F0502020204030204" pitchFamily="34" charset="0"/>
                          <a:cs typeface="Times New Roman" panose="02020603050405020304" pitchFamily="18" charset="0"/>
                        </a:rPr>
                        <a:t>Experience of free surround and perceptions of examination papers.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tc>
                <a:extLst>
                  <a:ext uri="{0D108BD9-81ED-4DB2-BD59-A6C34878D82A}">
                    <a16:rowId xmlns:a16="http://schemas.microsoft.com/office/drawing/2014/main" val="10002"/>
                  </a:ext>
                </a:extLst>
              </a:tr>
              <a:tr h="535582">
                <a:tc>
                  <a:txBody>
                    <a:bodyPr/>
                    <a:lstStyle/>
                    <a:p>
                      <a:pPr marL="0" algn="l">
                        <a:spcAft>
                          <a:spcPts val="0"/>
                        </a:spcAft>
                      </a:pPr>
                      <a:r>
                        <a:rPr lang="en-GB" sz="1800" dirty="0">
                          <a:effectLst/>
                        </a:rPr>
                        <a:t>October 2017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tc>
                <a:tc>
                  <a:txBody>
                    <a:bodyPr/>
                    <a:lstStyle/>
                    <a:p>
                      <a:pPr marL="0" algn="l">
                        <a:spcAft>
                          <a:spcPts val="0"/>
                        </a:spcAft>
                      </a:pPr>
                      <a:r>
                        <a:rPr lang="en-GB" sz="1700" dirty="0">
                          <a:effectLst/>
                        </a:rPr>
                        <a:t>Telephone interviews with </a:t>
                      </a:r>
                      <a:r>
                        <a:rPr lang="en-GB" sz="1700" dirty="0" err="1">
                          <a:effectLst/>
                        </a:rPr>
                        <a:t>HoM</a:t>
                      </a:r>
                      <a:r>
                        <a:rPr lang="en-GB" sz="1700" dirty="0">
                          <a:effectLst/>
                        </a:rPr>
                        <a:t>: Analysis of GCSE 2017 results and reflection on those.</a:t>
                      </a:r>
                    </a:p>
                  </a:txBody>
                  <a:tcPr marL="63460" marR="63460" marT="0" marB="0"/>
                </a:tc>
                <a:extLst>
                  <a:ext uri="{0D108BD9-81ED-4DB2-BD59-A6C34878D82A}">
                    <a16:rowId xmlns:a16="http://schemas.microsoft.com/office/drawing/2014/main" val="10003"/>
                  </a:ext>
                </a:extLst>
              </a:tr>
              <a:tr h="862157">
                <a:tc>
                  <a:txBody>
                    <a:bodyPr/>
                    <a:lstStyle/>
                    <a:p>
                      <a:pPr marL="0" algn="l">
                        <a:spcAft>
                          <a:spcPts val="0"/>
                        </a:spcAft>
                      </a:pPr>
                      <a:r>
                        <a:rPr lang="en-GB" sz="1800" dirty="0">
                          <a:effectLst/>
                        </a:rPr>
                        <a:t>Late</a:t>
                      </a:r>
                      <a:r>
                        <a:rPr lang="en-GB" sz="1800" baseline="0" dirty="0">
                          <a:effectLst/>
                        </a:rPr>
                        <a:t> Autumn</a:t>
                      </a:r>
                      <a:r>
                        <a:rPr lang="en-GB" sz="1800" dirty="0">
                          <a:effectLst/>
                        </a:rPr>
                        <a:t>2017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tc>
                <a:tc>
                  <a:txBody>
                    <a:bodyPr/>
                    <a:lstStyle/>
                    <a:p>
                      <a:pPr marL="0" algn="l">
                        <a:spcAft>
                          <a:spcPts val="0"/>
                        </a:spcAft>
                      </a:pPr>
                      <a:r>
                        <a:rPr lang="en-GB" sz="1700" dirty="0">
                          <a:effectLst/>
                        </a:rPr>
                        <a:t>Progression interviews for post-16 in 11-18 schools: teacher interviews with teachers of a range of Ma and Ma-intensive courses; range of student focus groups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tc>
                <a:extLst>
                  <a:ext uri="{0D108BD9-81ED-4DB2-BD59-A6C34878D82A}">
                    <a16:rowId xmlns:a16="http://schemas.microsoft.com/office/drawing/2014/main" val="10004"/>
                  </a:ext>
                </a:extLst>
              </a:tr>
              <a:tr h="1103580">
                <a:tc>
                  <a:txBody>
                    <a:bodyPr/>
                    <a:lstStyle/>
                    <a:p>
                      <a:pPr marL="0" algn="l">
                        <a:spcAft>
                          <a:spcPts val="0"/>
                        </a:spcAft>
                      </a:pPr>
                      <a:r>
                        <a:rPr lang="en-GB" sz="1800">
                          <a:effectLst/>
                        </a:rPr>
                        <a:t>Year 2: 2018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tc>
                <a:tc>
                  <a:txBody>
                    <a:bodyPr/>
                    <a:lstStyle/>
                    <a:p>
                      <a:pPr marL="0" algn="l">
                        <a:spcAft>
                          <a:spcPts val="0"/>
                        </a:spcAft>
                      </a:pPr>
                      <a:r>
                        <a:rPr lang="en-GB" sz="1700" dirty="0">
                          <a:effectLst/>
                        </a:rPr>
                        <a:t>As for year 1, for second GCSE cycle. What’s the same, what’s different and any other probes suggested from first year.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3460" marR="6346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650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fld id="{00000000-1234-1234-1234-123412341234}" type="slidenum">
              <a:rPr lang="en-US"/>
              <a:pPr/>
              <a:t>5</a:t>
            </a:fld>
            <a:endParaRPr/>
          </a:p>
        </p:txBody>
      </p:sp>
      <p:sp>
        <p:nvSpPr>
          <p:cNvPr id="10" name="Rectangle 9"/>
          <p:cNvSpPr/>
          <p:nvPr/>
        </p:nvSpPr>
        <p:spPr>
          <a:xfrm>
            <a:off x="-302275" y="-45696"/>
            <a:ext cx="4919480" cy="7083101"/>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346146" y="430404"/>
            <a:ext cx="4271059" cy="584775"/>
          </a:xfrm>
          <a:prstGeom prst="rect">
            <a:avLst/>
          </a:prstGeom>
          <a:noFill/>
        </p:spPr>
        <p:txBody>
          <a:bodyPr wrap="square" rtlCol="0">
            <a:spAutoFit/>
          </a:bodyPr>
          <a:lstStyle/>
          <a:p>
            <a:r>
              <a:rPr lang="en-GB" sz="3200" b="1" dirty="0">
                <a:solidFill>
                  <a:srgbClr val="002060"/>
                </a:solidFill>
                <a:latin typeface="Playfair Display" panose="00000500000000000000" pitchFamily="2" charset="0"/>
              </a:rPr>
              <a:t>Data year 1  </a:t>
            </a:r>
          </a:p>
        </p:txBody>
      </p:sp>
      <p:sp>
        <p:nvSpPr>
          <p:cNvPr id="215" name="Shape 215"/>
          <p:cNvSpPr txBox="1"/>
          <p:nvPr/>
        </p:nvSpPr>
        <p:spPr>
          <a:xfrm>
            <a:off x="0" y="1160285"/>
            <a:ext cx="4464424" cy="5697715"/>
          </a:xfrm>
          <a:prstGeom prst="rect">
            <a:avLst/>
          </a:prstGeom>
          <a:noFill/>
          <a:ln>
            <a:noFill/>
          </a:ln>
        </p:spPr>
        <p:txBody>
          <a:bodyPr spcFirstLastPara="1" wrap="square" lIns="0" tIns="0" rIns="0" bIns="0" anchor="t" anchorCtr="0">
            <a:noAutofit/>
          </a:bodyPr>
          <a:lstStyle/>
          <a:p>
            <a:pPr marL="342900" indent="-342900">
              <a:buClrTx/>
              <a:buSzPts val="2800"/>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Sample of 18 schools from initial recruitment stratified by school size, catchment type, GCSE outcomes, SES, </a:t>
            </a:r>
            <a:r>
              <a:rPr lang="en-US" sz="20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Ofsted</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rating, governance and structure.</a:t>
            </a:r>
          </a:p>
          <a:p>
            <a:pPr marL="342900" indent="-342900">
              <a:buClrTx/>
              <a:buSzPts val="2800"/>
              <a:buFont typeface="Arial" panose="020B0604020202020204" pitchFamily="34" charset="0"/>
              <a:buChar cha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Tx/>
              <a:buSzPts val="2800"/>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Interviews with 18 Heads of </a:t>
            </a:r>
            <a:r>
              <a:rPr lang="en-US" sz="20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Maths</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 approach and confidence.</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Tx/>
              <a:buSzPts val="2800"/>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36 focus groups with Higher tier and Foundation tier students in Y11.</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Tx/>
              <a:buSzPts val="2800"/>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Interviews with 18 Higher and 18 Foundation tier teachers.</a:t>
            </a:r>
            <a:b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Tx/>
              <a:buSzPts val="2800"/>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Surveys with over 1600 Y11 students.</a:t>
            </a:r>
            <a:endParaRPr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indent="-107950">
              <a:buClr>
                <a:prstClr val="black"/>
              </a:buClr>
              <a:buSzPts val="2800"/>
            </a:pPr>
            <a:endParaRPr sz="2800" dirty="0">
              <a:solidFill>
                <a:srgbClr val="007FA3"/>
              </a:solidFill>
            </a:endParaRPr>
          </a:p>
          <a:p>
            <a:pPr marL="1485900" lvl="2" indent="-393700">
              <a:buClr>
                <a:prstClr val="black"/>
              </a:buClr>
              <a:buSzPts val="2800"/>
              <a:buFont typeface="Times New Roman"/>
              <a:buNone/>
            </a:pPr>
            <a:endParaRPr sz="2800" dirty="0">
              <a:solidFill>
                <a:srgbClr val="007FA3"/>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991" y="-415222"/>
            <a:ext cx="2883019" cy="288301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7346">
            <a:off x="6435600" y="4718748"/>
            <a:ext cx="1641563" cy="164225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6125">
            <a:off x="5832680" y="4384621"/>
            <a:ext cx="1765002" cy="176500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7560" y="1963549"/>
            <a:ext cx="2388354" cy="2388354"/>
          </a:xfrm>
          <a:prstGeom prst="rect">
            <a:avLst/>
          </a:prstGeom>
        </p:spPr>
      </p:pic>
    </p:spTree>
    <p:extLst>
      <p:ext uri="{BB962C8B-B14F-4D97-AF65-F5344CB8AC3E}">
        <p14:creationId xmlns:p14="http://schemas.microsoft.com/office/powerpoint/2010/main" val="157444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29" y="2137158"/>
            <a:ext cx="3469329" cy="3470797"/>
          </a:xfrm>
          <a:prstGeom prst="rect">
            <a:avLst/>
          </a:prstGeom>
        </p:spPr>
      </p:pic>
      <p:sp>
        <p:nvSpPr>
          <p:cNvPr id="222" name="Shape 222"/>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6</a:t>
            </a:fld>
            <a:endParaRPr sz="800" b="1" i="0" u="none" strike="noStrike" cap="none">
              <a:solidFill>
                <a:srgbClr val="003057"/>
              </a:solidFill>
              <a:latin typeface="Arial"/>
              <a:ea typeface="Arial"/>
              <a:cs typeface="Arial"/>
              <a:sym typeface="Arial"/>
            </a:endParaRPr>
          </a:p>
        </p:txBody>
      </p:sp>
      <p:sp>
        <p:nvSpPr>
          <p:cNvPr id="2" name="Rectangle 1"/>
          <p:cNvSpPr/>
          <p:nvPr/>
        </p:nvSpPr>
        <p:spPr>
          <a:xfrm>
            <a:off x="0" y="374648"/>
            <a:ext cx="3671183" cy="584775"/>
          </a:xfrm>
          <a:prstGeom prst="rect">
            <a:avLst/>
          </a:prstGeom>
        </p:spPr>
        <p:txBody>
          <a:bodyPr wrap="square">
            <a:spAutoFit/>
          </a:bodyPr>
          <a:lstStyle/>
          <a:p>
            <a:pPr marL="457200" lvl="1"/>
            <a:r>
              <a:rPr lang="en-US" sz="3200" b="1" dirty="0">
                <a:solidFill>
                  <a:srgbClr val="002060"/>
                </a:solidFill>
                <a:latin typeface="Playfair Display" panose="00000500000000000000" pitchFamily="2" charset="0"/>
              </a:rPr>
              <a:t>Confidence</a:t>
            </a:r>
            <a:endParaRPr lang="en-US" sz="2400" dirty="0">
              <a:solidFill>
                <a:srgbClr val="002060"/>
              </a:solidFill>
              <a:latin typeface="Playfair Display" panose="00000500000000000000" pitchFamily="2"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4430" t="11139" r="11181" b="56455"/>
          <a:stretch/>
        </p:blipFill>
        <p:spPr>
          <a:xfrm>
            <a:off x="1236188" y="1225426"/>
            <a:ext cx="2391755" cy="1746071"/>
          </a:xfrm>
          <a:prstGeom prst="rect">
            <a:avLst/>
          </a:prstGeom>
        </p:spPr>
      </p:pic>
      <p:sp>
        <p:nvSpPr>
          <p:cNvPr id="10" name="Rectangle 9"/>
          <p:cNvSpPr/>
          <p:nvPr/>
        </p:nvSpPr>
        <p:spPr>
          <a:xfrm>
            <a:off x="1706831" y="1552551"/>
            <a:ext cx="1539433" cy="889707"/>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762046" y="1817110"/>
            <a:ext cx="1429001" cy="400110"/>
          </a:xfrm>
          <a:prstGeom prst="rect">
            <a:avLst/>
          </a:prstGeom>
        </p:spPr>
        <p:txBody>
          <a:bodyPr wrap="square">
            <a:spAutoFit/>
          </a:body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Struggling</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437" y="2038842"/>
            <a:ext cx="6130907" cy="5642138"/>
          </a:xfrm>
          <a:prstGeom prst="rect">
            <a:avLst/>
          </a:prstGeom>
        </p:spPr>
      </p:pic>
      <p:sp>
        <p:nvSpPr>
          <p:cNvPr id="13" name="Rectangle 12"/>
          <p:cNvSpPr/>
          <p:nvPr/>
        </p:nvSpPr>
        <p:spPr>
          <a:xfrm>
            <a:off x="4958400" y="4157632"/>
            <a:ext cx="2680890" cy="1450323"/>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176717" y="3738693"/>
            <a:ext cx="2495090" cy="1754326"/>
          </a:xfrm>
          <a:prstGeom prst="rect">
            <a:avLst/>
          </a:prstGeom>
        </p:spPr>
        <p:txBody>
          <a:bodyPr wrap="square">
            <a:spAutoFit/>
          </a:bodyPr>
          <a:lstStyle/>
          <a:p>
            <a:pPr lvl="0"/>
            <a:endParaRPr lang="en-GB" sz="2800" dirty="0">
              <a:solidFill>
                <a:schemeClr val="bg1"/>
              </a:solidFill>
            </a:endParaRPr>
          </a:p>
          <a:p>
            <a:pPr lvl="1"/>
            <a:r>
              <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Totally unconfident, nervous as hell, would like to jump off a cliff </a:t>
            </a:r>
            <a:endParaRPr lang="en-GB" sz="12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44937" t="43713" r="14894" b="22026"/>
          <a:stretch/>
        </p:blipFill>
        <p:spPr>
          <a:xfrm>
            <a:off x="4778063" y="187000"/>
            <a:ext cx="3605736" cy="3075481"/>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44430" t="11139" r="11181" b="56455"/>
          <a:stretch/>
        </p:blipFill>
        <p:spPr>
          <a:xfrm>
            <a:off x="1180971" y="4686871"/>
            <a:ext cx="2391755" cy="1746071"/>
          </a:xfrm>
          <a:prstGeom prst="rect">
            <a:avLst/>
          </a:prstGeom>
        </p:spPr>
      </p:pic>
      <p:sp>
        <p:nvSpPr>
          <p:cNvPr id="22" name="Rectangle 21"/>
          <p:cNvSpPr/>
          <p:nvPr/>
        </p:nvSpPr>
        <p:spPr>
          <a:xfrm>
            <a:off x="1640446" y="5048166"/>
            <a:ext cx="1539433" cy="889707"/>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531405" y="3421251"/>
            <a:ext cx="1835596" cy="736381"/>
          </a:xfrm>
          <a:prstGeom prst="rect">
            <a:avLst/>
          </a:prstGeom>
          <a:solidFill>
            <a:srgbClr val="EA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62046" y="3538665"/>
            <a:ext cx="1231427" cy="400110"/>
          </a:xfrm>
          <a:prstGeom prst="rect">
            <a:avLst/>
          </a:prstGeom>
        </p:spPr>
        <p:txBody>
          <a:bodyPr wrap="none">
            <a:spAutoFit/>
          </a:body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 gamble</a:t>
            </a: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1760569" y="5106133"/>
            <a:ext cx="1507799" cy="707886"/>
          </a:xfrm>
          <a:prstGeom prst="rect">
            <a:avLst/>
          </a:prstGeom>
        </p:spPr>
        <p:txBody>
          <a:bodyPr wrap="square">
            <a:spAutoFit/>
          </a:body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 guessing game</a:t>
            </a: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4396384" y="1170222"/>
            <a:ext cx="2928937" cy="830997"/>
          </a:xfrm>
          <a:prstGeom prst="rect">
            <a:avLst/>
          </a:prstGeom>
        </p:spPr>
        <p:txBody>
          <a:bodyPr wrap="square">
            <a:spAutoFit/>
          </a:bodyPr>
          <a:lstStyle/>
          <a:p>
            <a:pPr marL="914400" lvl="2"/>
            <a:r>
              <a:rPr lang="en-GB"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 don’t feel I’ve got a clue</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9" name="Rectangle 8"/>
          <p:cNvSpPr/>
          <p:nvPr/>
        </p:nvSpPr>
        <p:spPr>
          <a:xfrm>
            <a:off x="837796" y="3754918"/>
            <a:ext cx="5412879" cy="2407306"/>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168079" y="1330938"/>
            <a:ext cx="5048821" cy="2060350"/>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Shape 23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7</a:t>
            </a:fld>
            <a:endParaRPr sz="800" b="1">
              <a:solidFill>
                <a:srgbClr val="003057"/>
              </a:solidFill>
              <a:latin typeface="Arial"/>
              <a:ea typeface="Arial"/>
              <a:cs typeface="Arial"/>
              <a:sym typeface="Arial"/>
            </a:endParaRPr>
          </a:p>
        </p:txBody>
      </p:sp>
      <p:sp>
        <p:nvSpPr>
          <p:cNvPr id="231" name="Shape 231"/>
          <p:cNvSpPr txBox="1"/>
          <p:nvPr/>
        </p:nvSpPr>
        <p:spPr>
          <a:xfrm>
            <a:off x="1002063" y="3391288"/>
            <a:ext cx="5053224" cy="254082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600" i="1" dirty="0">
              <a:solidFill>
                <a:schemeClr val="dk1"/>
              </a:solidFill>
              <a:latin typeface="Arial"/>
              <a:ea typeface="Arial"/>
              <a:cs typeface="Arial"/>
              <a:sym typeface="Arial"/>
            </a:endParaRPr>
          </a:p>
          <a:p>
            <a:pPr marL="0" marR="0" lvl="0" indent="0" algn="l" rtl="0">
              <a:spcBef>
                <a:spcPts val="0"/>
              </a:spcBef>
              <a:spcAft>
                <a:spcPts val="0"/>
              </a:spcAft>
              <a:buNone/>
            </a:pPr>
            <a:endParaRPr sz="1600" i="1" dirty="0">
              <a:solidFill>
                <a:schemeClr val="dk1"/>
              </a:solidFill>
              <a:latin typeface="Arial"/>
              <a:ea typeface="Arial"/>
              <a:cs typeface="Arial"/>
              <a:sym typeface="Arial"/>
            </a:endParaRPr>
          </a:p>
          <a:p>
            <a:pPr marL="0" marR="0" lvl="0" indent="0" algn="l" rtl="0">
              <a:spcBef>
                <a:spcPts val="0"/>
              </a:spcBef>
              <a:spcAft>
                <a:spcPts val="0"/>
              </a:spcAft>
              <a:buNone/>
            </a:pPr>
            <a:r>
              <a:rPr lang="en-US" sz="1600" i="1" dirty="0">
                <a:solidFill>
                  <a:schemeClr val="dk1"/>
                </a:solidFill>
                <a:latin typeface="Arial"/>
                <a:ea typeface="Arial"/>
                <a:cs typeface="Arial"/>
                <a:sym typeface="Arial"/>
              </a:rPr>
              <a:t>We did look at Foundation for two or three girls in the lower set and in fact they did the Foundation, needing the high mark, in January.  But they did better overall on the Higher paper than they did the lower paper.  And our experience previously is the person has to get so many marks to get a C in a Foundation that we’re better off doing the Higher where they can concentrate on a small section (of </a:t>
            </a:r>
            <a:r>
              <a:rPr lang="en-US" sz="1600" i="1" dirty="0" err="1">
                <a:solidFill>
                  <a:schemeClr val="dk1"/>
                </a:solidFill>
                <a:latin typeface="Arial"/>
                <a:ea typeface="Arial"/>
                <a:cs typeface="Arial"/>
                <a:sym typeface="Arial"/>
              </a:rPr>
              <a:t>maths</a:t>
            </a:r>
            <a:r>
              <a:rPr lang="en-US" sz="1600" i="1" dirty="0">
                <a:solidFill>
                  <a:schemeClr val="dk1"/>
                </a:solidFill>
                <a:latin typeface="Arial"/>
                <a:ea typeface="Arial"/>
                <a:cs typeface="Arial"/>
                <a:sym typeface="Arial"/>
              </a:rPr>
              <a:t>) and just get that few marks, so we’ve stuck with Higher. </a:t>
            </a:r>
            <a:endParaRPr sz="1600" dirty="0">
              <a:solidFill>
                <a:schemeClr val="dk1"/>
              </a:solidFill>
              <a:latin typeface="Arial"/>
              <a:ea typeface="Arial"/>
              <a:cs typeface="Arial"/>
              <a:sym typeface="Arial"/>
            </a:endParaRPr>
          </a:p>
          <a:p>
            <a:pPr marL="514350" marR="0" lvl="0" indent="-336550" algn="l" rtl="0">
              <a:spcBef>
                <a:spcPts val="0"/>
              </a:spcBef>
              <a:spcAft>
                <a:spcPts val="0"/>
              </a:spcAft>
              <a:buClr>
                <a:schemeClr val="dk1"/>
              </a:buClr>
              <a:buSzPts val="2800"/>
              <a:buFont typeface="Arial"/>
              <a:buNone/>
            </a:pPr>
            <a:endParaRPr sz="2800" dirty="0">
              <a:solidFill>
                <a:srgbClr val="007FA3"/>
              </a:solidFill>
              <a:latin typeface="Arial"/>
              <a:ea typeface="Arial"/>
              <a:cs typeface="Arial"/>
              <a:sym typeface="Arial"/>
            </a:endParaRPr>
          </a:p>
          <a:p>
            <a:pPr marL="285750" marR="0" lvl="0" indent="-107950" algn="l" rtl="0">
              <a:spcBef>
                <a:spcPts val="0"/>
              </a:spcBef>
              <a:spcAft>
                <a:spcPts val="0"/>
              </a:spcAft>
              <a:buClr>
                <a:schemeClr val="dk1"/>
              </a:buClr>
              <a:buSzPts val="2800"/>
              <a:buFont typeface="Arial"/>
              <a:buNone/>
            </a:pPr>
            <a:endParaRPr sz="2800" dirty="0">
              <a:solidFill>
                <a:srgbClr val="007FA3"/>
              </a:solidFill>
              <a:latin typeface="Arial"/>
              <a:ea typeface="Arial"/>
              <a:cs typeface="Aria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
        <p:nvSpPr>
          <p:cNvPr id="2" name="Rectangle 1"/>
          <p:cNvSpPr/>
          <p:nvPr/>
        </p:nvSpPr>
        <p:spPr>
          <a:xfrm>
            <a:off x="81022" y="382533"/>
            <a:ext cx="6386685" cy="584775"/>
          </a:xfrm>
          <a:prstGeom prst="rect">
            <a:avLst/>
          </a:prstGeom>
        </p:spPr>
        <p:txBody>
          <a:bodyPr wrap="none">
            <a:spAutoFit/>
          </a:bodyPr>
          <a:lstStyle/>
          <a:p>
            <a:pPr lvl="0"/>
            <a:r>
              <a:rPr lang="en-GB" sz="3200" b="1" dirty="0">
                <a:solidFill>
                  <a:srgbClr val="003057"/>
                </a:solidFill>
                <a:latin typeface="Playfair Display" panose="00000500000000000000" pitchFamily="2" charset="0"/>
              </a:rPr>
              <a:t>Imposing old ideas onto new system</a:t>
            </a:r>
          </a:p>
        </p:txBody>
      </p:sp>
      <p:sp>
        <p:nvSpPr>
          <p:cNvPr id="3" name="Rectangle 2"/>
          <p:cNvSpPr/>
          <p:nvPr/>
        </p:nvSpPr>
        <p:spPr>
          <a:xfrm>
            <a:off x="3237540" y="1698036"/>
            <a:ext cx="4572000" cy="1477328"/>
          </a:xfrm>
          <a:prstGeom prst="rect">
            <a:avLst/>
          </a:prstGeom>
        </p:spPr>
        <p:txBody>
          <a:bodyPr>
            <a:spAutoFit/>
          </a:bodyPr>
          <a:lstStyle/>
          <a:p>
            <a:pPr lvl="0" algn="just"/>
            <a:r>
              <a:rPr lang="en-GB" sz="1800" i="1" dirty="0">
                <a:solidFill>
                  <a:schemeClr val="dk1"/>
                </a:solidFill>
                <a:latin typeface="Open Sans" panose="020B0606030504020204" pitchFamily="34" charset="0"/>
                <a:ea typeface="Open Sans" panose="020B0606030504020204" pitchFamily="34" charset="0"/>
                <a:cs typeface="Open Sans" panose="020B0606030504020204" pitchFamily="34" charset="0"/>
              </a:rPr>
              <a:t>Do I put them on the Foundation where I know they’ll definitely get a 4 or a 5, but it won’t be challenging for them, or put them on the Higher where maybe they might be able to get a 6 but if they have a bad day, then they could get a U?</a:t>
            </a:r>
            <a:endParaRPr lang="en-GB" sz="1800" dirty="0">
              <a:solidFill>
                <a:srgbClr val="007FA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087" y="1643444"/>
            <a:ext cx="1428750" cy="1428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043" y="4169293"/>
            <a:ext cx="1428750" cy="1428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8" name="Rectangle 7"/>
          <p:cNvSpPr/>
          <p:nvPr/>
        </p:nvSpPr>
        <p:spPr>
          <a:xfrm>
            <a:off x="4152900" y="4119391"/>
            <a:ext cx="4124946" cy="1634124"/>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40482" y="2027597"/>
            <a:ext cx="4288421" cy="957457"/>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Shape 23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8</a:t>
            </a:fld>
            <a:endParaRPr sz="800" b="1">
              <a:solidFill>
                <a:srgbClr val="003057"/>
              </a:solidFill>
              <a:latin typeface="Arial"/>
              <a:ea typeface="Arial"/>
              <a:cs typeface="Arial"/>
              <a:sym typeface="Arial"/>
            </a:endParaRPr>
          </a:p>
        </p:txBody>
      </p:sp>
      <p:sp>
        <p:nvSpPr>
          <p:cNvPr id="240" name="Shape 240"/>
          <p:cNvSpPr txBox="1"/>
          <p:nvPr/>
        </p:nvSpPr>
        <p:spPr>
          <a:xfrm>
            <a:off x="4449995" y="3890556"/>
            <a:ext cx="3827851" cy="221330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b="1" i="1" dirty="0">
              <a:solidFill>
                <a:srgbClr val="007FA3"/>
              </a:solidFill>
              <a:latin typeface="Arial"/>
              <a:ea typeface="Arial"/>
              <a:cs typeface="Arial"/>
              <a:sym typeface="Arial"/>
            </a:endParaRPr>
          </a:p>
          <a:p>
            <a:pPr marL="0" marR="0" lvl="0" indent="0" algn="l" rtl="0">
              <a:spcBef>
                <a:spcPts val="0"/>
              </a:spcBef>
              <a:spcAft>
                <a:spcPts val="0"/>
              </a:spcAft>
              <a:buNone/>
            </a:pPr>
            <a:r>
              <a:rPr lang="en-US" sz="1600"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2000"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danger is some of our pupils unfortunately might fall off the Higher paper because they can’t get enough marks on it </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400" b="1" i="1"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rgbClr val="007FA3"/>
              </a:solidFill>
              <a:latin typeface="Arial"/>
              <a:ea typeface="Arial"/>
              <a:cs typeface="Arial"/>
              <a:sym typeface="Arial"/>
            </a:endParaRPr>
          </a:p>
          <a:p>
            <a:pPr marL="285750" marR="0" lvl="0" indent="-107950" algn="l" rtl="0">
              <a:spcBef>
                <a:spcPts val="0"/>
              </a:spcBef>
              <a:spcAft>
                <a:spcPts val="0"/>
              </a:spcAft>
              <a:buClr>
                <a:schemeClr val="dk1"/>
              </a:buClr>
              <a:buSzPts val="2800"/>
              <a:buFont typeface="Arial"/>
              <a:buNone/>
            </a:pPr>
            <a:endParaRPr sz="2800" dirty="0">
              <a:solidFill>
                <a:srgbClr val="007FA3"/>
              </a:solidFill>
              <a:latin typeface="Arial"/>
              <a:ea typeface="Arial"/>
              <a:cs typeface="Aria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
        <p:nvSpPr>
          <p:cNvPr id="2" name="Rectangle 1"/>
          <p:cNvSpPr/>
          <p:nvPr/>
        </p:nvSpPr>
        <p:spPr>
          <a:xfrm>
            <a:off x="-279948" y="295601"/>
            <a:ext cx="9115063" cy="1077218"/>
          </a:xfrm>
          <a:prstGeom prst="rect">
            <a:avLst/>
          </a:prstGeom>
        </p:spPr>
        <p:txBody>
          <a:bodyPr wrap="square">
            <a:spAutoFit/>
          </a:bodyPr>
          <a:lstStyle/>
          <a:p>
            <a:pPr marL="457200" lvl="1"/>
            <a:r>
              <a:rPr lang="en-GB" sz="3200" b="1" dirty="0">
                <a:solidFill>
                  <a:srgbClr val="003057"/>
                </a:solidFill>
                <a:latin typeface="Playfair Display" panose="00000500000000000000" pitchFamily="2" charset="0"/>
              </a:rPr>
              <a:t>Lacking information around the grade boundaries 1</a:t>
            </a:r>
          </a:p>
        </p:txBody>
      </p:sp>
      <p:sp>
        <p:nvSpPr>
          <p:cNvPr id="3" name="Rectangle 2"/>
          <p:cNvSpPr/>
          <p:nvPr/>
        </p:nvSpPr>
        <p:spPr>
          <a:xfrm>
            <a:off x="879378" y="2259793"/>
            <a:ext cx="4042784" cy="707886"/>
          </a:xfrm>
          <a:prstGeom prst="rect">
            <a:avLst/>
          </a:prstGeom>
        </p:spPr>
        <p:txBody>
          <a:bodyPr wrap="square">
            <a:spAutoFit/>
          </a:bodyPr>
          <a:lstStyle/>
          <a:p>
            <a:pPr lvl="0"/>
            <a:r>
              <a:rPr lang="en-GB" sz="2000" i="1" dirty="0">
                <a:solidFill>
                  <a:schemeClr val="dk1"/>
                </a:solidFill>
                <a:latin typeface="Open Sans" panose="020B0606030504020204" pitchFamily="34" charset="0"/>
                <a:ea typeface="Open Sans" panose="020B0606030504020204" pitchFamily="34" charset="0"/>
                <a:cs typeface="Open Sans" panose="020B0606030504020204" pitchFamily="34" charset="0"/>
              </a:rPr>
              <a:t>because I don’t know the grade boundary, I can’t risk it. </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260" y="1807028"/>
            <a:ext cx="1428750" cy="1428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442" y="3986283"/>
            <a:ext cx="1428750" cy="1428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4" name="Rectangle 3"/>
          <p:cNvSpPr/>
          <p:nvPr/>
        </p:nvSpPr>
        <p:spPr>
          <a:xfrm>
            <a:off x="1193698" y="1422629"/>
            <a:ext cx="6584489" cy="4915421"/>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Shape 246"/>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9</a:t>
            </a:fld>
            <a:endParaRPr sz="800" b="1">
              <a:solidFill>
                <a:srgbClr val="003057"/>
              </a:solidFill>
              <a:latin typeface="Arial"/>
              <a:ea typeface="Arial"/>
              <a:cs typeface="Arial"/>
              <a:sym typeface="Arial"/>
            </a:endParaRPr>
          </a:p>
        </p:txBody>
      </p:sp>
      <p:sp>
        <p:nvSpPr>
          <p:cNvPr id="248" name="Shape 248"/>
          <p:cNvSpPr txBox="1"/>
          <p:nvPr/>
        </p:nvSpPr>
        <p:spPr>
          <a:xfrm>
            <a:off x="1415596" y="1378161"/>
            <a:ext cx="6048672" cy="5747948"/>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endParaRPr sz="1600" b="0" i="1" u="none" strike="noStrike" cap="none" dirty="0">
              <a:solidFill>
                <a:schemeClr val="dk1"/>
              </a:solidFill>
              <a:latin typeface="Arial"/>
              <a:ea typeface="Arial"/>
              <a:cs typeface="Arial"/>
              <a:sym typeface="Arial"/>
            </a:endParaRPr>
          </a:p>
          <a:p>
            <a:pPr marL="0" marR="0" lvl="1" indent="0" algn="just" rtl="0">
              <a:spcBef>
                <a:spcPts val="0"/>
              </a:spcBef>
              <a:spcAft>
                <a:spcPts val="0"/>
              </a:spcAft>
              <a:buNone/>
            </a:pPr>
            <a:r>
              <a:rPr lang="en-US" sz="1800" b="0" i="1" u="none" strike="noStrike" cap="none" dirty="0">
                <a:solidFill>
                  <a:schemeClr val="dk1"/>
                </a:solidFill>
                <a:latin typeface="Arial"/>
                <a:ea typeface="Arial"/>
                <a:cs typeface="Arial"/>
                <a:sym typeface="Arial"/>
              </a:rPr>
              <a:t>Last year every group bar one sat the Higher paper, because we felt kids could access the Higher paper. ...Last year we had six groups, so five took them and we had a very weak nurture group who'd sat the Foundation; because we felt the old </a:t>
            </a:r>
            <a:r>
              <a:rPr lang="en-US" sz="1800" b="0" i="1" u="none" strike="noStrike" cap="none" dirty="0" err="1">
                <a:solidFill>
                  <a:schemeClr val="dk1"/>
                </a:solidFill>
                <a:latin typeface="Arial"/>
                <a:ea typeface="Arial"/>
                <a:cs typeface="Arial"/>
                <a:sym typeface="Arial"/>
              </a:rPr>
              <a:t>Edexcel</a:t>
            </a:r>
            <a:r>
              <a:rPr lang="en-US" sz="1800" b="0" i="1" u="none" strike="noStrike" cap="none" dirty="0">
                <a:solidFill>
                  <a:schemeClr val="dk1"/>
                </a:solidFill>
                <a:latin typeface="Arial"/>
                <a:ea typeface="Arial"/>
                <a:cs typeface="Arial"/>
                <a:sym typeface="Arial"/>
              </a:rPr>
              <a:t> papers, just about every student could access the Higher paper, even very weak students could get grades off them, that's certainly not the case with this paper. So now, ….(of) seven groups we have, only two are going for the Higher paper. ..it's quite a shift. Now, possibly, retrospectively I may have gone with three groups but because we were a bit unsure whether they could access a Higher paper they followed a Foundation scheme at work; looking back now they probably could have done it. But certainly, I don't think we'll ever get to a stage, certainly in my time very soon where the majority will be doing Higher. </a:t>
            </a:r>
            <a:endParaRPr sz="1800" b="0" i="1"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400" b="1" i="1" dirty="0">
              <a:solidFill>
                <a:srgbClr val="000000"/>
              </a:solidFill>
              <a:latin typeface="Arial"/>
              <a:ea typeface="Arial"/>
              <a:cs typeface="Arial"/>
              <a:sym typeface="Arial"/>
            </a:endParaRPr>
          </a:p>
          <a:p>
            <a:pPr marL="0" marR="0" lvl="0" indent="0" algn="l" rtl="0">
              <a:spcBef>
                <a:spcPts val="0"/>
              </a:spcBef>
              <a:spcAft>
                <a:spcPts val="0"/>
              </a:spcAft>
              <a:buNone/>
            </a:pPr>
            <a:endParaRPr sz="2400" b="1" i="1" dirty="0">
              <a:solidFill>
                <a:srgbClr val="000000"/>
              </a:solidFill>
              <a:latin typeface="Arial"/>
              <a:ea typeface="Arial"/>
              <a:cs typeface="Arial"/>
              <a:sym typeface="Arial"/>
            </a:endParaRPr>
          </a:p>
          <a:p>
            <a:pPr marL="0" marR="0" lvl="0" indent="0" algn="l" rtl="0">
              <a:spcBef>
                <a:spcPts val="0"/>
              </a:spcBef>
              <a:spcAft>
                <a:spcPts val="0"/>
              </a:spcAft>
              <a:buNone/>
            </a:pPr>
            <a:endParaRPr sz="2400" b="1" i="1" dirty="0">
              <a:solidFill>
                <a:srgbClr val="000000"/>
              </a:solidFill>
              <a:latin typeface="Arial"/>
              <a:ea typeface="Arial"/>
              <a:cs typeface="Arial"/>
              <a:sym typeface="Arial"/>
            </a:endParaRPr>
          </a:p>
          <a:p>
            <a:pPr marL="0" marR="0" lvl="0" indent="0" algn="l" rtl="0">
              <a:spcBef>
                <a:spcPts val="0"/>
              </a:spcBef>
              <a:spcAft>
                <a:spcPts val="0"/>
              </a:spcAft>
              <a:buNone/>
            </a:pPr>
            <a:endParaRPr sz="2800" dirty="0">
              <a:solidFill>
                <a:srgbClr val="007FA3"/>
              </a:solidFill>
              <a:latin typeface="Arial"/>
              <a:ea typeface="Arial"/>
              <a:cs typeface="Arial"/>
              <a:sym typeface="Arial"/>
            </a:endParaRPr>
          </a:p>
          <a:p>
            <a:pPr marL="285750" marR="0" lvl="0" indent="-107950" algn="l" rtl="0">
              <a:spcBef>
                <a:spcPts val="0"/>
              </a:spcBef>
              <a:spcAft>
                <a:spcPts val="0"/>
              </a:spcAft>
              <a:buClr>
                <a:schemeClr val="dk1"/>
              </a:buClr>
              <a:buSzPts val="2800"/>
              <a:buFont typeface="Arial"/>
              <a:buNone/>
            </a:pPr>
            <a:endParaRPr sz="2800" dirty="0">
              <a:solidFill>
                <a:srgbClr val="007FA3"/>
              </a:solidFill>
              <a:latin typeface="Arial"/>
              <a:ea typeface="Arial"/>
              <a:cs typeface="Aria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
        <p:nvSpPr>
          <p:cNvPr id="2" name="Rectangle 1"/>
          <p:cNvSpPr/>
          <p:nvPr/>
        </p:nvSpPr>
        <p:spPr>
          <a:xfrm>
            <a:off x="175126" y="208345"/>
            <a:ext cx="8042899" cy="1077218"/>
          </a:xfrm>
          <a:prstGeom prst="rect">
            <a:avLst/>
          </a:prstGeom>
        </p:spPr>
        <p:txBody>
          <a:bodyPr wrap="square">
            <a:spAutoFit/>
          </a:bodyPr>
          <a:lstStyle/>
          <a:p>
            <a:pPr lvl="1"/>
            <a:r>
              <a:rPr lang="en-GB" sz="3200" b="1" dirty="0">
                <a:solidFill>
                  <a:schemeClr val="dk2"/>
                </a:solidFill>
                <a:latin typeface="Playfair Display" panose="00000500000000000000" pitchFamily="2" charset="0"/>
              </a:rPr>
              <a:t>Lacking information around the grade boundaries 2</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1407</TotalTime>
  <Words>5254</Words>
  <Application>Microsoft Office PowerPoint</Application>
  <PresentationFormat>On-screen Show (4:3)</PresentationFormat>
  <Paragraphs>366</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SimSun</vt:lpstr>
      <vt:lpstr>Arial</vt:lpstr>
      <vt:lpstr>Calibri</vt:lpstr>
      <vt:lpstr>Calibri Light</vt:lpstr>
      <vt:lpstr>Open Sans</vt:lpstr>
      <vt:lpstr>Playfair Display</vt:lpstr>
      <vt:lpstr>Times New Roman</vt:lpstr>
      <vt:lpstr>Office Theme</vt:lpstr>
      <vt:lpstr>GCSE (9-1) Mathematics Qualification and Free Surround Efficacy Study From ‘jumping off a cliff’ to ‘it was pretty good’: tier entry decisions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the event: For some, (a move to) enter for H only if a potential 6+</vt:lpstr>
      <vt:lpstr>‘Entering for Foundation boosts the chance of getting a 5’</vt:lpstr>
      <vt:lpstr>But sometimes 4+ trumps: ‘entering for Higher it’s easier to get a 4’</vt:lpstr>
      <vt:lpstr>Centrality of Value Added and other performance measures, especially for leadership</vt:lpstr>
      <vt:lpstr>Parental influence either way</vt:lpstr>
      <vt:lpstr>Listening to student preferences, concerns about student experiences and mental health</vt:lpstr>
      <vt:lpstr>For many middle students, H tier entry separated from a H curriculum</vt:lpstr>
      <vt:lpstr>PowerPoint Presentation</vt:lpstr>
      <vt:lpstr>Appendix 1: Heads of Mathematics</vt:lpstr>
      <vt:lpstr>Appendix 2: Reports produced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Maths Qualification and Free Surround Efficacy Study From ‘jump off a cliff’ to ‘it was pretty good’: tier entry decisions pre- and post- Mathematics GCSE 9-1</dc:title>
  <dc:creator>Barrow, Ellen</dc:creator>
  <cp:lastModifiedBy>Golding, Jenefer (Jennie)</cp:lastModifiedBy>
  <cp:revision>42</cp:revision>
  <cp:lastPrinted>2018-04-19T14:32:43Z</cp:lastPrinted>
  <dcterms:modified xsi:type="dcterms:W3CDTF">2018-04-26T10:40:50Z</dcterms:modified>
</cp:coreProperties>
</file>