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90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11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53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6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6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59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1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17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3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7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19AE-38E3-467E-A8A1-93773C88AFC5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92D63-25C0-4F5D-B34B-3CC67749D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3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040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very quick outlook to retention of staff in non-Russell Group British universities: who wants to continue to work in higher education?</a:t>
            </a:r>
          </a:p>
          <a:p>
            <a:r>
              <a:rPr lang="en-GB" smtClean="0"/>
              <a:t>Giulio Marini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2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Table </a:t>
            </a:r>
            <a:r>
              <a:rPr lang="en-GB" sz="4000" b="1" dirty="0" smtClean="0"/>
              <a:t>1 </a:t>
            </a:r>
            <a:r>
              <a:rPr lang="en-GB" sz="4000" b="1" dirty="0"/>
              <a:t>– </a:t>
            </a:r>
            <a:r>
              <a:rPr lang="en-GB" sz="4000" b="1" dirty="0"/>
              <a:t>P</a:t>
            </a:r>
            <a:r>
              <a:rPr lang="en-GB" sz="4000" b="1" dirty="0" smtClean="0"/>
              <a:t>referred destination </a:t>
            </a:r>
            <a:r>
              <a:rPr lang="en-GB" sz="4000" b="1" dirty="0"/>
              <a:t>of academic staff by function </a:t>
            </a:r>
            <a:r>
              <a:rPr lang="en-GB" sz="4000" b="1" dirty="0" smtClean="0"/>
              <a:t>(% of “I am planning to… [yes/no]”)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10911"/>
              </p:ext>
            </p:extLst>
          </p:nvPr>
        </p:nvGraphicFramePr>
        <p:xfrm>
          <a:off x="1607127" y="2568575"/>
          <a:ext cx="7878617" cy="14033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718393">
                  <a:extLst>
                    <a:ext uri="{9D8B030D-6E8A-4147-A177-3AD203B41FA5}">
                      <a16:colId xmlns:a16="http://schemas.microsoft.com/office/drawing/2014/main" val="3719131334"/>
                    </a:ext>
                  </a:extLst>
                </a:gridCol>
                <a:gridCol w="1053408">
                  <a:extLst>
                    <a:ext uri="{9D8B030D-6E8A-4147-A177-3AD203B41FA5}">
                      <a16:colId xmlns:a16="http://schemas.microsoft.com/office/drawing/2014/main" val="2132418551"/>
                    </a:ext>
                  </a:extLst>
                </a:gridCol>
                <a:gridCol w="1053408">
                  <a:extLst>
                    <a:ext uri="{9D8B030D-6E8A-4147-A177-3AD203B41FA5}">
                      <a16:colId xmlns:a16="http://schemas.microsoft.com/office/drawing/2014/main" val="3728599696"/>
                    </a:ext>
                  </a:extLst>
                </a:gridCol>
                <a:gridCol w="1053408">
                  <a:extLst>
                    <a:ext uri="{9D8B030D-6E8A-4147-A177-3AD203B41FA5}">
                      <a16:colId xmlns:a16="http://schemas.microsoft.com/office/drawing/2014/main" val="3936335609"/>
                    </a:ext>
                  </a:extLst>
                </a:gridCol>
              </a:tblGrid>
              <a:tr h="248516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i="1" u="none" strike="noStrike" dirty="0">
                          <a:effectLst/>
                        </a:rPr>
                        <a:t>a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i="1" u="none" strike="noStrike" dirty="0">
                          <a:effectLst/>
                        </a:rPr>
                        <a:t>b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i="1" u="none" strike="noStrike" dirty="0">
                          <a:effectLst/>
                        </a:rPr>
                        <a:t>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39854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Teaching &amp; research (traditional academic)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59.1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15.4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59.1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928632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Research only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22.2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25.4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46.0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379126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Teaching only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24.0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25.3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44.0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1991335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Neither teaching nor research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6.7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23.3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524195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632383"/>
              </p:ext>
            </p:extLst>
          </p:nvPr>
        </p:nvGraphicFramePr>
        <p:xfrm>
          <a:off x="1607127" y="4399396"/>
          <a:ext cx="7248814" cy="84201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5359">
                  <a:extLst>
                    <a:ext uri="{9D8B030D-6E8A-4147-A177-3AD203B41FA5}">
                      <a16:colId xmlns:a16="http://schemas.microsoft.com/office/drawing/2014/main" val="139430442"/>
                    </a:ext>
                  </a:extLst>
                </a:gridCol>
                <a:gridCol w="6973455">
                  <a:extLst>
                    <a:ext uri="{9D8B030D-6E8A-4147-A177-3AD203B41FA5}">
                      <a16:colId xmlns:a16="http://schemas.microsoft.com/office/drawing/2014/main" val="4137546656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i="1" u="none" strike="noStrike" dirty="0">
                          <a:effectLst/>
                        </a:rPr>
                        <a:t>a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Moving </a:t>
                      </a:r>
                      <a:r>
                        <a:rPr lang="en-GB" sz="1800" u="none" strike="noStrike" dirty="0">
                          <a:effectLst/>
                        </a:rPr>
                        <a:t>into academic track (T&amp;R)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872436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i="1" u="none" strike="noStrike" dirty="0">
                          <a:effectLst/>
                        </a:rPr>
                        <a:t>b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Moving </a:t>
                      </a:r>
                      <a:r>
                        <a:rPr lang="en-GB" sz="1800" u="none" strike="noStrike" dirty="0">
                          <a:effectLst/>
                        </a:rPr>
                        <a:t>outside higher education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711737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i="1" u="none" strike="noStrike" dirty="0">
                          <a:effectLst/>
                        </a:rPr>
                        <a:t>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Remaining </a:t>
                      </a:r>
                      <a:r>
                        <a:rPr lang="en-GB" sz="1800" u="none" strike="noStrike" dirty="0">
                          <a:effectLst/>
                        </a:rPr>
                        <a:t>in current career track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99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00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743"/>
            <a:ext cx="12192000" cy="909493"/>
          </a:xfrm>
        </p:spPr>
        <p:txBody>
          <a:bodyPr>
            <a:normAutofit/>
          </a:bodyPr>
          <a:lstStyle/>
          <a:p>
            <a:r>
              <a:rPr lang="en-GB" sz="2800" b="1" dirty="0"/>
              <a:t>Table </a:t>
            </a:r>
            <a:r>
              <a:rPr lang="en-GB" sz="2800" b="1" dirty="0" smtClean="0"/>
              <a:t>2 </a:t>
            </a:r>
            <a:r>
              <a:rPr lang="en-GB" sz="2800" b="1" dirty="0"/>
              <a:t>– Comparison of averages </a:t>
            </a:r>
            <a:r>
              <a:rPr lang="en-GB" sz="2800" b="1" dirty="0" smtClean="0"/>
              <a:t>about </a:t>
            </a:r>
            <a:r>
              <a:rPr lang="en-GB" sz="2800" b="1" dirty="0"/>
              <a:t>intention to leave higher </a:t>
            </a:r>
            <a:r>
              <a:rPr lang="en-GB" sz="2800" b="1" dirty="0" smtClean="0"/>
              <a:t>education</a:t>
            </a:r>
            <a:endParaRPr lang="en-GB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504445"/>
              </p:ext>
            </p:extLst>
          </p:nvPr>
        </p:nvGraphicFramePr>
        <p:xfrm>
          <a:off x="180108" y="1469015"/>
          <a:ext cx="11684001" cy="489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0285">
                  <a:extLst>
                    <a:ext uri="{9D8B030D-6E8A-4147-A177-3AD203B41FA5}">
                      <a16:colId xmlns:a16="http://schemas.microsoft.com/office/drawing/2014/main" val="1968232142"/>
                    </a:ext>
                  </a:extLst>
                </a:gridCol>
                <a:gridCol w="2698438">
                  <a:extLst>
                    <a:ext uri="{9D8B030D-6E8A-4147-A177-3AD203B41FA5}">
                      <a16:colId xmlns:a16="http://schemas.microsoft.com/office/drawing/2014/main" val="1554146845"/>
                    </a:ext>
                  </a:extLst>
                </a:gridCol>
                <a:gridCol w="2747639">
                  <a:extLst>
                    <a:ext uri="{9D8B030D-6E8A-4147-A177-3AD203B41FA5}">
                      <a16:colId xmlns:a16="http://schemas.microsoft.com/office/drawing/2014/main" val="2460873712"/>
                    </a:ext>
                  </a:extLst>
                </a:gridCol>
                <a:gridCol w="2747639">
                  <a:extLst>
                    <a:ext uri="{9D8B030D-6E8A-4147-A177-3AD203B41FA5}">
                      <a16:colId xmlns:a16="http://schemas.microsoft.com/office/drawing/2014/main" val="3946778446"/>
                    </a:ext>
                  </a:extLst>
                </a:gridCol>
              </a:tblGrid>
              <a:tr h="298862">
                <a:tc>
                  <a:txBody>
                    <a:bodyPr/>
                    <a:lstStyle/>
                    <a:p>
                      <a:endParaRPr lang="en-GB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all" dirty="0">
                          <a:effectLst/>
                        </a:rPr>
                        <a:t>Intention to exit </a:t>
                      </a:r>
                      <a:r>
                        <a:rPr lang="en-GB" sz="2000" cap="all" dirty="0" smtClean="0">
                          <a:effectLst/>
                        </a:rPr>
                        <a:t>Higher Education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all">
                          <a:effectLst/>
                        </a:rPr>
                        <a:t>t test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1691863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endParaRPr lang="en-GB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No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Yes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(p</a:t>
                      </a:r>
                      <a:r>
                        <a:rPr lang="en-GB" sz="2000" cap="all" dirty="0">
                          <a:effectLst/>
                        </a:rPr>
                        <a:t>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801302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</a:t>
                      </a:r>
                      <a:r>
                        <a:rPr lang="en-GB" sz="2000" cap="non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2000" cap="non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</a:t>
                      </a:r>
                      <a:r>
                        <a:rPr lang="en-GB" sz="2000" cap="non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PERM)</a:t>
                      </a:r>
                      <a:endParaRPr lang="en-GB" sz="20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83.9%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75.8%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0.0298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9504468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effectLst/>
                        </a:rPr>
                        <a:t>Experience in </a:t>
                      </a:r>
                      <a:r>
                        <a:rPr lang="en-GB" sz="2000" cap="none" baseline="0" dirty="0" smtClean="0">
                          <a:effectLst/>
                        </a:rPr>
                        <a:t>non-HE </a:t>
                      </a:r>
                      <a:r>
                        <a:rPr lang="en-GB" sz="2000" cap="none" baseline="0" dirty="0">
                          <a:effectLst/>
                        </a:rPr>
                        <a:t>(</a:t>
                      </a:r>
                      <a:r>
                        <a:rPr lang="en-GB" sz="2000" cap="none" baseline="0" dirty="0" smtClean="0">
                          <a:effectLst/>
                        </a:rPr>
                        <a:t>1: </a:t>
                      </a:r>
                      <a:r>
                        <a:rPr lang="en-GB" sz="2000" cap="none" baseline="0" dirty="0">
                          <a:effectLst/>
                        </a:rPr>
                        <a:t>Yes)</a:t>
                      </a:r>
                      <a:endParaRPr lang="en-GB" sz="20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77.2%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83.5%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0.0873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152551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effectLst/>
                        </a:rPr>
                        <a:t>Experience in HE  (years)</a:t>
                      </a:r>
                      <a:endParaRPr lang="en-GB" sz="20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10.2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9.9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0.2839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0715058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Education: PhD (</a:t>
                      </a:r>
                      <a:r>
                        <a:rPr lang="en-GB" sz="2000" cap="none" baseline="0" dirty="0" smtClean="0">
                          <a:solidFill>
                            <a:schemeClr val="bg1"/>
                          </a:solidFill>
                          <a:effectLst/>
                        </a:rPr>
                        <a:t>1: </a:t>
                      </a: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Yes)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47.9%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57.7%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0.0370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1820537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workhours (</a:t>
                      </a:r>
                      <a:r>
                        <a:rPr lang="en-GB" sz="2000" cap="none" baseline="0" dirty="0" smtClean="0">
                          <a:solidFill>
                            <a:schemeClr val="bg1"/>
                          </a:solidFill>
                          <a:effectLst/>
                        </a:rPr>
                        <a:t>weekly hours)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42.9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41.1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0.0281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0454444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 err="1">
                          <a:solidFill>
                            <a:schemeClr val="bg1"/>
                          </a:solidFill>
                          <a:effectLst/>
                        </a:rPr>
                        <a:t>Extrafunction</a:t>
                      </a: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GB" sz="2000" cap="none" baseline="0" dirty="0" smtClean="0">
                          <a:solidFill>
                            <a:schemeClr val="bg1"/>
                          </a:solidFill>
                          <a:effectLst/>
                        </a:rPr>
                        <a:t>1: </a:t>
                      </a: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Yes)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36.9%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44.3%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0.0870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7973849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Overtime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113.3%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118.2%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0.0218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4279529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Function = </a:t>
                      </a:r>
                      <a:r>
                        <a:rPr lang="en-GB" sz="2000" cap="none" baseline="0" dirty="0" err="1">
                          <a:solidFill>
                            <a:schemeClr val="bg1"/>
                          </a:solidFill>
                          <a:effectLst/>
                        </a:rPr>
                        <a:t>Teach&amp;Research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70.8%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57.7%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0.0061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189185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solidFill>
                            <a:schemeClr val="bg1"/>
                          </a:solidFill>
                          <a:effectLst/>
                        </a:rPr>
                        <a:t>Function = Teaching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12.9%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19.6%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0000"/>
                          </a:solidFill>
                          <a:effectLst/>
                        </a:rPr>
                        <a:t>0.0430</a:t>
                      </a:r>
                      <a:endParaRPr lang="en-GB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715829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KeyRelationship</a:t>
                      </a:r>
                      <a:r>
                        <a:rPr lang="en-GB" sz="2000" cap="none" baseline="0" dirty="0" smtClean="0">
                          <a:solidFill>
                            <a:schemeClr val="bg1"/>
                          </a:solidFill>
                          <a:effectLst/>
                        </a:rPr>
                        <a:t>: Dean</a:t>
                      </a:r>
                      <a:endParaRPr lang="en-GB" sz="2000" cap="non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25.4%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</a:rPr>
                        <a:t>13.4%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0.0058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61311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effectLst/>
                        </a:rPr>
                        <a:t>Sex (</a:t>
                      </a:r>
                      <a:r>
                        <a:rPr lang="en-GB" sz="2000" cap="none" baseline="0" dirty="0" smtClean="0">
                          <a:effectLst/>
                        </a:rPr>
                        <a:t>1: </a:t>
                      </a:r>
                      <a:r>
                        <a:rPr lang="en-GB" sz="2000" cap="none" baseline="0" dirty="0">
                          <a:effectLst/>
                        </a:rPr>
                        <a:t>Male)</a:t>
                      </a:r>
                      <a:endParaRPr lang="en-GB" sz="20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35.3%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47.9%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0.0113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5489769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>
                          <a:effectLst/>
                        </a:rPr>
                        <a:t>Age</a:t>
                      </a:r>
                      <a:endParaRPr lang="en-GB" sz="20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46.4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44.2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0.0267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054723"/>
                  </a:ext>
                </a:extLst>
              </a:tr>
              <a:tr h="298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cap="none" baseline="0" dirty="0" smtClean="0">
                          <a:effectLst/>
                        </a:rPr>
                        <a:t>Studying </a:t>
                      </a:r>
                      <a:r>
                        <a:rPr lang="en-GB" sz="2000" cap="none" baseline="0" dirty="0">
                          <a:effectLst/>
                        </a:rPr>
                        <a:t>(</a:t>
                      </a:r>
                      <a:r>
                        <a:rPr lang="en-GB" sz="2000" cap="none" baseline="0" dirty="0" smtClean="0">
                          <a:effectLst/>
                        </a:rPr>
                        <a:t>1: </a:t>
                      </a:r>
                      <a:r>
                        <a:rPr lang="en-GB" sz="2000" cap="none" baseline="0" dirty="0">
                          <a:effectLst/>
                        </a:rPr>
                        <a:t>Yes)</a:t>
                      </a:r>
                      <a:endParaRPr lang="en-GB" sz="20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28.6%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21.6%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0.0846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736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99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241</Words>
  <Application>Microsoft Office PowerPoint</Application>
  <PresentationFormat>Widescreen</PresentationFormat>
  <Paragraphs>86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Table 1 – Preferred destination of academic staff by function (% of “I am planning to… [yes/no]”)</vt:lpstr>
      <vt:lpstr>Table 2 – Comparison of averages about intention to leave higher education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Marini, Giulio</dc:creator>
  <cp:lastModifiedBy>Marini, Giulio</cp:lastModifiedBy>
  <cp:revision>18</cp:revision>
  <dcterms:created xsi:type="dcterms:W3CDTF">2020-02-11T10:27:49Z</dcterms:created>
  <dcterms:modified xsi:type="dcterms:W3CDTF">2020-06-19T12:09:57Z</dcterms:modified>
</cp:coreProperties>
</file>