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69" r:id="rId3"/>
    <p:sldId id="270" r:id="rId4"/>
    <p:sldId id="261" r:id="rId5"/>
    <p:sldId id="267" r:id="rId6"/>
    <p:sldId id="268" r:id="rId7"/>
    <p:sldId id="264" r:id="rId8"/>
    <p:sldId id="265" r:id="rId9"/>
    <p:sldId id="273" r:id="rId10"/>
    <p:sldId id="272" r:id="rId11"/>
    <p:sldId id="274" r:id="rId12"/>
    <p:sldId id="275" r:id="rId13"/>
    <p:sldId id="277" r:id="rId14"/>
    <p:sldId id="271" r:id="rId15"/>
    <p:sldId id="283" r:id="rId16"/>
    <p:sldId id="266" r:id="rId17"/>
    <p:sldId id="296" r:id="rId18"/>
    <p:sldId id="279" r:id="rId19"/>
    <p:sldId id="280" r:id="rId20"/>
    <p:sldId id="297" r:id="rId21"/>
    <p:sldId id="282" r:id="rId22"/>
    <p:sldId id="284" r:id="rId23"/>
    <p:sldId id="285" r:id="rId24"/>
    <p:sldId id="298" r:id="rId25"/>
    <p:sldId id="288" r:id="rId26"/>
    <p:sldId id="289" r:id="rId27"/>
    <p:sldId id="291" r:id="rId28"/>
    <p:sldId id="300" r:id="rId29"/>
    <p:sldId id="292" r:id="rId30"/>
    <p:sldId id="295" r:id="rId31"/>
    <p:sldId id="293" r:id="rId32"/>
    <p:sldId id="299" r:id="rId33"/>
    <p:sldId id="294" r:id="rId34"/>
    <p:sldId id="263" r:id="rId35"/>
    <p:sldId id="258" r:id="rId36"/>
    <p:sldId id="259" r:id="rId37"/>
    <p:sldId id="260"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C828"/>
    <a:srgbClr val="0C1A44"/>
    <a:srgbClr val="9FD4D7"/>
    <a:srgbClr val="EFA720"/>
    <a:srgbClr val="B2B3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85986"/>
  </p:normalViewPr>
  <p:slideViewPr>
    <p:cSldViewPr snapToGrid="0" snapToObjects="1">
      <p:cViewPr varScale="1">
        <p:scale>
          <a:sx n="140" d="100"/>
          <a:sy n="140" d="100"/>
        </p:scale>
        <p:origin x="1160" y="1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4E910-9FDE-0A41-A76C-BAC9B3EBBECD}" type="datetimeFigureOut">
              <a:rPr lang="en-US" smtClean="0"/>
              <a:t>11/2/20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A32EC-0A88-1540-B2A0-C2EB08FF6C0D}" type="slidenum">
              <a:rPr lang="en-US" smtClean="0"/>
              <a:t>‹#›</a:t>
            </a:fld>
            <a:endParaRPr lang="en-US"/>
          </a:p>
        </p:txBody>
      </p:sp>
    </p:spTree>
    <p:extLst>
      <p:ext uri="{BB962C8B-B14F-4D97-AF65-F5344CB8AC3E}">
        <p14:creationId xmlns:p14="http://schemas.microsoft.com/office/powerpoint/2010/main" val="2902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2</a:t>
            </a:fld>
            <a:endParaRPr lang="en-US"/>
          </a:p>
        </p:txBody>
      </p:sp>
    </p:spTree>
    <p:extLst>
      <p:ext uri="{BB962C8B-B14F-4D97-AF65-F5344CB8AC3E}">
        <p14:creationId xmlns:p14="http://schemas.microsoft.com/office/powerpoint/2010/main" val="777425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12</a:t>
            </a:fld>
            <a:endParaRPr lang="en-US"/>
          </a:p>
        </p:txBody>
      </p:sp>
    </p:spTree>
    <p:extLst>
      <p:ext uri="{BB962C8B-B14F-4D97-AF65-F5344CB8AC3E}">
        <p14:creationId xmlns:p14="http://schemas.microsoft.com/office/powerpoint/2010/main" val="1154204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13</a:t>
            </a:fld>
            <a:endParaRPr lang="en-US"/>
          </a:p>
        </p:txBody>
      </p:sp>
    </p:spTree>
    <p:extLst>
      <p:ext uri="{BB962C8B-B14F-4D97-AF65-F5344CB8AC3E}">
        <p14:creationId xmlns:p14="http://schemas.microsoft.com/office/powerpoint/2010/main" val="1797968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Thanks to Susannah for question!</a:t>
            </a:r>
          </a:p>
        </p:txBody>
      </p:sp>
      <p:sp>
        <p:nvSpPr>
          <p:cNvPr id="4" name="Slide Number Placeholder 3"/>
          <p:cNvSpPr>
            <a:spLocks noGrp="1"/>
          </p:cNvSpPr>
          <p:nvPr>
            <p:ph type="sldNum" sz="quarter" idx="10"/>
          </p:nvPr>
        </p:nvSpPr>
        <p:spPr/>
        <p:txBody>
          <a:bodyPr/>
          <a:lstStyle/>
          <a:p>
            <a:fld id="{97FA32EC-0A88-1540-B2A0-C2EB08FF6C0D}" type="slidenum">
              <a:rPr lang="en-US" smtClean="0"/>
              <a:t>14</a:t>
            </a:fld>
            <a:endParaRPr lang="en-US"/>
          </a:p>
        </p:txBody>
      </p:sp>
    </p:spTree>
    <p:extLst>
      <p:ext uri="{BB962C8B-B14F-4D97-AF65-F5344CB8AC3E}">
        <p14:creationId xmlns:p14="http://schemas.microsoft.com/office/powerpoint/2010/main" val="2111157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15</a:t>
            </a:fld>
            <a:endParaRPr lang="en-US"/>
          </a:p>
        </p:txBody>
      </p:sp>
    </p:spTree>
    <p:extLst>
      <p:ext uri="{BB962C8B-B14F-4D97-AF65-F5344CB8AC3E}">
        <p14:creationId xmlns:p14="http://schemas.microsoft.com/office/powerpoint/2010/main" val="382203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16</a:t>
            </a:fld>
            <a:endParaRPr lang="en-US"/>
          </a:p>
        </p:txBody>
      </p:sp>
    </p:spTree>
    <p:extLst>
      <p:ext uri="{BB962C8B-B14F-4D97-AF65-F5344CB8AC3E}">
        <p14:creationId xmlns:p14="http://schemas.microsoft.com/office/powerpoint/2010/main" val="818051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17</a:t>
            </a:fld>
            <a:endParaRPr lang="en-US"/>
          </a:p>
        </p:txBody>
      </p:sp>
    </p:spTree>
    <p:extLst>
      <p:ext uri="{BB962C8B-B14F-4D97-AF65-F5344CB8AC3E}">
        <p14:creationId xmlns:p14="http://schemas.microsoft.com/office/powerpoint/2010/main" val="1397162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18</a:t>
            </a:fld>
            <a:endParaRPr lang="en-US"/>
          </a:p>
        </p:txBody>
      </p:sp>
    </p:spTree>
    <p:extLst>
      <p:ext uri="{BB962C8B-B14F-4D97-AF65-F5344CB8AC3E}">
        <p14:creationId xmlns:p14="http://schemas.microsoft.com/office/powerpoint/2010/main" val="860658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19</a:t>
            </a:fld>
            <a:endParaRPr lang="en-US"/>
          </a:p>
        </p:txBody>
      </p:sp>
    </p:spTree>
    <p:extLst>
      <p:ext uri="{BB962C8B-B14F-4D97-AF65-F5344CB8AC3E}">
        <p14:creationId xmlns:p14="http://schemas.microsoft.com/office/powerpoint/2010/main" val="329378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20</a:t>
            </a:fld>
            <a:endParaRPr lang="en-US"/>
          </a:p>
        </p:txBody>
      </p:sp>
    </p:spTree>
    <p:extLst>
      <p:ext uri="{BB962C8B-B14F-4D97-AF65-F5344CB8AC3E}">
        <p14:creationId xmlns:p14="http://schemas.microsoft.com/office/powerpoint/2010/main" val="429988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21</a:t>
            </a:fld>
            <a:endParaRPr lang="en-US"/>
          </a:p>
        </p:txBody>
      </p:sp>
    </p:spTree>
    <p:extLst>
      <p:ext uri="{BB962C8B-B14F-4D97-AF65-F5344CB8AC3E}">
        <p14:creationId xmlns:p14="http://schemas.microsoft.com/office/powerpoint/2010/main" val="1256346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3</a:t>
            </a:fld>
            <a:endParaRPr lang="en-US"/>
          </a:p>
        </p:txBody>
      </p:sp>
    </p:spTree>
    <p:extLst>
      <p:ext uri="{BB962C8B-B14F-4D97-AF65-F5344CB8AC3E}">
        <p14:creationId xmlns:p14="http://schemas.microsoft.com/office/powerpoint/2010/main" val="2014685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22</a:t>
            </a:fld>
            <a:endParaRPr lang="en-US"/>
          </a:p>
        </p:txBody>
      </p:sp>
    </p:spTree>
    <p:extLst>
      <p:ext uri="{BB962C8B-B14F-4D97-AF65-F5344CB8AC3E}">
        <p14:creationId xmlns:p14="http://schemas.microsoft.com/office/powerpoint/2010/main" val="830593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23</a:t>
            </a:fld>
            <a:endParaRPr lang="en-US"/>
          </a:p>
        </p:txBody>
      </p:sp>
    </p:spTree>
    <p:extLst>
      <p:ext uri="{BB962C8B-B14F-4D97-AF65-F5344CB8AC3E}">
        <p14:creationId xmlns:p14="http://schemas.microsoft.com/office/powerpoint/2010/main" val="81715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24</a:t>
            </a:fld>
            <a:endParaRPr lang="en-US"/>
          </a:p>
        </p:txBody>
      </p:sp>
    </p:spTree>
    <p:extLst>
      <p:ext uri="{BB962C8B-B14F-4D97-AF65-F5344CB8AC3E}">
        <p14:creationId xmlns:p14="http://schemas.microsoft.com/office/powerpoint/2010/main" val="2035172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25</a:t>
            </a:fld>
            <a:endParaRPr lang="en-US"/>
          </a:p>
        </p:txBody>
      </p:sp>
    </p:spTree>
    <p:extLst>
      <p:ext uri="{BB962C8B-B14F-4D97-AF65-F5344CB8AC3E}">
        <p14:creationId xmlns:p14="http://schemas.microsoft.com/office/powerpoint/2010/main" val="1751989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26</a:t>
            </a:fld>
            <a:endParaRPr lang="en-US"/>
          </a:p>
        </p:txBody>
      </p:sp>
    </p:spTree>
    <p:extLst>
      <p:ext uri="{BB962C8B-B14F-4D97-AF65-F5344CB8AC3E}">
        <p14:creationId xmlns:p14="http://schemas.microsoft.com/office/powerpoint/2010/main" val="2006720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27</a:t>
            </a:fld>
            <a:endParaRPr lang="en-US"/>
          </a:p>
        </p:txBody>
      </p:sp>
    </p:spTree>
    <p:extLst>
      <p:ext uri="{BB962C8B-B14F-4D97-AF65-F5344CB8AC3E}">
        <p14:creationId xmlns:p14="http://schemas.microsoft.com/office/powerpoint/2010/main" val="2016883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Katrin’s</a:t>
            </a:r>
            <a:r>
              <a:rPr lang="en-US" dirty="0"/>
              <a:t> work helpful</a:t>
            </a:r>
            <a:r>
              <a:rPr lang="en-US" baseline="0" dirty="0"/>
              <a:t> for exploring presage factors (1)</a:t>
            </a:r>
          </a:p>
          <a:p>
            <a:endParaRPr lang="en-US" baseline="0" dirty="0"/>
          </a:p>
          <a:p>
            <a:r>
              <a:rPr lang="en-US" baseline="0" dirty="0"/>
              <a:t>Also recommendation to support students by working in a research team (3)</a:t>
            </a: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33</a:t>
            </a:fld>
            <a:endParaRPr lang="en-US"/>
          </a:p>
        </p:txBody>
      </p:sp>
    </p:spTree>
    <p:extLst>
      <p:ext uri="{BB962C8B-B14F-4D97-AF65-F5344CB8AC3E}">
        <p14:creationId xmlns:p14="http://schemas.microsoft.com/office/powerpoint/2010/main" val="1654533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34</a:t>
            </a:fld>
            <a:endParaRPr lang="en-US"/>
          </a:p>
        </p:txBody>
      </p:sp>
    </p:spTree>
    <p:extLst>
      <p:ext uri="{BB962C8B-B14F-4D97-AF65-F5344CB8AC3E}">
        <p14:creationId xmlns:p14="http://schemas.microsoft.com/office/powerpoint/2010/main" val="1573291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4</a:t>
            </a:fld>
            <a:endParaRPr lang="en-US"/>
          </a:p>
        </p:txBody>
      </p:sp>
    </p:spTree>
    <p:extLst>
      <p:ext uri="{BB962C8B-B14F-4D97-AF65-F5344CB8AC3E}">
        <p14:creationId xmlns:p14="http://schemas.microsoft.com/office/powerpoint/2010/main" val="860172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a:p>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5</a:t>
            </a:fld>
            <a:endParaRPr lang="en-US"/>
          </a:p>
        </p:txBody>
      </p:sp>
    </p:spTree>
    <p:extLst>
      <p:ext uri="{BB962C8B-B14F-4D97-AF65-F5344CB8AC3E}">
        <p14:creationId xmlns:p14="http://schemas.microsoft.com/office/powerpoint/2010/main" val="1803156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7</a:t>
            </a:fld>
            <a:endParaRPr lang="en-US"/>
          </a:p>
        </p:txBody>
      </p:sp>
    </p:spTree>
    <p:extLst>
      <p:ext uri="{BB962C8B-B14F-4D97-AF65-F5344CB8AC3E}">
        <p14:creationId xmlns:p14="http://schemas.microsoft.com/office/powerpoint/2010/main" val="1504544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8</a:t>
            </a:fld>
            <a:endParaRPr lang="en-US"/>
          </a:p>
        </p:txBody>
      </p:sp>
    </p:spTree>
    <p:extLst>
      <p:ext uri="{BB962C8B-B14F-4D97-AF65-F5344CB8AC3E}">
        <p14:creationId xmlns:p14="http://schemas.microsoft.com/office/powerpoint/2010/main" val="38557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9</a:t>
            </a:fld>
            <a:endParaRPr lang="en-US"/>
          </a:p>
        </p:txBody>
      </p:sp>
    </p:spTree>
    <p:extLst>
      <p:ext uri="{BB962C8B-B14F-4D97-AF65-F5344CB8AC3E}">
        <p14:creationId xmlns:p14="http://schemas.microsoft.com/office/powerpoint/2010/main" val="1365841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10</a:t>
            </a:fld>
            <a:endParaRPr lang="en-US"/>
          </a:p>
        </p:txBody>
      </p:sp>
    </p:spTree>
    <p:extLst>
      <p:ext uri="{BB962C8B-B14F-4D97-AF65-F5344CB8AC3E}">
        <p14:creationId xmlns:p14="http://schemas.microsoft.com/office/powerpoint/2010/main" val="1426631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11</a:t>
            </a:fld>
            <a:endParaRPr lang="en-US"/>
          </a:p>
        </p:txBody>
      </p:sp>
    </p:spTree>
    <p:extLst>
      <p:ext uri="{BB962C8B-B14F-4D97-AF65-F5344CB8AC3E}">
        <p14:creationId xmlns:p14="http://schemas.microsoft.com/office/powerpoint/2010/main" val="1798930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56A461-EA6A-5444-9DB9-803F995328F6}"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53477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6A461-EA6A-5444-9DB9-803F995328F6}"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421915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6A461-EA6A-5444-9DB9-803F995328F6}"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82032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6A461-EA6A-5444-9DB9-803F995328F6}"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08869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56A461-EA6A-5444-9DB9-803F995328F6}"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187076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56A461-EA6A-5444-9DB9-803F995328F6}" type="datetimeFigureOut">
              <a:rPr lang="en-US" smtClean="0"/>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175505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56A461-EA6A-5444-9DB9-803F995328F6}" type="datetimeFigureOut">
              <a:rPr lang="en-US" smtClean="0"/>
              <a:t>11/2/20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3913339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56A461-EA6A-5444-9DB9-803F995328F6}" type="datetimeFigureOut">
              <a:rPr lang="en-US" smtClean="0"/>
              <a:t>11/2/20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87623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6A461-EA6A-5444-9DB9-803F995328F6}" type="datetimeFigureOut">
              <a:rPr lang="en-US" smtClean="0"/>
              <a:t>11/2/20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786914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3503917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184153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FC828">
            <a:alpha val="1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56A461-EA6A-5444-9DB9-803F995328F6}" type="datetimeFigureOut">
              <a:rPr lang="en-US" smtClean="0"/>
              <a:t>11/2/20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416EFE0-9312-8047-8AD2-458D356D504F}" type="slidenum">
              <a:rPr lang="en-US" smtClean="0"/>
              <a:t>‹#›</a:t>
            </a:fld>
            <a:endParaRPr lang="en-US"/>
          </a:p>
        </p:txBody>
      </p:sp>
    </p:spTree>
    <p:extLst>
      <p:ext uri="{BB962C8B-B14F-4D97-AF65-F5344CB8AC3E}">
        <p14:creationId xmlns:p14="http://schemas.microsoft.com/office/powerpoint/2010/main" val="3507551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305741" y="3332572"/>
            <a:ext cx="2756116" cy="1232372"/>
          </a:xfrm>
          <a:prstGeom prst="rect">
            <a:avLst/>
          </a:prstGeom>
          <a:noFill/>
          <a:ln w="9525">
            <a:no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numCol="1" spcCol="7200000">
            <a:noAutofit/>
          </a:bodyPr>
          <a:lstStyle/>
          <a:p>
            <a:endParaRPr lang="en-GB" sz="3600" baseline="30000" dirty="0">
              <a:latin typeface="Helvetica"/>
            </a:endParaRPr>
          </a:p>
        </p:txBody>
      </p:sp>
      <p:pic>
        <p:nvPicPr>
          <p:cNvPr id="3" name="Picture 2"/>
          <p:cNvPicPr>
            <a:picLocks noChangeAspect="1"/>
          </p:cNvPicPr>
          <p:nvPr/>
        </p:nvPicPr>
        <p:blipFill>
          <a:blip r:embed="rId2"/>
          <a:stretch>
            <a:fillRect/>
          </a:stretch>
        </p:blipFill>
        <p:spPr>
          <a:xfrm>
            <a:off x="0" y="0"/>
            <a:ext cx="9144000" cy="1003300"/>
          </a:xfrm>
          <a:prstGeom prst="rect">
            <a:avLst/>
          </a:prstGeom>
        </p:spPr>
      </p:pic>
      <p:sp>
        <p:nvSpPr>
          <p:cNvPr id="2" name="Title 1"/>
          <p:cNvSpPr>
            <a:spLocks noGrp="1"/>
          </p:cNvSpPr>
          <p:nvPr>
            <p:ph type="ctrTitle"/>
          </p:nvPr>
        </p:nvSpPr>
        <p:spPr/>
        <p:txBody>
          <a:bodyPr>
            <a:normAutofit fontScale="90000"/>
          </a:bodyPr>
          <a:lstStyle/>
          <a:p>
            <a:r>
              <a:rPr lang="en-US" dirty="0"/>
              <a:t>What can students and staff learn from engaging in dialogue about research?</a:t>
            </a:r>
          </a:p>
        </p:txBody>
      </p:sp>
      <p:sp>
        <p:nvSpPr>
          <p:cNvPr id="4" name="Subtitle 3"/>
          <p:cNvSpPr>
            <a:spLocks noGrp="1"/>
          </p:cNvSpPr>
          <p:nvPr>
            <p:ph type="subTitle" idx="1"/>
          </p:nvPr>
        </p:nvSpPr>
        <p:spPr>
          <a:xfrm>
            <a:off x="685800" y="2914650"/>
            <a:ext cx="7772400" cy="1650294"/>
          </a:xfrm>
        </p:spPr>
        <p:txBody>
          <a:bodyPr>
            <a:normAutofit fontScale="47500" lnSpcReduction="20000"/>
          </a:bodyPr>
          <a:lstStyle/>
          <a:p>
            <a:endParaRPr lang="en-US" dirty="0"/>
          </a:p>
          <a:p>
            <a:r>
              <a:rPr lang="en-US" b="1" dirty="0"/>
              <a:t>Nick </a:t>
            </a:r>
            <a:r>
              <a:rPr lang="en-US" b="1" dirty="0" err="1"/>
              <a:t>Grindle</a:t>
            </a:r>
            <a:endParaRPr lang="en-US" b="1" dirty="0"/>
          </a:p>
          <a:p>
            <a:r>
              <a:rPr lang="en-US" dirty="0"/>
              <a:t> UCL Arena Centre for Research-based Education</a:t>
            </a:r>
          </a:p>
          <a:p>
            <a:endParaRPr lang="en-US" b="1" dirty="0"/>
          </a:p>
          <a:p>
            <a:r>
              <a:rPr lang="en-US" b="1" dirty="0"/>
              <a:t>Connecting Higher Education: International perspectives on research-based education</a:t>
            </a:r>
          </a:p>
          <a:p>
            <a:r>
              <a:rPr lang="en-US" dirty="0"/>
              <a:t>UCL, 28 June 2017</a:t>
            </a:r>
          </a:p>
        </p:txBody>
      </p:sp>
    </p:spTree>
    <p:extLst>
      <p:ext uri="{BB962C8B-B14F-4D97-AF65-F5344CB8AC3E}">
        <p14:creationId xmlns:p14="http://schemas.microsoft.com/office/powerpoint/2010/main" val="390356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err="1"/>
              <a:t>Programme</a:t>
            </a:r>
            <a:r>
              <a:rPr lang="en-US" dirty="0"/>
              <a:t> P</a:t>
            </a:r>
          </a:p>
        </p:txBody>
      </p:sp>
      <p:sp>
        <p:nvSpPr>
          <p:cNvPr id="3" name="Content Placeholder 2"/>
          <p:cNvSpPr>
            <a:spLocks noGrp="1"/>
          </p:cNvSpPr>
          <p:nvPr>
            <p:ph idx="1"/>
          </p:nvPr>
        </p:nvSpPr>
        <p:spPr>
          <a:xfrm>
            <a:off x="457200" y="1594883"/>
            <a:ext cx="8229600" cy="3349257"/>
          </a:xfrm>
        </p:spPr>
        <p:txBody>
          <a:bodyPr>
            <a:normAutofit/>
          </a:bodyPr>
          <a:lstStyle/>
          <a:p>
            <a:r>
              <a:rPr lang="en-US" dirty="0"/>
              <a:t>Brain sciences BSc </a:t>
            </a:r>
            <a:r>
              <a:rPr lang="en-US" dirty="0" err="1"/>
              <a:t>programme</a:t>
            </a:r>
            <a:endParaRPr lang="en-US" dirty="0"/>
          </a:p>
          <a:p>
            <a:r>
              <a:rPr lang="en-US" dirty="0"/>
              <a:t>100-124 Y1 UG students, 31-40 staff</a:t>
            </a:r>
          </a:p>
          <a:p>
            <a:r>
              <a:rPr lang="en-US" dirty="0"/>
              <a:t>Activity aims: ‘To understand and engage with the culture of a research-intensive university and find out about research that has an impact on people’s lives’</a:t>
            </a:r>
          </a:p>
          <a:p>
            <a:endParaRPr lang="en-US" dirty="0"/>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245281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err="1"/>
              <a:t>Programme</a:t>
            </a:r>
            <a:r>
              <a:rPr lang="en-US" dirty="0"/>
              <a:t> P</a:t>
            </a:r>
          </a:p>
        </p:txBody>
      </p:sp>
      <p:sp>
        <p:nvSpPr>
          <p:cNvPr id="3" name="Content Placeholder 2"/>
          <p:cNvSpPr>
            <a:spLocks noGrp="1"/>
          </p:cNvSpPr>
          <p:nvPr>
            <p:ph idx="1"/>
          </p:nvPr>
        </p:nvSpPr>
        <p:spPr>
          <a:xfrm>
            <a:off x="457200" y="1594883"/>
            <a:ext cx="8229600" cy="3349257"/>
          </a:xfrm>
        </p:spPr>
        <p:txBody>
          <a:bodyPr>
            <a:normAutofit/>
          </a:bodyPr>
          <a:lstStyle/>
          <a:p>
            <a:r>
              <a:rPr lang="en-US" dirty="0"/>
              <a:t>Further aims: ‘To develop skills such as interviewing, presenting and peer evaluation’.</a:t>
            </a:r>
          </a:p>
          <a:p>
            <a:r>
              <a:rPr lang="en-US" dirty="0"/>
              <a:t>Respondents: n=47</a:t>
            </a:r>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804566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err="1"/>
              <a:t>Programme</a:t>
            </a:r>
            <a:r>
              <a:rPr lang="en-US" dirty="0"/>
              <a:t> S</a:t>
            </a:r>
          </a:p>
        </p:txBody>
      </p:sp>
      <p:sp>
        <p:nvSpPr>
          <p:cNvPr id="3" name="Content Placeholder 2"/>
          <p:cNvSpPr>
            <a:spLocks noGrp="1"/>
          </p:cNvSpPr>
          <p:nvPr>
            <p:ph idx="1"/>
          </p:nvPr>
        </p:nvSpPr>
        <p:spPr>
          <a:xfrm>
            <a:off x="457200" y="1594883"/>
            <a:ext cx="8229600" cy="3349257"/>
          </a:xfrm>
        </p:spPr>
        <p:txBody>
          <a:bodyPr>
            <a:normAutofit/>
          </a:bodyPr>
          <a:lstStyle/>
          <a:p>
            <a:r>
              <a:rPr lang="en-US" dirty="0" err="1"/>
              <a:t>Maths</a:t>
            </a:r>
            <a:r>
              <a:rPr lang="en-US" dirty="0"/>
              <a:t> &amp; Physical Sciences module with students from eight BSc/</a:t>
            </a:r>
            <a:r>
              <a:rPr lang="en-US" dirty="0" err="1"/>
              <a:t>MSci</a:t>
            </a:r>
            <a:r>
              <a:rPr lang="en-US" dirty="0"/>
              <a:t> </a:t>
            </a:r>
            <a:r>
              <a:rPr lang="en-US" dirty="0" err="1"/>
              <a:t>programmes</a:t>
            </a:r>
            <a:endParaRPr lang="en-US" dirty="0"/>
          </a:p>
          <a:p>
            <a:r>
              <a:rPr lang="en-US" dirty="0"/>
              <a:t>225-250 Y1 UG students, 21-30 staff</a:t>
            </a:r>
          </a:p>
          <a:p>
            <a:r>
              <a:rPr lang="en-US" dirty="0"/>
              <a:t>Respondents: n=213</a:t>
            </a:r>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2092993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err="1"/>
              <a:t>Programme</a:t>
            </a:r>
            <a:r>
              <a:rPr lang="en-US" dirty="0"/>
              <a:t> S</a:t>
            </a:r>
          </a:p>
        </p:txBody>
      </p:sp>
      <p:sp>
        <p:nvSpPr>
          <p:cNvPr id="3" name="Content Placeholder 2"/>
          <p:cNvSpPr>
            <a:spLocks noGrp="1"/>
          </p:cNvSpPr>
          <p:nvPr>
            <p:ph idx="1"/>
          </p:nvPr>
        </p:nvSpPr>
        <p:spPr>
          <a:xfrm>
            <a:off x="457200" y="1594883"/>
            <a:ext cx="8133907" cy="3548617"/>
          </a:xfrm>
        </p:spPr>
        <p:txBody>
          <a:bodyPr>
            <a:normAutofit fontScale="92500" lnSpcReduction="20000"/>
          </a:bodyPr>
          <a:lstStyle/>
          <a:p>
            <a:r>
              <a:rPr lang="en-US" dirty="0"/>
              <a:t>"As a group, you will </a:t>
            </a:r>
            <a:r>
              <a:rPr lang="en-US" dirty="0" err="1"/>
              <a:t>summarise</a:t>
            </a:r>
            <a:r>
              <a:rPr lang="en-US" dirty="0"/>
              <a:t> a research paper proposed by an academic (a `Professor’) in the Department of S. To help you in this task you will conduct a one-hour interview with your Professor, which it is your responsibility to arrange. You will prepare and submit a single, short, structured report that communicates the key themes of the paper to a non-specialist audience."</a:t>
            </a:r>
          </a:p>
          <a:p>
            <a:endParaRPr lang="en-US" dirty="0"/>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212163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36600"/>
            <a:ext cx="8229600" cy="857250"/>
          </a:xfrm>
        </p:spPr>
        <p:txBody>
          <a:bodyPr>
            <a:noAutofit/>
          </a:bodyPr>
          <a:lstStyle/>
          <a:p>
            <a:r>
              <a:rPr lang="en-US" sz="3200" dirty="0"/>
              <a:t>Methods</a:t>
            </a:r>
          </a:p>
        </p:txBody>
      </p:sp>
      <p:sp>
        <p:nvSpPr>
          <p:cNvPr id="3" name="Vertical Text Placeholder 2"/>
          <p:cNvSpPr>
            <a:spLocks noGrp="1"/>
          </p:cNvSpPr>
          <p:nvPr>
            <p:ph type="body" orient="vert" idx="1"/>
          </p:nvPr>
        </p:nvSpPr>
        <p:spPr>
          <a:xfrm>
            <a:off x="457200" y="1593850"/>
            <a:ext cx="8229600" cy="3290826"/>
          </a:xfrm>
        </p:spPr>
        <p:txBody>
          <a:bodyPr vert="horz">
            <a:normAutofit lnSpcReduction="10000"/>
          </a:bodyPr>
          <a:lstStyle/>
          <a:p>
            <a:pPr marL="0" indent="0">
              <a:buNone/>
            </a:pPr>
            <a:r>
              <a:rPr lang="en-US" i="1" dirty="0"/>
              <a:t>Question: ‘Say you are meeting up with a friend following the 'Meet the Researcher' activity. What would you tell them about it? Feel free to mention anything at all, for example what you learned, what you enjoyed or didn't enjoy, what was easy or hard, what was well </a:t>
            </a:r>
            <a:r>
              <a:rPr lang="en-US" i="1" dirty="0" err="1"/>
              <a:t>organised</a:t>
            </a:r>
            <a:r>
              <a:rPr lang="en-US" i="1" dirty="0"/>
              <a:t> or wasn't, or anything else’.</a:t>
            </a:r>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429907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a:t>Learning</a:t>
            </a:r>
          </a:p>
        </p:txBody>
      </p:sp>
      <p:sp>
        <p:nvSpPr>
          <p:cNvPr id="3" name="Content Placeholder 2"/>
          <p:cNvSpPr>
            <a:spLocks noGrp="1"/>
          </p:cNvSpPr>
          <p:nvPr>
            <p:ph idx="1"/>
          </p:nvPr>
        </p:nvSpPr>
        <p:spPr>
          <a:xfrm>
            <a:off x="457200" y="1392865"/>
            <a:ext cx="8229600" cy="3561907"/>
          </a:xfrm>
        </p:spPr>
        <p:txBody>
          <a:bodyPr>
            <a:normAutofit/>
          </a:bodyPr>
          <a:lstStyle/>
          <a:p>
            <a:pPr lvl="1"/>
            <a:endParaRPr lang="en-US" dirty="0"/>
          </a:p>
          <a:p>
            <a:pPr marL="342000" lvl="1"/>
            <a:r>
              <a:rPr lang="en-US" dirty="0"/>
              <a:t>Total respondents n=320</a:t>
            </a:r>
          </a:p>
          <a:p>
            <a:pPr marL="342000" lvl="1"/>
            <a:r>
              <a:rPr lang="en-US" dirty="0"/>
              <a:t>54% of respondents mentioned learning in response (n=172). </a:t>
            </a:r>
          </a:p>
          <a:p>
            <a:pPr marL="1062000" lvl="3"/>
            <a:r>
              <a:rPr lang="en-US" dirty="0"/>
              <a:t>62% </a:t>
            </a:r>
            <a:r>
              <a:rPr lang="en-US" dirty="0" err="1"/>
              <a:t>programme</a:t>
            </a:r>
            <a:r>
              <a:rPr lang="en-US" dirty="0"/>
              <a:t> B (n=31)</a:t>
            </a:r>
          </a:p>
          <a:p>
            <a:pPr marL="1062000" lvl="3"/>
            <a:r>
              <a:rPr lang="en-US" dirty="0"/>
              <a:t>32% </a:t>
            </a:r>
            <a:r>
              <a:rPr lang="en-US" dirty="0" err="1"/>
              <a:t>programme</a:t>
            </a:r>
            <a:r>
              <a:rPr lang="en-US" dirty="0"/>
              <a:t> P (n=15)</a:t>
            </a:r>
          </a:p>
          <a:p>
            <a:pPr marL="1062000" lvl="3"/>
            <a:r>
              <a:rPr lang="en-US" dirty="0"/>
              <a:t>59% </a:t>
            </a:r>
            <a:r>
              <a:rPr lang="en-US" dirty="0" err="1"/>
              <a:t>programme</a:t>
            </a:r>
            <a:r>
              <a:rPr lang="en-US" dirty="0"/>
              <a:t> S (n=126)</a:t>
            </a:r>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992948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B: Learning</a:t>
            </a:r>
          </a:p>
        </p:txBody>
      </p:sp>
      <p:sp>
        <p:nvSpPr>
          <p:cNvPr id="3" name="Content Placeholder 2"/>
          <p:cNvSpPr>
            <a:spLocks noGrp="1"/>
          </p:cNvSpPr>
          <p:nvPr>
            <p:ph idx="1"/>
          </p:nvPr>
        </p:nvSpPr>
        <p:spPr>
          <a:xfrm>
            <a:off x="914400" y="1392865"/>
            <a:ext cx="7772400" cy="3561907"/>
          </a:xfrm>
        </p:spPr>
        <p:txBody>
          <a:bodyPr>
            <a:normAutofit lnSpcReduction="10000"/>
          </a:bodyPr>
          <a:lstStyle/>
          <a:p>
            <a:pPr marL="342000" lvl="3"/>
            <a:r>
              <a:rPr lang="en-US" dirty="0"/>
              <a:t>71% reported learning as knowledge (n=22)</a:t>
            </a:r>
          </a:p>
          <a:p>
            <a:pPr marL="1062000" lvl="4"/>
            <a:r>
              <a:rPr lang="en-US" dirty="0"/>
              <a:t>42% reported learning solely as acquisition of knowledge (n=13)</a:t>
            </a:r>
          </a:p>
          <a:p>
            <a:pPr marL="1062000" lvl="4"/>
            <a:r>
              <a:rPr lang="en-US" dirty="0"/>
              <a:t>6% as both acquiring knowledge and knowledge being beyond them (n=2)</a:t>
            </a:r>
          </a:p>
          <a:p>
            <a:pPr marL="1062000" lvl="4"/>
            <a:r>
              <a:rPr lang="en-US" dirty="0"/>
              <a:t>6% as acquiring knowledge and skills (n=2)</a:t>
            </a:r>
          </a:p>
          <a:p>
            <a:pPr marL="1062000" lvl="4"/>
            <a:r>
              <a:rPr lang="en-US" dirty="0"/>
              <a:t>13% as acquiring knowledge and attributes (n=4)</a:t>
            </a:r>
          </a:p>
          <a:p>
            <a:pPr marL="342000" lvl="3"/>
            <a:r>
              <a:rPr lang="en-US" dirty="0"/>
              <a:t>6% reported learning solely in terms of the difficulty of understanding (n=3)</a:t>
            </a:r>
          </a:p>
          <a:p>
            <a:pPr marL="342000" lvl="3"/>
            <a:r>
              <a:rPr lang="en-US" dirty="0"/>
              <a:t>22% reported learning solely in terms of gaining attributes (n=7)</a:t>
            </a:r>
          </a:p>
          <a:p>
            <a:pPr marL="1062000" lvl="4"/>
            <a:r>
              <a:rPr lang="en-US" dirty="0"/>
              <a:t>35% reported development of attributes overall (n=11</a:t>
            </a:r>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668766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B: Learning</a:t>
            </a:r>
          </a:p>
        </p:txBody>
      </p:sp>
      <p:sp>
        <p:nvSpPr>
          <p:cNvPr id="3" name="Content Placeholder 2"/>
          <p:cNvSpPr>
            <a:spLocks noGrp="1"/>
          </p:cNvSpPr>
          <p:nvPr>
            <p:ph idx="1"/>
          </p:nvPr>
        </p:nvSpPr>
        <p:spPr>
          <a:xfrm>
            <a:off x="914400" y="1392865"/>
            <a:ext cx="7772400" cy="3561907"/>
          </a:xfrm>
        </p:spPr>
        <p:txBody>
          <a:bodyPr>
            <a:normAutofit lnSpcReduction="10000"/>
          </a:bodyPr>
          <a:lstStyle/>
          <a:p>
            <a:pPr marL="342000" lvl="3"/>
            <a:r>
              <a:rPr lang="en-US" b="1" dirty="0"/>
              <a:t>71% reported learning as knowledge (n=22)</a:t>
            </a:r>
          </a:p>
          <a:p>
            <a:pPr marL="1062000" lvl="4"/>
            <a:r>
              <a:rPr lang="en-US" dirty="0"/>
              <a:t>42% reported learning solely as acquisition of knowledge (n=13)</a:t>
            </a:r>
          </a:p>
          <a:p>
            <a:pPr marL="1062000" lvl="4"/>
            <a:r>
              <a:rPr lang="en-US" dirty="0"/>
              <a:t>6% as both acquiring knowledge and knowledge being beyond them (n=2)</a:t>
            </a:r>
          </a:p>
          <a:p>
            <a:pPr marL="1062000" lvl="4"/>
            <a:r>
              <a:rPr lang="en-US" dirty="0"/>
              <a:t>6% as acquiring knowledge and skills (n=2)</a:t>
            </a:r>
          </a:p>
          <a:p>
            <a:pPr marL="1062000" lvl="4"/>
            <a:r>
              <a:rPr lang="en-US" dirty="0"/>
              <a:t>13% as acquiring knowledge and attributes (n=4)</a:t>
            </a:r>
          </a:p>
          <a:p>
            <a:pPr marL="342000" lvl="3"/>
            <a:r>
              <a:rPr lang="en-US" dirty="0"/>
              <a:t>6% reported learning solely in terms of the difficulty of understanding (n=3)</a:t>
            </a:r>
          </a:p>
          <a:p>
            <a:pPr marL="342000" lvl="3"/>
            <a:r>
              <a:rPr lang="en-US" b="1" dirty="0"/>
              <a:t>22% reported learning solely in terms of gaining attributes (n=7)</a:t>
            </a:r>
          </a:p>
          <a:p>
            <a:pPr marL="1062000" lvl="4"/>
            <a:r>
              <a:rPr lang="en-US" dirty="0"/>
              <a:t>35% reported development of attributes overall (n=11</a:t>
            </a:r>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37311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P : Learning</a:t>
            </a:r>
          </a:p>
        </p:txBody>
      </p:sp>
      <p:sp>
        <p:nvSpPr>
          <p:cNvPr id="3" name="Content Placeholder 2"/>
          <p:cNvSpPr>
            <a:spLocks noGrp="1"/>
          </p:cNvSpPr>
          <p:nvPr>
            <p:ph idx="1"/>
          </p:nvPr>
        </p:nvSpPr>
        <p:spPr>
          <a:xfrm>
            <a:off x="882502" y="1414130"/>
            <a:ext cx="7804298" cy="3561907"/>
          </a:xfrm>
        </p:spPr>
        <p:txBody>
          <a:bodyPr>
            <a:normAutofit/>
          </a:bodyPr>
          <a:lstStyle/>
          <a:p>
            <a:pPr marL="342000" lvl="3"/>
            <a:endParaRPr lang="en-US" dirty="0"/>
          </a:p>
          <a:p>
            <a:pPr marL="342000" lvl="3"/>
            <a:r>
              <a:rPr lang="en-US" dirty="0"/>
              <a:t>73% reported learning as knowledge (n=11)</a:t>
            </a:r>
          </a:p>
          <a:p>
            <a:pPr marL="1062000" lvl="4"/>
            <a:r>
              <a:rPr lang="en-US" dirty="0"/>
              <a:t>60% reported learning solely as acquisition of knowledge (n=9)</a:t>
            </a:r>
          </a:p>
          <a:p>
            <a:pPr marL="1062000" lvl="4"/>
            <a:r>
              <a:rPr lang="en-US" dirty="0"/>
              <a:t>6% as acquiring knowledge and skills (n=1)</a:t>
            </a:r>
          </a:p>
          <a:p>
            <a:pPr marL="1062000" lvl="4"/>
            <a:r>
              <a:rPr lang="en-US" dirty="0"/>
              <a:t>6% as acquiring knowledge and attributes (n=1)</a:t>
            </a:r>
          </a:p>
          <a:p>
            <a:pPr marL="342000" lvl="3"/>
            <a:r>
              <a:rPr lang="en-US" dirty="0"/>
              <a:t>13% reported learning solely in terms of the difficulty of understanding (n=2)</a:t>
            </a:r>
          </a:p>
          <a:p>
            <a:pPr marL="342000" lvl="3"/>
            <a:r>
              <a:rPr lang="en-US" dirty="0"/>
              <a:t>13% reported learning solely in terms of gaining attributes (n=2)</a:t>
            </a:r>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325697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S : Learning</a:t>
            </a:r>
          </a:p>
        </p:txBody>
      </p:sp>
      <p:sp>
        <p:nvSpPr>
          <p:cNvPr id="3" name="Content Placeholder 2"/>
          <p:cNvSpPr>
            <a:spLocks noGrp="1"/>
          </p:cNvSpPr>
          <p:nvPr>
            <p:ph idx="1"/>
          </p:nvPr>
        </p:nvSpPr>
        <p:spPr>
          <a:xfrm>
            <a:off x="946297" y="1414130"/>
            <a:ext cx="7889358" cy="3561907"/>
          </a:xfrm>
        </p:spPr>
        <p:txBody>
          <a:bodyPr>
            <a:normAutofit lnSpcReduction="10000"/>
          </a:bodyPr>
          <a:lstStyle/>
          <a:p>
            <a:pPr marL="342000" lvl="3"/>
            <a:r>
              <a:rPr lang="en-US" dirty="0"/>
              <a:t>71% reported learning as knowledge (n=90)</a:t>
            </a:r>
          </a:p>
          <a:p>
            <a:pPr marL="1062000" lvl="4"/>
            <a:r>
              <a:rPr lang="en-US" dirty="0"/>
              <a:t>59% reported learning solely as acquisition of knowledge (n=75)</a:t>
            </a:r>
          </a:p>
          <a:p>
            <a:pPr marL="1062000" lvl="4"/>
            <a:r>
              <a:rPr lang="en-US" dirty="0"/>
              <a:t>8% as acquiring knowledge and skills (n=10)</a:t>
            </a:r>
          </a:p>
          <a:p>
            <a:pPr marL="1062000" lvl="4"/>
            <a:r>
              <a:rPr lang="en-US" dirty="0"/>
              <a:t>3% as acquiring knowledge and attributes (n=4)</a:t>
            </a:r>
          </a:p>
          <a:p>
            <a:pPr marL="342000" lvl="3"/>
            <a:r>
              <a:rPr lang="en-US" dirty="0"/>
              <a:t>4% reported learning solely in terms of the difficulty of understanding (n=5)</a:t>
            </a:r>
          </a:p>
          <a:p>
            <a:pPr marL="342000" lvl="3"/>
            <a:r>
              <a:rPr lang="en-US" dirty="0"/>
              <a:t>27% reported skills acquisition overall (n=34)</a:t>
            </a:r>
          </a:p>
          <a:p>
            <a:pPr marL="1062000" lvl="4"/>
            <a:r>
              <a:rPr lang="en-US" dirty="0"/>
              <a:t>18% reported learning solely in terms of acquiring new skills (n=23)</a:t>
            </a:r>
          </a:p>
          <a:p>
            <a:pPr marL="342000" lvl="3"/>
            <a:r>
              <a:rPr lang="en-US" dirty="0"/>
              <a:t>5% reported learning solely in terms of gaining attributes (n=7)</a:t>
            </a:r>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34278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‘Meet the Researcher’</a:t>
            </a:r>
          </a:p>
        </p:txBody>
      </p:sp>
      <p:sp>
        <p:nvSpPr>
          <p:cNvPr id="3" name="Content Placeholder 2"/>
          <p:cNvSpPr>
            <a:spLocks noGrp="1"/>
          </p:cNvSpPr>
          <p:nvPr>
            <p:ph idx="1"/>
          </p:nvPr>
        </p:nvSpPr>
        <p:spPr>
          <a:xfrm>
            <a:off x="457200" y="1594883"/>
            <a:ext cx="8229600" cy="2999739"/>
          </a:xfrm>
        </p:spPr>
        <p:txBody>
          <a:bodyPr/>
          <a:lstStyle/>
          <a:p>
            <a:r>
              <a:rPr lang="en-US" dirty="0"/>
              <a:t>Forms of the activity vary, but all include:</a:t>
            </a:r>
          </a:p>
          <a:p>
            <a:pPr lvl="1"/>
            <a:r>
              <a:rPr lang="en-US" dirty="0"/>
              <a:t>Students working in groups</a:t>
            </a:r>
          </a:p>
          <a:p>
            <a:pPr lvl="1"/>
            <a:r>
              <a:rPr lang="en-GB" dirty="0"/>
              <a:t> </a:t>
            </a:r>
            <a:r>
              <a:rPr lang="mr-IN" dirty="0"/>
              <a:t>…</a:t>
            </a:r>
            <a:r>
              <a:rPr lang="en-GB" dirty="0"/>
              <a:t> to interview a researcher about their work</a:t>
            </a:r>
          </a:p>
          <a:p>
            <a:pPr lvl="1"/>
            <a:r>
              <a:rPr lang="en-GB" dirty="0"/>
              <a:t> </a:t>
            </a:r>
            <a:r>
              <a:rPr lang="mr-IN" dirty="0"/>
              <a:t>…</a:t>
            </a:r>
            <a:r>
              <a:rPr lang="en-GB" dirty="0"/>
              <a:t> and presenting their findings in some form</a:t>
            </a:r>
            <a:endParaRPr lang="en-US" dirty="0"/>
          </a:p>
          <a:p>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115378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S : Learning</a:t>
            </a:r>
          </a:p>
        </p:txBody>
      </p:sp>
      <p:sp>
        <p:nvSpPr>
          <p:cNvPr id="3" name="Content Placeholder 2"/>
          <p:cNvSpPr>
            <a:spLocks noGrp="1"/>
          </p:cNvSpPr>
          <p:nvPr>
            <p:ph idx="1"/>
          </p:nvPr>
        </p:nvSpPr>
        <p:spPr>
          <a:xfrm>
            <a:off x="946297" y="1414130"/>
            <a:ext cx="7889358" cy="3561907"/>
          </a:xfrm>
        </p:spPr>
        <p:txBody>
          <a:bodyPr>
            <a:normAutofit lnSpcReduction="10000"/>
          </a:bodyPr>
          <a:lstStyle/>
          <a:p>
            <a:pPr marL="342000" lvl="3"/>
            <a:r>
              <a:rPr lang="en-US" b="1" dirty="0"/>
              <a:t>71% reported learning as knowledge (n=90)</a:t>
            </a:r>
          </a:p>
          <a:p>
            <a:pPr marL="1062000" lvl="4"/>
            <a:r>
              <a:rPr lang="en-US" dirty="0"/>
              <a:t>59% reported learning solely as acquisition of knowledge (n=75)</a:t>
            </a:r>
          </a:p>
          <a:p>
            <a:pPr marL="1062000" lvl="4"/>
            <a:r>
              <a:rPr lang="en-US" dirty="0"/>
              <a:t>8% as acquiring knowledge and skills (n=10)</a:t>
            </a:r>
          </a:p>
          <a:p>
            <a:pPr marL="1062000" lvl="4"/>
            <a:r>
              <a:rPr lang="en-US" dirty="0"/>
              <a:t>3% as acquiring knowledge and attributes (n=4)</a:t>
            </a:r>
          </a:p>
          <a:p>
            <a:pPr marL="342000" lvl="3"/>
            <a:r>
              <a:rPr lang="en-US" dirty="0"/>
              <a:t>4% reported learning solely in terms of the difficulty of understanding (n=5)</a:t>
            </a:r>
          </a:p>
          <a:p>
            <a:pPr marL="342000" lvl="3"/>
            <a:r>
              <a:rPr lang="en-US" b="1" dirty="0"/>
              <a:t>27% reported skills acquisition overall (n=34)</a:t>
            </a:r>
          </a:p>
          <a:p>
            <a:pPr marL="1062000" lvl="4"/>
            <a:r>
              <a:rPr lang="en-US" dirty="0"/>
              <a:t>18% reported learning solely in terms of acquiring new skills (n=23)</a:t>
            </a:r>
          </a:p>
          <a:p>
            <a:pPr marL="342000" lvl="3"/>
            <a:r>
              <a:rPr lang="en-US" dirty="0"/>
              <a:t>5% reported learning solely in terms of gaining attributes (n=7)</a:t>
            </a:r>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269963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a:t>Dialogue</a:t>
            </a:r>
          </a:p>
        </p:txBody>
      </p:sp>
      <p:sp>
        <p:nvSpPr>
          <p:cNvPr id="3" name="Content Placeholder 2"/>
          <p:cNvSpPr>
            <a:spLocks noGrp="1"/>
          </p:cNvSpPr>
          <p:nvPr>
            <p:ph idx="1"/>
          </p:nvPr>
        </p:nvSpPr>
        <p:spPr>
          <a:xfrm>
            <a:off x="457200" y="1392865"/>
            <a:ext cx="8229600" cy="3561907"/>
          </a:xfrm>
        </p:spPr>
        <p:txBody>
          <a:bodyPr>
            <a:normAutofit/>
          </a:bodyPr>
          <a:lstStyle/>
          <a:p>
            <a:pPr lvl="3"/>
            <a:endParaRPr lang="en-US" sz="2800" dirty="0"/>
          </a:p>
          <a:p>
            <a:pPr marL="342000" lvl="3"/>
            <a:r>
              <a:rPr lang="en-US" sz="2800" dirty="0"/>
              <a:t>40% (n=85) of students who mentioned learning also mentioned dialogue in their response.</a:t>
            </a:r>
          </a:p>
          <a:p>
            <a:pPr marL="1062000" lvl="4"/>
            <a:r>
              <a:rPr lang="en-US" dirty="0"/>
              <a:t>summary:</a:t>
            </a:r>
          </a:p>
          <a:p>
            <a:pPr marL="1062000" lvl="5"/>
            <a:r>
              <a:rPr lang="en-US" dirty="0"/>
              <a:t>16% </a:t>
            </a:r>
            <a:r>
              <a:rPr lang="en-US" dirty="0" err="1"/>
              <a:t>programme</a:t>
            </a:r>
            <a:r>
              <a:rPr lang="en-US" dirty="0"/>
              <a:t> B (n=5)</a:t>
            </a:r>
          </a:p>
          <a:p>
            <a:pPr marL="1062000" lvl="5"/>
            <a:r>
              <a:rPr lang="en-US" dirty="0"/>
              <a:t>87% </a:t>
            </a:r>
            <a:r>
              <a:rPr lang="en-US" dirty="0" err="1"/>
              <a:t>programme</a:t>
            </a:r>
            <a:r>
              <a:rPr lang="en-US" dirty="0"/>
              <a:t> P (n=13)</a:t>
            </a:r>
          </a:p>
          <a:p>
            <a:pPr marL="1062000" lvl="5"/>
            <a:r>
              <a:rPr lang="en-US" dirty="0"/>
              <a:t>53% </a:t>
            </a:r>
            <a:r>
              <a:rPr lang="en-US" dirty="0" err="1"/>
              <a:t>programme</a:t>
            </a:r>
            <a:r>
              <a:rPr lang="en-US" dirty="0"/>
              <a:t> S (n=68)</a:t>
            </a:r>
          </a:p>
          <a:p>
            <a:pPr marL="0" marR="0" lvl="3"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724756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B: Dialogue</a:t>
            </a:r>
          </a:p>
        </p:txBody>
      </p:sp>
      <p:sp>
        <p:nvSpPr>
          <p:cNvPr id="3" name="Content Placeholder 2"/>
          <p:cNvSpPr>
            <a:spLocks noGrp="1"/>
          </p:cNvSpPr>
          <p:nvPr>
            <p:ph idx="1"/>
          </p:nvPr>
        </p:nvSpPr>
        <p:spPr>
          <a:xfrm>
            <a:off x="457200" y="1392865"/>
            <a:ext cx="8229600" cy="3561907"/>
          </a:xfrm>
        </p:spPr>
        <p:txBody>
          <a:bodyPr>
            <a:normAutofit/>
          </a:bodyPr>
          <a:lstStyle/>
          <a:p>
            <a:pPr lvl="5"/>
            <a:endParaRPr lang="en-US" dirty="0"/>
          </a:p>
          <a:p>
            <a:pPr marL="342000" lvl="5"/>
            <a:r>
              <a:rPr lang="en-US" sz="2800" dirty="0"/>
              <a:t>100% of dialogue was conceived as exclusively with researcher (n=5).</a:t>
            </a:r>
          </a:p>
          <a:p>
            <a:pPr marL="1062000" lvl="6"/>
            <a:r>
              <a:rPr lang="en-US" dirty="0"/>
              <a:t>80% in relation to acquisition of knowledge (n=4).</a:t>
            </a:r>
          </a:p>
          <a:p>
            <a:pPr marL="1062000" lvl="6"/>
            <a:r>
              <a:rPr lang="en-US" dirty="0"/>
              <a:t>20% in relation to acquiring attributes (n=1). </a:t>
            </a:r>
          </a:p>
          <a:p>
            <a:pPr marL="0" marR="0" lvl="3"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036289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P: Dialogue</a:t>
            </a:r>
          </a:p>
        </p:txBody>
      </p:sp>
      <p:sp>
        <p:nvSpPr>
          <p:cNvPr id="3" name="Content Placeholder 2"/>
          <p:cNvSpPr>
            <a:spLocks noGrp="1"/>
          </p:cNvSpPr>
          <p:nvPr>
            <p:ph idx="1"/>
          </p:nvPr>
        </p:nvSpPr>
        <p:spPr>
          <a:xfrm>
            <a:off x="457200" y="1392865"/>
            <a:ext cx="8229600" cy="3561907"/>
          </a:xfrm>
        </p:spPr>
        <p:txBody>
          <a:bodyPr>
            <a:normAutofit/>
          </a:bodyPr>
          <a:lstStyle/>
          <a:p>
            <a:endParaRPr lang="en-US" dirty="0"/>
          </a:p>
          <a:p>
            <a:pPr marL="342000" lvl="5"/>
            <a:r>
              <a:rPr lang="en-US" sz="2800" dirty="0"/>
              <a:t>100% of dialogue conceived of dialogue as being with researcher (n=13).</a:t>
            </a:r>
          </a:p>
          <a:p>
            <a:pPr marL="799200" lvl="7"/>
            <a:r>
              <a:rPr lang="en-US" dirty="0"/>
              <a:t>85% in relation to learning knowledge (n=11).</a:t>
            </a:r>
          </a:p>
          <a:p>
            <a:pPr marL="342000" lvl="5"/>
            <a:r>
              <a:rPr lang="en-US" sz="2800" dirty="0"/>
              <a:t>25% of those reporting dialogue with researcher also mentioned dialogue with peers (n=3).</a:t>
            </a:r>
          </a:p>
          <a:p>
            <a:pPr marL="799200" lvl="7"/>
            <a:r>
              <a:rPr lang="en-US" dirty="0"/>
              <a:t>66% of these in relation to learning knowledge (n=2).</a:t>
            </a:r>
          </a:p>
          <a:p>
            <a:pPr marL="0" marR="0" lvl="3"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656072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S: Dialogue</a:t>
            </a:r>
          </a:p>
        </p:txBody>
      </p:sp>
      <p:sp>
        <p:nvSpPr>
          <p:cNvPr id="3" name="Content Placeholder 2"/>
          <p:cNvSpPr>
            <a:spLocks noGrp="1"/>
          </p:cNvSpPr>
          <p:nvPr>
            <p:ph idx="1"/>
          </p:nvPr>
        </p:nvSpPr>
        <p:spPr>
          <a:xfrm>
            <a:off x="457200" y="1392865"/>
            <a:ext cx="8229600" cy="3561907"/>
          </a:xfrm>
        </p:spPr>
        <p:txBody>
          <a:bodyPr>
            <a:normAutofit fontScale="92500" lnSpcReduction="20000"/>
          </a:bodyPr>
          <a:lstStyle/>
          <a:p>
            <a:pPr marL="342000" lvl="5"/>
            <a:r>
              <a:rPr lang="en-US" sz="2600" dirty="0"/>
              <a:t>94% responses reported dialogue as being with researcher (n=64).</a:t>
            </a:r>
          </a:p>
          <a:p>
            <a:pPr marL="799200" lvl="7"/>
            <a:r>
              <a:rPr lang="en-US" dirty="0"/>
              <a:t>strong correlation with acquiring knowledge (92%, n=59).</a:t>
            </a:r>
          </a:p>
          <a:p>
            <a:pPr marL="342000" lvl="5"/>
            <a:r>
              <a:rPr lang="en-US" sz="2600" dirty="0"/>
              <a:t>88% responses reported dialogue exclusively with researcher (n=60)</a:t>
            </a:r>
          </a:p>
          <a:p>
            <a:pPr marL="799200" lvl="7"/>
            <a:r>
              <a:rPr lang="en-US" dirty="0"/>
              <a:t>very strong correlation with learning knowledge and nothing else (90%, n=54) </a:t>
            </a:r>
          </a:p>
          <a:p>
            <a:pPr marL="342000" lvl="5"/>
            <a:r>
              <a:rPr lang="en-US" sz="2600" dirty="0"/>
              <a:t>13% conceived of dialogue as being with peers (n=9)</a:t>
            </a:r>
          </a:p>
          <a:p>
            <a:pPr marL="342000" lvl="5"/>
            <a:r>
              <a:rPr lang="en-US" sz="2600" dirty="0"/>
              <a:t>8% conceived it </a:t>
            </a:r>
            <a:r>
              <a:rPr lang="en-US" sz="2600" i="1" dirty="0"/>
              <a:t>exclusively</a:t>
            </a:r>
            <a:r>
              <a:rPr lang="en-US" sz="2600" dirty="0"/>
              <a:t> with peers (n=5).</a:t>
            </a:r>
          </a:p>
          <a:p>
            <a:pPr marL="799200" lvl="7"/>
            <a:r>
              <a:rPr lang="en-US" dirty="0"/>
              <a:t>very strong correlation between dialogue exclusively peers and learning skills (100%, n=5).</a:t>
            </a:r>
          </a:p>
          <a:p>
            <a:pPr marL="342000"/>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023328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a:t>Contextual factors</a:t>
            </a:r>
          </a:p>
        </p:txBody>
      </p:sp>
      <p:sp>
        <p:nvSpPr>
          <p:cNvPr id="3" name="Content Placeholder 2"/>
          <p:cNvSpPr>
            <a:spLocks noGrp="1"/>
          </p:cNvSpPr>
          <p:nvPr>
            <p:ph idx="1"/>
          </p:nvPr>
        </p:nvSpPr>
        <p:spPr>
          <a:xfrm>
            <a:off x="457200" y="1392865"/>
            <a:ext cx="8229600" cy="3561907"/>
          </a:xfrm>
        </p:spPr>
        <p:txBody>
          <a:bodyPr>
            <a:normAutofit fontScale="92500" lnSpcReduction="20000"/>
          </a:bodyPr>
          <a:lstStyle/>
          <a:p>
            <a:pPr marL="342000" lvl="3"/>
            <a:r>
              <a:rPr lang="en-US" dirty="0"/>
              <a:t>40% (n=85) of students who mentioned learning also mentioned other contextual factors in their response</a:t>
            </a:r>
          </a:p>
          <a:p>
            <a:pPr marL="799200" lvl="5"/>
            <a:r>
              <a:rPr lang="en-US" dirty="0"/>
              <a:t>Disposition of professor, and peers</a:t>
            </a:r>
          </a:p>
          <a:p>
            <a:pPr marL="799200" lvl="5"/>
            <a:r>
              <a:rPr lang="en-US" dirty="0"/>
              <a:t>Student’s prior knowledge, student’s other commitments</a:t>
            </a:r>
          </a:p>
          <a:p>
            <a:pPr marL="799200" lvl="5"/>
            <a:r>
              <a:rPr lang="en-US" dirty="0"/>
              <a:t>Activity requirements, logistics. </a:t>
            </a:r>
          </a:p>
          <a:p>
            <a:pPr marL="342000" lvl="4"/>
            <a:r>
              <a:rPr lang="en-US" dirty="0"/>
              <a:t>Summary:</a:t>
            </a:r>
          </a:p>
          <a:p>
            <a:pPr marL="799200" lvl="6"/>
            <a:r>
              <a:rPr lang="en-US" dirty="0"/>
              <a:t>32% </a:t>
            </a:r>
            <a:r>
              <a:rPr lang="en-US" dirty="0" err="1"/>
              <a:t>programme</a:t>
            </a:r>
            <a:r>
              <a:rPr lang="en-US" dirty="0"/>
              <a:t> B (n=10)</a:t>
            </a:r>
          </a:p>
          <a:p>
            <a:pPr marL="799200" lvl="6"/>
            <a:r>
              <a:rPr lang="en-US" dirty="0"/>
              <a:t>27% </a:t>
            </a:r>
            <a:r>
              <a:rPr lang="en-US" dirty="0" err="1"/>
              <a:t>programme</a:t>
            </a:r>
            <a:r>
              <a:rPr lang="en-US" dirty="0"/>
              <a:t> P (n=4)</a:t>
            </a:r>
          </a:p>
          <a:p>
            <a:pPr marL="799200" lvl="6"/>
            <a:r>
              <a:rPr lang="en-US" dirty="0"/>
              <a:t>56% </a:t>
            </a:r>
            <a:r>
              <a:rPr lang="en-US" dirty="0" err="1"/>
              <a:t>programme</a:t>
            </a:r>
            <a:r>
              <a:rPr lang="en-US" dirty="0"/>
              <a:t> S (n=72)</a:t>
            </a:r>
          </a:p>
          <a:p>
            <a:pPr marL="342000" lvl="4"/>
            <a:r>
              <a:rPr lang="en-US" dirty="0"/>
              <a:t>task here is to establish whether there’s a causal relationship between context and learning. This was done by reviewing the data to see if there was any meaningful relationship between mention of learning and mention of context. </a:t>
            </a:r>
          </a:p>
          <a:p>
            <a:pPr marL="342000"/>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803797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B: contextual factors</a:t>
            </a:r>
          </a:p>
        </p:txBody>
      </p:sp>
      <p:sp>
        <p:nvSpPr>
          <p:cNvPr id="3" name="Content Placeholder 2"/>
          <p:cNvSpPr>
            <a:spLocks noGrp="1"/>
          </p:cNvSpPr>
          <p:nvPr>
            <p:ph idx="1"/>
          </p:nvPr>
        </p:nvSpPr>
        <p:spPr>
          <a:xfrm>
            <a:off x="457200" y="1392865"/>
            <a:ext cx="8229600" cy="3561907"/>
          </a:xfrm>
        </p:spPr>
        <p:txBody>
          <a:bodyPr>
            <a:normAutofit/>
          </a:bodyPr>
          <a:lstStyle/>
          <a:p>
            <a:pPr lvl="4"/>
            <a:endParaRPr lang="en-US" dirty="0"/>
          </a:p>
          <a:p>
            <a:pPr marL="342000" lvl="5"/>
            <a:r>
              <a:rPr lang="en-US" sz="2400" dirty="0"/>
              <a:t>50% responses mentioning context focused on students’ prior knowledge (n=5).</a:t>
            </a:r>
          </a:p>
          <a:p>
            <a:pPr marL="1062000" lvl="6"/>
            <a:r>
              <a:rPr lang="en-US" dirty="0"/>
              <a:t>100% of these responses focused on the effect that students’ prior knowledge had on knowledge acquisition (n=5).</a:t>
            </a:r>
          </a:p>
          <a:p>
            <a:r>
              <a:rPr lang="en-US" sz="2400" dirty="0"/>
              <a:t>80% of context-mentions in </a:t>
            </a:r>
            <a:r>
              <a:rPr lang="en-US" sz="2400" dirty="0" err="1"/>
              <a:t>programme</a:t>
            </a:r>
            <a:r>
              <a:rPr lang="en-US" sz="2400" dirty="0"/>
              <a:t> B are in relation to acquisition of knowledge (n=8). </a:t>
            </a:r>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961101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S: contextual factors</a:t>
            </a:r>
          </a:p>
        </p:txBody>
      </p:sp>
      <p:sp>
        <p:nvSpPr>
          <p:cNvPr id="3" name="Content Placeholder 2"/>
          <p:cNvSpPr>
            <a:spLocks noGrp="1"/>
          </p:cNvSpPr>
          <p:nvPr>
            <p:ph idx="1"/>
          </p:nvPr>
        </p:nvSpPr>
        <p:spPr>
          <a:xfrm>
            <a:off x="457200" y="1392865"/>
            <a:ext cx="8229600" cy="3561907"/>
          </a:xfrm>
        </p:spPr>
        <p:txBody>
          <a:bodyPr>
            <a:normAutofit/>
          </a:bodyPr>
          <a:lstStyle/>
          <a:p>
            <a:pPr marL="342000" lvl="5"/>
            <a:r>
              <a:rPr lang="en-US" dirty="0"/>
              <a:t>29% responses mentioning context focused on positive effect of peers (n=21)</a:t>
            </a:r>
          </a:p>
          <a:p>
            <a:pPr marL="1062000" lvl="6"/>
            <a:r>
              <a:rPr lang="en-US" dirty="0"/>
              <a:t>38% of these responses focused on the (positive) effect that students’ prior knowledge had on knowledge acquisition (n=8).</a:t>
            </a:r>
          </a:p>
          <a:p>
            <a:pPr marL="1062000" lvl="6"/>
            <a:r>
              <a:rPr lang="en-US" dirty="0"/>
              <a:t>52% of these responses focused on the positive effect of peers on learning skills (n=11)</a:t>
            </a:r>
          </a:p>
          <a:p>
            <a:pPr marL="342000" lvl="5"/>
            <a:r>
              <a:rPr lang="en-US" dirty="0"/>
              <a:t>21% responses mentioning context focused on positive effect of researcher (n=15).</a:t>
            </a:r>
          </a:p>
          <a:p>
            <a:pPr marL="1062000" lvl="6"/>
            <a:r>
              <a:rPr lang="en-US" dirty="0"/>
              <a:t>100% of these responses focused on the positive effect of researcher on students’ acquisition of knowledge (n=15).</a:t>
            </a:r>
          </a:p>
          <a:p>
            <a:pPr lvl="4"/>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207448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So what?</a:t>
            </a:r>
          </a:p>
        </p:txBody>
      </p:sp>
      <p:sp>
        <p:nvSpPr>
          <p:cNvPr id="3" name="Content Placeholder 2"/>
          <p:cNvSpPr>
            <a:spLocks noGrp="1"/>
          </p:cNvSpPr>
          <p:nvPr>
            <p:ph idx="1"/>
          </p:nvPr>
        </p:nvSpPr>
        <p:spPr>
          <a:xfrm>
            <a:off x="457200" y="1594883"/>
            <a:ext cx="8229600" cy="3274829"/>
          </a:xfrm>
        </p:spPr>
        <p:txBody>
          <a:bodyPr>
            <a:normAutofit fontScale="92500"/>
          </a:bodyPr>
          <a:lstStyle/>
          <a:p>
            <a:r>
              <a:rPr lang="en-US" dirty="0"/>
              <a:t>Response very positive (31%, n=100)</a:t>
            </a:r>
          </a:p>
          <a:p>
            <a:r>
              <a:rPr lang="en-US" dirty="0"/>
              <a:t>Professors gain from the activity (cf. Dwyer 2001)</a:t>
            </a:r>
          </a:p>
          <a:p>
            <a:r>
              <a:rPr lang="en-US" dirty="0"/>
              <a:t>Knowledge sometimes too difficult (cf. Dwyer 2001) but this not always seen as a problem</a:t>
            </a:r>
          </a:p>
          <a:p>
            <a:r>
              <a:rPr lang="en-US" dirty="0"/>
              <a:t>More smiles than frowns for peers (cf. Dwyer 2001) </a:t>
            </a:r>
            <a:r>
              <a:rPr lang="en-US" dirty="0">
                <a:sym typeface="Wingdings"/>
              </a:rPr>
              <a:t></a:t>
            </a:r>
            <a:endParaRPr lang="en-US" dirty="0"/>
          </a:p>
        </p:txBody>
      </p:sp>
      <p:pic>
        <p:nvPicPr>
          <p:cNvPr id="4" name="Picture 3"/>
          <p:cNvPicPr>
            <a:picLocks noChangeAspect="1"/>
          </p:cNvPicPr>
          <p:nvPr/>
        </p:nvPicPr>
        <p:blipFill>
          <a:blip r:embed="rId2"/>
          <a:stretch>
            <a:fillRect/>
          </a:stretch>
        </p:blipFill>
        <p:spPr>
          <a:xfrm>
            <a:off x="0" y="0"/>
            <a:ext cx="9144000" cy="736600"/>
          </a:xfrm>
          <a:prstGeom prst="rect">
            <a:avLst/>
          </a:prstGeom>
        </p:spPr>
      </p:pic>
    </p:spTree>
    <p:extLst>
      <p:ext uri="{BB962C8B-B14F-4D97-AF65-F5344CB8AC3E}">
        <p14:creationId xmlns:p14="http://schemas.microsoft.com/office/powerpoint/2010/main" val="83632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So what?</a:t>
            </a:r>
          </a:p>
        </p:txBody>
      </p:sp>
      <p:sp>
        <p:nvSpPr>
          <p:cNvPr id="3" name="Content Placeholder 2"/>
          <p:cNvSpPr>
            <a:spLocks noGrp="1"/>
          </p:cNvSpPr>
          <p:nvPr>
            <p:ph idx="1"/>
          </p:nvPr>
        </p:nvSpPr>
        <p:spPr>
          <a:xfrm>
            <a:off x="457200" y="1594883"/>
            <a:ext cx="8229600" cy="2999739"/>
          </a:xfrm>
        </p:spPr>
        <p:txBody>
          <a:bodyPr>
            <a:normAutofit fontScale="85000" lnSpcReduction="20000"/>
          </a:bodyPr>
          <a:lstStyle/>
          <a:p>
            <a:r>
              <a:rPr lang="en-US" dirty="0"/>
              <a:t>Large majority of students report learning as knowledge acquisition</a:t>
            </a:r>
          </a:p>
          <a:p>
            <a:pPr lvl="1"/>
            <a:r>
              <a:rPr lang="en-US" dirty="0"/>
              <a:t>Consistent across different formats &amp; contexts</a:t>
            </a:r>
          </a:p>
          <a:p>
            <a:pPr lvl="1"/>
            <a:r>
              <a:rPr lang="en-US" dirty="0"/>
              <a:t>Is this </a:t>
            </a:r>
            <a:r>
              <a:rPr lang="en-US" dirty="0" err="1"/>
              <a:t>expalined</a:t>
            </a:r>
            <a:r>
              <a:rPr lang="en-US" dirty="0"/>
              <a:t> by how activity is set up or is it how the student approaches the activity? </a:t>
            </a:r>
          </a:p>
          <a:p>
            <a:pPr lvl="1"/>
            <a:endParaRPr lang="en-US" dirty="0"/>
          </a:p>
          <a:p>
            <a:r>
              <a:rPr lang="en-US" dirty="0"/>
              <a:t>Professor viewed as source of knowledge</a:t>
            </a:r>
          </a:p>
          <a:p>
            <a:pPr lvl="1"/>
            <a:r>
              <a:rPr lang="en-US" dirty="0"/>
              <a:t>Not clear why this is </a:t>
            </a:r>
            <a:r>
              <a:rPr lang="mr-IN" dirty="0"/>
              <a:t>–</a:t>
            </a:r>
            <a:r>
              <a:rPr lang="en-US" dirty="0"/>
              <a:t> further research needed</a:t>
            </a:r>
          </a:p>
          <a:p>
            <a:endParaRPr lang="en-US" dirty="0"/>
          </a:p>
          <a:p>
            <a:endParaRPr lang="en-US" dirty="0"/>
          </a:p>
        </p:txBody>
      </p:sp>
      <p:pic>
        <p:nvPicPr>
          <p:cNvPr id="4" name="Picture 3"/>
          <p:cNvPicPr>
            <a:picLocks noChangeAspect="1"/>
          </p:cNvPicPr>
          <p:nvPr/>
        </p:nvPicPr>
        <p:blipFill>
          <a:blip r:embed="rId2"/>
          <a:stretch>
            <a:fillRect/>
          </a:stretch>
        </p:blipFill>
        <p:spPr>
          <a:xfrm>
            <a:off x="0" y="0"/>
            <a:ext cx="9144000" cy="736600"/>
          </a:xfrm>
          <a:prstGeom prst="rect">
            <a:avLst/>
          </a:prstGeom>
        </p:spPr>
      </p:pic>
    </p:spTree>
    <p:extLst>
      <p:ext uri="{BB962C8B-B14F-4D97-AF65-F5344CB8AC3E}">
        <p14:creationId xmlns:p14="http://schemas.microsoft.com/office/powerpoint/2010/main" val="171866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‘Meet the Researcher’</a:t>
            </a:r>
          </a:p>
        </p:txBody>
      </p:sp>
      <p:sp>
        <p:nvSpPr>
          <p:cNvPr id="3" name="Content Placeholder 2"/>
          <p:cNvSpPr>
            <a:spLocks noGrp="1"/>
          </p:cNvSpPr>
          <p:nvPr>
            <p:ph idx="1"/>
          </p:nvPr>
        </p:nvSpPr>
        <p:spPr>
          <a:xfrm>
            <a:off x="457200" y="1594883"/>
            <a:ext cx="8229600" cy="2999739"/>
          </a:xfrm>
        </p:spPr>
        <p:txBody>
          <a:bodyPr/>
          <a:lstStyle/>
          <a:p>
            <a:r>
              <a:rPr lang="en-US" dirty="0"/>
              <a:t>Contexts also vary and may include:</a:t>
            </a:r>
          </a:p>
          <a:p>
            <a:pPr lvl="1"/>
            <a:r>
              <a:rPr lang="en-US" dirty="0"/>
              <a:t>Induction or post-exam activities</a:t>
            </a:r>
          </a:p>
          <a:p>
            <a:pPr lvl="1"/>
            <a:r>
              <a:rPr lang="en-US" dirty="0"/>
              <a:t>Assessed activities within a module</a:t>
            </a:r>
          </a:p>
          <a:p>
            <a:pPr lvl="1"/>
            <a:r>
              <a:rPr lang="en-US" dirty="0"/>
              <a:t>Personal tutoring activities</a:t>
            </a:r>
          </a:p>
          <a:p>
            <a:endParaRPr lang="en-US" dirty="0"/>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905903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So what?</a:t>
            </a:r>
          </a:p>
        </p:txBody>
      </p:sp>
      <p:sp>
        <p:nvSpPr>
          <p:cNvPr id="3" name="Content Placeholder 2"/>
          <p:cNvSpPr>
            <a:spLocks noGrp="1"/>
          </p:cNvSpPr>
          <p:nvPr>
            <p:ph idx="1"/>
          </p:nvPr>
        </p:nvSpPr>
        <p:spPr>
          <a:xfrm>
            <a:off x="457200" y="1594883"/>
            <a:ext cx="8229600" cy="2999739"/>
          </a:xfrm>
        </p:spPr>
        <p:txBody>
          <a:bodyPr>
            <a:normAutofit fontScale="77500" lnSpcReduction="20000"/>
          </a:bodyPr>
          <a:lstStyle/>
          <a:p>
            <a:r>
              <a:rPr lang="en-US" dirty="0"/>
              <a:t>Professor also models attributes but for a smaller (often distinct) number of students</a:t>
            </a:r>
          </a:p>
          <a:p>
            <a:r>
              <a:rPr lang="en-US" dirty="0"/>
              <a:t>Does disposition trump dialogue? </a:t>
            </a:r>
          </a:p>
          <a:p>
            <a:pPr lvl="1"/>
            <a:r>
              <a:rPr lang="en-US" dirty="0"/>
              <a:t>S116. I'd tell them it's nice to see the Professor talk about something he is passionate about, and you learn a lot from listening to him </a:t>
            </a:r>
          </a:p>
          <a:p>
            <a:pPr lvl="1"/>
            <a:r>
              <a:rPr lang="en-US" dirty="0"/>
              <a:t>S117. I would tell the friend that the meeting was very informative and professor advised us on what to write very well. </a:t>
            </a:r>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0" y="0"/>
            <a:ext cx="9144000" cy="736600"/>
          </a:xfrm>
          <a:prstGeom prst="rect">
            <a:avLst/>
          </a:prstGeom>
        </p:spPr>
      </p:pic>
    </p:spTree>
    <p:extLst>
      <p:ext uri="{BB962C8B-B14F-4D97-AF65-F5344CB8AC3E}">
        <p14:creationId xmlns:p14="http://schemas.microsoft.com/office/powerpoint/2010/main" val="166950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So what?</a:t>
            </a:r>
          </a:p>
        </p:txBody>
      </p:sp>
      <p:sp>
        <p:nvSpPr>
          <p:cNvPr id="3" name="Content Placeholder 2"/>
          <p:cNvSpPr>
            <a:spLocks noGrp="1"/>
          </p:cNvSpPr>
          <p:nvPr>
            <p:ph idx="1"/>
          </p:nvPr>
        </p:nvSpPr>
        <p:spPr>
          <a:xfrm>
            <a:off x="457200" y="1594883"/>
            <a:ext cx="8229600" cy="2999739"/>
          </a:xfrm>
        </p:spPr>
        <p:txBody>
          <a:bodyPr/>
          <a:lstStyle/>
          <a:p>
            <a:r>
              <a:rPr lang="en-US" dirty="0"/>
              <a:t>Students co-develop skills</a:t>
            </a:r>
          </a:p>
          <a:p>
            <a:r>
              <a:rPr lang="en-US" dirty="0"/>
              <a:t>This is done through activity not dialogue</a:t>
            </a:r>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0" y="0"/>
            <a:ext cx="9144000" cy="736600"/>
          </a:xfrm>
          <a:prstGeom prst="rect">
            <a:avLst/>
          </a:prstGeom>
        </p:spPr>
      </p:pic>
    </p:spTree>
    <p:extLst>
      <p:ext uri="{BB962C8B-B14F-4D97-AF65-F5344CB8AC3E}">
        <p14:creationId xmlns:p14="http://schemas.microsoft.com/office/powerpoint/2010/main" val="124877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So what?</a:t>
            </a:r>
          </a:p>
        </p:txBody>
      </p:sp>
      <p:sp>
        <p:nvSpPr>
          <p:cNvPr id="3" name="Content Placeholder 2"/>
          <p:cNvSpPr>
            <a:spLocks noGrp="1"/>
          </p:cNvSpPr>
          <p:nvPr>
            <p:ph idx="1"/>
          </p:nvPr>
        </p:nvSpPr>
        <p:spPr>
          <a:xfrm>
            <a:off x="457200" y="1594883"/>
            <a:ext cx="8229600" cy="2999739"/>
          </a:xfrm>
        </p:spPr>
        <p:txBody>
          <a:bodyPr/>
          <a:lstStyle/>
          <a:p>
            <a:r>
              <a:rPr lang="en-US" dirty="0"/>
              <a:t>Activity’s aims not fully met for </a:t>
            </a:r>
            <a:r>
              <a:rPr lang="en-US" dirty="0" err="1"/>
              <a:t>Programmes</a:t>
            </a:r>
            <a:r>
              <a:rPr lang="en-US" dirty="0"/>
              <a:t> B and P</a:t>
            </a:r>
          </a:p>
          <a:p>
            <a:r>
              <a:rPr lang="en-US" dirty="0"/>
              <a:t>Aims are more substantially met in </a:t>
            </a:r>
            <a:r>
              <a:rPr lang="en-US" dirty="0" err="1"/>
              <a:t>Programme</a:t>
            </a:r>
            <a:r>
              <a:rPr lang="en-US" dirty="0"/>
              <a:t> S</a:t>
            </a:r>
          </a:p>
          <a:p>
            <a:endParaRPr lang="en-US" dirty="0"/>
          </a:p>
          <a:p>
            <a:endParaRPr lang="en-US" dirty="0"/>
          </a:p>
        </p:txBody>
      </p:sp>
      <p:pic>
        <p:nvPicPr>
          <p:cNvPr id="4" name="Picture 3"/>
          <p:cNvPicPr>
            <a:picLocks noChangeAspect="1"/>
          </p:cNvPicPr>
          <p:nvPr/>
        </p:nvPicPr>
        <p:blipFill>
          <a:blip r:embed="rId2"/>
          <a:stretch>
            <a:fillRect/>
          </a:stretch>
        </p:blipFill>
        <p:spPr>
          <a:xfrm>
            <a:off x="0" y="0"/>
            <a:ext cx="9144000" cy="736600"/>
          </a:xfrm>
          <a:prstGeom prst="rect">
            <a:avLst/>
          </a:prstGeom>
        </p:spPr>
      </p:pic>
    </p:spTree>
    <p:extLst>
      <p:ext uri="{BB962C8B-B14F-4D97-AF65-F5344CB8AC3E}">
        <p14:creationId xmlns:p14="http://schemas.microsoft.com/office/powerpoint/2010/main" val="114444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Now what?</a:t>
            </a:r>
          </a:p>
        </p:txBody>
      </p:sp>
      <p:sp>
        <p:nvSpPr>
          <p:cNvPr id="3" name="Content Placeholder 2"/>
          <p:cNvSpPr>
            <a:spLocks noGrp="1"/>
          </p:cNvSpPr>
          <p:nvPr>
            <p:ph idx="1"/>
          </p:nvPr>
        </p:nvSpPr>
        <p:spPr>
          <a:xfrm>
            <a:off x="457200" y="1594884"/>
            <a:ext cx="8229600" cy="3232298"/>
          </a:xfrm>
        </p:spPr>
        <p:txBody>
          <a:bodyPr>
            <a:normAutofit lnSpcReduction="10000"/>
          </a:bodyPr>
          <a:lstStyle/>
          <a:p>
            <a:r>
              <a:rPr lang="en-US" dirty="0"/>
              <a:t>More research on presage factors</a:t>
            </a:r>
          </a:p>
          <a:p>
            <a:r>
              <a:rPr lang="en-US" dirty="0"/>
              <a:t>More research on change over time</a:t>
            </a:r>
          </a:p>
          <a:p>
            <a:r>
              <a:rPr lang="en-US" dirty="0"/>
              <a:t>Explore scope to design activity around a task</a:t>
            </a:r>
          </a:p>
          <a:p>
            <a:pPr marL="742950" lvl="2" indent="-342900"/>
            <a:r>
              <a:rPr lang="en-US" dirty="0"/>
              <a:t>for example, development of academic writing</a:t>
            </a:r>
          </a:p>
          <a:p>
            <a:r>
              <a:rPr lang="en-US" dirty="0"/>
              <a:t>Expand the activity over course of whole </a:t>
            </a:r>
            <a:r>
              <a:rPr lang="en-US" dirty="0" err="1"/>
              <a:t>programme</a:t>
            </a:r>
            <a:endParaRPr lang="en-US" dirty="0"/>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285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References</a:t>
            </a:r>
          </a:p>
        </p:txBody>
      </p:sp>
      <p:sp>
        <p:nvSpPr>
          <p:cNvPr id="3" name="Content Placeholder 2"/>
          <p:cNvSpPr>
            <a:spLocks noGrp="1"/>
          </p:cNvSpPr>
          <p:nvPr>
            <p:ph idx="1"/>
          </p:nvPr>
        </p:nvSpPr>
        <p:spPr>
          <a:xfrm>
            <a:off x="467833" y="1594883"/>
            <a:ext cx="8229600" cy="2999739"/>
          </a:xfrm>
        </p:spPr>
        <p:txBody>
          <a:bodyPr>
            <a:normAutofit lnSpcReduction="10000"/>
          </a:bodyPr>
          <a:lstStyle/>
          <a:p>
            <a:r>
              <a:rPr lang="en-US" sz="1800" dirty="0"/>
              <a:t>Cosgrove, Denis. "Teaching Geographical Thought through Student Interviews." </a:t>
            </a:r>
            <a:r>
              <a:rPr lang="en-US" sz="1800" i="1" dirty="0"/>
              <a:t>Journal of Geography in Higher Education </a:t>
            </a:r>
            <a:r>
              <a:rPr lang="en-US" sz="1800" dirty="0"/>
              <a:t>5, no. 1 (81 1981): 19-22.</a:t>
            </a:r>
          </a:p>
          <a:p>
            <a:r>
              <a:rPr lang="en-US" sz="1800" dirty="0" err="1"/>
              <a:t>Downie</a:t>
            </a:r>
            <a:r>
              <a:rPr lang="en-US" sz="1800" dirty="0"/>
              <a:t>, Roger. "A Postgraduate Researcher — Undergraduate Interview Scheme: Enhancing Research-Teaching Linkages to Mutual Benefit." </a:t>
            </a:r>
            <a:r>
              <a:rPr lang="en-US" sz="1800" i="1" dirty="0"/>
              <a:t>Bioscience Education </a:t>
            </a:r>
            <a:r>
              <a:rPr lang="en-US" sz="1800" dirty="0"/>
              <a:t>16, no. 1 (2010): 1-6.</a:t>
            </a:r>
          </a:p>
          <a:p>
            <a:r>
              <a:rPr lang="en-US" sz="1800" dirty="0"/>
              <a:t>Dwyer, Claire. "Linking Research and Teaching: A Staff-Student Interview Project." </a:t>
            </a:r>
            <a:r>
              <a:rPr lang="en-US" sz="1800" i="1" dirty="0"/>
              <a:t>Journal of Geography in Higher Education </a:t>
            </a:r>
            <a:r>
              <a:rPr lang="en-US" sz="1800" dirty="0"/>
              <a:t>25, no. 3 (2001): 357-66.</a:t>
            </a:r>
          </a:p>
          <a:p>
            <a:pPr marL="0" indent="0">
              <a:buNone/>
            </a:pPr>
            <a:endParaRPr lang="en-US" sz="1800" dirty="0"/>
          </a:p>
          <a:p>
            <a:pPr marL="0" indent="0" algn="ctr">
              <a:buNone/>
            </a:pPr>
            <a:r>
              <a:rPr lang="en-US" dirty="0" err="1"/>
              <a:t>n.grindle@ucl.ac.uk</a:t>
            </a:r>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298649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289839" y="2901202"/>
            <a:ext cx="2916000" cy="1710564"/>
          </a:xfrm>
          <a:prstGeom prst="rect">
            <a:avLst/>
          </a:prstGeom>
          <a:noFill/>
          <a:ln w="9525">
            <a:noFill/>
            <a:prstDash val="sysDot"/>
            <a:miter lim="800000"/>
            <a:headEnd/>
            <a:tailEnd/>
          </a:ln>
          <a:effectLst/>
        </p:spPr>
        <p:txBody>
          <a:bodyPr lIns="0" tIns="0" rIns="0" bIns="0" numCol="1" spcCol="7200000">
            <a:noAutofit/>
          </a:bodyPr>
          <a:lstStyle/>
          <a:p>
            <a:pPr>
              <a:lnSpc>
                <a:spcPts val="1200"/>
              </a:lnSpc>
            </a:pPr>
            <a:r>
              <a:rPr lang="en-US" sz="1000" dirty="0">
                <a:latin typeface="Helvetica"/>
              </a:rPr>
              <a:t>Lorem </a:t>
            </a:r>
            <a:r>
              <a:rPr lang="en-US" sz="1000" dirty="0" err="1">
                <a:latin typeface="Helvetica"/>
              </a:rPr>
              <a:t>ipsum</a:t>
            </a:r>
            <a:r>
              <a:rPr lang="en-US" sz="1000" dirty="0">
                <a:latin typeface="Helvetica"/>
              </a:rPr>
              <a:t> dolor sit </a:t>
            </a:r>
            <a:r>
              <a:rPr lang="en-US" sz="1000" dirty="0" err="1">
                <a:latin typeface="Helvetica"/>
              </a:rPr>
              <a:t>amet</a:t>
            </a:r>
            <a:r>
              <a:rPr lang="en-US" sz="1000" dirty="0">
                <a:latin typeface="Helvetica"/>
              </a:rPr>
              <a:t>, </a:t>
            </a:r>
            <a:r>
              <a:rPr lang="en-US" sz="1000" dirty="0" err="1">
                <a:latin typeface="Helvetica"/>
              </a:rPr>
              <a:t>consectetur</a:t>
            </a:r>
            <a:r>
              <a:rPr lang="en-US" sz="1000" dirty="0">
                <a:latin typeface="Helvetica"/>
              </a:rPr>
              <a:t> </a:t>
            </a:r>
            <a:r>
              <a:rPr lang="en-US" sz="1000" dirty="0" err="1">
                <a:latin typeface="Helvetica"/>
              </a:rPr>
              <a:t>adipiscing</a:t>
            </a:r>
            <a:r>
              <a:rPr lang="en-US" sz="1000" dirty="0">
                <a:latin typeface="Helvetica"/>
              </a:rPr>
              <a:t> </a:t>
            </a:r>
            <a:r>
              <a:rPr lang="en-US" sz="1000" dirty="0" err="1">
                <a:latin typeface="Helvetica"/>
              </a:rPr>
              <a:t>elit</a:t>
            </a:r>
            <a:r>
              <a:rPr lang="en-US" sz="1000" dirty="0">
                <a:latin typeface="Helvetica"/>
              </a:rPr>
              <a:t>. In in magna quam. </a:t>
            </a:r>
          </a:p>
          <a:p>
            <a:pPr>
              <a:lnSpc>
                <a:spcPts val="1200"/>
              </a:lnSpc>
            </a:pPr>
            <a:endParaRPr lang="en-US" sz="1000" dirty="0">
              <a:latin typeface="Helvetica"/>
            </a:endParaRPr>
          </a:p>
          <a:p>
            <a:pPr>
              <a:lnSpc>
                <a:spcPts val="1200"/>
              </a:lnSpc>
            </a:pPr>
            <a:r>
              <a:rPr lang="en-US" sz="1000" dirty="0" err="1">
                <a:latin typeface="Helvetica"/>
              </a:rPr>
              <a:t>Nullam</a:t>
            </a:r>
            <a:r>
              <a:rPr lang="en-US" sz="1000" dirty="0">
                <a:latin typeface="Helvetica"/>
              </a:rPr>
              <a:t> </a:t>
            </a:r>
            <a:r>
              <a:rPr lang="en-US" sz="1000" dirty="0" err="1">
                <a:latin typeface="Helvetica"/>
              </a:rPr>
              <a:t>commodo</a:t>
            </a:r>
            <a:r>
              <a:rPr lang="en-US" sz="1000" dirty="0">
                <a:latin typeface="Helvetica"/>
              </a:rPr>
              <a:t> lacus </a:t>
            </a:r>
            <a:r>
              <a:rPr lang="en-US" sz="1000" dirty="0" err="1">
                <a:latin typeface="Helvetica"/>
              </a:rPr>
              <a:t>sem</a:t>
            </a:r>
            <a:r>
              <a:rPr lang="en-US" sz="1000" dirty="0">
                <a:latin typeface="Helvetica"/>
              </a:rPr>
              <a:t>, a </a:t>
            </a:r>
            <a:r>
              <a:rPr lang="en-US" sz="1000" dirty="0" err="1">
                <a:latin typeface="Helvetica"/>
              </a:rPr>
              <a:t>posuere</a:t>
            </a:r>
            <a:r>
              <a:rPr lang="en-US" sz="1000" dirty="0">
                <a:latin typeface="Helvetica"/>
              </a:rPr>
              <a:t> </a:t>
            </a:r>
            <a:r>
              <a:rPr lang="en-US" sz="1000" dirty="0" err="1">
                <a:latin typeface="Helvetica"/>
              </a:rPr>
              <a:t>purus</a:t>
            </a:r>
            <a:r>
              <a:rPr lang="en-US" sz="1000" dirty="0">
                <a:latin typeface="Helvetica"/>
              </a:rPr>
              <a:t> </a:t>
            </a:r>
            <a:r>
              <a:rPr lang="en-US" sz="1000" dirty="0" err="1">
                <a:latin typeface="Helvetica"/>
              </a:rPr>
              <a:t>dapibus</a:t>
            </a:r>
            <a:r>
              <a:rPr lang="en-US" sz="1000" dirty="0">
                <a:latin typeface="Helvetica"/>
              </a:rPr>
              <a:t> ac. </a:t>
            </a:r>
            <a:r>
              <a:rPr lang="en-US" sz="1000" dirty="0" err="1">
                <a:latin typeface="Helvetica"/>
              </a:rPr>
              <a:t>Etiam</a:t>
            </a:r>
            <a:r>
              <a:rPr lang="en-US" sz="1000" dirty="0">
                <a:latin typeface="Helvetica"/>
              </a:rPr>
              <a:t> </a:t>
            </a:r>
            <a:r>
              <a:rPr lang="en-US" sz="1000" dirty="0" err="1">
                <a:latin typeface="Helvetica"/>
              </a:rPr>
              <a:t>sed</a:t>
            </a:r>
            <a:r>
              <a:rPr lang="en-US" sz="1000" dirty="0">
                <a:latin typeface="Helvetica"/>
              </a:rPr>
              <a:t> </a:t>
            </a:r>
            <a:r>
              <a:rPr lang="en-US" sz="1000" dirty="0" err="1">
                <a:latin typeface="Helvetica"/>
              </a:rPr>
              <a:t>sagittis</a:t>
            </a:r>
            <a:r>
              <a:rPr lang="en-US" sz="1000" dirty="0">
                <a:latin typeface="Helvetica"/>
              </a:rPr>
              <a:t> </a:t>
            </a:r>
            <a:r>
              <a:rPr lang="en-US" sz="1000" dirty="0" err="1">
                <a:latin typeface="Helvetica"/>
              </a:rPr>
              <a:t>leo</a:t>
            </a:r>
            <a:r>
              <a:rPr lang="en-US" sz="1000" dirty="0">
                <a:latin typeface="Helvetica"/>
              </a:rPr>
              <a:t>. </a:t>
            </a:r>
            <a:r>
              <a:rPr lang="en-US" sz="1000" dirty="0" err="1">
                <a:latin typeface="Helvetica"/>
              </a:rPr>
              <a:t>Nunc</a:t>
            </a:r>
            <a:r>
              <a:rPr lang="en-US" sz="1000" dirty="0">
                <a:latin typeface="Helvetica"/>
              </a:rPr>
              <a:t> vitae </a:t>
            </a:r>
            <a:r>
              <a:rPr lang="en-US" sz="1000" dirty="0" err="1">
                <a:latin typeface="Helvetica"/>
              </a:rPr>
              <a:t>leo</a:t>
            </a:r>
            <a:r>
              <a:rPr lang="en-US" sz="1000" dirty="0">
                <a:latin typeface="Helvetica"/>
              </a:rPr>
              <a:t> </a:t>
            </a:r>
            <a:r>
              <a:rPr lang="en-US" sz="1000" dirty="0" err="1">
                <a:latin typeface="Helvetica"/>
              </a:rPr>
              <a:t>nunc</a:t>
            </a:r>
            <a:r>
              <a:rPr lang="en-US" sz="1000" dirty="0">
                <a:latin typeface="Helvetica"/>
              </a:rPr>
              <a:t>. </a:t>
            </a:r>
          </a:p>
          <a:p>
            <a:pPr>
              <a:lnSpc>
                <a:spcPts val="1200"/>
              </a:lnSpc>
              <a:buClr>
                <a:srgbClr val="AFC828"/>
              </a:buClr>
            </a:pPr>
            <a:endParaRPr lang="en-US" sz="1000" baseline="30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r>
              <a:rPr lang="en-US" sz="1000" spc="600" dirty="0" err="1">
                <a:latin typeface="Helvetica"/>
              </a:rPr>
              <a:t>L</a:t>
            </a:r>
            <a:r>
              <a:rPr lang="en-US" sz="1000" dirty="0" err="1">
                <a:latin typeface="Helvetica"/>
              </a:rPr>
              <a:t>orem</a:t>
            </a:r>
            <a:r>
              <a:rPr lang="en-US" sz="1000" dirty="0">
                <a:latin typeface="Helvetica"/>
              </a:rPr>
              <a:t> </a:t>
            </a:r>
            <a:r>
              <a:rPr lang="en-US" sz="1000" dirty="0" err="1">
                <a:latin typeface="Helvetica"/>
              </a:rPr>
              <a:t>vipsum</a:t>
            </a:r>
            <a:r>
              <a:rPr lang="en-US" sz="1000" dirty="0">
                <a:latin typeface="Helvetica"/>
              </a:rPr>
              <a:t> dolor sit </a:t>
            </a:r>
            <a:r>
              <a:rPr lang="en-US" sz="1000" dirty="0" err="1">
                <a:latin typeface="Helvetica"/>
              </a:rPr>
              <a:t>amet</a:t>
            </a:r>
            <a:endParaRPr lang="en-US" sz="1000" dirty="0">
              <a:latin typeface="Helvetica"/>
            </a:endParaRPr>
          </a:p>
        </p:txBody>
      </p:sp>
      <p:sp>
        <p:nvSpPr>
          <p:cNvPr id="10" name="Rectangle 12"/>
          <p:cNvSpPr>
            <a:spLocks noChangeArrowheads="1"/>
          </p:cNvSpPr>
          <p:nvPr/>
        </p:nvSpPr>
        <p:spPr bwMode="auto">
          <a:xfrm>
            <a:off x="289839" y="1414815"/>
            <a:ext cx="4104000" cy="972000"/>
          </a:xfrm>
          <a:prstGeom prst="rect">
            <a:avLst/>
          </a:prstGeom>
          <a:noFill/>
          <a:ln w="9525">
            <a:noFill/>
            <a:prstDash val="sysDot"/>
            <a:miter lim="800000"/>
            <a:headEnd/>
            <a:tailEnd/>
          </a:ln>
          <a:effectLst/>
        </p:spPr>
        <p:txBody>
          <a:bodyPr lIns="0" tIns="0" rIns="0" bIns="0" numCol="1" spcCol="7200000">
            <a:noAutofit/>
          </a:bodyPr>
          <a:lstStyle/>
          <a:p>
            <a:pPr>
              <a:lnSpc>
                <a:spcPts val="3800"/>
              </a:lnSpc>
            </a:pPr>
            <a:r>
              <a:rPr lang="en-GB" sz="4800" kern="0" baseline="30000" dirty="0">
                <a:latin typeface="Helvetica"/>
              </a:rPr>
              <a:t>Large Headline</a:t>
            </a:r>
            <a:r>
              <a:rPr lang="en-GB" sz="4800" baseline="30000" dirty="0">
                <a:latin typeface="Helvetica"/>
              </a:rPr>
              <a:t>,</a:t>
            </a:r>
            <a:r>
              <a:rPr lang="en-GB" sz="4800" dirty="0">
                <a:latin typeface="Helvetica"/>
              </a:rPr>
              <a:t> </a:t>
            </a:r>
            <a:br>
              <a:rPr lang="en-GB" sz="4800" dirty="0">
                <a:latin typeface="Helvetica"/>
              </a:rPr>
            </a:br>
            <a:r>
              <a:rPr lang="en-GB" sz="4800" baseline="30000" dirty="0">
                <a:latin typeface="Helvetica"/>
              </a:rPr>
              <a:t>Helvetica</a:t>
            </a:r>
            <a:r>
              <a:rPr lang="en-GB" sz="4800" dirty="0">
                <a:latin typeface="Helvetica"/>
              </a:rPr>
              <a:t> </a:t>
            </a:r>
            <a:r>
              <a:rPr lang="en-GB" sz="4800" baseline="30000" dirty="0">
                <a:latin typeface="Helvetica"/>
              </a:rPr>
              <a:t>28pt</a:t>
            </a:r>
          </a:p>
          <a:p>
            <a:pPr>
              <a:lnSpc>
                <a:spcPts val="3800"/>
              </a:lnSpc>
            </a:pPr>
            <a:endParaRPr lang="en-GB" sz="4800" baseline="30000" dirty="0">
              <a:latin typeface="Helvetica"/>
            </a:endParaRPr>
          </a:p>
          <a:p>
            <a:pPr>
              <a:lnSpc>
                <a:spcPts val="3800"/>
              </a:lnSpc>
            </a:pPr>
            <a:endParaRPr lang="en-GB" sz="4800" baseline="30000" dirty="0">
              <a:latin typeface="Helvetica"/>
            </a:endParaRPr>
          </a:p>
          <a:p>
            <a:pPr>
              <a:lnSpc>
                <a:spcPts val="3800"/>
              </a:lnSpc>
            </a:pPr>
            <a:endParaRPr lang="en-GB" sz="4800" baseline="30000" dirty="0">
              <a:latin typeface="Helvetica"/>
            </a:endParaRPr>
          </a:p>
          <a:p>
            <a:pPr>
              <a:lnSpc>
                <a:spcPts val="3800"/>
              </a:lnSpc>
            </a:pPr>
            <a:r>
              <a:rPr lang="en-GB" sz="4800" baseline="30000" dirty="0">
                <a:latin typeface="Helvetica"/>
              </a:rPr>
              <a:t> </a:t>
            </a:r>
          </a:p>
        </p:txBody>
      </p:sp>
      <p:pic>
        <p:nvPicPr>
          <p:cNvPr id="7" name="Picture 6"/>
          <p:cNvPicPr>
            <a:picLocks noChangeAspect="1"/>
          </p:cNvPicPr>
          <p:nvPr/>
        </p:nvPicPr>
        <p:blipFill>
          <a:blip r:embed="rId2">
            <a:alphaModFix amt="71000"/>
            <a:extLst>
              <a:ext uri="{28A0092B-C50C-407E-A947-70E740481C1C}">
                <a14:useLocalDpi xmlns:a14="http://schemas.microsoft.com/office/drawing/2010/main" val="0"/>
              </a:ext>
            </a:extLst>
          </a:blip>
          <a:stretch>
            <a:fillRect/>
          </a:stretch>
        </p:blipFill>
        <p:spPr>
          <a:xfrm>
            <a:off x="6659154" y="3207776"/>
            <a:ext cx="2194560" cy="1295400"/>
          </a:xfrm>
          <a:prstGeom prst="rect">
            <a:avLst/>
          </a:prstGeom>
        </p:spPr>
      </p:pic>
      <p:pic>
        <p:nvPicPr>
          <p:cNvPr id="8" name="Picture 7"/>
          <p:cNvPicPr>
            <a:picLocks noChangeAspect="1"/>
          </p:cNvPicPr>
          <p:nvPr/>
        </p:nvPicPr>
        <p:blipFill>
          <a:blip r:embed="rId3">
            <a:alphaModFix amt="71000"/>
            <a:extLst>
              <a:ext uri="{28A0092B-C50C-407E-A947-70E740481C1C}">
                <a14:useLocalDpi xmlns:a14="http://schemas.microsoft.com/office/drawing/2010/main" val="0"/>
              </a:ext>
            </a:extLst>
          </a:blip>
          <a:stretch>
            <a:fillRect/>
          </a:stretch>
        </p:blipFill>
        <p:spPr>
          <a:xfrm>
            <a:off x="6659154" y="1414815"/>
            <a:ext cx="2194560" cy="1295400"/>
          </a:xfrm>
          <a:prstGeom prst="rect">
            <a:avLst/>
          </a:prstGeom>
        </p:spPr>
      </p:pic>
      <p:pic>
        <p:nvPicPr>
          <p:cNvPr id="15" name="Picture 14"/>
          <p:cNvPicPr>
            <a:picLocks noChangeAspect="1"/>
          </p:cNvPicPr>
          <p:nvPr/>
        </p:nvPicPr>
        <p:blipFill>
          <a:blip r:embed="rId2">
            <a:alphaModFix amt="71000"/>
            <a:extLst>
              <a:ext uri="{28A0092B-C50C-407E-A947-70E740481C1C}">
                <a14:useLocalDpi xmlns:a14="http://schemas.microsoft.com/office/drawing/2010/main" val="0"/>
              </a:ext>
            </a:extLst>
          </a:blip>
          <a:stretch>
            <a:fillRect/>
          </a:stretch>
        </p:blipFill>
        <p:spPr>
          <a:xfrm>
            <a:off x="3947943" y="3207776"/>
            <a:ext cx="2194560" cy="1295400"/>
          </a:xfrm>
          <a:prstGeom prst="rect">
            <a:avLst/>
          </a:prstGeom>
        </p:spPr>
      </p:pic>
      <p:pic>
        <p:nvPicPr>
          <p:cNvPr id="12" name="Picture 11"/>
          <p:cNvPicPr>
            <a:picLocks noChangeAspect="1"/>
          </p:cNvPicPr>
          <p:nvPr/>
        </p:nvPicPr>
        <p:blipFill>
          <a:blip r:embed="rId4">
            <a:alphaModFix amt="71000"/>
            <a:extLst>
              <a:ext uri="{28A0092B-C50C-407E-A947-70E740481C1C}">
                <a14:useLocalDpi xmlns:a14="http://schemas.microsoft.com/office/drawing/2010/main" val="0"/>
              </a:ext>
            </a:extLst>
          </a:blip>
          <a:stretch>
            <a:fillRect/>
          </a:stretch>
        </p:blipFill>
        <p:spPr>
          <a:xfrm>
            <a:off x="3947943" y="1414815"/>
            <a:ext cx="2194560" cy="1295400"/>
          </a:xfrm>
          <a:prstGeom prst="rect">
            <a:avLst/>
          </a:prstGeom>
        </p:spPr>
      </p:pic>
      <p:pic>
        <p:nvPicPr>
          <p:cNvPr id="11" name="Picture 10"/>
          <p:cNvPicPr>
            <a:picLocks noChangeAspect="1"/>
          </p:cNvPicPr>
          <p:nvPr/>
        </p:nvPicPr>
        <p:blipFill>
          <a:blip r:embed="rId5"/>
          <a:stretch>
            <a:fillRect/>
          </a:stretch>
        </p:blipFill>
        <p:spPr>
          <a:xfrm>
            <a:off x="0" y="0"/>
            <a:ext cx="9144000" cy="736600"/>
          </a:xfrm>
          <a:prstGeom prst="rect">
            <a:avLst/>
          </a:prstGeom>
        </p:spPr>
      </p:pic>
    </p:spTree>
    <p:extLst>
      <p:ext uri="{BB962C8B-B14F-4D97-AF65-F5344CB8AC3E}">
        <p14:creationId xmlns:p14="http://schemas.microsoft.com/office/powerpoint/2010/main" val="2630941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5850787" y="1261240"/>
            <a:ext cx="3039213" cy="715481"/>
          </a:xfrm>
          <a:prstGeom prst="rect">
            <a:avLst/>
          </a:prstGeom>
          <a:noFill/>
          <a:ln w="9525">
            <a:noFill/>
            <a:prstDash val="sysDot"/>
            <a:miter lim="800000"/>
            <a:headEnd/>
            <a:tailEnd/>
          </a:ln>
          <a:effectLst/>
        </p:spPr>
        <p:txBody>
          <a:bodyPr lIns="0" tIns="0" rIns="0" bIns="0" numCol="1" spcCol="7200000">
            <a:noAutofit/>
          </a:bodyPr>
          <a:lstStyle/>
          <a:p>
            <a:pPr>
              <a:lnSpc>
                <a:spcPts val="2200"/>
              </a:lnSpc>
            </a:pPr>
            <a:r>
              <a:rPr lang="en-GB" sz="2800" kern="0" baseline="30000" dirty="0">
                <a:latin typeface="Helvetica"/>
              </a:rPr>
              <a:t>Intro</a:t>
            </a:r>
            <a:r>
              <a:rPr lang="en-GB" sz="2800" baseline="30000" dirty="0">
                <a:latin typeface="Helvetica"/>
              </a:rPr>
              <a:t>,</a:t>
            </a:r>
            <a:r>
              <a:rPr lang="en-GB" sz="2800" dirty="0">
                <a:latin typeface="Helvetica"/>
              </a:rPr>
              <a:t> </a:t>
            </a:r>
            <a:r>
              <a:rPr lang="en-GB" sz="2800" baseline="30000" dirty="0">
                <a:latin typeface="Helvetica"/>
              </a:rPr>
              <a:t>Helvetica</a:t>
            </a:r>
            <a:r>
              <a:rPr lang="en-GB" sz="2800" dirty="0">
                <a:latin typeface="Helvetica"/>
              </a:rPr>
              <a:t> </a:t>
            </a:r>
            <a:r>
              <a:rPr lang="en-GB" sz="2800" baseline="30000" dirty="0">
                <a:latin typeface="Helvetica"/>
              </a:rPr>
              <a:t>28pt</a:t>
            </a:r>
          </a:p>
          <a:p>
            <a:pPr>
              <a:lnSpc>
                <a:spcPts val="2200"/>
              </a:lnSpc>
            </a:pPr>
            <a:r>
              <a:rPr lang="en-GB" sz="2800" kern="0" baseline="30000" dirty="0">
                <a:latin typeface="Helvetica"/>
              </a:rPr>
              <a:t>Line two</a:t>
            </a:r>
            <a:r>
              <a:rPr lang="en-GB" sz="2800" baseline="30000" dirty="0">
                <a:latin typeface="Helvetica"/>
              </a:rPr>
              <a:t>,</a:t>
            </a:r>
            <a:r>
              <a:rPr lang="en-GB" sz="2800" dirty="0">
                <a:latin typeface="Helvetica"/>
              </a:rPr>
              <a:t> </a:t>
            </a:r>
            <a:r>
              <a:rPr lang="en-GB" sz="2800" baseline="30000" dirty="0">
                <a:latin typeface="Helvetica"/>
              </a:rPr>
              <a:t>Helvetica</a:t>
            </a:r>
            <a:r>
              <a:rPr lang="en-GB" sz="2800" dirty="0">
                <a:latin typeface="Helvetica"/>
              </a:rPr>
              <a:t> </a:t>
            </a:r>
            <a:r>
              <a:rPr lang="en-GB" sz="2800" baseline="30000" dirty="0">
                <a:latin typeface="Helvetica"/>
              </a:rPr>
              <a:t>28pt</a:t>
            </a:r>
          </a:p>
          <a:p>
            <a:pPr>
              <a:lnSpc>
                <a:spcPts val="2800"/>
              </a:lnSpc>
            </a:pPr>
            <a:endParaRPr lang="en-GB" sz="3600" baseline="30000" dirty="0">
              <a:latin typeface="Helvetica"/>
            </a:endParaRPr>
          </a:p>
          <a:p>
            <a:pPr>
              <a:lnSpc>
                <a:spcPts val="2800"/>
              </a:lnSpc>
            </a:pPr>
            <a:endParaRPr lang="en-GB" sz="3600" baseline="30000" dirty="0">
              <a:latin typeface="Helvetica"/>
            </a:endParaRPr>
          </a:p>
          <a:p>
            <a:pPr>
              <a:lnSpc>
                <a:spcPts val="2800"/>
              </a:lnSpc>
            </a:pPr>
            <a:r>
              <a:rPr lang="en-GB" sz="3600" baseline="30000" dirty="0">
                <a:latin typeface="Helvetica"/>
              </a:rPr>
              <a:t> </a:t>
            </a:r>
          </a:p>
        </p:txBody>
      </p:sp>
      <p:sp>
        <p:nvSpPr>
          <p:cNvPr id="11" name="Rectangle 12"/>
          <p:cNvSpPr>
            <a:spLocks noChangeArrowheads="1"/>
          </p:cNvSpPr>
          <p:nvPr/>
        </p:nvSpPr>
        <p:spPr bwMode="auto">
          <a:xfrm>
            <a:off x="5681451" y="1973797"/>
            <a:ext cx="2732123" cy="2880000"/>
          </a:xfrm>
          <a:prstGeom prst="rect">
            <a:avLst/>
          </a:prstGeom>
          <a:noFill/>
          <a:ln w="9525">
            <a:noFill/>
            <a:prstDash val="sysDot"/>
            <a:miter lim="800000"/>
            <a:headEnd/>
            <a:tailEnd/>
          </a:ln>
          <a:effectLst/>
        </p:spPr>
        <p:txBody>
          <a:bodyPr lIns="0" tIns="0" rIns="0" bIns="0" numCol="1" spcCol="7200000">
            <a:noAutofit/>
          </a:bodyPr>
          <a:lstStyle/>
          <a:p>
            <a:pPr>
              <a:lnSpc>
                <a:spcPts val="1300"/>
              </a:lnSpc>
            </a:pPr>
            <a:endParaRPr lang="en-US" sz="1000" baseline="30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r>
              <a:rPr lang="en-US" sz="1000" dirty="0">
                <a:latin typeface="Helvetica"/>
              </a:rPr>
              <a:t>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r>
              <a:rPr lang="en-US" sz="1000" dirty="0">
                <a:latin typeface="Helvetica"/>
              </a:rPr>
              <a:t>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r>
              <a:rPr lang="en-US" sz="1000" dirty="0">
                <a:latin typeface="Helvetica"/>
              </a:rPr>
              <a:t>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endParaRPr lang="en-US" sz="1000" dirty="0">
              <a:latin typeface="Helvetica"/>
            </a:endParaRPr>
          </a:p>
          <a:p>
            <a:pPr marL="171450" indent="-171450">
              <a:lnSpc>
                <a:spcPts val="1300"/>
              </a:lnSpc>
              <a:buClr>
                <a:srgbClr val="AFC828"/>
              </a:buClr>
              <a:buSzPct val="150000"/>
              <a:buFont typeface="Arial"/>
              <a:buChar char="•"/>
            </a:pPr>
            <a:r>
              <a:rPr lang="en-US" sz="1000" spc="600" dirty="0" err="1">
                <a:latin typeface="Helvetica"/>
              </a:rPr>
              <a:t>L</a:t>
            </a:r>
            <a:r>
              <a:rPr lang="en-US" sz="1000" dirty="0" err="1">
                <a:latin typeface="Helvetica"/>
              </a:rPr>
              <a:t>orem</a:t>
            </a:r>
            <a:r>
              <a:rPr lang="en-US" sz="1000" dirty="0">
                <a:latin typeface="Helvetica"/>
              </a:rPr>
              <a:t> </a:t>
            </a:r>
            <a:r>
              <a:rPr lang="en-US" sz="1000" dirty="0" err="1">
                <a:latin typeface="Helvetica"/>
              </a:rPr>
              <a:t>ipsum</a:t>
            </a:r>
            <a:r>
              <a:rPr lang="en-US" sz="1000" dirty="0">
                <a:latin typeface="Helvetica"/>
              </a:rPr>
              <a:t> dolor sit </a:t>
            </a:r>
            <a:r>
              <a:rPr lang="en-US" sz="1000" dirty="0" err="1">
                <a:latin typeface="Helvetica"/>
              </a:rPr>
              <a:t>amet</a:t>
            </a:r>
            <a:r>
              <a:rPr lang="en-US" sz="1000" dirty="0">
                <a:latin typeface="Helvetica"/>
              </a:rPr>
              <a:t>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endParaRPr lang="en-US" sz="1000" dirty="0">
              <a:latin typeface="Helvetica"/>
            </a:endParaRPr>
          </a:p>
          <a:p>
            <a:pPr marL="171450" indent="-171450">
              <a:lnSpc>
                <a:spcPts val="1300"/>
              </a:lnSpc>
              <a:buClr>
                <a:srgbClr val="AFC828"/>
              </a:buClr>
              <a:buSzPct val="150000"/>
              <a:buFont typeface="Arial"/>
              <a:buChar char="•"/>
            </a:pPr>
            <a:r>
              <a:rPr lang="en-US" sz="1000" spc="600" dirty="0" err="1">
                <a:latin typeface="Helvetica"/>
              </a:rPr>
              <a:t>L</a:t>
            </a:r>
            <a:r>
              <a:rPr lang="en-US" sz="1000" dirty="0" err="1">
                <a:latin typeface="Helvetica"/>
              </a:rPr>
              <a:t>orem</a:t>
            </a:r>
            <a:r>
              <a:rPr lang="en-US" sz="1000" dirty="0">
                <a:latin typeface="Helvetica"/>
              </a:rPr>
              <a:t> </a:t>
            </a:r>
            <a:r>
              <a:rPr lang="en-US" sz="1000" dirty="0" err="1">
                <a:latin typeface="Helvetica"/>
              </a:rPr>
              <a:t>ipsum</a:t>
            </a:r>
            <a:r>
              <a:rPr lang="en-US" sz="1000" dirty="0">
                <a:latin typeface="Helvetica"/>
              </a:rPr>
              <a:t> dolor sit </a:t>
            </a:r>
            <a:r>
              <a:rPr lang="en-US" sz="1000" dirty="0" err="1">
                <a:latin typeface="Helvetica"/>
              </a:rPr>
              <a:t>amet</a:t>
            </a:r>
            <a:r>
              <a:rPr lang="en-US" sz="1000" dirty="0">
                <a:latin typeface="Helvetica"/>
              </a:rPr>
              <a:t>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F7CBB3"/>
              </a:buClr>
              <a:buSzPct val="150000"/>
              <a:buFont typeface="Arial"/>
              <a:buChar char="•"/>
            </a:pPr>
            <a:endParaRPr lang="en-US" sz="1000" dirty="0">
              <a:latin typeface="Helvetica"/>
            </a:endParaRPr>
          </a:p>
        </p:txBody>
      </p:sp>
      <p:pic>
        <p:nvPicPr>
          <p:cNvPr id="6" name="Picture 5"/>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306614" y="1254109"/>
            <a:ext cx="4895088" cy="3599688"/>
          </a:xfrm>
          <a:prstGeom prst="rect">
            <a:avLst/>
          </a:prstGeom>
        </p:spPr>
      </p:pic>
      <p:pic>
        <p:nvPicPr>
          <p:cNvPr id="8" name="Picture 7"/>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3464313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2"/>
          <p:cNvSpPr>
            <a:spLocks noChangeArrowheads="1"/>
          </p:cNvSpPr>
          <p:nvPr/>
        </p:nvSpPr>
        <p:spPr bwMode="auto">
          <a:xfrm>
            <a:off x="302381" y="1134267"/>
            <a:ext cx="8539237" cy="788876"/>
          </a:xfrm>
          <a:prstGeom prst="rect">
            <a:avLst/>
          </a:prstGeom>
          <a:noFill/>
          <a:ln w="9525">
            <a:noFill/>
            <a:prstDash val="sysDot"/>
            <a:miter lim="800000"/>
            <a:headEnd/>
            <a:tailEnd/>
          </a:ln>
          <a:effectLst/>
        </p:spPr>
        <p:txBody>
          <a:bodyPr lIns="0" tIns="0" rIns="0" bIns="0" numCol="1" spcCol="7200000">
            <a:noAutofit/>
          </a:bodyPr>
          <a:lstStyle/>
          <a:p>
            <a:pPr>
              <a:lnSpc>
                <a:spcPts val="2200"/>
              </a:lnSpc>
            </a:pPr>
            <a:r>
              <a:rPr lang="en-GB" sz="3600" kern="0" baseline="30000" dirty="0">
                <a:latin typeface="Helvetica"/>
              </a:rPr>
              <a:t>Header</a:t>
            </a:r>
            <a:r>
              <a:rPr lang="en-GB" sz="3600" baseline="30000" dirty="0">
                <a:latin typeface="Helvetica"/>
              </a:rPr>
              <a:t>,</a:t>
            </a:r>
            <a:r>
              <a:rPr lang="en-GB" sz="3600" dirty="0">
                <a:latin typeface="Helvetica"/>
              </a:rPr>
              <a:t> </a:t>
            </a:r>
            <a:r>
              <a:rPr lang="en-GB" sz="3600" baseline="30000" dirty="0">
                <a:latin typeface="Helvetica"/>
              </a:rPr>
              <a:t>Helvetica</a:t>
            </a:r>
            <a:r>
              <a:rPr lang="en-GB" sz="3600" dirty="0">
                <a:latin typeface="Helvetica"/>
              </a:rPr>
              <a:t> </a:t>
            </a:r>
            <a:r>
              <a:rPr lang="en-GB" sz="3600" baseline="30000" dirty="0">
                <a:latin typeface="Helvetica"/>
              </a:rPr>
              <a:t>36pt</a:t>
            </a:r>
          </a:p>
          <a:p>
            <a:pPr>
              <a:lnSpc>
                <a:spcPts val="2200"/>
              </a:lnSpc>
            </a:pPr>
            <a:r>
              <a:rPr lang="en-GB" sz="2800" kern="0" baseline="30000" dirty="0">
                <a:latin typeface="Helvetica"/>
              </a:rPr>
              <a:t>Sub head,</a:t>
            </a:r>
            <a:r>
              <a:rPr lang="en-GB" sz="2800" kern="0" dirty="0">
                <a:latin typeface="Helvetica"/>
              </a:rPr>
              <a:t> </a:t>
            </a:r>
            <a:r>
              <a:rPr lang="en-GB" sz="2800" kern="0" baseline="30000" dirty="0">
                <a:latin typeface="Helvetica"/>
              </a:rPr>
              <a:t>Helvetica 28pt</a:t>
            </a:r>
            <a:endParaRPr lang="en-GB" sz="2800" baseline="30000" dirty="0">
              <a:latin typeface="Helvetica"/>
            </a:endParaRPr>
          </a:p>
          <a:p>
            <a:pPr>
              <a:lnSpc>
                <a:spcPts val="2200"/>
              </a:lnSpc>
            </a:pPr>
            <a:endParaRPr lang="en-GB" sz="2800" baseline="30000" dirty="0">
              <a:latin typeface="Helvetica"/>
            </a:endParaRPr>
          </a:p>
          <a:p>
            <a:pPr>
              <a:lnSpc>
                <a:spcPts val="2800"/>
              </a:lnSpc>
            </a:pPr>
            <a:endParaRPr lang="en-GB" sz="3600" baseline="30000" dirty="0">
              <a:latin typeface="Helvetica"/>
            </a:endParaRPr>
          </a:p>
          <a:p>
            <a:pPr>
              <a:lnSpc>
                <a:spcPts val="2800"/>
              </a:lnSpc>
            </a:pPr>
            <a:endParaRPr lang="en-GB" sz="3600" baseline="30000" dirty="0">
              <a:latin typeface="Helvetica"/>
            </a:endParaRPr>
          </a:p>
          <a:p>
            <a:pPr>
              <a:lnSpc>
                <a:spcPts val="2800"/>
              </a:lnSpc>
            </a:pPr>
            <a:r>
              <a:rPr lang="en-GB" sz="3600" baseline="30000" dirty="0">
                <a:latin typeface="Helvetica"/>
              </a:rPr>
              <a:t> </a:t>
            </a:r>
          </a:p>
        </p:txBody>
      </p:sp>
      <p:sp>
        <p:nvSpPr>
          <p:cNvPr id="8" name="Rectangle 12"/>
          <p:cNvSpPr>
            <a:spLocks noChangeArrowheads="1"/>
          </p:cNvSpPr>
          <p:nvPr/>
        </p:nvSpPr>
        <p:spPr bwMode="auto">
          <a:xfrm>
            <a:off x="302382" y="2243668"/>
            <a:ext cx="4177254" cy="2448000"/>
          </a:xfrm>
          <a:prstGeom prst="rect">
            <a:avLst/>
          </a:prstGeom>
          <a:noFill/>
          <a:ln w="9525">
            <a:noFill/>
            <a:prstDash val="sysDot"/>
            <a:miter lim="800000"/>
            <a:headEnd/>
            <a:tailEnd/>
          </a:ln>
          <a:effectLst/>
        </p:spPr>
        <p:txBody>
          <a:bodyPr lIns="0" tIns="0" rIns="0" bIns="0" numCol="1" spcCol="7200000">
            <a:noAutofit/>
          </a:bodyPr>
          <a:lstStyle/>
          <a:p>
            <a:pPr>
              <a:lnSpc>
                <a:spcPts val="1200"/>
              </a:lnSpc>
            </a:pPr>
            <a:r>
              <a:rPr lang="en-US" sz="1000" dirty="0">
                <a:latin typeface="Helvetica"/>
              </a:rPr>
              <a:t>Lorem </a:t>
            </a:r>
            <a:r>
              <a:rPr lang="en-US" sz="1000" dirty="0" err="1">
                <a:latin typeface="Helvetica"/>
              </a:rPr>
              <a:t>ipsum</a:t>
            </a:r>
            <a:r>
              <a:rPr lang="en-US" sz="1000" dirty="0">
                <a:latin typeface="Helvetica"/>
              </a:rPr>
              <a:t> dolor sit </a:t>
            </a:r>
            <a:r>
              <a:rPr lang="en-US" sz="1000" dirty="0" err="1">
                <a:latin typeface="Helvetica"/>
              </a:rPr>
              <a:t>amet</a:t>
            </a:r>
            <a:r>
              <a:rPr lang="en-US" sz="1000" dirty="0">
                <a:latin typeface="Helvetica"/>
              </a:rPr>
              <a:t>, </a:t>
            </a:r>
            <a:r>
              <a:rPr lang="en-US" sz="1000" dirty="0" err="1">
                <a:latin typeface="Helvetica"/>
              </a:rPr>
              <a:t>consectetur</a:t>
            </a:r>
            <a:r>
              <a:rPr lang="en-US" sz="1000" dirty="0">
                <a:latin typeface="Helvetica"/>
              </a:rPr>
              <a:t> </a:t>
            </a:r>
            <a:r>
              <a:rPr lang="en-US" sz="1000" dirty="0" err="1">
                <a:latin typeface="Helvetica"/>
              </a:rPr>
              <a:t>adipiscing</a:t>
            </a:r>
            <a:r>
              <a:rPr lang="en-US" sz="1000" dirty="0">
                <a:latin typeface="Helvetica"/>
              </a:rPr>
              <a:t> </a:t>
            </a:r>
            <a:r>
              <a:rPr lang="en-US" sz="1000" dirty="0" err="1">
                <a:latin typeface="Helvetica"/>
              </a:rPr>
              <a:t>elit</a:t>
            </a:r>
            <a:r>
              <a:rPr lang="en-US" sz="1000" dirty="0">
                <a:latin typeface="Helvetica"/>
              </a:rPr>
              <a:t>. In in magna quam. </a:t>
            </a:r>
          </a:p>
          <a:p>
            <a:pPr>
              <a:lnSpc>
                <a:spcPts val="1200"/>
              </a:lnSpc>
            </a:pPr>
            <a:endParaRPr lang="en-US" sz="1000" dirty="0">
              <a:latin typeface="Helvetica"/>
            </a:endParaRPr>
          </a:p>
          <a:p>
            <a:pPr>
              <a:lnSpc>
                <a:spcPts val="1200"/>
              </a:lnSpc>
            </a:pPr>
            <a:r>
              <a:rPr lang="en-US" sz="1000" dirty="0" err="1">
                <a:latin typeface="Helvetica"/>
              </a:rPr>
              <a:t>Nullam</a:t>
            </a:r>
            <a:r>
              <a:rPr lang="en-US" sz="1000" dirty="0">
                <a:latin typeface="Helvetica"/>
              </a:rPr>
              <a:t> </a:t>
            </a:r>
            <a:r>
              <a:rPr lang="en-US" sz="1000" dirty="0" err="1">
                <a:latin typeface="Helvetica"/>
              </a:rPr>
              <a:t>commodo</a:t>
            </a:r>
            <a:r>
              <a:rPr lang="en-US" sz="1000" dirty="0">
                <a:latin typeface="Helvetica"/>
              </a:rPr>
              <a:t> lacus </a:t>
            </a:r>
            <a:r>
              <a:rPr lang="en-US" sz="1000" dirty="0" err="1">
                <a:latin typeface="Helvetica"/>
              </a:rPr>
              <a:t>sem</a:t>
            </a:r>
            <a:r>
              <a:rPr lang="en-US" sz="1000" dirty="0">
                <a:latin typeface="Helvetica"/>
              </a:rPr>
              <a:t>, a </a:t>
            </a:r>
            <a:r>
              <a:rPr lang="en-US" sz="1000" dirty="0" err="1">
                <a:latin typeface="Helvetica"/>
              </a:rPr>
              <a:t>posuere</a:t>
            </a:r>
            <a:r>
              <a:rPr lang="en-US" sz="1000" dirty="0">
                <a:latin typeface="Helvetica"/>
              </a:rPr>
              <a:t> </a:t>
            </a:r>
            <a:r>
              <a:rPr lang="en-US" sz="1000" dirty="0" err="1">
                <a:latin typeface="Helvetica"/>
              </a:rPr>
              <a:t>purus</a:t>
            </a:r>
            <a:r>
              <a:rPr lang="en-US" sz="1000" dirty="0">
                <a:latin typeface="Helvetica"/>
              </a:rPr>
              <a:t> </a:t>
            </a:r>
            <a:r>
              <a:rPr lang="en-US" sz="1000" dirty="0" err="1">
                <a:latin typeface="Helvetica"/>
              </a:rPr>
              <a:t>dapibus</a:t>
            </a:r>
            <a:r>
              <a:rPr lang="en-US" sz="1000" dirty="0">
                <a:latin typeface="Helvetica"/>
              </a:rPr>
              <a:t> ac. </a:t>
            </a:r>
            <a:r>
              <a:rPr lang="en-US" sz="1000" dirty="0" err="1">
                <a:latin typeface="Helvetica"/>
              </a:rPr>
              <a:t>Etiam</a:t>
            </a:r>
            <a:r>
              <a:rPr lang="en-US" sz="1000" dirty="0">
                <a:latin typeface="Helvetica"/>
              </a:rPr>
              <a:t> </a:t>
            </a:r>
            <a:r>
              <a:rPr lang="en-US" sz="1000" dirty="0" err="1">
                <a:latin typeface="Helvetica"/>
              </a:rPr>
              <a:t>sed</a:t>
            </a:r>
            <a:r>
              <a:rPr lang="en-US" sz="1000" dirty="0">
                <a:latin typeface="Helvetica"/>
              </a:rPr>
              <a:t> </a:t>
            </a:r>
            <a:r>
              <a:rPr lang="en-US" sz="1000" dirty="0" err="1">
                <a:latin typeface="Helvetica"/>
              </a:rPr>
              <a:t>sagittis</a:t>
            </a:r>
            <a:r>
              <a:rPr lang="en-US" sz="1000" dirty="0">
                <a:latin typeface="Helvetica"/>
              </a:rPr>
              <a:t> </a:t>
            </a:r>
            <a:r>
              <a:rPr lang="en-US" sz="1000" dirty="0" err="1">
                <a:latin typeface="Helvetica"/>
              </a:rPr>
              <a:t>leo</a:t>
            </a:r>
            <a:r>
              <a:rPr lang="en-US" sz="1000" dirty="0">
                <a:latin typeface="Helvetica"/>
              </a:rPr>
              <a:t>. </a:t>
            </a:r>
            <a:r>
              <a:rPr lang="en-US" sz="1000" dirty="0" err="1">
                <a:latin typeface="Helvetica"/>
              </a:rPr>
              <a:t>Nunc</a:t>
            </a:r>
            <a:r>
              <a:rPr lang="en-US" sz="1000" dirty="0">
                <a:latin typeface="Helvetica"/>
              </a:rPr>
              <a:t> vitae </a:t>
            </a:r>
            <a:r>
              <a:rPr lang="en-US" sz="1000" dirty="0" err="1">
                <a:latin typeface="Helvetica"/>
              </a:rPr>
              <a:t>leo</a:t>
            </a:r>
            <a:r>
              <a:rPr lang="en-US" sz="1000" dirty="0">
                <a:latin typeface="Helvetica"/>
              </a:rPr>
              <a:t> </a:t>
            </a:r>
            <a:r>
              <a:rPr lang="en-US" sz="1000" dirty="0" err="1">
                <a:latin typeface="Helvetica"/>
              </a:rPr>
              <a:t>nunc</a:t>
            </a:r>
            <a:r>
              <a:rPr lang="en-US" sz="1000" dirty="0">
                <a:latin typeface="Helvetica"/>
              </a:rPr>
              <a:t>. </a:t>
            </a:r>
          </a:p>
          <a:p>
            <a:pPr>
              <a:lnSpc>
                <a:spcPts val="1200"/>
              </a:lnSpc>
            </a:pPr>
            <a:endParaRPr lang="en-US" sz="1000" baseline="30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p:txBody>
      </p:sp>
      <p:sp>
        <p:nvSpPr>
          <p:cNvPr id="9" name="Rectangle 12"/>
          <p:cNvSpPr>
            <a:spLocks noChangeArrowheads="1"/>
          </p:cNvSpPr>
          <p:nvPr/>
        </p:nvSpPr>
        <p:spPr bwMode="auto">
          <a:xfrm>
            <a:off x="4652456" y="2243668"/>
            <a:ext cx="4189162" cy="2448000"/>
          </a:xfrm>
          <a:prstGeom prst="rect">
            <a:avLst/>
          </a:prstGeom>
          <a:noFill/>
          <a:ln w="9525">
            <a:noFill/>
            <a:prstDash val="sysDot"/>
            <a:miter lim="800000"/>
            <a:headEnd/>
            <a:tailEnd/>
          </a:ln>
          <a:effectLst/>
        </p:spPr>
        <p:txBody>
          <a:bodyPr lIns="0" tIns="0" rIns="0" bIns="0" numCol="1" spcCol="7200000">
            <a:noAutofit/>
          </a:bodyPr>
          <a:lstStyle/>
          <a:p>
            <a:pPr>
              <a:lnSpc>
                <a:spcPts val="1200"/>
              </a:lnSpc>
            </a:pPr>
            <a:r>
              <a:rPr lang="en-US" sz="1000" dirty="0">
                <a:latin typeface="Helvetica"/>
              </a:rPr>
              <a:t>Lorem </a:t>
            </a:r>
            <a:r>
              <a:rPr lang="en-US" sz="1000" dirty="0" err="1">
                <a:latin typeface="Helvetica"/>
              </a:rPr>
              <a:t>ipsum</a:t>
            </a:r>
            <a:r>
              <a:rPr lang="en-US" sz="1000" dirty="0">
                <a:latin typeface="Helvetica"/>
              </a:rPr>
              <a:t> dolor sit </a:t>
            </a:r>
            <a:r>
              <a:rPr lang="en-US" sz="1000" dirty="0" err="1">
                <a:latin typeface="Helvetica"/>
              </a:rPr>
              <a:t>amet</a:t>
            </a:r>
            <a:r>
              <a:rPr lang="en-US" sz="1000" dirty="0">
                <a:latin typeface="Helvetica"/>
              </a:rPr>
              <a:t>, </a:t>
            </a:r>
            <a:r>
              <a:rPr lang="en-US" sz="1000" dirty="0" err="1">
                <a:latin typeface="Helvetica"/>
              </a:rPr>
              <a:t>consectetur</a:t>
            </a:r>
            <a:r>
              <a:rPr lang="en-US" sz="1000" dirty="0">
                <a:latin typeface="Helvetica"/>
              </a:rPr>
              <a:t> </a:t>
            </a:r>
            <a:r>
              <a:rPr lang="en-US" sz="1000" dirty="0" err="1">
                <a:latin typeface="Helvetica"/>
              </a:rPr>
              <a:t>adipiscing</a:t>
            </a:r>
            <a:r>
              <a:rPr lang="en-US" sz="1000" dirty="0">
                <a:latin typeface="Helvetica"/>
              </a:rPr>
              <a:t> </a:t>
            </a:r>
            <a:r>
              <a:rPr lang="en-US" sz="1000" dirty="0" err="1">
                <a:latin typeface="Helvetica"/>
              </a:rPr>
              <a:t>elit</a:t>
            </a:r>
            <a:r>
              <a:rPr lang="en-US" sz="1000" dirty="0">
                <a:latin typeface="Helvetica"/>
              </a:rPr>
              <a:t>. In in magna quam. </a:t>
            </a:r>
          </a:p>
          <a:p>
            <a:pPr>
              <a:lnSpc>
                <a:spcPts val="1200"/>
              </a:lnSpc>
            </a:pPr>
            <a:endParaRPr lang="en-US" sz="1000" dirty="0">
              <a:latin typeface="Helvetica"/>
            </a:endParaRPr>
          </a:p>
          <a:p>
            <a:pPr>
              <a:lnSpc>
                <a:spcPts val="1200"/>
              </a:lnSpc>
            </a:pPr>
            <a:r>
              <a:rPr lang="en-US" sz="1000" dirty="0" err="1">
                <a:latin typeface="Helvetica"/>
              </a:rPr>
              <a:t>Nullam</a:t>
            </a:r>
            <a:r>
              <a:rPr lang="en-US" sz="1000" dirty="0">
                <a:latin typeface="Helvetica"/>
              </a:rPr>
              <a:t> </a:t>
            </a:r>
            <a:r>
              <a:rPr lang="en-US" sz="1000" dirty="0" err="1">
                <a:latin typeface="Helvetica"/>
              </a:rPr>
              <a:t>commodo</a:t>
            </a:r>
            <a:r>
              <a:rPr lang="en-US" sz="1000" dirty="0">
                <a:latin typeface="Helvetica"/>
              </a:rPr>
              <a:t> lacus </a:t>
            </a:r>
            <a:r>
              <a:rPr lang="en-US" sz="1000" dirty="0" err="1">
                <a:latin typeface="Helvetica"/>
              </a:rPr>
              <a:t>sem</a:t>
            </a:r>
            <a:r>
              <a:rPr lang="en-US" sz="1000" dirty="0">
                <a:latin typeface="Helvetica"/>
              </a:rPr>
              <a:t>, a </a:t>
            </a:r>
            <a:r>
              <a:rPr lang="en-US" sz="1000" dirty="0" err="1">
                <a:latin typeface="Helvetica"/>
              </a:rPr>
              <a:t>posuere</a:t>
            </a:r>
            <a:r>
              <a:rPr lang="en-US" sz="1000" dirty="0">
                <a:latin typeface="Helvetica"/>
              </a:rPr>
              <a:t> </a:t>
            </a:r>
            <a:r>
              <a:rPr lang="en-US" sz="1000" dirty="0" err="1">
                <a:latin typeface="Helvetica"/>
              </a:rPr>
              <a:t>purus</a:t>
            </a:r>
            <a:r>
              <a:rPr lang="en-US" sz="1000" dirty="0">
                <a:latin typeface="Helvetica"/>
              </a:rPr>
              <a:t> </a:t>
            </a:r>
            <a:r>
              <a:rPr lang="en-US" sz="1000" dirty="0" err="1">
                <a:latin typeface="Helvetica"/>
              </a:rPr>
              <a:t>dapibus</a:t>
            </a:r>
            <a:r>
              <a:rPr lang="en-US" sz="1000" dirty="0">
                <a:latin typeface="Helvetica"/>
              </a:rPr>
              <a:t> ac. </a:t>
            </a:r>
            <a:r>
              <a:rPr lang="en-US" sz="1000" dirty="0" err="1">
                <a:latin typeface="Helvetica"/>
              </a:rPr>
              <a:t>Etiam</a:t>
            </a:r>
            <a:r>
              <a:rPr lang="en-US" sz="1000" dirty="0">
                <a:latin typeface="Helvetica"/>
              </a:rPr>
              <a:t> </a:t>
            </a:r>
            <a:r>
              <a:rPr lang="en-US" sz="1000" dirty="0" err="1">
                <a:latin typeface="Helvetica"/>
              </a:rPr>
              <a:t>sed</a:t>
            </a:r>
            <a:r>
              <a:rPr lang="en-US" sz="1000" dirty="0">
                <a:latin typeface="Helvetica"/>
              </a:rPr>
              <a:t> </a:t>
            </a:r>
            <a:r>
              <a:rPr lang="en-US" sz="1000" dirty="0" err="1">
                <a:latin typeface="Helvetica"/>
              </a:rPr>
              <a:t>sagittis</a:t>
            </a:r>
            <a:r>
              <a:rPr lang="en-US" sz="1000" dirty="0">
                <a:latin typeface="Helvetica"/>
              </a:rPr>
              <a:t> </a:t>
            </a:r>
            <a:r>
              <a:rPr lang="en-US" sz="1000" dirty="0" err="1">
                <a:latin typeface="Helvetica"/>
              </a:rPr>
              <a:t>leo</a:t>
            </a:r>
            <a:r>
              <a:rPr lang="en-US" sz="1000" dirty="0">
                <a:latin typeface="Helvetica"/>
              </a:rPr>
              <a:t>. </a:t>
            </a:r>
            <a:r>
              <a:rPr lang="en-US" sz="1000" dirty="0" err="1">
                <a:latin typeface="Helvetica"/>
              </a:rPr>
              <a:t>Nunc</a:t>
            </a:r>
            <a:r>
              <a:rPr lang="en-US" sz="1000" dirty="0">
                <a:latin typeface="Helvetica"/>
              </a:rPr>
              <a:t> vitae </a:t>
            </a:r>
            <a:r>
              <a:rPr lang="en-US" sz="1000" dirty="0" err="1">
                <a:latin typeface="Helvetica"/>
              </a:rPr>
              <a:t>leo</a:t>
            </a:r>
            <a:r>
              <a:rPr lang="en-US" sz="1000" dirty="0">
                <a:latin typeface="Helvetica"/>
              </a:rPr>
              <a:t> </a:t>
            </a:r>
            <a:r>
              <a:rPr lang="en-US" sz="1000" dirty="0" err="1">
                <a:latin typeface="Helvetica"/>
              </a:rPr>
              <a:t>nunc</a:t>
            </a:r>
            <a:r>
              <a:rPr lang="en-US" sz="1000" dirty="0">
                <a:latin typeface="Helvetica"/>
              </a:rPr>
              <a:t>. </a:t>
            </a:r>
          </a:p>
          <a:p>
            <a:pPr>
              <a:lnSpc>
                <a:spcPts val="1200"/>
              </a:lnSpc>
            </a:pPr>
            <a:endParaRPr lang="en-US" sz="1000" baseline="30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p:txBody>
      </p:sp>
      <p:pic>
        <p:nvPicPr>
          <p:cNvPr id="12" name="Picture 11"/>
          <p:cNvPicPr>
            <a:picLocks noChangeAspect="1"/>
          </p:cNvPicPr>
          <p:nvPr/>
        </p:nvPicPr>
        <p:blipFill>
          <a:blip r:embed="rId2">
            <a:alphaModFix amt="71000"/>
            <a:extLst>
              <a:ext uri="{28A0092B-C50C-407E-A947-70E740481C1C}">
                <a14:useLocalDpi xmlns:a14="http://schemas.microsoft.com/office/drawing/2010/main" val="0"/>
              </a:ext>
            </a:extLst>
          </a:blip>
          <a:stretch>
            <a:fillRect/>
          </a:stretch>
        </p:blipFill>
        <p:spPr>
          <a:xfrm>
            <a:off x="6860418" y="2881087"/>
            <a:ext cx="1981200" cy="1981200"/>
          </a:xfrm>
          <a:prstGeom prst="rect">
            <a:avLst/>
          </a:prstGeom>
        </p:spPr>
      </p:pic>
      <p:pic>
        <p:nvPicPr>
          <p:cNvPr id="13" name="Picture 12"/>
          <p:cNvPicPr>
            <a:picLocks noChangeAspect="1"/>
          </p:cNvPicPr>
          <p:nvPr/>
        </p:nvPicPr>
        <p:blipFill>
          <a:blip r:embed="rId2">
            <a:alphaModFix amt="71000"/>
            <a:extLst>
              <a:ext uri="{28A0092B-C50C-407E-A947-70E740481C1C}">
                <a14:useLocalDpi xmlns:a14="http://schemas.microsoft.com/office/drawing/2010/main" val="0"/>
              </a:ext>
            </a:extLst>
          </a:blip>
          <a:stretch>
            <a:fillRect/>
          </a:stretch>
        </p:blipFill>
        <p:spPr>
          <a:xfrm>
            <a:off x="2498436" y="2881087"/>
            <a:ext cx="1981200" cy="1981200"/>
          </a:xfrm>
          <a:prstGeom prst="rect">
            <a:avLst/>
          </a:prstGeom>
        </p:spPr>
      </p:pic>
      <p:pic>
        <p:nvPicPr>
          <p:cNvPr id="11" name="Picture 10"/>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213903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‘Meet the Researcher’</a:t>
            </a:r>
          </a:p>
        </p:txBody>
      </p:sp>
      <p:sp>
        <p:nvSpPr>
          <p:cNvPr id="3" name="Content Placeholder 2"/>
          <p:cNvSpPr>
            <a:spLocks noGrp="1"/>
          </p:cNvSpPr>
          <p:nvPr>
            <p:ph idx="1"/>
          </p:nvPr>
        </p:nvSpPr>
        <p:spPr>
          <a:xfrm>
            <a:off x="457200" y="1594882"/>
            <a:ext cx="8133907" cy="3548617"/>
          </a:xfrm>
        </p:spPr>
        <p:txBody>
          <a:bodyPr>
            <a:normAutofit/>
          </a:bodyPr>
          <a:lstStyle/>
          <a:p>
            <a:r>
              <a:rPr lang="en-US" dirty="0"/>
              <a:t>Idea first published by Cosgrove (1981)</a:t>
            </a:r>
          </a:p>
          <a:p>
            <a:r>
              <a:rPr lang="en-US" dirty="0"/>
              <a:t>Dwyer (2001): it links research and teaching</a:t>
            </a:r>
          </a:p>
          <a:p>
            <a:pPr lvl="1"/>
            <a:r>
              <a:rPr lang="en-US" dirty="0"/>
              <a:t>‘so that [students] understand some of the messiness involved in the [research] process’</a:t>
            </a:r>
          </a:p>
          <a:p>
            <a:pPr lvl="1"/>
            <a:r>
              <a:rPr lang="en-US" dirty="0"/>
              <a:t>Students can understand lecturers (as individuals) and the university research environment</a:t>
            </a:r>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213582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‘Meet the Researcher’</a:t>
            </a:r>
          </a:p>
        </p:txBody>
      </p:sp>
      <p:sp>
        <p:nvSpPr>
          <p:cNvPr id="3" name="Content Placeholder 2"/>
          <p:cNvSpPr>
            <a:spLocks noGrp="1"/>
          </p:cNvSpPr>
          <p:nvPr>
            <p:ph idx="1"/>
          </p:nvPr>
        </p:nvSpPr>
        <p:spPr>
          <a:xfrm>
            <a:off x="457200" y="1594882"/>
            <a:ext cx="8229600" cy="3548617"/>
          </a:xfrm>
        </p:spPr>
        <p:txBody>
          <a:bodyPr>
            <a:normAutofit/>
          </a:bodyPr>
          <a:lstStyle/>
          <a:p>
            <a:r>
              <a:rPr lang="en-US" dirty="0"/>
              <a:t>Dwyer widely cited by Healey, and Jenkins </a:t>
            </a:r>
          </a:p>
          <a:p>
            <a:r>
              <a:rPr lang="en-US" dirty="0" err="1"/>
              <a:t>Downie</a:t>
            </a:r>
            <a:r>
              <a:rPr lang="en-US" dirty="0"/>
              <a:t> (2010) repeats the claim about research-teaching links</a:t>
            </a:r>
          </a:p>
          <a:p>
            <a:r>
              <a:rPr lang="en-US" dirty="0"/>
              <a:t>The activity is becoming more widespread </a:t>
            </a:r>
            <a:r>
              <a:rPr lang="mr-IN" dirty="0"/>
              <a:t>…</a:t>
            </a:r>
            <a:endParaRPr lang="en-GB" dirty="0"/>
          </a:p>
          <a:p>
            <a:pPr marL="0" indent="0">
              <a:buNone/>
            </a:pPr>
            <a:r>
              <a:rPr lang="en-GB" dirty="0"/>
              <a:t>    </a:t>
            </a:r>
            <a:r>
              <a:rPr lang="mr-IN" dirty="0"/>
              <a:t>…</a:t>
            </a:r>
            <a:r>
              <a:rPr lang="en-GB" dirty="0"/>
              <a:t> but there’s not much evidence to support 	its onward development.</a:t>
            </a:r>
            <a:endParaRPr lang="en-US" dirty="0"/>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38069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fontScale="90000"/>
          </a:bodyPr>
          <a:lstStyle/>
          <a:p>
            <a:r>
              <a:rPr lang="en-US" dirty="0"/>
              <a:t>So what </a:t>
            </a:r>
            <a:r>
              <a:rPr lang="en-US" i="1" spc="150" dirty="0"/>
              <a:t>can</a:t>
            </a:r>
            <a:r>
              <a:rPr lang="en-US" dirty="0"/>
              <a:t> students and staff learn from talking about research?</a:t>
            </a:r>
          </a:p>
        </p:txBody>
      </p:sp>
      <p:sp>
        <p:nvSpPr>
          <p:cNvPr id="3" name="Subtitle 2"/>
          <p:cNvSpPr>
            <a:spLocks noGrp="1"/>
          </p:cNvSpPr>
          <p:nvPr>
            <p:ph type="subTitle" idx="1"/>
          </p:nvPr>
        </p:nvSpPr>
        <p:spPr>
          <a:xfrm>
            <a:off x="1371600" y="2914650"/>
            <a:ext cx="6400800" cy="1806206"/>
          </a:xfrm>
        </p:spPr>
        <p:txBody>
          <a:bodyPr>
            <a:normAutofit fontScale="92500" lnSpcReduction="10000"/>
          </a:bodyPr>
          <a:lstStyle/>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r>
              <a:rPr lang="en-US" sz="1800" dirty="0">
                <a:solidFill>
                  <a:schemeClr val="tx1"/>
                </a:solidFill>
              </a:rPr>
              <a:t>										Let’s find out </a:t>
            </a:r>
            <a:r>
              <a:rPr lang="mr-IN" sz="1800" dirty="0">
                <a:solidFill>
                  <a:schemeClr val="tx1"/>
                </a:solidFill>
              </a:rPr>
              <a:t>…</a:t>
            </a:r>
            <a:endParaRPr lang="en-US" sz="1800" dirty="0">
              <a:solidFill>
                <a:schemeClr val="tx1"/>
              </a:solidFill>
            </a:endParaRPr>
          </a:p>
        </p:txBody>
      </p:sp>
      <p:pic>
        <p:nvPicPr>
          <p:cNvPr id="4" name="Picture 3"/>
          <p:cNvPicPr>
            <a:picLocks noChangeAspect="1"/>
          </p:cNvPicPr>
          <p:nvPr/>
        </p:nvPicPr>
        <p:blipFill>
          <a:blip r:embed="rId2"/>
          <a:stretch>
            <a:fillRect/>
          </a:stretch>
        </p:blipFill>
        <p:spPr>
          <a:xfrm>
            <a:off x="0" y="0"/>
            <a:ext cx="9144000" cy="736600"/>
          </a:xfrm>
          <a:prstGeom prst="rect">
            <a:avLst/>
          </a:prstGeom>
        </p:spPr>
      </p:pic>
    </p:spTree>
    <p:extLst>
      <p:ext uri="{BB962C8B-B14F-4D97-AF65-F5344CB8AC3E}">
        <p14:creationId xmlns:p14="http://schemas.microsoft.com/office/powerpoint/2010/main" val="2013356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‘Meet the Researcher’</a:t>
            </a:r>
          </a:p>
        </p:txBody>
      </p:sp>
      <p:sp>
        <p:nvSpPr>
          <p:cNvPr id="3" name="Content Placeholder 2"/>
          <p:cNvSpPr>
            <a:spLocks noGrp="1"/>
          </p:cNvSpPr>
          <p:nvPr>
            <p:ph idx="1"/>
          </p:nvPr>
        </p:nvSpPr>
        <p:spPr>
          <a:xfrm>
            <a:off x="457200" y="1594883"/>
            <a:ext cx="8229600" cy="2999739"/>
          </a:xfrm>
        </p:spPr>
        <p:txBody>
          <a:bodyPr/>
          <a:lstStyle/>
          <a:p>
            <a:r>
              <a:rPr lang="en-US" dirty="0"/>
              <a:t>Project to find out what students learn</a:t>
            </a:r>
          </a:p>
          <a:p>
            <a:r>
              <a:rPr lang="en-US" dirty="0"/>
              <a:t>Involves six </a:t>
            </a:r>
            <a:r>
              <a:rPr lang="en-US" dirty="0" err="1"/>
              <a:t>programmes</a:t>
            </a:r>
            <a:r>
              <a:rPr lang="en-US" dirty="0"/>
              <a:t> in five Faculties</a:t>
            </a:r>
          </a:p>
          <a:p>
            <a:r>
              <a:rPr lang="en-US" dirty="0"/>
              <a:t>Will present initial findings from three </a:t>
            </a:r>
            <a:r>
              <a:rPr lang="en-US" dirty="0" err="1"/>
              <a:t>programmes</a:t>
            </a:r>
            <a:endParaRPr lang="en-US" dirty="0"/>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88033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err="1"/>
              <a:t>Programme</a:t>
            </a:r>
            <a:r>
              <a:rPr lang="en-US" dirty="0"/>
              <a:t> B</a:t>
            </a:r>
          </a:p>
        </p:txBody>
      </p:sp>
      <p:sp>
        <p:nvSpPr>
          <p:cNvPr id="3" name="Content Placeholder 2"/>
          <p:cNvSpPr>
            <a:spLocks noGrp="1"/>
          </p:cNvSpPr>
          <p:nvPr>
            <p:ph idx="1"/>
          </p:nvPr>
        </p:nvSpPr>
        <p:spPr>
          <a:xfrm>
            <a:off x="457200" y="1594883"/>
            <a:ext cx="8229600" cy="3349257"/>
          </a:xfrm>
        </p:spPr>
        <p:txBody>
          <a:bodyPr/>
          <a:lstStyle/>
          <a:p>
            <a:r>
              <a:rPr lang="en-US" dirty="0"/>
              <a:t>Life sciences BSc/</a:t>
            </a:r>
            <a:r>
              <a:rPr lang="en-US" dirty="0" err="1"/>
              <a:t>MSci</a:t>
            </a:r>
            <a:r>
              <a:rPr lang="en-US" dirty="0"/>
              <a:t> </a:t>
            </a:r>
            <a:r>
              <a:rPr lang="en-US" dirty="0" err="1"/>
              <a:t>programme</a:t>
            </a:r>
            <a:endParaRPr lang="en-US" dirty="0"/>
          </a:p>
          <a:p>
            <a:r>
              <a:rPr lang="en-US" dirty="0"/>
              <a:t>100-124 Y1 UG students, 21-30 staff</a:t>
            </a:r>
          </a:p>
          <a:p>
            <a:r>
              <a:rPr lang="en-US" dirty="0"/>
              <a:t>Activity aims: ‘to both inspire the students and to introduce them to the current research carried out within the department’ </a:t>
            </a:r>
          </a:p>
          <a:p>
            <a:r>
              <a:rPr lang="en-US" dirty="0"/>
              <a:t>Respondents: n=50</a:t>
            </a:r>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2027762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err="1"/>
              <a:t>Programme</a:t>
            </a:r>
            <a:r>
              <a:rPr lang="en-US" dirty="0"/>
              <a:t> B</a:t>
            </a:r>
          </a:p>
        </p:txBody>
      </p:sp>
      <p:sp>
        <p:nvSpPr>
          <p:cNvPr id="3" name="Content Placeholder 2"/>
          <p:cNvSpPr>
            <a:spLocks noGrp="1"/>
          </p:cNvSpPr>
          <p:nvPr>
            <p:ph idx="1"/>
          </p:nvPr>
        </p:nvSpPr>
        <p:spPr>
          <a:xfrm>
            <a:off x="457200" y="1594883"/>
            <a:ext cx="8229600" cy="3349257"/>
          </a:xfrm>
        </p:spPr>
        <p:txBody>
          <a:bodyPr>
            <a:normAutofit lnSpcReduction="10000"/>
          </a:bodyPr>
          <a:lstStyle/>
          <a:p>
            <a:r>
              <a:rPr lang="en-US" dirty="0" err="1"/>
              <a:t>Programme</a:t>
            </a:r>
            <a:r>
              <a:rPr lang="en-US" dirty="0"/>
              <a:t> leader: ‘After a </a:t>
            </a:r>
            <a:r>
              <a:rPr lang="en-US" dirty="0" err="1"/>
              <a:t>MtR</a:t>
            </a:r>
            <a:r>
              <a:rPr lang="en-US" dirty="0"/>
              <a:t> session in post exam week one of the students said 'they didn't </a:t>
            </a:r>
            <a:r>
              <a:rPr lang="en-US" dirty="0" err="1"/>
              <a:t>realise</a:t>
            </a:r>
            <a:r>
              <a:rPr lang="en-US" dirty="0"/>
              <a:t> how much 'cool' stuff was happening in the department'. I was [therefore] keen to see this activity introduced early in the term.’ </a:t>
            </a:r>
          </a:p>
          <a:p>
            <a:r>
              <a:rPr lang="en-US" dirty="0"/>
              <a:t>Respondents: n=50</a:t>
            </a:r>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252816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2752</Words>
  <Application>Microsoft Macintosh PowerPoint</Application>
  <PresentationFormat>On-screen Show (16:9)</PresentationFormat>
  <Paragraphs>345</Paragraphs>
  <Slides>37</Slides>
  <Notes>27</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Helvetica</vt:lpstr>
      <vt:lpstr>Office Theme</vt:lpstr>
      <vt:lpstr>What can students and staff learn from engaging in dialogue about research?</vt:lpstr>
      <vt:lpstr>‘Meet the Researcher’</vt:lpstr>
      <vt:lpstr>‘Meet the Researcher’</vt:lpstr>
      <vt:lpstr>‘Meet the Researcher’</vt:lpstr>
      <vt:lpstr>‘Meet the Researcher’</vt:lpstr>
      <vt:lpstr>So what can students and staff learn from talking about research?</vt:lpstr>
      <vt:lpstr>‘Meet the Researcher’</vt:lpstr>
      <vt:lpstr>Programme B</vt:lpstr>
      <vt:lpstr>Programme B</vt:lpstr>
      <vt:lpstr>Programme P</vt:lpstr>
      <vt:lpstr>Programme P</vt:lpstr>
      <vt:lpstr>Programme S</vt:lpstr>
      <vt:lpstr>Programme S</vt:lpstr>
      <vt:lpstr>Methods</vt:lpstr>
      <vt:lpstr>Learning</vt:lpstr>
      <vt:lpstr>Programme B: Learning</vt:lpstr>
      <vt:lpstr>Programme B: Learning</vt:lpstr>
      <vt:lpstr>Programme P : Learning</vt:lpstr>
      <vt:lpstr>Programme S : Learning</vt:lpstr>
      <vt:lpstr>Programme S : Learning</vt:lpstr>
      <vt:lpstr>Dialogue</vt:lpstr>
      <vt:lpstr>Programme B: Dialogue</vt:lpstr>
      <vt:lpstr>Programme P: Dialogue</vt:lpstr>
      <vt:lpstr>Programme S: Dialogue</vt:lpstr>
      <vt:lpstr>Contextual factors</vt:lpstr>
      <vt:lpstr>Programme B: contextual factors</vt:lpstr>
      <vt:lpstr>Programme S: contextual factors</vt:lpstr>
      <vt:lpstr>So what?</vt:lpstr>
      <vt:lpstr>So what?</vt:lpstr>
      <vt:lpstr>So what?</vt:lpstr>
      <vt:lpstr>So what?</vt:lpstr>
      <vt:lpstr>So what?</vt:lpstr>
      <vt:lpstr>Now what?</vt:lpstr>
      <vt:lpstr>References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Grindle, Nicholas</cp:lastModifiedBy>
  <cp:revision>95</cp:revision>
  <dcterms:created xsi:type="dcterms:W3CDTF">2014-08-20T12:29:59Z</dcterms:created>
  <dcterms:modified xsi:type="dcterms:W3CDTF">2020-11-02T12:56:45Z</dcterms:modified>
</cp:coreProperties>
</file>