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3" d="100"/>
          <a:sy n="43" d="100"/>
        </p:scale>
        <p:origin x="194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A4340-CC83-BD45-85EE-757355600B19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33801-5631-F245-81F9-73F30D8D8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37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33801-5631-F245-81F9-73F30D8D8F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65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3BBA-EE89-E748-AEA3-9BBE1448D9A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B0EE-DE5E-A548-8034-EF9BB20B7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3BBA-EE89-E748-AEA3-9BBE1448D9A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B0EE-DE5E-A548-8034-EF9BB20B7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3BBA-EE89-E748-AEA3-9BBE1448D9A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B0EE-DE5E-A548-8034-EF9BB20B7F71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3BBA-EE89-E748-AEA3-9BBE1448D9A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B0EE-DE5E-A548-8034-EF9BB20B7F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3BBA-EE89-E748-AEA3-9BBE1448D9A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B0EE-DE5E-A548-8034-EF9BB20B7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3BBA-EE89-E748-AEA3-9BBE1448D9A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B0EE-DE5E-A548-8034-EF9BB20B7F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3BBA-EE89-E748-AEA3-9BBE1448D9A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B0EE-DE5E-A548-8034-EF9BB20B7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3BBA-EE89-E748-AEA3-9BBE1448D9A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B0EE-DE5E-A548-8034-EF9BB20B7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3BBA-EE89-E748-AEA3-9BBE1448D9A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B0EE-DE5E-A548-8034-EF9BB20B7F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3BBA-EE89-E748-AEA3-9BBE1448D9A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B0EE-DE5E-A548-8034-EF9BB20B7F7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73BBA-EE89-E748-AEA3-9BBE1448D9A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B0EE-DE5E-A548-8034-EF9BB20B7F7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1E73BBA-EE89-E748-AEA3-9BBE1448D9A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AAEB0EE-DE5E-A548-8034-EF9BB20B7F7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4426"/>
            <a:ext cx="7772400" cy="2075064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000000"/>
                </a:solidFill>
              </a:rPr>
              <a:t>Using </a:t>
            </a:r>
            <a:r>
              <a:rPr lang="en-GB" sz="2800" dirty="0" err="1">
                <a:solidFill>
                  <a:srgbClr val="000000"/>
                </a:solidFill>
              </a:rPr>
              <a:t>recontextualization</a:t>
            </a:r>
            <a:r>
              <a:rPr lang="en-GB" sz="2800" dirty="0">
                <a:solidFill>
                  <a:srgbClr val="000000"/>
                </a:solidFill>
              </a:rPr>
              <a:t> as a framework of teaching in vocational and professional education</a:t>
            </a:r>
            <a:r>
              <a:rPr lang="en-GB" sz="2800" dirty="0"/>
              <a:t/>
            </a:r>
            <a:br>
              <a:rPr lang="en-GB" sz="2800" dirty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90150" y="2969490"/>
            <a:ext cx="6081094" cy="3202039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Sai Loo, UCL Institute of Education, University College </a:t>
            </a:r>
            <a:r>
              <a:rPr lang="en-GB" sz="2400" dirty="0" smtClean="0">
                <a:solidFill>
                  <a:srgbClr val="000000"/>
                </a:solidFill>
              </a:rPr>
              <a:t>London</a:t>
            </a:r>
          </a:p>
          <a:p>
            <a:r>
              <a:rPr lang="en-GB" sz="2400" b="1" dirty="0">
                <a:solidFill>
                  <a:srgbClr val="000000"/>
                </a:solidFill>
              </a:rPr>
              <a:t>The UALL Work and Learning Network Annual Conference 2017</a:t>
            </a:r>
            <a:endParaRPr lang="en-GB" sz="2400" dirty="0">
              <a:solidFill>
                <a:srgbClr val="000000"/>
              </a:solidFill>
            </a:endParaRPr>
          </a:p>
          <a:p>
            <a:r>
              <a:rPr lang="en-GB" sz="2400" dirty="0" smtClean="0">
                <a:solidFill>
                  <a:srgbClr val="000000"/>
                </a:solidFill>
              </a:rPr>
              <a:t>23</a:t>
            </a:r>
            <a:r>
              <a:rPr lang="en-GB" sz="2400" baseline="30000" dirty="0" smtClean="0">
                <a:solidFill>
                  <a:srgbClr val="000000"/>
                </a:solidFill>
              </a:rPr>
              <a:t>rd</a:t>
            </a:r>
            <a:r>
              <a:rPr lang="en-GB" sz="2400" dirty="0" smtClean="0">
                <a:solidFill>
                  <a:srgbClr val="000000"/>
                </a:solidFill>
              </a:rPr>
              <a:t> June 2017</a:t>
            </a:r>
            <a:endParaRPr lang="en-GB" sz="2400" dirty="0">
              <a:solidFill>
                <a:srgbClr val="000000"/>
              </a:solidFill>
            </a:endParaRPr>
          </a:p>
          <a:p>
            <a:r>
              <a:rPr lang="en-GB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08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325504"/>
            <a:ext cx="9143999" cy="4532495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Rationale for this study </a:t>
            </a:r>
            <a:r>
              <a:rPr lang="mr-IN" dirty="0" smtClean="0">
                <a:solidFill>
                  <a:srgbClr val="000000"/>
                </a:solidFill>
              </a:rPr>
              <a:t>–</a:t>
            </a:r>
            <a:r>
              <a:rPr lang="en-US" dirty="0" smtClean="0">
                <a:solidFill>
                  <a:srgbClr val="000000"/>
                </a:solidFill>
              </a:rPr>
              <a:t> teaching of work-related </a:t>
            </a:r>
            <a:r>
              <a:rPr lang="en-US" dirty="0" err="1" smtClean="0">
                <a:solidFill>
                  <a:srgbClr val="000000"/>
                </a:solidFill>
              </a:rPr>
              <a:t>programmes</a:t>
            </a:r>
            <a:r>
              <a:rPr lang="en-US" dirty="0" smtClean="0">
                <a:solidFill>
                  <a:srgbClr val="000000"/>
                </a:solidFill>
              </a:rPr>
              <a:t>: pedagogy and knowledge (</a:t>
            </a:r>
            <a:r>
              <a:rPr lang="en-US" dirty="0" err="1" smtClean="0">
                <a:solidFill>
                  <a:srgbClr val="000000"/>
                </a:solidFill>
              </a:rPr>
              <a:t>Bernsteinian</a:t>
            </a:r>
            <a:r>
              <a:rPr lang="en-US" dirty="0" smtClean="0">
                <a:solidFill>
                  <a:srgbClr val="000000"/>
                </a:solidFill>
              </a:rPr>
              <a:t> approach)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Terminology: vocational, TVET, higher vocational, professional and occupational</a:t>
            </a:r>
            <a:r>
              <a:rPr lang="mr-IN" dirty="0" smtClean="0">
                <a:solidFill>
                  <a:srgbClr val="000000"/>
                </a:solidFill>
              </a:rPr>
              <a:t>…</a:t>
            </a:r>
            <a:endParaRPr lang="en-GB" dirty="0" smtClean="0">
              <a:solidFill>
                <a:srgbClr val="000000"/>
              </a:solidFill>
            </a:endParaRPr>
          </a:p>
          <a:p>
            <a:r>
              <a:rPr lang="en-GB" dirty="0" smtClean="0">
                <a:solidFill>
                  <a:srgbClr val="000000"/>
                </a:solidFill>
              </a:rPr>
              <a:t>Brian Simon and pedagogy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Three levels of study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Structure of this presentation</a:t>
            </a:r>
          </a:p>
          <a:p>
            <a:endParaRPr lang="en-GB" dirty="0" smtClean="0">
              <a:solidFill>
                <a:srgbClr val="000000"/>
              </a:solidFill>
            </a:endParaRPr>
          </a:p>
          <a:p>
            <a:endParaRPr lang="en-GB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Introduction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43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" y="1549936"/>
            <a:ext cx="9144000" cy="5308063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Dual professionalism (</a:t>
            </a:r>
            <a:r>
              <a:rPr lang="en-US" dirty="0" err="1" smtClean="0">
                <a:solidFill>
                  <a:srgbClr val="000000"/>
                </a:solidFill>
              </a:rPr>
              <a:t>Handal</a:t>
            </a:r>
            <a:r>
              <a:rPr lang="en-US" dirty="0" smtClean="0">
                <a:solidFill>
                  <a:srgbClr val="000000"/>
                </a:solidFill>
              </a:rPr>
              <a:t>, 1999; Peel, 2005) as a starting basis</a:t>
            </a:r>
          </a:p>
          <a:p>
            <a:r>
              <a:rPr lang="en-US" dirty="0">
                <a:solidFill>
                  <a:srgbClr val="000000"/>
                </a:solidFill>
              </a:rPr>
              <a:t>T</a:t>
            </a:r>
            <a:r>
              <a:rPr lang="en-US" dirty="0" smtClean="0">
                <a:solidFill>
                  <a:srgbClr val="000000"/>
                </a:solidFill>
              </a:rPr>
              <a:t>eachers/deliverers/lecturers and occupational practitioners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Bernstein’s (1996) vertical and horizontal discourses/knowledge and </a:t>
            </a:r>
            <a:r>
              <a:rPr lang="en-US" dirty="0" err="1" smtClean="0">
                <a:solidFill>
                  <a:srgbClr val="000000"/>
                </a:solidFill>
              </a:rPr>
              <a:t>recontextualization</a:t>
            </a:r>
            <a:r>
              <a:rPr lang="en-US" dirty="0" smtClean="0">
                <a:solidFill>
                  <a:srgbClr val="000000"/>
                </a:solidFill>
              </a:rPr>
              <a:t> as conceptual foci</a:t>
            </a:r>
          </a:p>
          <a:p>
            <a:r>
              <a:rPr lang="en-US" dirty="0">
                <a:solidFill>
                  <a:srgbClr val="000000"/>
                </a:solidFill>
              </a:rPr>
              <a:t>E</a:t>
            </a:r>
            <a:r>
              <a:rPr lang="en-US" dirty="0" smtClean="0">
                <a:solidFill>
                  <a:srgbClr val="000000"/>
                </a:solidFill>
              </a:rPr>
              <a:t>clectic definition of knowledge</a:t>
            </a:r>
          </a:p>
          <a:p>
            <a:r>
              <a:rPr lang="en-US" dirty="0">
                <a:solidFill>
                  <a:srgbClr val="000000"/>
                </a:solidFill>
              </a:rPr>
              <a:t>T</a:t>
            </a:r>
            <a:r>
              <a:rPr lang="en-US" dirty="0" smtClean="0">
                <a:solidFill>
                  <a:srgbClr val="000000"/>
                </a:solidFill>
              </a:rPr>
              <a:t>heoretical frameworks for knowledge acquisition by </a:t>
            </a:r>
            <a:r>
              <a:rPr lang="en-US" dirty="0" err="1" smtClean="0">
                <a:solidFill>
                  <a:srgbClr val="000000"/>
                </a:solidFill>
              </a:rPr>
              <a:t>Becher</a:t>
            </a:r>
            <a:r>
              <a:rPr lang="en-US" dirty="0" smtClean="0">
                <a:solidFill>
                  <a:srgbClr val="000000"/>
                </a:solidFill>
              </a:rPr>
              <a:t> (1994), Shulman (1987), </a:t>
            </a:r>
            <a:r>
              <a:rPr lang="en-US" dirty="0" err="1" smtClean="0">
                <a:solidFill>
                  <a:srgbClr val="000000"/>
                </a:solidFill>
              </a:rPr>
              <a:t>Loughran</a:t>
            </a:r>
            <a:r>
              <a:rPr lang="en-US" dirty="0" smtClean="0">
                <a:solidFill>
                  <a:srgbClr val="000000"/>
                </a:solidFill>
              </a:rPr>
              <a:t> et al. (2003), and </a:t>
            </a:r>
            <a:r>
              <a:rPr lang="en-US" dirty="0" err="1" smtClean="0">
                <a:solidFill>
                  <a:srgbClr val="000000"/>
                </a:solidFill>
              </a:rPr>
              <a:t>Clandinin</a:t>
            </a:r>
            <a:r>
              <a:rPr lang="en-US" dirty="0" smtClean="0">
                <a:solidFill>
                  <a:srgbClr val="000000"/>
                </a:solidFill>
              </a:rPr>
              <a:t> (1985)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Conceptual frameworks for knowledge application by Barnett (2006), Evans et al. (2010), Loo (2012; 2014), Winch (2014), Evans’s ‘knowledgeable practice’ (2016), </a:t>
            </a:r>
            <a:r>
              <a:rPr lang="en-US" dirty="0" err="1" smtClean="0">
                <a:solidFill>
                  <a:srgbClr val="000000"/>
                </a:solidFill>
              </a:rPr>
              <a:t>Kemmis</a:t>
            </a:r>
            <a:r>
              <a:rPr lang="en-US" dirty="0" smtClean="0">
                <a:solidFill>
                  <a:srgbClr val="000000"/>
                </a:solidFill>
              </a:rPr>
              <a:t> &amp; Green’s ‘practice architecture’  (2013) and </a:t>
            </a:r>
            <a:r>
              <a:rPr lang="en-US" dirty="0" err="1" smtClean="0">
                <a:solidFill>
                  <a:srgbClr val="000000"/>
                </a:solidFill>
              </a:rPr>
              <a:t>Kahneman’s</a:t>
            </a:r>
            <a:r>
              <a:rPr lang="en-US" dirty="0" smtClean="0">
                <a:solidFill>
                  <a:srgbClr val="000000"/>
                </a:solidFill>
              </a:rPr>
              <a:t> Systems 1&amp;2 (2012)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21197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Theoretical Frameworks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2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348372"/>
              </p:ext>
            </p:extLst>
          </p:nvPr>
        </p:nvGraphicFramePr>
        <p:xfrm>
          <a:off x="201213" y="1041682"/>
          <a:ext cx="88646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Document" r:id="rId3" imgW="8864600" imgH="5181600" progId="Word.Document.12">
                  <p:embed/>
                </p:oleObj>
              </mc:Choice>
              <mc:Fallback>
                <p:oleObj name="Document" r:id="rId3" imgW="8864600" imgH="5181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1213" y="1041682"/>
                        <a:ext cx="8864600" cy="518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798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075064"/>
            <a:ext cx="9143999" cy="4782935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Context of the project </a:t>
            </a:r>
            <a:r>
              <a:rPr lang="mr-IN" dirty="0" smtClean="0">
                <a:solidFill>
                  <a:srgbClr val="000000"/>
                </a:solidFill>
              </a:rPr>
              <a:t>–</a:t>
            </a:r>
            <a:r>
              <a:rPr lang="en-US" dirty="0" smtClean="0">
                <a:solidFill>
                  <a:srgbClr val="000000"/>
                </a:solidFill>
              </a:rPr>
              <a:t> BERA Post-Compulsory and Lifelong Learning SIG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Research questions: 1. What is occupational pedagogy? 2. How is its related knowledge acquired and applied by those teaching on the </a:t>
            </a:r>
            <a:r>
              <a:rPr lang="en-US" dirty="0" err="1" smtClean="0">
                <a:solidFill>
                  <a:srgbClr val="000000"/>
                </a:solidFill>
              </a:rPr>
              <a:t>programmes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Research methods: questionnaire survey and semi-structured interviews with participating teachers and documentary evidence.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21 participants from three education sectors: TVET (7), first-degree (7), and professional education (7).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Project details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82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806738"/>
            <a:ext cx="9143999" cy="50512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OP5 teaching contexts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Acquisition of knowledge as practitioner (yarn, tango &amp; Alexander McQueen) and teacher (occupational practices, digital and manual, ‘knowledge stored in my head’ &amp; extra-curriculum activities).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Explicit and tacit types of know-how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Application of knowledge for teaching (e.g. QEI fashion show, symbiotic relationship, peer learning, supportive institution)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“</a:t>
            </a:r>
            <a:r>
              <a:rPr lang="en-GB" dirty="0"/>
              <a:t>I want to offer my students a whole broader view of life and learning…and depending on the background of the students and the sharing within the class how this grows a person. A planned class is one thing but to have a store of knowledge from personal enthusiastic research into the breadth of art and design through visiting London [e.g. the McQueen exhibition at the VAM] and other exhibitions, then reflection in action the knowledge that can be used spontaneously bringing energy to the regular learning plan</a:t>
            </a:r>
            <a:r>
              <a:rPr lang="en-GB" dirty="0" smtClean="0"/>
              <a:t>.</a:t>
            </a:r>
            <a:r>
              <a:rPr lang="en-US" smtClean="0">
                <a:solidFill>
                  <a:srgbClr val="000000"/>
                </a:solidFill>
              </a:rPr>
              <a:t>”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Case Study I </a:t>
            </a:r>
            <a:r>
              <a:rPr lang="mr-IN" sz="2800" dirty="0" smtClean="0">
                <a:solidFill>
                  <a:srgbClr val="000000"/>
                </a:solidFill>
              </a:rPr>
              <a:t>–</a:t>
            </a:r>
            <a:r>
              <a:rPr lang="en-US" sz="2800" dirty="0" smtClean="0">
                <a:solidFill>
                  <a:srgbClr val="000000"/>
                </a:solidFill>
              </a:rPr>
              <a:t> Fashion and textiles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10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735184"/>
            <a:ext cx="9143999" cy="512281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OP16 teaching contexts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EM is a social science discipline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Acquisition of knowledge for teaching and occupational practice - ‘theoretical know-how’, relevance to medicine, A&amp;E characteristics, informal know-how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Application of know-how for teaching and practice </a:t>
            </a:r>
            <a:r>
              <a:rPr lang="mr-IN" dirty="0" smtClean="0">
                <a:solidFill>
                  <a:srgbClr val="000000"/>
                </a:solidFill>
              </a:rPr>
              <a:t>–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Kahneman’s</a:t>
            </a:r>
            <a:r>
              <a:rPr lang="en-US" dirty="0" smtClean="0">
                <a:solidFill>
                  <a:srgbClr val="000000"/>
                </a:solidFill>
              </a:rPr>
              <a:t> Systems 1 &amp; 2 (The Fall), </a:t>
            </a:r>
            <a:r>
              <a:rPr lang="en-US" dirty="0" err="1" smtClean="0">
                <a:solidFill>
                  <a:srgbClr val="000000"/>
                </a:solidFill>
              </a:rPr>
              <a:t>Greenhalgh</a:t>
            </a:r>
            <a:r>
              <a:rPr lang="en-US" dirty="0" smtClean="0">
                <a:solidFill>
                  <a:srgbClr val="000000"/>
                </a:solidFill>
              </a:rPr>
              <a:t> &amp; </a:t>
            </a:r>
            <a:r>
              <a:rPr lang="en-US" dirty="0" err="1" smtClean="0">
                <a:solidFill>
                  <a:srgbClr val="000000"/>
                </a:solidFill>
              </a:rPr>
              <a:t>Hurwotz’s</a:t>
            </a:r>
            <a:r>
              <a:rPr lang="en-US" dirty="0" smtClean="0">
                <a:solidFill>
                  <a:srgbClr val="000000"/>
                </a:solidFill>
              </a:rPr>
              <a:t> interpretive analysis of narrative (Patient’s fall)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“</a:t>
            </a:r>
            <a:r>
              <a:rPr lang="en-US" dirty="0"/>
              <a:t>I have changed the way I talk to people, reflect and work things through with them (e.g. the numerous stakeholders in this collaborative role in EM). When I am on the shop floor, I try to say to myself when I do not have the theoretical knowledge; I need to be constructive in discussions where colleagues may be critical and careful how to speak to other trainees and colleagues. One needs to bear in mind the </a:t>
            </a:r>
            <a:r>
              <a:rPr lang="en-US" dirty="0" err="1"/>
              <a:t>organisational</a:t>
            </a:r>
            <a:r>
              <a:rPr lang="en-US" dirty="0"/>
              <a:t> culture of being in a hospital where interactions and negotiations with other departments such as renal and CT scans are necessary. My secretary who is in her 70’s has built up a tremendous network for this</a:t>
            </a:r>
            <a:r>
              <a:rPr lang="en-US" dirty="0" smtClean="0"/>
              <a:t>.”</a:t>
            </a:r>
            <a:endParaRPr lang="en-GB" dirty="0"/>
          </a:p>
          <a:p>
            <a:pPr marL="0" indent="0"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Case Study II </a:t>
            </a:r>
            <a:r>
              <a:rPr lang="mr-IN" sz="2800" dirty="0" smtClean="0">
                <a:solidFill>
                  <a:srgbClr val="000000"/>
                </a:solidFill>
              </a:rPr>
              <a:t>–</a:t>
            </a:r>
            <a:r>
              <a:rPr lang="en-US" sz="2800" dirty="0" smtClean="0">
                <a:solidFill>
                  <a:srgbClr val="000000"/>
                </a:solidFill>
              </a:rPr>
              <a:t> Clinical training in Emergency Medicine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59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083088"/>
            <a:ext cx="9143999" cy="5774912"/>
          </a:xfrm>
        </p:spPr>
        <p:txBody>
          <a:bodyPr>
            <a:normAutofit/>
          </a:bodyPr>
          <a:lstStyle/>
          <a:p>
            <a:r>
              <a:rPr lang="en-US" sz="2200" b="1" dirty="0" smtClean="0">
                <a:solidFill>
                  <a:srgbClr val="000000"/>
                </a:solidFill>
              </a:rPr>
              <a:t>Contributions</a:t>
            </a:r>
            <a:r>
              <a:rPr lang="en-US" sz="2200" dirty="0" smtClean="0">
                <a:solidFill>
                  <a:srgbClr val="000000"/>
                </a:solidFill>
              </a:rPr>
              <a:t>: </a:t>
            </a:r>
            <a:r>
              <a:rPr lang="en-GB" sz="2200" dirty="0"/>
              <a:t>There are programme pathways to occupational </a:t>
            </a:r>
            <a:r>
              <a:rPr lang="en-GB" sz="2200" dirty="0" smtClean="0"/>
              <a:t>work; </a:t>
            </a:r>
            <a:r>
              <a:rPr lang="en-GB" sz="2200" dirty="0"/>
              <a:t>Occupational pathways are more direct for those work-related provisions at higher academic levels e.g. in areas of dental hygiene, EM and clinical medicine than those at the TVET </a:t>
            </a:r>
            <a:r>
              <a:rPr lang="en-GB" sz="2200" dirty="0" smtClean="0"/>
              <a:t>level; </a:t>
            </a:r>
            <a:r>
              <a:rPr lang="en-GB" sz="2200" dirty="0"/>
              <a:t>Two strands of practices exist at the </a:t>
            </a:r>
            <a:r>
              <a:rPr lang="en-GB" sz="2200" dirty="0" smtClean="0"/>
              <a:t>outset; </a:t>
            </a:r>
            <a:r>
              <a:rPr lang="en-GB" sz="2200" dirty="0"/>
              <a:t>Integrated Applied </a:t>
            </a:r>
            <a:r>
              <a:rPr lang="en-GB" sz="2200" dirty="0" err="1"/>
              <a:t>Recontextualization</a:t>
            </a:r>
            <a:r>
              <a:rPr lang="en-GB" sz="2200" dirty="0"/>
              <a:t> process provides a critical understanding of how the modified teaching, occupational and work capacities are combined to inform the application of appropriate teaching strategies to specific pedagogic </a:t>
            </a:r>
            <a:r>
              <a:rPr lang="en-GB" sz="2200" dirty="0" smtClean="0"/>
              <a:t>settings; </a:t>
            </a:r>
            <a:r>
              <a:rPr lang="en-GB" sz="2200" dirty="0"/>
              <a:t>Learners acquire the occupational capacities over the course duration. These work-related capacities include abilities, capabilities, dispositions, experiences, judgement, knowledge, protocols, skill sets and </a:t>
            </a:r>
            <a:r>
              <a:rPr lang="en-GB" sz="2200" dirty="0" smtClean="0"/>
              <a:t>techniques; </a:t>
            </a:r>
            <a:r>
              <a:rPr lang="en-GB" sz="2200" dirty="0"/>
              <a:t>Deliverers require the relevant occupational experiences to teach on work-related </a:t>
            </a:r>
            <a:r>
              <a:rPr lang="en-GB" sz="2200" dirty="0" smtClean="0"/>
              <a:t>programmes and; </a:t>
            </a:r>
            <a:r>
              <a:rPr lang="en-GB" sz="2200" dirty="0"/>
              <a:t>Continuous professional development is needed for deliverers to maintain their </a:t>
            </a:r>
            <a:r>
              <a:rPr lang="en-GB" sz="2200" dirty="0" smtClean="0"/>
              <a:t>on-going </a:t>
            </a:r>
            <a:r>
              <a:rPr lang="en-GB" sz="2200" dirty="0" err="1"/>
              <a:t>professionalisation</a:t>
            </a:r>
            <a:r>
              <a:rPr lang="en-GB" sz="2200" dirty="0"/>
              <a:t> in the two practice strands of teaching and work. </a:t>
            </a:r>
            <a:endParaRPr lang="en-GB" sz="2200" dirty="0" smtClean="0"/>
          </a:p>
          <a:p>
            <a:r>
              <a:rPr lang="en-GB" sz="2200" b="1" dirty="0" smtClean="0"/>
              <a:t>Implications</a:t>
            </a:r>
            <a:r>
              <a:rPr lang="en-GB" sz="2200" dirty="0" smtClean="0"/>
              <a:t>: </a:t>
            </a:r>
            <a:r>
              <a:rPr lang="en-GB" sz="2000" dirty="0"/>
              <a:t>teachers, managers and policy makers of occupational courses. </a:t>
            </a:r>
            <a:endParaRPr lang="en-GB" sz="2200" dirty="0" smtClean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4476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Contributions and Implications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87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629608"/>
            <a:ext cx="9143999" cy="422839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Thank you for listening and any questions gratefully received.</a:t>
            </a:r>
          </a:p>
          <a:p>
            <a:r>
              <a:rPr lang="en-GB" dirty="0">
                <a:solidFill>
                  <a:srgbClr val="000000"/>
                </a:solidFill>
              </a:rPr>
              <a:t>Loo, S. (2018 - publish in Sep. 2017). </a:t>
            </a:r>
            <a:r>
              <a:rPr lang="en-GB" i="1" dirty="0">
                <a:solidFill>
                  <a:srgbClr val="000000"/>
                </a:solidFill>
              </a:rPr>
              <a:t>Teachers and Teaching in Vocational and Professional Education.</a:t>
            </a:r>
            <a:r>
              <a:rPr lang="en-GB" dirty="0">
                <a:solidFill>
                  <a:srgbClr val="000000"/>
                </a:solidFill>
              </a:rPr>
              <a:t> Abingdon: </a:t>
            </a:r>
            <a:r>
              <a:rPr lang="en-GB" dirty="0" err="1">
                <a:solidFill>
                  <a:srgbClr val="000000"/>
                </a:solidFill>
              </a:rPr>
              <a:t>Routledge</a:t>
            </a:r>
            <a:r>
              <a:rPr lang="en-GB" dirty="0">
                <a:solidFill>
                  <a:srgbClr val="000000"/>
                </a:solidFill>
              </a:rPr>
              <a:t>.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Recent and forthcoming publications</a:t>
            </a:r>
          </a:p>
          <a:p>
            <a:r>
              <a:rPr lang="en-GB" sz="2000" dirty="0">
                <a:solidFill>
                  <a:srgbClr val="000000"/>
                </a:solidFill>
              </a:rPr>
              <a:t>Loo, S. (2017). </a:t>
            </a:r>
            <a:r>
              <a:rPr lang="en-GB" sz="2000" i="1" dirty="0">
                <a:solidFill>
                  <a:srgbClr val="000000"/>
                </a:solidFill>
              </a:rPr>
              <a:t>Creative Working in the Knowledge Economy.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smtClean="0">
                <a:solidFill>
                  <a:srgbClr val="000000"/>
                </a:solidFill>
              </a:rPr>
              <a:t>Abingdon: </a:t>
            </a:r>
            <a:r>
              <a:rPr lang="en-GB" sz="2000" dirty="0" err="1">
                <a:solidFill>
                  <a:srgbClr val="000000"/>
                </a:solidFill>
              </a:rPr>
              <a:t>Routledge</a:t>
            </a:r>
            <a:r>
              <a:rPr lang="en-GB" sz="2000" dirty="0">
                <a:solidFill>
                  <a:srgbClr val="000000"/>
                </a:solidFill>
              </a:rPr>
              <a:t>.</a:t>
            </a:r>
          </a:p>
          <a:p>
            <a:r>
              <a:rPr lang="en-GB" sz="2000" dirty="0">
                <a:solidFill>
                  <a:srgbClr val="000000"/>
                </a:solidFill>
              </a:rPr>
              <a:t>Loo, S. and Jameson, J. (Eds.). (2017). </a:t>
            </a:r>
            <a:r>
              <a:rPr lang="en-GB" sz="2000" i="1" dirty="0" err="1">
                <a:solidFill>
                  <a:srgbClr val="000000"/>
                </a:solidFill>
              </a:rPr>
              <a:t>Vocationalism</a:t>
            </a:r>
            <a:r>
              <a:rPr lang="en-GB" sz="2000" i="1" dirty="0">
                <a:solidFill>
                  <a:srgbClr val="000000"/>
                </a:solidFill>
              </a:rPr>
              <a:t> in Further and Higher Education: Policy, programmes and pedagogy</a:t>
            </a:r>
            <a:r>
              <a:rPr lang="en-GB" sz="2000" dirty="0">
                <a:solidFill>
                  <a:srgbClr val="000000"/>
                </a:solidFill>
              </a:rPr>
              <a:t>. </a:t>
            </a:r>
            <a:r>
              <a:rPr lang="en-GB" sz="2000" dirty="0" smtClean="0">
                <a:solidFill>
                  <a:srgbClr val="000000"/>
                </a:solidFill>
              </a:rPr>
              <a:t>Abingdon: </a:t>
            </a:r>
            <a:r>
              <a:rPr lang="en-GB" sz="2000" dirty="0" err="1">
                <a:solidFill>
                  <a:srgbClr val="000000"/>
                </a:solidFill>
              </a:rPr>
              <a:t>Routledge</a:t>
            </a:r>
            <a:r>
              <a:rPr lang="en-GB" sz="2000" dirty="0">
                <a:solidFill>
                  <a:srgbClr val="000000"/>
                </a:solidFill>
              </a:rPr>
              <a:t>.</a:t>
            </a:r>
          </a:p>
          <a:p>
            <a:r>
              <a:rPr lang="en-GB" sz="2000" dirty="0" smtClean="0">
                <a:solidFill>
                  <a:srgbClr val="000000"/>
                </a:solidFill>
              </a:rPr>
              <a:t>Loo, S. &amp; Smith, E. (Eds.) (TBA) Teaching and Learning for Occupational Practice: A multi-disciplinary and multi-level perspective.</a:t>
            </a:r>
          </a:p>
          <a:p>
            <a:r>
              <a:rPr lang="en-GB" sz="2000" dirty="0" smtClean="0">
                <a:solidFill>
                  <a:srgbClr val="000000"/>
                </a:solidFill>
              </a:rPr>
              <a:t>Loo, S. (TBA) Teachers, education and their professional contexts across the post-compulsory and lifelong learning sectors.</a:t>
            </a:r>
            <a:endParaRPr lang="en-GB" sz="2000" dirty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Finish!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57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5588</TotalTime>
  <Words>939</Words>
  <Application>Microsoft Office PowerPoint</Application>
  <PresentationFormat>On-screen Show (4:3)</PresentationFormat>
  <Paragraphs>52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Candara</vt:lpstr>
      <vt:lpstr>Mangal</vt:lpstr>
      <vt:lpstr>Symbol</vt:lpstr>
      <vt:lpstr>Waveform</vt:lpstr>
      <vt:lpstr>Document</vt:lpstr>
      <vt:lpstr>Using recontextualization as a framework of teaching in vocational and professional education </vt:lpstr>
      <vt:lpstr>Introduction</vt:lpstr>
      <vt:lpstr>Theoretical Frameworks</vt:lpstr>
      <vt:lpstr>PowerPoint Presentation</vt:lpstr>
      <vt:lpstr>Project details</vt:lpstr>
      <vt:lpstr>Case Study I – Fashion and textiles</vt:lpstr>
      <vt:lpstr>Case Study II – Clinical training in Emergency Medicine</vt:lpstr>
      <vt:lpstr>Contributions and Implications</vt:lpstr>
      <vt:lpstr>Finish!</vt:lpstr>
    </vt:vector>
  </TitlesOfParts>
  <Company>IOE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recontextualization as a framework of teaching in vocational and professional education</dc:title>
  <dc:creator>Sai Loo</dc:creator>
  <cp:lastModifiedBy>Jayawardana, Anusha</cp:lastModifiedBy>
  <cp:revision>21</cp:revision>
  <dcterms:created xsi:type="dcterms:W3CDTF">2017-05-15T16:06:40Z</dcterms:created>
  <dcterms:modified xsi:type="dcterms:W3CDTF">2020-11-12T13:24:34Z</dcterms:modified>
</cp:coreProperties>
</file>