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1" r:id="rId3"/>
    <p:sldId id="259" r:id="rId4"/>
    <p:sldId id="284" r:id="rId5"/>
    <p:sldId id="276" r:id="rId6"/>
    <p:sldId id="273" r:id="rId7"/>
    <p:sldId id="272" r:id="rId8"/>
    <p:sldId id="278" r:id="rId9"/>
    <p:sldId id="280" r:id="rId10"/>
    <p:sldId id="279" r:id="rId11"/>
    <p:sldId id="277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7600"/>
    <a:srgbClr val="0000FF"/>
    <a:srgbClr val="FDEBD0"/>
    <a:srgbClr val="FFCC99"/>
    <a:srgbClr val="AC145A"/>
    <a:srgbClr val="D5F5E3"/>
    <a:srgbClr val="E8DAEF"/>
    <a:srgbClr val="FCF3CF"/>
    <a:srgbClr val="FA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96" autoAdjust="0"/>
  </p:normalViewPr>
  <p:slideViewPr>
    <p:cSldViewPr snapToGrid="0">
      <p:cViewPr varScale="1">
        <p:scale>
          <a:sx n="79" d="100"/>
          <a:sy n="79" d="100"/>
        </p:scale>
        <p:origin x="1524" y="78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“I am anxious about my time at university.”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4"/>
          <c:tx>
            <c:v>Pre-University Qualifications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2"/>
            </c:numLit>
          </c:val>
          <c:extLst>
            <c:ext xmlns:c16="http://schemas.microsoft.com/office/drawing/2014/chart" uri="{C3380CC4-5D6E-409C-BE32-E72D297353CC}">
              <c16:uniqueId val="{00000000-5295-411F-9F0F-098A695E7067}"/>
            </c:ext>
          </c:extLst>
        </c:ser>
        <c:ser>
          <c:idx val="0"/>
          <c:order val="0"/>
          <c:tx>
            <c:v>A-levels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0">
                <c:v>2</c:v>
              </c:pt>
              <c:pt idx="1">
                <c:v>8</c:v>
              </c:pt>
              <c:pt idx="2">
                <c:v>6</c:v>
              </c:pt>
              <c:pt idx="3">
                <c:v>17</c:v>
              </c:pt>
              <c:pt idx="4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1-5295-411F-9F0F-098A695E7067}"/>
            </c:ext>
          </c:extLst>
        </c:ser>
        <c:ser>
          <c:idx val="1"/>
          <c:order val="1"/>
          <c:tx>
            <c:v>Advanced Placement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4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2-5295-411F-9F0F-098A695E7067}"/>
            </c:ext>
          </c:extLst>
        </c:ser>
        <c:ser>
          <c:idx val="2"/>
          <c:order val="2"/>
          <c:tx>
            <c:v>International Baccalaureate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0">
                <c:v>1</c:v>
              </c:pt>
              <c:pt idx="1">
                <c:v>4</c:v>
              </c:pt>
              <c:pt idx="2">
                <c:v>5</c:v>
              </c:pt>
              <c:pt idx="3">
                <c:v>4</c:v>
              </c:pt>
              <c:pt idx="4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3-5295-411F-9F0F-098A695E7067}"/>
            </c:ext>
          </c:extLst>
        </c:ser>
        <c:ser>
          <c:idx val="3"/>
          <c:order val="3"/>
          <c:tx>
            <c:v>Other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2">
                <c:v>2</c:v>
              </c:pt>
              <c:pt idx="3">
                <c:v>2</c:v>
              </c:pt>
              <c:pt idx="4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4-5295-411F-9F0F-098A695E7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013112"/>
        <c:axId val="397794112"/>
      </c:barChart>
      <c:catAx>
        <c:axId val="39701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794112"/>
        <c:crosses val="autoZero"/>
        <c:auto val="1"/>
        <c:lblAlgn val="ctr"/>
        <c:lblOffset val="100"/>
        <c:noMultiLvlLbl val="0"/>
      </c:catAx>
      <c:valAx>
        <c:axId val="39779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1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729125753181198"/>
          <c:y val="5.0930901677475049E-2"/>
          <c:w val="0.71736287437201063"/>
          <c:h val="0.38948606929866664"/>
        </c:manualLayout>
      </c:layout>
      <c:barChart>
        <c:barDir val="col"/>
        <c:grouping val="clustered"/>
        <c:varyColors val="0"/>
        <c:ser>
          <c:idx val="4"/>
          <c:order val="4"/>
          <c:tx>
            <c:v>Pre-University Qualifications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2"/>
            </c:numLit>
          </c:val>
          <c:extLst>
            <c:ext xmlns:c16="http://schemas.microsoft.com/office/drawing/2014/chart" uri="{C3380CC4-5D6E-409C-BE32-E72D297353CC}">
              <c16:uniqueId val="{00000000-0260-4DCB-AC31-396FCACCD33D}"/>
            </c:ext>
          </c:extLst>
        </c:ser>
        <c:ser>
          <c:idx val="0"/>
          <c:order val="0"/>
          <c:tx>
            <c:v>A-levels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0">
                <c:v>1</c:v>
              </c:pt>
              <c:pt idx="1">
                <c:v>2</c:v>
              </c:pt>
              <c:pt idx="2">
                <c:v>12</c:v>
              </c:pt>
              <c:pt idx="3">
                <c:v>13</c:v>
              </c:pt>
              <c:pt idx="4">
                <c:v>8</c:v>
              </c:pt>
            </c:numLit>
          </c:val>
          <c:extLst>
            <c:ext xmlns:c16="http://schemas.microsoft.com/office/drawing/2014/chart" uri="{C3380CC4-5D6E-409C-BE32-E72D297353CC}">
              <c16:uniqueId val="{00000001-0260-4DCB-AC31-396FCACCD33D}"/>
            </c:ext>
          </c:extLst>
        </c:ser>
        <c:ser>
          <c:idx val="1"/>
          <c:order val="1"/>
          <c:tx>
            <c:v>Advanced Placement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1">
                <c:v>1</c:v>
              </c:pt>
              <c:pt idx="2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2-0260-4DCB-AC31-396FCACCD33D}"/>
            </c:ext>
          </c:extLst>
        </c:ser>
        <c:ser>
          <c:idx val="2"/>
          <c:order val="2"/>
          <c:tx>
            <c:v>International Baccalaureate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1">
                <c:v>1</c:v>
              </c:pt>
              <c:pt idx="2">
                <c:v>4</c:v>
              </c:pt>
              <c:pt idx="3">
                <c:v>11</c:v>
              </c:pt>
            </c:numLit>
          </c:val>
          <c:extLst>
            <c:ext xmlns:c16="http://schemas.microsoft.com/office/drawing/2014/chart" uri="{C3380CC4-5D6E-409C-BE32-E72D297353CC}">
              <c16:uniqueId val="{00000003-0260-4DCB-AC31-396FCACCD33D}"/>
            </c:ext>
          </c:extLst>
        </c:ser>
        <c:ser>
          <c:idx val="3"/>
          <c:order val="3"/>
          <c:tx>
            <c:v>Other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3">
                <c:v>3</c:v>
              </c:pt>
              <c:pt idx="4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4-0260-4DCB-AC31-396FCACCD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013112"/>
        <c:axId val="397794112"/>
      </c:barChart>
      <c:catAx>
        <c:axId val="39701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794112"/>
        <c:crosses val="autoZero"/>
        <c:auto val="1"/>
        <c:lblAlgn val="ctr"/>
        <c:lblOffset val="100"/>
        <c:noMultiLvlLbl val="0"/>
      </c:catAx>
      <c:valAx>
        <c:axId val="39779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/>
                  <a:t>Freq.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1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912853434078389E-2"/>
          <c:y val="0.73354051147348742"/>
          <c:w val="0.89611101184686826"/>
          <c:h val="0.2313026799990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v>Pre-University Qualifications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2"/>
            </c:numLit>
          </c:val>
          <c:extLst>
            <c:ext xmlns:c16="http://schemas.microsoft.com/office/drawing/2014/chart" uri="{C3380CC4-5D6E-409C-BE32-E72D297353CC}">
              <c16:uniqueId val="{00000000-363C-47A6-83D4-938378A67EB1}"/>
            </c:ext>
          </c:extLst>
        </c:ser>
        <c:ser>
          <c:idx val="0"/>
          <c:order val="0"/>
          <c:tx>
            <c:v>A-levels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0">
                <c:v>2</c:v>
              </c:pt>
              <c:pt idx="1">
                <c:v>6</c:v>
              </c:pt>
              <c:pt idx="2">
                <c:v>13</c:v>
              </c:pt>
              <c:pt idx="3">
                <c:v>13</c:v>
              </c:pt>
              <c:pt idx="4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1-363C-47A6-83D4-938378A67EB1}"/>
            </c:ext>
          </c:extLst>
        </c:ser>
        <c:ser>
          <c:idx val="1"/>
          <c:order val="1"/>
          <c:tx>
            <c:v>Advanced Placement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2-363C-47A6-83D4-938378A67EB1}"/>
            </c:ext>
          </c:extLst>
        </c:ser>
        <c:ser>
          <c:idx val="2"/>
          <c:order val="2"/>
          <c:tx>
            <c:v>International Baccalaureate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1">
                <c:v>1</c:v>
              </c:pt>
              <c:pt idx="2">
                <c:v>4</c:v>
              </c:pt>
              <c:pt idx="3">
                <c:v>6</c:v>
              </c:pt>
              <c:pt idx="4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3-363C-47A6-83D4-938378A67EB1}"/>
            </c:ext>
          </c:extLst>
        </c:ser>
        <c:ser>
          <c:idx val="3"/>
          <c:order val="3"/>
          <c:tx>
            <c:v>Other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1">
                <c:v>2</c:v>
              </c:pt>
              <c:pt idx="2">
                <c:v>1</c:v>
              </c:pt>
              <c:pt idx="3">
                <c:v>1</c:v>
              </c:pt>
              <c:pt idx="4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4-363C-47A6-83D4-938378A67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013112"/>
        <c:axId val="397794112"/>
      </c:barChart>
      <c:catAx>
        <c:axId val="39701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794112"/>
        <c:crosses val="autoZero"/>
        <c:auto val="1"/>
        <c:lblAlgn val="ctr"/>
        <c:lblOffset val="100"/>
        <c:noMultiLvlLbl val="0"/>
      </c:catAx>
      <c:valAx>
        <c:axId val="39779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/>
                  <a:t>Freq.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1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v>Gender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2"/>
            </c:numLit>
          </c:val>
          <c:extLst>
            <c:ext xmlns:c16="http://schemas.microsoft.com/office/drawing/2014/chart" uri="{C3380CC4-5D6E-409C-BE32-E72D297353CC}">
              <c16:uniqueId val="{00000000-B679-40B5-BC13-097161762A70}"/>
            </c:ext>
          </c:extLst>
        </c:ser>
        <c:ser>
          <c:idx val="0"/>
          <c:order val="0"/>
          <c:tx>
            <c:v>Female</c:v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0">
                <c:v>3</c:v>
              </c:pt>
              <c:pt idx="1">
                <c:v>9</c:v>
              </c:pt>
              <c:pt idx="2">
                <c:v>13</c:v>
              </c:pt>
              <c:pt idx="3">
                <c:v>14</c:v>
              </c:pt>
              <c:pt idx="4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1-B679-40B5-BC13-097161762A70}"/>
            </c:ext>
          </c:extLst>
        </c:ser>
        <c:ser>
          <c:idx val="1"/>
          <c:order val="1"/>
          <c:tx>
            <c:v>Male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2">
                <c:v>5</c:v>
              </c:pt>
              <c:pt idx="3">
                <c:v>6</c:v>
              </c:pt>
              <c:pt idx="4">
                <c:v>4</c:v>
              </c:pt>
            </c:numLit>
          </c:val>
          <c:extLst>
            <c:ext xmlns:c16="http://schemas.microsoft.com/office/drawing/2014/chart" uri="{C3380CC4-5D6E-409C-BE32-E72D297353CC}">
              <c16:uniqueId val="{00000002-B679-40B5-BC13-097161762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013112"/>
        <c:axId val="397794112"/>
      </c:barChart>
      <c:catAx>
        <c:axId val="39701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794112"/>
        <c:crosses val="autoZero"/>
        <c:auto val="1"/>
        <c:lblAlgn val="ctr"/>
        <c:lblOffset val="100"/>
        <c:noMultiLvlLbl val="0"/>
      </c:catAx>
      <c:valAx>
        <c:axId val="39779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/>
                  <a:t>Freq.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13112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v>Gender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2"/>
            </c:numLit>
          </c:val>
          <c:extLst>
            <c:ext xmlns:c16="http://schemas.microsoft.com/office/drawing/2014/chart" uri="{C3380CC4-5D6E-409C-BE32-E72D297353CC}">
              <c16:uniqueId val="{00000000-3AA1-4D7B-BCFA-0000839B9307}"/>
            </c:ext>
          </c:extLst>
        </c:ser>
        <c:ser>
          <c:idx val="0"/>
          <c:order val="0"/>
          <c:tx>
            <c:v>Female</c:v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0">
                <c:v>2</c:v>
              </c:pt>
              <c:pt idx="1">
                <c:v>6</c:v>
              </c:pt>
              <c:pt idx="2">
                <c:v>7</c:v>
              </c:pt>
              <c:pt idx="3">
                <c:v>20</c:v>
              </c:pt>
              <c:pt idx="4">
                <c:v>9</c:v>
              </c:pt>
            </c:numLit>
          </c:val>
          <c:extLst>
            <c:ext xmlns:c16="http://schemas.microsoft.com/office/drawing/2014/chart" uri="{C3380CC4-5D6E-409C-BE32-E72D297353CC}">
              <c16:uniqueId val="{00000001-3AA1-4D7B-BCFA-0000839B9307}"/>
            </c:ext>
          </c:extLst>
        </c:ser>
        <c:ser>
          <c:idx val="1"/>
          <c:order val="1"/>
          <c:tx>
            <c:v>Male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Strongly disagree</c:v>
              </c:pt>
              <c:pt idx="1">
                <c:v>Disagree</c:v>
              </c:pt>
              <c:pt idx="2">
                <c:v>Neutral</c:v>
              </c:pt>
              <c:pt idx="3">
                <c:v>Agree</c:v>
              </c:pt>
              <c:pt idx="4">
                <c:v>Strongly agree</c:v>
              </c:pt>
            </c:strLit>
          </c:cat>
          <c:val>
            <c:numLit>
              <c:formatCode>General</c:formatCode>
              <c:ptCount val="5"/>
              <c:pt idx="0">
                <c:v>1</c:v>
              </c:pt>
              <c:pt idx="1">
                <c:v>6</c:v>
              </c:pt>
              <c:pt idx="2">
                <c:v>6</c:v>
              </c:pt>
              <c:pt idx="3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2-3AA1-4D7B-BCFA-0000839B9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013112"/>
        <c:axId val="397794112"/>
      </c:barChart>
      <c:catAx>
        <c:axId val="39701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794112"/>
        <c:crosses val="autoZero"/>
        <c:auto val="1"/>
        <c:lblAlgn val="ctr"/>
        <c:lblOffset val="100"/>
        <c:noMultiLvlLbl val="0"/>
      </c:catAx>
      <c:valAx>
        <c:axId val="39779411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/>
                  <a:t>Freq.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1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6C35BA-38C9-43A0-A0CC-0822388E09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9981A-B701-42C5-B37C-4F91234BBF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DE23D-6909-44DC-9398-296556D334A0}" type="datetimeFigureOut">
              <a:rPr lang="en-GB" smtClean="0"/>
              <a:t>20/05/2020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08FEF-47C2-4AE7-B2E6-BE75EF29CC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7BE55-E32C-4CA0-9DDD-79C0E4A7A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2D49D-4C0E-4D0D-B6AF-FC364FA74C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12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34F5-0254-4EB8-A96B-DC5DC265EE76}" type="datetimeFigureOut">
              <a:rPr lang="en-GB" smtClean="0"/>
              <a:t>20/05/2020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D14CB-67B0-4167-97B9-BB0F69E70C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01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D14CB-67B0-4167-97B9-BB0F69E70C4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80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L. Coertjens </a:t>
            </a:r>
            <a:r>
              <a:rPr lang="en-GB" i="1" dirty="0"/>
              <a:t>et al.</a:t>
            </a:r>
            <a:r>
              <a:rPr lang="en-GB" i="0" dirty="0"/>
              <a:t> (2017). “Students’ Transition into Higher Education from an International Perspective”,</a:t>
            </a:r>
            <a:r>
              <a:rPr lang="en-GB" i="1" dirty="0"/>
              <a:t> High. Educ.</a:t>
            </a:r>
            <a:r>
              <a:rPr lang="en-GB" i="0" dirty="0"/>
              <a:t>, </a:t>
            </a:r>
            <a:r>
              <a:rPr lang="en-GB" b="1" i="0" dirty="0"/>
              <a:t>73</a:t>
            </a:r>
            <a:r>
              <a:rPr lang="en-GB" b="0" i="0" dirty="0"/>
              <a:t>, 357–369.</a:t>
            </a:r>
            <a:endParaRPr lang="en-GB" dirty="0"/>
          </a:p>
          <a:p>
            <a:r>
              <a:rPr lang="en-GB" dirty="0"/>
              <a:t>N. Mathebula (2015). “Surviving First Year of University as a Student: Is it a Jungle?”, </a:t>
            </a:r>
            <a:r>
              <a:rPr lang="en-GB" i="1" dirty="0"/>
              <a:t>Int. J. Educ. Sci.</a:t>
            </a:r>
            <a:r>
              <a:rPr lang="en-GB" i="0" dirty="0"/>
              <a:t>, </a:t>
            </a:r>
            <a:r>
              <a:rPr lang="en-GB" b="1" i="0" dirty="0"/>
              <a:t>9</a:t>
            </a:r>
            <a:r>
              <a:rPr lang="en-GB" b="0" i="0" dirty="0"/>
              <a:t>, 47–54.</a:t>
            </a:r>
            <a:endParaRPr lang="en-GB" dirty="0"/>
          </a:p>
          <a:p>
            <a:r>
              <a:rPr lang="en-GB" dirty="0"/>
              <a:t>J. Raacke and J. Bonds-Raacke (2015). “Are students really connected? Predicting college adjustment from social network usage”, </a:t>
            </a:r>
            <a:r>
              <a:rPr lang="en-GB" i="1" dirty="0"/>
              <a:t>Educ. Psychol.</a:t>
            </a:r>
            <a:r>
              <a:rPr lang="en-GB" i="0" dirty="0"/>
              <a:t>, </a:t>
            </a:r>
            <a:r>
              <a:rPr lang="en-GB" b="1" i="0" dirty="0"/>
              <a:t>35</a:t>
            </a:r>
            <a:r>
              <a:rPr lang="en-GB" b="0" i="0" dirty="0"/>
              <a:t>, 819–834.</a:t>
            </a:r>
            <a:endParaRPr lang="en-GB" dirty="0"/>
          </a:p>
          <a:p>
            <a:r>
              <a:rPr lang="en-GB" dirty="0"/>
              <a:t>S. G. A. van Herpen </a:t>
            </a:r>
            <a:r>
              <a:rPr lang="en-GB" i="1" dirty="0"/>
              <a:t>et al.</a:t>
            </a:r>
            <a:r>
              <a:rPr lang="en-GB" dirty="0"/>
              <a:t> (2017). “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Early predictors of first-year academic success at university: pre-university effort, pre-university self-efficacy, and pre-university reasons for attending university”, 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Educ. Res. Eval.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, 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23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a typeface="+mn-ea"/>
                <a:cs typeface="+mn-cs"/>
              </a:rPr>
              <a:t>, 52–72. </a:t>
            </a:r>
            <a:endParaRPr lang="en-GB" i="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H. Jones </a:t>
            </a:r>
            <a:r>
              <a:rPr lang="en-GB" i="1" dirty="0"/>
              <a:t>et al.</a:t>
            </a:r>
            <a:r>
              <a:rPr lang="en-GB" i="0" dirty="0"/>
              <a:t> (2015). “Indications of Knowledge Retention in the Transition to Higher Education”, </a:t>
            </a:r>
            <a:r>
              <a:rPr lang="en-GB" i="1" dirty="0"/>
              <a:t>J. Biol. Educ.</a:t>
            </a:r>
            <a:r>
              <a:rPr lang="en-GB" i="0" dirty="0"/>
              <a:t>, </a:t>
            </a:r>
            <a:r>
              <a:rPr lang="en-GB" b="1" i="0" dirty="0"/>
              <a:t>49</a:t>
            </a:r>
            <a:r>
              <a:rPr lang="en-GB" b="0" i="0" dirty="0"/>
              <a:t>, 261–273.</a:t>
            </a:r>
          </a:p>
          <a:p>
            <a:r>
              <a:rPr lang="en-GB" b="0" i="0" dirty="0"/>
              <a:t>H. Jones </a:t>
            </a:r>
            <a:r>
              <a:rPr lang="en-GB" b="0" i="1" dirty="0"/>
              <a:t>et al.</a:t>
            </a:r>
            <a:r>
              <a:rPr lang="en-GB" b="0" i="0" dirty="0"/>
              <a:t> (2017). “Unexpected benefits of pre-university skills training for A-level students”, </a:t>
            </a:r>
            <a:r>
              <a:rPr lang="en-GB" b="0" i="1" dirty="0"/>
              <a:t>Educ. Stud.</a:t>
            </a:r>
            <a:r>
              <a:rPr lang="en-GB" b="0" i="0" dirty="0"/>
              <a:t>, </a:t>
            </a:r>
            <a:r>
              <a:rPr lang="en-GB" b="1" i="0" dirty="0"/>
              <a:t>43</a:t>
            </a:r>
            <a:r>
              <a:rPr lang="en-GB" b="0" i="0" dirty="0"/>
              <a:t>, 67–70.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D14CB-67B0-4167-97B9-BB0F69E70C4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9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38C8EF-EFCC-41CA-8744-CBDAF2923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2"/>
          <a:stretch/>
        </p:blipFill>
        <p:spPr>
          <a:xfrm>
            <a:off x="0" y="692150"/>
            <a:ext cx="9144000" cy="6165850"/>
          </a:xfrm>
          <a:prstGeom prst="rect">
            <a:avLst/>
          </a:prstGeom>
        </p:spPr>
      </p:pic>
      <p:pic>
        <p:nvPicPr>
          <p:cNvPr id="4110" name="Picture 14" descr="Orange_716_ppt_small">
            <a:extLst>
              <a:ext uri="{FF2B5EF4-FFF2-40B4-BE49-F238E27FC236}">
                <a16:creationId xmlns:a16="http://schemas.microsoft.com/office/drawing/2014/main" id="{8C19053C-6BEA-4D07-AAC8-3B4FC48E0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33252" r="3369"/>
          <a:stretch>
            <a:fillRect/>
          </a:stretch>
        </p:blipFill>
        <p:spPr bwMode="auto">
          <a:xfrm>
            <a:off x="0" y="-7938"/>
            <a:ext cx="9144000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DC02C661-EF0D-4116-82FA-9E35280DE1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FCD89C7-552F-4AF5-9BE3-1CAAD4AF2F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0E3EB223-6A74-46A9-96C5-F2D8114268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A36F-203F-4081-B369-F4F0FA82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C56DD-E9BA-458C-AD5E-BFE2FB65E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7F83E-4927-465C-BB58-1A261C765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41315E-F451-4FFB-B174-A8EC31AD8C4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562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124D3-3BD0-4E98-9C85-7BCD1BDB0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66292-66BC-4B12-9D66-B045A819E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53AF1-6D8B-45C4-B1C4-0203ECC31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65E223-B89A-4502-B171-5048FD84D5A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910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0E4-CAB6-4CE2-A154-F2115780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CADCF-B80D-4D14-AB0C-85E24CA6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A993C-F74E-4D98-A24A-9AAD23756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BF06E9-0F03-4019-8E51-32019E3BE7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13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3911-CA68-420E-9CD5-CFDDEA2B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260C9-5D34-49D6-BFFF-10A67128D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46D97-88DD-4692-A02D-8033EBCE4C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AEF3CF-762E-4B13-A036-FA976077E61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299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6558-5EE9-4341-A8E6-98A97EB2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59566-236A-4C0C-9AEB-9D303F6A3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200" y="2008263"/>
            <a:ext cx="4168775" cy="4157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83895-B6C9-4022-8D12-D0386A4C8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375" y="2008263"/>
            <a:ext cx="4168775" cy="4157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C93FE-79CC-49BF-B0E0-BA505AB48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302E65-2144-4F75-A96E-4689E8C8F4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033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550A-4EF4-4563-B3F6-6BD320023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752030"/>
            <a:ext cx="7886700" cy="9386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4B25E-E58A-4AD2-8203-C65187CFF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DE911-53D4-4451-8A27-B549FA8F1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EAD25-57A7-49E1-B89D-E780AF56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00131-90A5-429A-9F9A-EF5E0B5CF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14F89-FD0A-4F16-AB84-B61EE356EF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028776-D73F-44A6-A14F-602D1F3948B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25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F310-4919-4E61-9008-DEF18401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75C383-B692-40F1-A118-D3F356230A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BF3DBB-9863-4E72-861F-44DC30463CD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321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8D1F4-E84D-4F21-BFF5-5D61BE9711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334AED-3A29-49E6-AB07-B1D32853BA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91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76C0-A927-4BDA-B760-B096BC5A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F6CF9-D8B5-4435-9F9B-F92611910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6CA64-B4C0-42D4-B216-86DAECB79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0BD24-F36B-4BBC-8D09-742661DF3C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D5C357-D672-4885-ABE5-9B07EE78EC2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686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90C0-851A-44F0-BE55-A8598944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96AF-8A62-43C1-B324-757934BD1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54E68-E6F2-423B-984B-41E7A6239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0A077-51E6-424C-A8D6-AF593DFBD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C9E87D-B175-4CC3-96E5-F80E571496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812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Orange_716_ppt_wide">
            <a:extLst>
              <a:ext uri="{FF2B5EF4-FFF2-40B4-BE49-F238E27FC236}">
                <a16:creationId xmlns:a16="http://schemas.microsoft.com/office/drawing/2014/main" id="{A0E04BD9-E6FA-466F-9865-28562F7571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58717" r="2190"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8780F57D-148F-4819-90F8-7EE98CBC9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771314"/>
            <a:ext cx="8489950" cy="97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42BF8D4-4D17-405B-839C-6F169EF42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000307"/>
            <a:ext cx="8489950" cy="416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FC66E40-EAC0-403C-AC65-40B1A9985E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344" y="1"/>
            <a:ext cx="1008062" cy="51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28B88573-532C-4AD7-A60C-450E133FF16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A7600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A7600"/>
        </a:buClr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A7600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A7600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A7600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ucl.ac.uk/course/view.php?id=900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B7A3F6-C427-4A3B-BD32-B256D0DB9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1682496"/>
            <a:ext cx="8496300" cy="2322766"/>
          </a:xfrm>
        </p:spPr>
        <p:txBody>
          <a:bodyPr/>
          <a:lstStyle/>
          <a:p>
            <a:r>
              <a:rPr lang="en-GB" dirty="0"/>
              <a:t>Welcoming New Undergraduates to UCL Chemistry</a:t>
            </a:r>
            <a:br>
              <a:rPr lang="en-GB" dirty="0"/>
            </a:br>
            <a:br>
              <a:rPr lang="en-GB" dirty="0"/>
            </a:br>
            <a:r>
              <a:rPr lang="en-GB" b="0" dirty="0"/>
              <a:t>A Moodle-Based Welcome Page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51FFC0-560A-4FE1-B1A1-15C8F56F0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4741926"/>
            <a:ext cx="8496300" cy="642873"/>
          </a:xfrm>
        </p:spPr>
        <p:txBody>
          <a:bodyPr/>
          <a:lstStyle/>
          <a:p>
            <a:r>
              <a:rPr lang="en-GB" sz="2400" dirty="0"/>
              <a:t>Stephen E. Potts and Mirabel A. Brow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D0C66-DBA3-424F-A6EB-A284281B4D1B}"/>
              </a:ext>
            </a:extLst>
          </p:cNvPr>
          <p:cNvSpPr txBox="1"/>
          <p:nvPr/>
        </p:nvSpPr>
        <p:spPr>
          <a:xfrm>
            <a:off x="256032" y="322645"/>
            <a:ext cx="357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DEPARTMENT OF CHEMISTRY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6882D0-6F3A-4203-B73D-CF0E27D2ED28}"/>
              </a:ext>
            </a:extLst>
          </p:cNvPr>
          <p:cNvGrpSpPr/>
          <p:nvPr/>
        </p:nvGrpSpPr>
        <p:grpSpPr>
          <a:xfrm>
            <a:off x="6284672" y="5974962"/>
            <a:ext cx="3717758" cy="764761"/>
            <a:chOff x="502997" y="32359212"/>
            <a:chExt cx="3717758" cy="7647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6B527C-7B27-4954-BF98-6712FCD9E679}"/>
                </a:ext>
              </a:extLst>
            </p:cNvPr>
            <p:cNvSpPr txBox="1"/>
            <p:nvPr/>
          </p:nvSpPr>
          <p:spPr>
            <a:xfrm>
              <a:off x="502997" y="32359212"/>
              <a:ext cx="3717758" cy="764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44500">
                <a:lnSpc>
                  <a:spcPct val="114000"/>
                </a:lnSpc>
              </a:pP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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	s.potts@ucl.ac.uk</a:t>
              </a:r>
            </a:p>
            <a:p>
              <a:pPr defTabSz="444500">
                <a:lnSpc>
                  <a:spcPct val="114000"/>
                </a:lnSpc>
              </a:pP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	@StephenEPotts</a:t>
              </a:r>
            </a:p>
          </p:txBody>
        </p:sp>
        <p:pic>
          <p:nvPicPr>
            <p:cNvPr id="11" name="Picture 2" descr="Image result for twitter logo png">
              <a:extLst>
                <a:ext uri="{FF2B5EF4-FFF2-40B4-BE49-F238E27FC236}">
                  <a16:creationId xmlns:a16="http://schemas.microsoft.com/office/drawing/2014/main" id="{3FD2FD28-D9CF-45F3-87BC-A25FA584F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35" y="32781557"/>
              <a:ext cx="270936" cy="270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658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AF76-AC61-4B69-8B43-F75F7A88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Gender (</a:t>
            </a:r>
            <a:r>
              <a:rPr lang="en-GB" i="1" dirty="0"/>
              <a:t>n</a:t>
            </a:r>
            <a:r>
              <a:rPr lang="en-GB" dirty="0"/>
              <a:t> = 60)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A38E-3336-4024-945F-D2B922730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09725"/>
            <a:ext cx="6099173" cy="4556126"/>
          </a:xfrm>
        </p:spPr>
        <p:txBody>
          <a:bodyPr/>
          <a:lstStyle/>
          <a:p>
            <a:pPr marL="0" indent="0">
              <a:buNone/>
              <a:tabLst>
                <a:tab pos="8248650" algn="r"/>
              </a:tabLst>
            </a:pPr>
            <a:r>
              <a:rPr lang="en-GB" sz="2000" b="1" dirty="0">
                <a:solidFill>
                  <a:srgbClr val="EA7600"/>
                </a:solidFill>
              </a:rPr>
              <a:t>Independent-Samples Kruskal-Wallis Test</a:t>
            </a:r>
          </a:p>
          <a:p>
            <a:pPr marL="0" indent="0">
              <a:buNone/>
              <a:tabLst>
                <a:tab pos="8248650" algn="r"/>
              </a:tabLst>
            </a:pPr>
            <a:r>
              <a:rPr lang="en-GB" sz="2000" dirty="0">
                <a:solidFill>
                  <a:srgbClr val="0070C0"/>
                </a:solidFill>
              </a:rPr>
              <a:t>“I feel confident about coping with the workload at university.”</a:t>
            </a:r>
            <a:r>
              <a:rPr lang="en-GB" sz="2000" dirty="0"/>
              <a:t>	</a:t>
            </a:r>
            <a:r>
              <a:rPr lang="en-GB" sz="2000" i="1" dirty="0">
                <a:solidFill>
                  <a:srgbClr val="EA7600"/>
                </a:solidFill>
              </a:rPr>
              <a:t>p</a:t>
            </a:r>
            <a:r>
              <a:rPr lang="en-GB" sz="2000" dirty="0">
                <a:solidFill>
                  <a:srgbClr val="EA7600"/>
                </a:solidFill>
              </a:rPr>
              <a:t> = 0.029</a:t>
            </a:r>
          </a:p>
          <a:p>
            <a:pPr marL="0" indent="0">
              <a:buNone/>
              <a:tabLst>
                <a:tab pos="8248650" algn="r"/>
              </a:tabLst>
            </a:pPr>
            <a:endParaRPr lang="en-GB" sz="2000" dirty="0"/>
          </a:p>
          <a:p>
            <a:pPr>
              <a:tabLst>
                <a:tab pos="8248650" algn="r"/>
              </a:tabLst>
            </a:pPr>
            <a:r>
              <a:rPr lang="en-GB" sz="2000" dirty="0"/>
              <a:t>Male students all (strongly) agreed or were neutral.</a:t>
            </a:r>
          </a:p>
          <a:p>
            <a:pPr>
              <a:tabLst>
                <a:tab pos="8248650" algn="r"/>
              </a:tabLst>
            </a:pPr>
            <a:r>
              <a:rPr lang="en-GB" sz="2000" dirty="0"/>
              <a:t>Female students were more spread.</a:t>
            </a:r>
          </a:p>
          <a:p>
            <a:pPr>
              <a:tabLst>
                <a:tab pos="8248650" algn="r"/>
              </a:tabLst>
            </a:pPr>
            <a:r>
              <a:rPr lang="en-GB" sz="2000" dirty="0"/>
              <a:t>The mode for both groups was 4 (“agree”).</a:t>
            </a:r>
          </a:p>
          <a:p>
            <a:pPr marL="0" indent="0">
              <a:buNone/>
              <a:tabLst>
                <a:tab pos="8248650" algn="r"/>
              </a:tabLst>
            </a:pPr>
            <a:endParaRPr lang="en-GB" sz="2000" dirty="0"/>
          </a:p>
          <a:p>
            <a:pPr marL="0" indent="0">
              <a:buNone/>
              <a:tabLst>
                <a:tab pos="8248650" algn="r"/>
              </a:tabLst>
            </a:pPr>
            <a:r>
              <a:rPr lang="en-GB" sz="2000" dirty="0">
                <a:solidFill>
                  <a:srgbClr val="0070C0"/>
                </a:solidFill>
              </a:rPr>
              <a:t>“I am anxious about my time at university.” 	</a:t>
            </a:r>
            <a:r>
              <a:rPr lang="en-GB" sz="2000" i="1" dirty="0">
                <a:solidFill>
                  <a:srgbClr val="EA7600"/>
                </a:solidFill>
              </a:rPr>
              <a:t>p</a:t>
            </a:r>
            <a:r>
              <a:rPr lang="en-GB" sz="2000" dirty="0">
                <a:solidFill>
                  <a:srgbClr val="EA7600"/>
                </a:solidFill>
              </a:rPr>
              <a:t> = 0.001</a:t>
            </a:r>
          </a:p>
          <a:p>
            <a:pPr marL="0" indent="0">
              <a:buNone/>
              <a:tabLst>
                <a:tab pos="8248650" algn="r"/>
              </a:tabLst>
            </a:pPr>
            <a:endParaRPr lang="en-GB" sz="2000" dirty="0"/>
          </a:p>
          <a:p>
            <a:pPr>
              <a:tabLst>
                <a:tab pos="8248650" algn="r"/>
              </a:tabLst>
            </a:pPr>
            <a:r>
              <a:rPr lang="en-GB" sz="2000" dirty="0"/>
              <a:t>Females skewed to (strongly) agree.</a:t>
            </a:r>
          </a:p>
          <a:p>
            <a:pPr>
              <a:tabLst>
                <a:tab pos="8248650" algn="r"/>
              </a:tabLst>
            </a:pPr>
            <a:r>
              <a:rPr lang="en-GB" sz="2000" dirty="0"/>
              <a:t>Males largely neutral or disagreeing.</a:t>
            </a:r>
          </a:p>
          <a:p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6C664-21EC-4831-8C1D-F8EA85C51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D6EA74-4DB5-4132-9AC7-368A4A282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213293"/>
              </p:ext>
            </p:extLst>
          </p:nvPr>
        </p:nvGraphicFramePr>
        <p:xfrm>
          <a:off x="6429375" y="2000307"/>
          <a:ext cx="2609850" cy="210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837C3C0-BF1A-42A1-AAE6-D1A436B435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617849"/>
              </p:ext>
            </p:extLst>
          </p:nvPr>
        </p:nvGraphicFramePr>
        <p:xfrm>
          <a:off x="6429373" y="4695826"/>
          <a:ext cx="2609851" cy="210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46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1178-73BD-45A6-89B5-1596E7C3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1E14-52E4-464B-8150-C9FABF98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47825"/>
            <a:ext cx="8489950" cy="4518026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GB" sz="2400" dirty="0"/>
              <a:t>A welcome page needs to encourage students to engage with the page and invest time in it before coming to university.</a:t>
            </a:r>
          </a:p>
          <a:p>
            <a:pPr lvl="1">
              <a:spcAft>
                <a:spcPts val="800"/>
              </a:spcAft>
            </a:pPr>
            <a:r>
              <a:rPr lang="en-GB" sz="2000" dirty="0"/>
              <a:t>More course-like structure to help students follow through and/or more gamification.</a:t>
            </a:r>
          </a:p>
          <a:p>
            <a:pPr>
              <a:spcAft>
                <a:spcPts val="800"/>
              </a:spcAft>
            </a:pPr>
            <a:r>
              <a:rPr lang="en-GB" sz="2400" dirty="0"/>
              <a:t>Careful thought needs to be put into how we can help international students understand how university works in the UK.</a:t>
            </a:r>
          </a:p>
          <a:p>
            <a:pPr lvl="1">
              <a:spcAft>
                <a:spcPts val="800"/>
              </a:spcAft>
            </a:pPr>
            <a:r>
              <a:rPr lang="en-GB" sz="2000" dirty="0"/>
              <a:t>Especially those who don’t have A-levels or IBs.</a:t>
            </a:r>
          </a:p>
          <a:p>
            <a:pPr>
              <a:spcAft>
                <a:spcPts val="800"/>
              </a:spcAft>
            </a:pPr>
            <a:r>
              <a:rPr lang="en-GB" sz="2400" dirty="0"/>
              <a:t>Introduction of new activates to get students used to online learning (e.g. MS Teams, Blackboard Collaborate etc.).</a:t>
            </a:r>
          </a:p>
          <a:p>
            <a:pPr lvl="1">
              <a:spcAft>
                <a:spcPts val="800"/>
              </a:spcAft>
            </a:pP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146E1-E144-424E-A526-0B78B28B7E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8946E7-7A22-43B4-B1AE-75D70B550B30}"/>
              </a:ext>
            </a:extLst>
          </p:cNvPr>
          <p:cNvGrpSpPr/>
          <p:nvPr/>
        </p:nvGrpSpPr>
        <p:grpSpPr>
          <a:xfrm>
            <a:off x="6382208" y="692149"/>
            <a:ext cx="3717758" cy="764761"/>
            <a:chOff x="502997" y="32359212"/>
            <a:chExt cx="3717758" cy="76476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B546C1-D6D2-4723-9222-0CD6BCD4DCD4}"/>
                </a:ext>
              </a:extLst>
            </p:cNvPr>
            <p:cNvSpPr txBox="1"/>
            <p:nvPr/>
          </p:nvSpPr>
          <p:spPr>
            <a:xfrm>
              <a:off x="502997" y="32359212"/>
              <a:ext cx="3717758" cy="764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44500">
                <a:lnSpc>
                  <a:spcPct val="114000"/>
                </a:lnSpc>
              </a:pP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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	s.potts@ucl.ac.uk</a:t>
              </a:r>
            </a:p>
            <a:p>
              <a:pPr defTabSz="444500">
                <a:lnSpc>
                  <a:spcPct val="114000"/>
                </a:lnSpc>
              </a:pP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	@StephenEPotts</a:t>
              </a:r>
            </a:p>
          </p:txBody>
        </p:sp>
        <p:pic>
          <p:nvPicPr>
            <p:cNvPr id="7" name="Picture 2" descr="Image result for twitter logo png">
              <a:extLst>
                <a:ext uri="{FF2B5EF4-FFF2-40B4-BE49-F238E27FC236}">
                  <a16:creationId xmlns:a16="http://schemas.microsoft.com/office/drawing/2014/main" id="{47B45CCA-D813-4A34-B691-27AB61314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35" y="32781557"/>
              <a:ext cx="270936" cy="270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272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EDA5-402E-41C9-B12F-D53BBF34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FE6A4-046E-4F2A-B64C-B3708410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571625"/>
            <a:ext cx="8489950" cy="4594226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GB" sz="2000" dirty="0"/>
              <a:t>The literature presents many challenges that students face when moving from high school to university (</a:t>
            </a:r>
            <a:r>
              <a:rPr lang="en-GB" sz="2000" dirty="0">
                <a:solidFill>
                  <a:srgbClr val="EA7600"/>
                </a:solidFill>
              </a:rPr>
              <a:t>Coertjens </a:t>
            </a:r>
            <a:r>
              <a:rPr lang="en-GB" sz="2000" i="1" dirty="0">
                <a:solidFill>
                  <a:srgbClr val="EA7600"/>
                </a:solidFill>
              </a:rPr>
              <a:t>et al.</a:t>
            </a:r>
            <a:r>
              <a:rPr lang="en-GB" sz="2000" dirty="0">
                <a:solidFill>
                  <a:srgbClr val="EA7600"/>
                </a:solidFill>
              </a:rPr>
              <a:t>, 2017</a:t>
            </a:r>
            <a:r>
              <a:rPr lang="en-GB" sz="2000" dirty="0"/>
              <a:t>).</a:t>
            </a:r>
          </a:p>
          <a:p>
            <a:pPr>
              <a:spcAft>
                <a:spcPts val="800"/>
              </a:spcAft>
            </a:pPr>
            <a:r>
              <a:rPr lang="en-GB" sz="2000" dirty="0"/>
              <a:t>“The more individuals used social networking sites to gather information and connect with friends, the lower they reported their academic adjustment to be.”</a:t>
            </a:r>
            <a:r>
              <a:rPr lang="en-GB" sz="2000" dirty="0">
                <a:solidFill>
                  <a:srgbClr val="EA7600"/>
                </a:solidFill>
              </a:rPr>
              <a:t> Raacke &amp; Bonds-Raacke, 2015</a:t>
            </a:r>
          </a:p>
          <a:p>
            <a:pPr>
              <a:spcAft>
                <a:spcPts val="800"/>
              </a:spcAft>
            </a:pPr>
            <a:r>
              <a:rPr lang="en-GB" sz="2000" dirty="0"/>
              <a:t>“[We recommend the prioritisation of] open-weeks to ensure that [freshers] are knowledgeable of the degree programmes they are enrolling for.” </a:t>
            </a:r>
            <a:r>
              <a:rPr lang="en-GB" sz="2000" dirty="0">
                <a:solidFill>
                  <a:srgbClr val="EA7600"/>
                </a:solidFill>
              </a:rPr>
              <a:t>Methebula, 2015</a:t>
            </a:r>
          </a:p>
          <a:p>
            <a:pPr>
              <a:spcAft>
                <a:spcPts val="800"/>
              </a:spcAft>
            </a:pPr>
            <a:r>
              <a:rPr lang="en-GB" sz="2000" dirty="0"/>
              <a:t>“Pre-university effort and pre-university academic self-efficacy both positively [correlate] with academic success.” </a:t>
            </a:r>
            <a:r>
              <a:rPr lang="en-GB" sz="2000" dirty="0">
                <a:solidFill>
                  <a:srgbClr val="EA7600"/>
                </a:solidFill>
              </a:rPr>
              <a:t>van Herpen </a:t>
            </a:r>
            <a:r>
              <a:rPr lang="en-GB" sz="2000" i="1" dirty="0">
                <a:solidFill>
                  <a:srgbClr val="EA7600"/>
                </a:solidFill>
              </a:rPr>
              <a:t>et al</a:t>
            </a:r>
            <a:r>
              <a:rPr lang="en-GB" sz="2000" dirty="0">
                <a:solidFill>
                  <a:srgbClr val="EA7600"/>
                </a:solidFill>
              </a:rPr>
              <a:t>., 2017</a:t>
            </a:r>
            <a:endParaRPr lang="en-GB" sz="1600" dirty="0"/>
          </a:p>
          <a:p>
            <a:pPr>
              <a:spcAft>
                <a:spcPts val="800"/>
              </a:spcAft>
            </a:pP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3DDC9-B4F2-4513-8D5F-3D29D0E59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D7B08-06E1-475A-97D6-32F940FC024E}"/>
              </a:ext>
            </a:extLst>
          </p:cNvPr>
          <p:cNvSpPr txBox="1"/>
          <p:nvPr/>
        </p:nvSpPr>
        <p:spPr>
          <a:xfrm>
            <a:off x="96253" y="5842336"/>
            <a:ext cx="8951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A7600"/>
              </a:buClr>
              <a:buFont typeface="Arial" panose="020B0604020202020204" pitchFamily="34" charset="0"/>
              <a:buChar char="•"/>
            </a:pPr>
            <a:r>
              <a:rPr lang="en-GB" sz="1000" dirty="0"/>
              <a:t>L. Coertjens </a:t>
            </a:r>
            <a:r>
              <a:rPr lang="en-GB" sz="1000" i="1" dirty="0"/>
              <a:t>et al.</a:t>
            </a:r>
            <a:r>
              <a:rPr lang="en-GB" sz="1000" dirty="0"/>
              <a:t> (2017). “Students’ Transition into Higher Education from an International Perspective”,</a:t>
            </a:r>
            <a:r>
              <a:rPr lang="en-GB" sz="1000" i="1" dirty="0"/>
              <a:t> High. Educ.</a:t>
            </a:r>
            <a:r>
              <a:rPr lang="en-GB" sz="1000" dirty="0"/>
              <a:t>, </a:t>
            </a:r>
            <a:r>
              <a:rPr lang="en-GB" sz="1000" b="1" dirty="0"/>
              <a:t>73</a:t>
            </a:r>
            <a:r>
              <a:rPr lang="en-GB" sz="1000" dirty="0"/>
              <a:t>, 357–369.</a:t>
            </a:r>
          </a:p>
          <a:p>
            <a:pPr marL="171450" indent="-171450">
              <a:buClr>
                <a:srgbClr val="EA7600"/>
              </a:buClr>
              <a:buFont typeface="Arial" panose="020B0604020202020204" pitchFamily="34" charset="0"/>
              <a:buChar char="•"/>
            </a:pPr>
            <a:r>
              <a:rPr lang="en-GB" sz="1000" dirty="0"/>
              <a:t>N. Mathebula (2015). “Surviving First Year of University as a Student: Is it a Jungle?”, </a:t>
            </a:r>
            <a:r>
              <a:rPr lang="en-GB" sz="1000" i="1" dirty="0"/>
              <a:t>Int. J. Educ. Sci.</a:t>
            </a:r>
            <a:r>
              <a:rPr lang="en-GB" sz="1000" dirty="0"/>
              <a:t>, </a:t>
            </a:r>
            <a:r>
              <a:rPr lang="en-GB" sz="1000" b="1" dirty="0"/>
              <a:t>9</a:t>
            </a:r>
            <a:r>
              <a:rPr lang="en-GB" sz="1000" dirty="0"/>
              <a:t>, 47–54.</a:t>
            </a:r>
          </a:p>
          <a:p>
            <a:pPr marL="171450" indent="-171450">
              <a:buClr>
                <a:srgbClr val="EA7600"/>
              </a:buClr>
              <a:buFont typeface="Arial" panose="020B0604020202020204" pitchFamily="34" charset="0"/>
              <a:buChar char="•"/>
            </a:pPr>
            <a:r>
              <a:rPr lang="en-GB" sz="1000" dirty="0"/>
              <a:t>J. Raacke and J. Bonds-Raacke (2015). “Are students really connected? Predicting college adjustment from social network usage”, </a:t>
            </a:r>
            <a:r>
              <a:rPr lang="en-GB" sz="1000" i="1" dirty="0"/>
              <a:t>Educ. Psychol.</a:t>
            </a:r>
            <a:r>
              <a:rPr lang="en-GB" sz="1000" dirty="0"/>
              <a:t>, </a:t>
            </a:r>
            <a:r>
              <a:rPr lang="en-GB" sz="1000" b="1" dirty="0"/>
              <a:t>35</a:t>
            </a:r>
            <a:r>
              <a:rPr lang="en-GB" sz="1000" dirty="0"/>
              <a:t>, 819–834.</a:t>
            </a:r>
          </a:p>
          <a:p>
            <a:pPr marL="171450" indent="-171450">
              <a:buClr>
                <a:srgbClr val="EA7600"/>
              </a:buClr>
              <a:buFont typeface="Arial" panose="020B0604020202020204" pitchFamily="34" charset="0"/>
              <a:buChar char="•"/>
            </a:pPr>
            <a:r>
              <a:rPr lang="en-GB" sz="1000" dirty="0"/>
              <a:t>S. G. A. van Herpen </a:t>
            </a:r>
            <a:r>
              <a:rPr lang="en-GB" sz="1000" i="1" dirty="0"/>
              <a:t>et al.</a:t>
            </a:r>
            <a:r>
              <a:rPr lang="en-GB" sz="1000" dirty="0"/>
              <a:t> (2017). “Early predictors of first-year academic success at university: pre-university effort, pre-university self-efficacy, and pre-university reasons for attending university”, </a:t>
            </a:r>
            <a:r>
              <a:rPr lang="en-GB" sz="1000" i="1" dirty="0"/>
              <a:t>Educ. Res. Eval.</a:t>
            </a:r>
            <a:r>
              <a:rPr lang="en-GB" sz="1000" dirty="0"/>
              <a:t>, </a:t>
            </a:r>
            <a:r>
              <a:rPr lang="en-GB" sz="1000" b="1" dirty="0"/>
              <a:t>23</a:t>
            </a:r>
            <a:r>
              <a:rPr lang="en-GB" sz="1000" dirty="0"/>
              <a:t>, 52–72. </a:t>
            </a:r>
          </a:p>
        </p:txBody>
      </p:sp>
    </p:spTree>
    <p:extLst>
      <p:ext uri="{BB962C8B-B14F-4D97-AF65-F5344CB8AC3E}">
        <p14:creationId xmlns:p14="http://schemas.microsoft.com/office/powerpoint/2010/main" val="77275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BD8F-72D4-47BA-8A7C-07127A6F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Moodle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8B5F1-2FEB-4C66-B00A-AFF622D99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395"/>
            <a:ext cx="9144000" cy="43097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E92A-B9D4-4292-8423-4BA2682335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53B891-43AF-456A-97E3-58F717BF8AE9}"/>
              </a:ext>
            </a:extLst>
          </p:cNvPr>
          <p:cNvSpPr txBox="1"/>
          <p:nvPr/>
        </p:nvSpPr>
        <p:spPr>
          <a:xfrm>
            <a:off x="209549" y="6237843"/>
            <a:ext cx="768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dirty="0">
                <a:hlinkClick r:id="rId3"/>
              </a:rPr>
              <a:t>page</a:t>
            </a:r>
            <a:r>
              <a:rPr lang="en-GB" dirty="0"/>
              <a:t> was designed to be in line with the UCL’s Moodle Baseline+.</a:t>
            </a:r>
          </a:p>
        </p:txBody>
      </p:sp>
    </p:spTree>
    <p:extLst>
      <p:ext uri="{BB962C8B-B14F-4D97-AF65-F5344CB8AC3E}">
        <p14:creationId xmlns:p14="http://schemas.microsoft.com/office/powerpoint/2010/main" val="33503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1CC7-D4EC-41D4-A123-82A415F9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771314"/>
            <a:ext cx="8489950" cy="562186"/>
          </a:xfrm>
        </p:spPr>
        <p:txBody>
          <a:bodyPr/>
          <a:lstStyle/>
          <a:p>
            <a:r>
              <a:rPr lang="en-GB" dirty="0"/>
              <a:t>Page Sections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E3BB8-42A6-4BB4-B07F-C18960E90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7483" r="32259" b="82620"/>
          <a:stretch/>
        </p:blipFill>
        <p:spPr>
          <a:xfrm>
            <a:off x="0" y="1444305"/>
            <a:ext cx="9144000" cy="63678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CAFCA-941A-445B-AA55-2D8DC6EB1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14FAA3-CA80-49EC-A208-5EB084578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4" y="2175464"/>
            <a:ext cx="3084727" cy="174210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4F97DE5-84B5-40D6-AF7E-1422242E1DA3}"/>
              </a:ext>
            </a:extLst>
          </p:cNvPr>
          <p:cNvGrpSpPr/>
          <p:nvPr/>
        </p:nvGrpSpPr>
        <p:grpSpPr>
          <a:xfrm>
            <a:off x="3401685" y="2231433"/>
            <a:ext cx="2877862" cy="1649927"/>
            <a:chOff x="5288706" y="3926727"/>
            <a:chExt cx="3113911" cy="16358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FE31D89-A808-4050-A9ED-068677D6A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61"/>
            <a:stretch/>
          </p:blipFill>
          <p:spPr>
            <a:xfrm>
              <a:off x="5288706" y="3926727"/>
              <a:ext cx="3113911" cy="29284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F8B14B-F7EC-46EF-840A-8B838D709B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88" b="17145"/>
            <a:stretch/>
          </p:blipFill>
          <p:spPr>
            <a:xfrm>
              <a:off x="5288706" y="4219575"/>
              <a:ext cx="3113911" cy="134302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733D6BC-64C3-4F87-94A7-FD17753A7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23" y="2214534"/>
            <a:ext cx="2549206" cy="1934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1E9351-E454-4FA2-8C38-5746C5955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0" y="4014625"/>
            <a:ext cx="3084726" cy="19120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9F5035-473F-4512-A171-8EB53E43E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0" y="6086686"/>
            <a:ext cx="3183935" cy="636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FA1EDD-070E-41ED-8F7C-8EB17D1AA3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421496" y="4511197"/>
            <a:ext cx="2643899" cy="580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4AB4A9-E9E7-4C3B-92DC-270DFBB58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85" y="4013341"/>
            <a:ext cx="2877861" cy="2716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4D3742-7ED8-4435-8FDC-E76D331209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96" y="5247412"/>
            <a:ext cx="2636839" cy="14802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E360DB-D4A3-4A39-A658-E13C2C2ECEA9}"/>
              </a:ext>
            </a:extLst>
          </p:cNvPr>
          <p:cNvSpPr txBox="1"/>
          <p:nvPr/>
        </p:nvSpPr>
        <p:spPr>
          <a:xfrm>
            <a:off x="185344" y="2191897"/>
            <a:ext cx="1406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Welcome video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5F7926-A4BA-45F1-A276-73BD7C4A534B}"/>
              </a:ext>
            </a:extLst>
          </p:cNvPr>
          <p:cNvSpPr txBox="1"/>
          <p:nvPr/>
        </p:nvSpPr>
        <p:spPr>
          <a:xfrm>
            <a:off x="1260874" y="5487092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3D virtual tour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B55F66-46A2-49CB-B935-FF5C0B3ACD09}"/>
              </a:ext>
            </a:extLst>
          </p:cNvPr>
          <p:cNvSpPr txBox="1"/>
          <p:nvPr/>
        </p:nvSpPr>
        <p:spPr>
          <a:xfrm>
            <a:off x="2232238" y="6086686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Pre-reading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EC0018-4EF1-4351-987E-CCB31079AD22}"/>
              </a:ext>
            </a:extLst>
          </p:cNvPr>
          <p:cNvSpPr txBox="1"/>
          <p:nvPr/>
        </p:nvSpPr>
        <p:spPr>
          <a:xfrm>
            <a:off x="8015107" y="5338659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Lab videos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DA482B-7D0B-4710-B1DE-017C424531D9}"/>
              </a:ext>
            </a:extLst>
          </p:cNvPr>
          <p:cNvSpPr txBox="1"/>
          <p:nvPr/>
        </p:nvSpPr>
        <p:spPr>
          <a:xfrm>
            <a:off x="7614414" y="4240759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Revision quizzes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8DD16-CFCB-47DE-BABE-C0DAE5B99BB8}"/>
              </a:ext>
            </a:extLst>
          </p:cNvPr>
          <p:cNvSpPr txBox="1"/>
          <p:nvPr/>
        </p:nvSpPr>
        <p:spPr>
          <a:xfrm>
            <a:off x="8331139" y="2394664"/>
            <a:ext cx="742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Y1 info</a:t>
            </a:r>
          </a:p>
        </p:txBody>
      </p:sp>
    </p:spTree>
    <p:extLst>
      <p:ext uri="{BB962C8B-B14F-4D97-AF65-F5344CB8AC3E}">
        <p14:creationId xmlns:p14="http://schemas.microsoft.com/office/powerpoint/2010/main" val="375925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D6D5-624D-451C-8246-3AC1867D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in confidence and anxiety?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89F27-42EC-424C-B130-4AF10A20D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460747"/>
            <a:ext cx="8489950" cy="74289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Responses to a questionnaire </a:t>
            </a:r>
            <a:r>
              <a:rPr lang="en-GB" sz="2000" b="1" dirty="0">
                <a:solidFill>
                  <a:srgbClr val="EA7600"/>
                </a:solidFill>
              </a:rPr>
              <a:t>before using the page</a:t>
            </a:r>
            <a:r>
              <a:rPr lang="en-GB" sz="2000" dirty="0">
                <a:solidFill>
                  <a:srgbClr val="EA7600"/>
                </a:solidFill>
              </a:rPr>
              <a:t> </a:t>
            </a:r>
            <a:r>
              <a:rPr lang="en-GB" sz="2000" dirty="0"/>
              <a:t>(</a:t>
            </a:r>
            <a:r>
              <a:rPr lang="en-GB" sz="2000" i="1" dirty="0"/>
              <a:t>n</a:t>
            </a:r>
            <a:r>
              <a:rPr lang="en-GB" sz="2000" dirty="0"/>
              <a:t> = 113) were compared to those from a questionnaire </a:t>
            </a:r>
            <a:r>
              <a:rPr lang="en-GB" sz="2000" b="1" dirty="0">
                <a:solidFill>
                  <a:srgbClr val="EA7600"/>
                </a:solidFill>
              </a:rPr>
              <a:t>after using the page</a:t>
            </a:r>
            <a:r>
              <a:rPr lang="en-GB" sz="2000" dirty="0"/>
              <a:t> (</a:t>
            </a:r>
            <a:r>
              <a:rPr lang="en-GB" sz="2000" i="1" dirty="0"/>
              <a:t>n</a:t>
            </a:r>
            <a:r>
              <a:rPr lang="en-GB" sz="2000" dirty="0"/>
              <a:t> = 60) at the beginning of term  using a Mann-Whitney U test.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97477-918C-47D4-9161-563EB41AB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CDE6CD-051B-4496-9BA8-FDD20A6AD84C}"/>
              </a:ext>
            </a:extLst>
          </p:cNvPr>
          <p:cNvSpPr txBox="1"/>
          <p:nvPr/>
        </p:nvSpPr>
        <p:spPr>
          <a:xfrm>
            <a:off x="5153025" y="251318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“I am anxious about my time at university.”</a:t>
            </a:r>
          </a:p>
          <a:p>
            <a:pPr algn="ctr"/>
            <a:r>
              <a:rPr lang="en-GB" i="1" dirty="0">
                <a:solidFill>
                  <a:srgbClr val="EA7600"/>
                </a:solidFill>
              </a:rPr>
              <a:t>p</a:t>
            </a:r>
            <a:r>
              <a:rPr lang="en-GB" dirty="0">
                <a:solidFill>
                  <a:srgbClr val="EA7600"/>
                </a:solidFill>
              </a:rPr>
              <a:t> = 0.473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0EFB8-F824-4B40-8BFE-9D00CC828342}"/>
              </a:ext>
            </a:extLst>
          </p:cNvPr>
          <p:cNvSpPr txBox="1"/>
          <p:nvPr/>
        </p:nvSpPr>
        <p:spPr>
          <a:xfrm>
            <a:off x="866775" y="2515195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“I feel confident with coping with the workload at university.”</a:t>
            </a:r>
          </a:p>
          <a:p>
            <a:pPr algn="ctr"/>
            <a:r>
              <a:rPr lang="en-GB" i="1" dirty="0">
                <a:solidFill>
                  <a:srgbClr val="EA7600"/>
                </a:solidFill>
              </a:rPr>
              <a:t>p</a:t>
            </a:r>
            <a:r>
              <a:rPr lang="en-GB" dirty="0">
                <a:solidFill>
                  <a:srgbClr val="EA7600"/>
                </a:solidFill>
              </a:rPr>
              <a:t> = 0.472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4970472-7CC3-4712-AF29-1EFE4EC67D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" y="3424969"/>
          <a:ext cx="9001125" cy="3375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Graph" r:id="rId3" imgW="7776000" imgH="2915640" progId="Origin95.Graph">
                  <p:embed/>
                </p:oleObj>
              </mc:Choice>
              <mc:Fallback>
                <p:oleObj name="Graph" r:id="rId3" imgW="7776000" imgH="2915640" progId="Origin95.Graph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4970472-7CC3-4712-AF29-1EFE4EC67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" y="3424969"/>
                        <a:ext cx="9001125" cy="3375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30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2D9E-F065-4D15-B86C-49C30196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Students’ Expectations of Feedback at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9654B-3623-4440-B06B-2248545D41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39A09B0-0D23-4449-8940-A9222F5066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4206" y="3081128"/>
          <a:ext cx="4859099" cy="3718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39A09B0-0D23-4449-8940-A9222F506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4206" y="3081128"/>
                        <a:ext cx="4859099" cy="3718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A25656B-70D0-4DA1-B624-8C5904B288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50" y="2886076"/>
          <a:ext cx="4859099" cy="3718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A25656B-70D0-4DA1-B624-8C5904B288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350" y="2886076"/>
                        <a:ext cx="4859099" cy="3718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0B7ED65-40CA-4CBF-8CDD-A3B1CD89AB9D}"/>
              </a:ext>
            </a:extLst>
          </p:cNvPr>
          <p:cNvSpPr txBox="1"/>
          <p:nvPr/>
        </p:nvSpPr>
        <p:spPr>
          <a:xfrm>
            <a:off x="514350" y="2165656"/>
            <a:ext cx="383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“How soon do you expect feedback after submission?”</a:t>
            </a:r>
          </a:p>
          <a:p>
            <a:pPr algn="ctr"/>
            <a:r>
              <a:rPr lang="en-GB" dirty="0">
                <a:solidFill>
                  <a:srgbClr val="EA7600"/>
                </a:solidFill>
              </a:rPr>
              <a:t>(Choose one.)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538F87-C15A-402B-9581-93795AAB2BFB}"/>
              </a:ext>
            </a:extLst>
          </p:cNvPr>
          <p:cNvSpPr txBox="1"/>
          <p:nvPr/>
        </p:nvSpPr>
        <p:spPr>
          <a:xfrm>
            <a:off x="4970856" y="2165656"/>
            <a:ext cx="383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“How do you expect to receive feedback?”</a:t>
            </a:r>
          </a:p>
          <a:p>
            <a:pPr algn="ctr"/>
            <a:r>
              <a:rPr lang="en-GB" dirty="0">
                <a:solidFill>
                  <a:srgbClr val="EA7600"/>
                </a:solidFill>
              </a:rPr>
              <a:t>(Choose all that apply.)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3A2D6-70EE-4D2C-AC00-8871187BBF8E}"/>
              </a:ext>
            </a:extLst>
          </p:cNvPr>
          <p:cNvSpPr txBox="1"/>
          <p:nvPr/>
        </p:nvSpPr>
        <p:spPr>
          <a:xfrm>
            <a:off x="3188331" y="3343542"/>
            <a:ext cx="108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UCL standard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6F3F3-4F2B-434C-BAF8-8CF17199802D}"/>
              </a:ext>
            </a:extLst>
          </p:cNvPr>
          <p:cNvSpPr txBox="1"/>
          <p:nvPr/>
        </p:nvSpPr>
        <p:spPr>
          <a:xfrm>
            <a:off x="2151378" y="3343541"/>
            <a:ext cx="1229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Chemistry standard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F4E496-957D-40EE-A970-323D7F73677E}"/>
              </a:ext>
            </a:extLst>
          </p:cNvPr>
          <p:cNvCxnSpPr>
            <a:cxnSpLocks/>
          </p:cNvCxnSpPr>
          <p:nvPr/>
        </p:nvCxnSpPr>
        <p:spPr>
          <a:xfrm>
            <a:off x="3743325" y="3928316"/>
            <a:ext cx="85725" cy="1532397"/>
          </a:xfrm>
          <a:prstGeom prst="straightConnector1">
            <a:avLst/>
          </a:prstGeom>
          <a:ln w="28575">
            <a:solidFill>
              <a:srgbClr val="EA7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6B301E-56DE-47DA-B623-63F1155F5772}"/>
              </a:ext>
            </a:extLst>
          </p:cNvPr>
          <p:cNvCxnSpPr>
            <a:cxnSpLocks/>
          </p:cNvCxnSpPr>
          <p:nvPr/>
        </p:nvCxnSpPr>
        <p:spPr>
          <a:xfrm flipH="1">
            <a:off x="2543175" y="3928316"/>
            <a:ext cx="246053" cy="643684"/>
          </a:xfrm>
          <a:prstGeom prst="straightConnector1">
            <a:avLst/>
          </a:prstGeom>
          <a:ln w="28575">
            <a:solidFill>
              <a:srgbClr val="EA7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4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20AC69-F1F3-4FE0-9C23-4563D5FF0768}"/>
              </a:ext>
            </a:extLst>
          </p:cNvPr>
          <p:cNvSpPr/>
          <p:nvPr/>
        </p:nvSpPr>
        <p:spPr>
          <a:xfrm>
            <a:off x="781050" y="4890193"/>
            <a:ext cx="1376755" cy="542925"/>
          </a:xfrm>
          <a:prstGeom prst="roundRect">
            <a:avLst/>
          </a:prstGeom>
          <a:solidFill>
            <a:srgbClr val="FDEBD0"/>
          </a:solidFill>
          <a:ln w="19050"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B392EF4-455E-420E-AD54-04C922A144D9}"/>
              </a:ext>
            </a:extLst>
          </p:cNvPr>
          <p:cNvSpPr/>
          <p:nvPr/>
        </p:nvSpPr>
        <p:spPr>
          <a:xfrm>
            <a:off x="876300" y="2943822"/>
            <a:ext cx="1281505" cy="542925"/>
          </a:xfrm>
          <a:prstGeom prst="roundRect">
            <a:avLst/>
          </a:prstGeom>
          <a:solidFill>
            <a:srgbClr val="FDEBD0"/>
          </a:solidFill>
          <a:ln w="19050"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D69F6B-1F78-4FEC-950D-FA9D223B50EB}"/>
              </a:ext>
            </a:extLst>
          </p:cNvPr>
          <p:cNvSpPr/>
          <p:nvPr/>
        </p:nvSpPr>
        <p:spPr>
          <a:xfrm>
            <a:off x="876299" y="4012159"/>
            <a:ext cx="1281506" cy="323955"/>
          </a:xfrm>
          <a:prstGeom prst="roundRect">
            <a:avLst/>
          </a:prstGeom>
          <a:solidFill>
            <a:srgbClr val="FDEBD0"/>
          </a:solidFill>
          <a:ln w="19050"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ECCC793-3D11-4E64-8677-9752EFEF09B6}"/>
              </a:ext>
            </a:extLst>
          </p:cNvPr>
          <p:cNvSpPr/>
          <p:nvPr/>
        </p:nvSpPr>
        <p:spPr>
          <a:xfrm>
            <a:off x="428625" y="1752867"/>
            <a:ext cx="1729180" cy="855846"/>
          </a:xfrm>
          <a:prstGeom prst="roundRect">
            <a:avLst>
              <a:gd name="adj" fmla="val 11729"/>
            </a:avLst>
          </a:prstGeom>
          <a:solidFill>
            <a:srgbClr val="FDEBD0"/>
          </a:solidFill>
          <a:ln w="19050">
            <a:solidFill>
              <a:srgbClr val="AC1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D174A-A707-42FA-A2DA-42439EA9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“I found the following activities useful.”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D3690-E894-46EB-8AEA-3D28F40D6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1DDCA5-B9FC-42EF-838B-908DFA782A4F}"/>
              </a:ext>
            </a:extLst>
          </p:cNvPr>
          <p:cNvSpPr/>
          <p:nvPr/>
        </p:nvSpPr>
        <p:spPr>
          <a:xfrm>
            <a:off x="104775" y="3524250"/>
            <a:ext cx="80569" cy="20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FE9277E-54F5-4C4A-A673-80F3F7737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782462"/>
              </p:ext>
            </p:extLst>
          </p:nvPr>
        </p:nvGraphicFramePr>
        <p:xfrm>
          <a:off x="1" y="1370195"/>
          <a:ext cx="9144000" cy="54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Graph" r:id="rId3" imgW="6047640" imgH="3600000" progId="Origin95.Graph">
                  <p:embed/>
                </p:oleObj>
              </mc:Choice>
              <mc:Fallback>
                <p:oleObj name="Graph" r:id="rId3" imgW="6047640" imgH="3600000" progId="Origin95.Graph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FE9277E-54F5-4C4A-A673-80F3F7737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370195"/>
                        <a:ext cx="9144000" cy="54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54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AF76-AC61-4B69-8B43-F75F7A88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Pre-University Qualifications (</a:t>
            </a:r>
            <a:r>
              <a:rPr lang="en-GB" i="1" dirty="0"/>
              <a:t>n</a:t>
            </a:r>
            <a:r>
              <a:rPr lang="en-GB" dirty="0"/>
              <a:t> = 60)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A38E-3336-4024-945F-D2B922730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00200"/>
            <a:ext cx="8489950" cy="4565651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EA7600"/>
                </a:solidFill>
              </a:rPr>
              <a:t>Independent-Samples Median Tests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“I am anxious about my time at university.” </a:t>
            </a:r>
            <a:r>
              <a:rPr lang="en-GB" sz="2000" dirty="0"/>
              <a:t>	</a:t>
            </a:r>
            <a:r>
              <a:rPr lang="en-GB" sz="2000" i="1" dirty="0">
                <a:solidFill>
                  <a:srgbClr val="EA7600"/>
                </a:solidFill>
              </a:rPr>
              <a:t>p</a:t>
            </a:r>
            <a:r>
              <a:rPr lang="en-GB" sz="2000" dirty="0">
                <a:solidFill>
                  <a:srgbClr val="EA7600"/>
                </a:solidFill>
              </a:rPr>
              <a:t> = 0.030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Students with A-levels and IBs were spread.</a:t>
            </a:r>
          </a:p>
          <a:p>
            <a:r>
              <a:rPr lang="en-GB" sz="2000" dirty="0"/>
              <a:t>Those with Advanced Placements and other qualifications were more anxious.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6C664-21EC-4831-8C1D-F8EA85C51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18F056A-BC94-4F4B-A2B0-859F06607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7398713"/>
              </p:ext>
            </p:extLst>
          </p:nvPr>
        </p:nvGraphicFramePr>
        <p:xfrm>
          <a:off x="185343" y="3790950"/>
          <a:ext cx="8720531" cy="292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78DB5D-DBD1-4EAF-926B-5CE4BA39F7AF}"/>
              </a:ext>
            </a:extLst>
          </p:cNvPr>
          <p:cNvCxnSpPr>
            <a:cxnSpLocks/>
          </p:cNvCxnSpPr>
          <p:nvPr/>
        </p:nvCxnSpPr>
        <p:spPr>
          <a:xfrm>
            <a:off x="4714875" y="4238625"/>
            <a:ext cx="0" cy="248602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5128CD-D0B1-4B49-AE07-60E46579A089}"/>
              </a:ext>
            </a:extLst>
          </p:cNvPr>
          <p:cNvCxnSpPr>
            <a:cxnSpLocks/>
          </p:cNvCxnSpPr>
          <p:nvPr/>
        </p:nvCxnSpPr>
        <p:spPr>
          <a:xfrm>
            <a:off x="3324225" y="4238625"/>
            <a:ext cx="0" cy="248602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53B837-CAA5-4679-8EBE-07339BF83ADC}"/>
              </a:ext>
            </a:extLst>
          </p:cNvPr>
          <p:cNvCxnSpPr>
            <a:cxnSpLocks/>
          </p:cNvCxnSpPr>
          <p:nvPr/>
        </p:nvCxnSpPr>
        <p:spPr>
          <a:xfrm>
            <a:off x="2076450" y="4238625"/>
            <a:ext cx="0" cy="248602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574CE1-D596-412D-9470-2AE9F5ED9F05}"/>
              </a:ext>
            </a:extLst>
          </p:cNvPr>
          <p:cNvCxnSpPr>
            <a:cxnSpLocks/>
          </p:cNvCxnSpPr>
          <p:nvPr/>
        </p:nvCxnSpPr>
        <p:spPr>
          <a:xfrm>
            <a:off x="5953125" y="4238625"/>
            <a:ext cx="0" cy="248602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8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AF76-AC61-4B69-8B43-F75F7A88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Pre-University Qualifications (</a:t>
            </a:r>
            <a:r>
              <a:rPr lang="en-GB" i="1" dirty="0"/>
              <a:t>n</a:t>
            </a:r>
            <a:r>
              <a:rPr lang="en-GB" dirty="0"/>
              <a:t> = 60)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A38E-3336-4024-945F-D2B922730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09725"/>
            <a:ext cx="6251575" cy="4556126"/>
          </a:xfrm>
        </p:spPr>
        <p:txBody>
          <a:bodyPr/>
          <a:lstStyle/>
          <a:p>
            <a:pPr marL="0" indent="0">
              <a:buNone/>
              <a:tabLst>
                <a:tab pos="8248650" algn="r"/>
              </a:tabLst>
            </a:pPr>
            <a:r>
              <a:rPr lang="en-GB" sz="2000" b="1" dirty="0">
                <a:solidFill>
                  <a:srgbClr val="EA7600"/>
                </a:solidFill>
              </a:rPr>
              <a:t>Independent-Samples Kruskal-Wallis Test </a:t>
            </a:r>
          </a:p>
          <a:p>
            <a:pPr marL="0" indent="0">
              <a:buNone/>
              <a:tabLst>
                <a:tab pos="8248650" algn="r"/>
              </a:tabLst>
            </a:pPr>
            <a:r>
              <a:rPr lang="en-GB" sz="2000" dirty="0">
                <a:solidFill>
                  <a:srgbClr val="0070C0"/>
                </a:solidFill>
              </a:rPr>
              <a:t>“I have enough information to start my modules in the Department of Chemistry.”</a:t>
            </a:r>
            <a:r>
              <a:rPr lang="en-GB" sz="2000" dirty="0"/>
              <a:t>	</a:t>
            </a:r>
            <a:r>
              <a:rPr lang="en-GB" sz="2000" i="1" dirty="0">
                <a:solidFill>
                  <a:srgbClr val="EA7600"/>
                </a:solidFill>
              </a:rPr>
              <a:t>p</a:t>
            </a:r>
            <a:r>
              <a:rPr lang="en-GB" sz="2000" dirty="0">
                <a:solidFill>
                  <a:srgbClr val="EA7600"/>
                </a:solidFill>
              </a:rPr>
              <a:t> = 0.032</a:t>
            </a:r>
          </a:p>
          <a:p>
            <a:pPr marL="0" indent="0">
              <a:buNone/>
              <a:tabLst>
                <a:tab pos="8248650" algn="r"/>
              </a:tabLst>
            </a:pPr>
            <a:endParaRPr lang="en-GB" sz="2000" dirty="0"/>
          </a:p>
          <a:p>
            <a:pPr>
              <a:tabLst>
                <a:tab pos="8248650" algn="r"/>
              </a:tabLst>
            </a:pPr>
            <a:r>
              <a:rPr lang="en-GB" sz="2000" dirty="0"/>
              <a:t>Students with A-levels and IBs felt well-informed.</a:t>
            </a:r>
          </a:p>
          <a:p>
            <a:pPr>
              <a:tabLst>
                <a:tab pos="8248650" algn="r"/>
              </a:tabLst>
            </a:pPr>
            <a:r>
              <a:rPr lang="en-GB" sz="2000" dirty="0"/>
              <a:t>Students with Advanced Placements were less sure.</a:t>
            </a:r>
          </a:p>
          <a:p>
            <a:pPr>
              <a:tabLst>
                <a:tab pos="8248650" algn="r"/>
              </a:tabLst>
            </a:pPr>
            <a:r>
              <a:rPr lang="en-GB" sz="2000" dirty="0"/>
              <a:t>Others (</a:t>
            </a:r>
            <a:r>
              <a:rPr lang="en-GB" sz="2000" i="1" dirty="0"/>
              <a:t>e.g. </a:t>
            </a:r>
            <a:r>
              <a:rPr lang="en-GB" sz="2000" dirty="0"/>
              <a:t>Matura) were very sure.</a:t>
            </a:r>
          </a:p>
          <a:p>
            <a:pPr marL="0" indent="0">
              <a:buNone/>
              <a:tabLst>
                <a:tab pos="8248650" algn="r"/>
              </a:tabLst>
            </a:pPr>
            <a:endParaRPr lang="en-GB" sz="2000" dirty="0"/>
          </a:p>
          <a:p>
            <a:pPr marL="0" indent="0">
              <a:buNone/>
              <a:tabLst>
                <a:tab pos="8248650" algn="r"/>
              </a:tabLst>
            </a:pPr>
            <a:r>
              <a:rPr lang="en-GB" sz="2000" dirty="0">
                <a:solidFill>
                  <a:srgbClr val="0070C0"/>
                </a:solidFill>
              </a:rPr>
              <a:t>“I feel confident about coping with the workload at university.” 	</a:t>
            </a:r>
            <a:r>
              <a:rPr lang="en-GB" sz="2000" i="1" dirty="0">
                <a:solidFill>
                  <a:srgbClr val="EA7600"/>
                </a:solidFill>
              </a:rPr>
              <a:t>p</a:t>
            </a:r>
            <a:r>
              <a:rPr lang="en-GB" sz="2000" dirty="0">
                <a:solidFill>
                  <a:srgbClr val="EA7600"/>
                </a:solidFill>
              </a:rPr>
              <a:t> = 0.020</a:t>
            </a:r>
          </a:p>
          <a:p>
            <a:pPr marL="0" indent="0">
              <a:buNone/>
              <a:tabLst>
                <a:tab pos="8248650" algn="r"/>
              </a:tabLst>
            </a:pPr>
            <a:endParaRPr lang="en-GB" sz="1000" dirty="0"/>
          </a:p>
          <a:p>
            <a:pPr>
              <a:tabLst>
                <a:tab pos="8248650" algn="r"/>
              </a:tabLst>
            </a:pPr>
            <a:r>
              <a:rPr lang="en-GB" sz="2000" dirty="0"/>
              <a:t>IBs and other the most positive.</a:t>
            </a:r>
          </a:p>
          <a:p>
            <a:pPr>
              <a:tabLst>
                <a:tab pos="8248650" algn="r"/>
              </a:tabLst>
            </a:pPr>
            <a:r>
              <a:rPr lang="en-GB" sz="2000" dirty="0"/>
              <a:t>A-levels were mixed.</a:t>
            </a:r>
          </a:p>
          <a:p>
            <a:pPr>
              <a:tabLst>
                <a:tab pos="8248650" algn="r"/>
              </a:tabLst>
            </a:pPr>
            <a:r>
              <a:rPr lang="en-GB" sz="2000" dirty="0"/>
              <a:t>Advanced placement were negative (sample of 2).</a:t>
            </a:r>
          </a:p>
          <a:p>
            <a:pPr>
              <a:tabLst>
                <a:tab pos="8248650" algn="r"/>
              </a:tabLst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6C664-21EC-4831-8C1D-F8EA85C51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06E9-0F03-4019-8E51-32019E3BE76C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0AAFCEB-26A2-49A8-8B3A-C9132341E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048568"/>
              </p:ext>
            </p:extLst>
          </p:nvPr>
        </p:nvGraphicFramePr>
        <p:xfrm>
          <a:off x="6429372" y="1743342"/>
          <a:ext cx="2524127" cy="3056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8600BCF-CEFC-49F7-9B6F-FC8CC570E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5576641"/>
              </p:ext>
            </p:extLst>
          </p:nvPr>
        </p:nvGraphicFramePr>
        <p:xfrm>
          <a:off x="6429371" y="4799648"/>
          <a:ext cx="2524128" cy="205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6818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5afee2eb-1b15-4a7e-b6f8-1df2f53029a8"/>
  <p:tag name="TPVERSION" val="8"/>
  <p:tag name="TPFULLVERSION" val="8.2.6.7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</TotalTime>
  <Words>811</Words>
  <Application>Microsoft Office PowerPoint</Application>
  <PresentationFormat>On-screen Show (4:3)</PresentationFormat>
  <Paragraphs>102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Custom Design</vt:lpstr>
      <vt:lpstr>Graph</vt:lpstr>
      <vt:lpstr>Welcoming New Undergraduates to UCL Chemistry  A Moodle-Based Welcome Page</vt:lpstr>
      <vt:lpstr>Rationale</vt:lpstr>
      <vt:lpstr>The Moodle Page</vt:lpstr>
      <vt:lpstr>Page Sections</vt:lpstr>
      <vt:lpstr>Changes in confidence and anxiety?</vt:lpstr>
      <vt:lpstr>Students’ Expectations of Feedback at University</vt:lpstr>
      <vt:lpstr>“I found the following activities useful.”</vt:lpstr>
      <vt:lpstr>Pre-University Qualifications (n = 60) (1/2)</vt:lpstr>
      <vt:lpstr>Pre-University Qualifications (n = 60) (2/2)</vt:lpstr>
      <vt:lpstr>Gender (n = 60)</vt:lpstr>
      <vt:lpstr>Outlook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Potts, Stephen</cp:lastModifiedBy>
  <cp:revision>121</cp:revision>
  <dcterms:created xsi:type="dcterms:W3CDTF">2005-07-13T12:26:50Z</dcterms:created>
  <dcterms:modified xsi:type="dcterms:W3CDTF">2020-05-20T11:48:01Z</dcterms:modified>
</cp:coreProperties>
</file>