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1" r:id="rId3"/>
    <p:sldId id="274" r:id="rId4"/>
    <p:sldId id="265" r:id="rId5"/>
    <p:sldId id="263" r:id="rId6"/>
    <p:sldId id="264" r:id="rId7"/>
    <p:sldId id="259" r:id="rId8"/>
    <p:sldId id="266" r:id="rId9"/>
    <p:sldId id="267" r:id="rId10"/>
    <p:sldId id="268" r:id="rId11"/>
    <p:sldId id="269" r:id="rId12"/>
    <p:sldId id="270" r:id="rId13"/>
    <p:sldId id="275" r:id="rId14"/>
    <p:sldId id="272" r:id="rId15"/>
    <p:sldId id="276" r:id="rId16"/>
    <p:sldId id="277" r:id="rId17"/>
    <p:sldId id="273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AC145A"/>
    <a:srgbClr val="D5F5E3"/>
    <a:srgbClr val="E8DAEF"/>
    <a:srgbClr val="FCF3CF"/>
    <a:srgbClr val="FADBD8"/>
    <a:srgbClr val="D6EAF8"/>
    <a:srgbClr val="006174"/>
    <a:srgbClr val="FDEBD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96" autoAdjust="0"/>
  </p:normalViewPr>
  <p:slideViewPr>
    <p:cSldViewPr snapToGrid="0">
      <p:cViewPr varScale="1">
        <p:scale>
          <a:sx n="84" d="100"/>
          <a:sy n="84" d="100"/>
        </p:scale>
        <p:origin x="927" y="36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6C35BA-38C9-43A0-A0CC-0822388E09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9981A-B701-42C5-B37C-4F91234BBF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DE23D-6909-44DC-9398-296556D334A0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08FEF-47C2-4AE7-B2E6-BE75EF29CC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7BE55-E32C-4CA0-9DDD-79C0E4A7A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2D49D-4C0E-4D0D-B6AF-FC364FA74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2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34F5-0254-4EB8-A96B-DC5DC265EE76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D14CB-67B0-4167-97B9-BB0F69E70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1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D14CB-67B0-4167-97B9-BB0F69E70C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0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L. </a:t>
            </a:r>
            <a:r>
              <a:rPr lang="en-GB" dirty="0" err="1"/>
              <a:t>Coertjens</a:t>
            </a:r>
            <a:r>
              <a:rPr lang="en-GB" dirty="0"/>
              <a:t> </a:t>
            </a:r>
            <a:r>
              <a:rPr lang="en-GB" i="1" dirty="0"/>
              <a:t>et al.</a:t>
            </a:r>
            <a:r>
              <a:rPr lang="en-GB" i="0" dirty="0"/>
              <a:t> (2017). “Students’ Transition into Higher Education from an International Perspective”,</a:t>
            </a:r>
            <a:r>
              <a:rPr lang="en-GB" i="1" dirty="0"/>
              <a:t> High. Educ.</a:t>
            </a:r>
            <a:r>
              <a:rPr lang="en-GB" i="0" dirty="0"/>
              <a:t>, </a:t>
            </a:r>
            <a:r>
              <a:rPr lang="en-GB" b="1" i="0" dirty="0"/>
              <a:t>73</a:t>
            </a:r>
            <a:r>
              <a:rPr lang="en-GB" b="0" i="0" dirty="0"/>
              <a:t>, 357–369.</a:t>
            </a:r>
            <a:endParaRPr lang="en-GB" dirty="0"/>
          </a:p>
          <a:p>
            <a:r>
              <a:rPr lang="en-GB" dirty="0"/>
              <a:t>N. Mathebula (2015). “Surviving First Year of University as a Student: Is it a Jungle?”, </a:t>
            </a:r>
            <a:r>
              <a:rPr lang="en-GB" i="1" dirty="0"/>
              <a:t>Int. J. Educ. Sci.</a:t>
            </a:r>
            <a:r>
              <a:rPr lang="en-GB" i="0" dirty="0"/>
              <a:t>, </a:t>
            </a:r>
            <a:r>
              <a:rPr lang="en-GB" b="1" i="0" dirty="0"/>
              <a:t>9</a:t>
            </a:r>
            <a:r>
              <a:rPr lang="en-GB" b="0" i="0" dirty="0"/>
              <a:t>, 47–54.</a:t>
            </a:r>
            <a:endParaRPr lang="en-GB" dirty="0"/>
          </a:p>
          <a:p>
            <a:r>
              <a:rPr lang="en-GB" dirty="0"/>
              <a:t>J. </a:t>
            </a:r>
            <a:r>
              <a:rPr lang="en-GB" dirty="0" err="1"/>
              <a:t>Raacke</a:t>
            </a:r>
            <a:r>
              <a:rPr lang="en-GB" dirty="0"/>
              <a:t> and J. Bonds-</a:t>
            </a:r>
            <a:r>
              <a:rPr lang="en-GB" dirty="0" err="1"/>
              <a:t>Raacke</a:t>
            </a:r>
            <a:r>
              <a:rPr lang="en-GB" dirty="0"/>
              <a:t> (2015). “Are students really connected? Predicting college adjustment from social network usage”, </a:t>
            </a:r>
            <a:r>
              <a:rPr lang="en-GB" i="1" dirty="0"/>
              <a:t>Educ. Psychol.</a:t>
            </a:r>
            <a:r>
              <a:rPr lang="en-GB" i="0" dirty="0"/>
              <a:t>, </a:t>
            </a:r>
            <a:r>
              <a:rPr lang="en-GB" b="1" i="0" dirty="0"/>
              <a:t>35</a:t>
            </a:r>
            <a:r>
              <a:rPr lang="en-GB" b="0" i="0" dirty="0"/>
              <a:t>, 819–834.</a:t>
            </a:r>
            <a:endParaRPr lang="en-GB" dirty="0"/>
          </a:p>
          <a:p>
            <a:r>
              <a:rPr lang="en-GB" dirty="0"/>
              <a:t>S. G. A. van </a:t>
            </a:r>
            <a:r>
              <a:rPr lang="en-GB" dirty="0" err="1"/>
              <a:t>Herpen</a:t>
            </a:r>
            <a:r>
              <a:rPr lang="en-GB" dirty="0"/>
              <a:t> </a:t>
            </a:r>
            <a:r>
              <a:rPr lang="en-GB" i="1" dirty="0"/>
              <a:t>et al.</a:t>
            </a:r>
            <a:r>
              <a:rPr lang="en-GB" dirty="0"/>
              <a:t> (2017). “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predictors of first-year academic success at university: pre-university effort, pre-university self-efficacy, and pre-university reasons for attending university”, 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Educ. Res. Eval.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52–72. </a:t>
            </a:r>
            <a:endParaRPr lang="en-GB" i="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H. Jones </a:t>
            </a:r>
            <a:r>
              <a:rPr lang="en-GB" i="1" dirty="0"/>
              <a:t>et al.</a:t>
            </a:r>
            <a:r>
              <a:rPr lang="en-GB" i="0" dirty="0"/>
              <a:t> (2015). “Indications of Knowledge Retention in the Transition to Higher Education”, </a:t>
            </a:r>
            <a:r>
              <a:rPr lang="en-GB" i="1" dirty="0"/>
              <a:t>J. Biol. Educ.</a:t>
            </a:r>
            <a:r>
              <a:rPr lang="en-GB" i="0" dirty="0"/>
              <a:t>, </a:t>
            </a:r>
            <a:r>
              <a:rPr lang="en-GB" b="1" i="0" dirty="0"/>
              <a:t>49</a:t>
            </a:r>
            <a:r>
              <a:rPr lang="en-GB" b="0" i="0" dirty="0"/>
              <a:t>, 261–273.</a:t>
            </a:r>
          </a:p>
          <a:p>
            <a:r>
              <a:rPr lang="en-GB" b="0" i="0" dirty="0"/>
              <a:t>H. Jones </a:t>
            </a:r>
            <a:r>
              <a:rPr lang="en-GB" b="0" i="1" dirty="0"/>
              <a:t>et al.</a:t>
            </a:r>
            <a:r>
              <a:rPr lang="en-GB" b="0" i="0" dirty="0"/>
              <a:t> (2017). “Unexpected benefits of pre-university skills training for A-level students”, </a:t>
            </a:r>
            <a:r>
              <a:rPr lang="en-GB" b="0" i="1" dirty="0"/>
              <a:t>Educ. Stud.</a:t>
            </a:r>
            <a:r>
              <a:rPr lang="en-GB" b="0" i="0" dirty="0"/>
              <a:t>, </a:t>
            </a:r>
            <a:r>
              <a:rPr lang="en-GB" b="1" i="0" dirty="0"/>
              <a:t>43</a:t>
            </a:r>
            <a:r>
              <a:rPr lang="en-GB" b="0" i="0" dirty="0"/>
              <a:t>, 67–70.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D14CB-67B0-4167-97B9-BB0F69E70C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9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D14CB-67B0-4167-97B9-BB0F69E70C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1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38C8EF-EFCC-41CA-8744-CBDAF2923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2"/>
          <a:stretch/>
        </p:blipFill>
        <p:spPr>
          <a:xfrm>
            <a:off x="0" y="692150"/>
            <a:ext cx="9144000" cy="6165850"/>
          </a:xfrm>
          <a:prstGeom prst="rect">
            <a:avLst/>
          </a:prstGeom>
        </p:spPr>
      </p:pic>
      <p:pic>
        <p:nvPicPr>
          <p:cNvPr id="4110" name="Picture 14" descr="Orange_716_ppt_small">
            <a:extLst>
              <a:ext uri="{FF2B5EF4-FFF2-40B4-BE49-F238E27FC236}">
                <a16:creationId xmlns:a16="http://schemas.microsoft.com/office/drawing/2014/main" id="{8C19053C-6BEA-4D07-AAC8-3B4FC48E0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33252" r="3369"/>
          <a:stretch>
            <a:fillRect/>
          </a:stretch>
        </p:blipFill>
        <p:spPr bwMode="auto">
          <a:xfrm>
            <a:off x="0" y="-7938"/>
            <a:ext cx="9144000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DC02C661-EF0D-4116-82FA-9E35280DE1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FCD89C7-552F-4AF5-9BE3-1CAAD4AF2F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0E3EB223-6A74-46A9-96C5-F2D8114268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A36F-203F-4081-B369-F4F0FA82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C56DD-E9BA-458C-AD5E-BFE2FB65E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7F83E-4927-465C-BB58-1A261C765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41315E-F451-4FFB-B174-A8EC31AD8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62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124D3-3BD0-4E98-9C85-7BCD1BDB0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66292-66BC-4B12-9D66-B045A819E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53AF1-6D8B-45C4-B1C4-0203ECC31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65E223-B89A-4502-B171-5048FD84D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10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0E4-CAB6-4CE2-A154-F2115780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ADCF-B80D-4D14-AB0C-85E24CA6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A993C-F74E-4D98-A24A-9AAD23756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BF06E9-0F03-4019-8E51-32019E3BE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3911-CA68-420E-9CD5-CFDDEA2B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260C9-5D34-49D6-BFFF-10A67128D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46D97-88DD-4692-A02D-8033EBCE4C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AEF3CF-762E-4B13-A036-FA976077E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99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6558-5EE9-4341-A8E6-98A97EB2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59566-236A-4C0C-9AEB-9D303F6A3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200" y="2008263"/>
            <a:ext cx="4168775" cy="4157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83895-B6C9-4022-8D12-D0386A4C8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375" y="2008263"/>
            <a:ext cx="4168775" cy="4157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C93FE-79CC-49BF-B0E0-BA505AB48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302E65-2144-4F75-A96E-4689E8C8F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33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550A-4EF4-4563-B3F6-6BD32002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752030"/>
            <a:ext cx="7886700" cy="9386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4B25E-E58A-4AD2-8203-C65187CFF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DE911-53D4-4451-8A27-B549FA8F1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EAD25-57A7-49E1-B89D-E780AF56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00131-90A5-429A-9F9A-EF5E0B5CF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14F89-FD0A-4F16-AB84-B61EE356EF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028776-D73F-44A6-A14F-602D1F394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5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F310-4919-4E61-9008-DEF18401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5C383-B692-40F1-A118-D3F356230A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F3DBB-9863-4E72-861F-44DC30463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21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8D1F4-E84D-4F21-BFF5-5D61BE9711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334AED-3A29-49E6-AB07-B1D32853B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91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76C0-A927-4BDA-B760-B096BC5A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F6CF9-D8B5-4435-9F9B-F92611910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6CA64-B4C0-42D4-B216-86DAECB79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0BD24-F36B-4BBC-8D09-742661DF3C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D5C357-D672-4885-ABE5-9B07EE78E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86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90C0-851A-44F0-BE55-A8598944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96AF-8A62-43C1-B324-757934BD1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54E68-E6F2-423B-984B-41E7A6239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0A077-51E6-424C-A8D6-AF593DFBD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C9E87D-B175-4CC3-96E5-F80E57149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12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Orange_716_ppt_wide">
            <a:extLst>
              <a:ext uri="{FF2B5EF4-FFF2-40B4-BE49-F238E27FC236}">
                <a16:creationId xmlns:a16="http://schemas.microsoft.com/office/drawing/2014/main" id="{A0E04BD9-E6FA-466F-9865-28562F7571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58717" r="2190"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8780F57D-148F-4819-90F8-7EE98CBC9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771314"/>
            <a:ext cx="8489950" cy="97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42BF8D4-4D17-405B-839C-6F169EF42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000307"/>
            <a:ext cx="8489950" cy="416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FC66E40-EAC0-403C-AC65-40B1A9985E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344" y="1"/>
            <a:ext cx="1008062" cy="51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28B88573-532C-4AD7-A60C-450E133FF16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A7600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A7600"/>
        </a:buClr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A7600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A7600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A7600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B7A3F6-C427-4A3B-BD32-B256D0DB9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1682496"/>
            <a:ext cx="8496300" cy="2322766"/>
          </a:xfrm>
        </p:spPr>
        <p:txBody>
          <a:bodyPr/>
          <a:lstStyle/>
          <a:p>
            <a:r>
              <a:rPr lang="en-GB" dirty="0"/>
              <a:t>Easing the Transition from Further to Higher Education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Use of Moodle to Welcome New Chemistry Students – A Pilot Study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51FFC0-560A-4FE1-B1A1-15C8F56F0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4741926"/>
            <a:ext cx="8496300" cy="642873"/>
          </a:xfrm>
        </p:spPr>
        <p:txBody>
          <a:bodyPr/>
          <a:lstStyle/>
          <a:p>
            <a:r>
              <a:rPr lang="en-GB" sz="2400" dirty="0"/>
              <a:t>Stephen E. Potts and Mirabel A. Brow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D0C66-DBA3-424F-A6EB-A284281B4D1B}"/>
              </a:ext>
            </a:extLst>
          </p:cNvPr>
          <p:cNvSpPr txBox="1"/>
          <p:nvPr/>
        </p:nvSpPr>
        <p:spPr>
          <a:xfrm>
            <a:off x="256032" y="322645"/>
            <a:ext cx="357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DEPARTMENT OF CHEMISTRY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6882D0-6F3A-4203-B73D-CF0E27D2ED28}"/>
              </a:ext>
            </a:extLst>
          </p:cNvPr>
          <p:cNvGrpSpPr/>
          <p:nvPr/>
        </p:nvGrpSpPr>
        <p:grpSpPr>
          <a:xfrm>
            <a:off x="6284672" y="5974962"/>
            <a:ext cx="3717758" cy="764761"/>
            <a:chOff x="502997" y="32359212"/>
            <a:chExt cx="3717758" cy="7647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6B527C-7B27-4954-BF98-6712FCD9E679}"/>
                </a:ext>
              </a:extLst>
            </p:cNvPr>
            <p:cNvSpPr txBox="1"/>
            <p:nvPr/>
          </p:nvSpPr>
          <p:spPr>
            <a:xfrm>
              <a:off x="502997" y="32359212"/>
              <a:ext cx="3717758" cy="76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44500">
                <a:lnSpc>
                  <a:spcPct val="114000"/>
                </a:lnSpc>
              </a:pP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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	s.potts@ucl.ac.uk</a:t>
              </a:r>
            </a:p>
            <a:p>
              <a:pPr defTabSz="444500">
                <a:lnSpc>
                  <a:spcPct val="114000"/>
                </a:lnSpc>
              </a:pP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@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StephenEPotts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Image result for twitter logo png">
              <a:extLst>
                <a:ext uri="{FF2B5EF4-FFF2-40B4-BE49-F238E27FC236}">
                  <a16:creationId xmlns:a16="http://schemas.microsoft.com/office/drawing/2014/main" id="{3FD2FD28-D9CF-45F3-87BC-A25FA584F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35" y="32781557"/>
              <a:ext cx="270936" cy="270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658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4D688C-2FE9-45AC-8FC6-5ACB98B7E428}"/>
              </a:ext>
            </a:extLst>
          </p:cNvPr>
          <p:cNvSpPr/>
          <p:nvPr/>
        </p:nvSpPr>
        <p:spPr>
          <a:xfrm>
            <a:off x="4695825" y="2218764"/>
            <a:ext cx="4200525" cy="4485127"/>
          </a:xfrm>
          <a:prstGeom prst="roundRect">
            <a:avLst>
              <a:gd name="adj" fmla="val 6193"/>
            </a:avLst>
          </a:prstGeom>
          <a:solidFill>
            <a:srgbClr val="FADBD8"/>
          </a:solidFill>
          <a:ln w="190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06174"/>
                </a:solidFill>
              </a:rPr>
              <a:t>Practice Assignments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Provision of e-texts covering key revision topics required prior to starting the course.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F1CC7-D4EC-41D4-A123-82A415F9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771314"/>
            <a:ext cx="8489950" cy="562186"/>
          </a:xfrm>
        </p:spPr>
        <p:txBody>
          <a:bodyPr/>
          <a:lstStyle/>
          <a:p>
            <a:r>
              <a:rPr lang="en-GB" dirty="0"/>
              <a:t>Page Sections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E3BB8-42A6-4BB4-B07F-C18960E90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7483" r="32259" b="82620"/>
          <a:stretch/>
        </p:blipFill>
        <p:spPr>
          <a:xfrm>
            <a:off x="0" y="1444305"/>
            <a:ext cx="9144000" cy="63678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CAFCA-941A-445B-AA55-2D8DC6EB1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EF89DF-E6BE-4FC6-A66E-5E587E8ADA46}"/>
              </a:ext>
            </a:extLst>
          </p:cNvPr>
          <p:cNvSpPr/>
          <p:nvPr/>
        </p:nvSpPr>
        <p:spPr>
          <a:xfrm>
            <a:off x="247650" y="2219552"/>
            <a:ext cx="4200525" cy="2195134"/>
          </a:xfrm>
          <a:prstGeom prst="roundRect">
            <a:avLst>
              <a:gd name="adj" fmla="val 12204"/>
            </a:avLst>
          </a:prstGeom>
          <a:solidFill>
            <a:srgbClr val="FDEBD0"/>
          </a:solidFill>
          <a:ln w="190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06174"/>
                </a:solidFill>
              </a:rPr>
              <a:t>Pre-Reading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Provision of e-texts covering key revision topics required prior to starting the course (</a:t>
            </a:r>
            <a:r>
              <a:rPr lang="en-GB" dirty="0" err="1">
                <a:solidFill>
                  <a:schemeClr val="tx1"/>
                </a:solidFill>
              </a:rPr>
              <a:t>Bibliotech</a:t>
            </a:r>
            <a:r>
              <a:rPr lang="en-GB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83FC6F-0BC7-4B48-8EB2-2367AF84DCA1}"/>
              </a:ext>
            </a:extLst>
          </p:cNvPr>
          <p:cNvSpPr/>
          <p:nvPr/>
        </p:nvSpPr>
        <p:spPr>
          <a:xfrm>
            <a:off x="256395" y="4538254"/>
            <a:ext cx="4171950" cy="2195133"/>
          </a:xfrm>
          <a:prstGeom prst="roundRect">
            <a:avLst>
              <a:gd name="adj" fmla="val 12779"/>
            </a:avLst>
          </a:prstGeom>
          <a:solidFill>
            <a:srgbClr val="D6EAF8"/>
          </a:solidFill>
          <a:ln w="190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06174"/>
                </a:solidFill>
              </a:rPr>
              <a:t>Revision Resources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Quizzes that participants can retake as much as they like.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Plenty of feedback provided.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3C50C5-FCCC-403E-B8B5-DF6EA177278A}"/>
              </a:ext>
            </a:extLst>
          </p:cNvPr>
          <p:cNvSpPr/>
          <p:nvPr/>
        </p:nvSpPr>
        <p:spPr>
          <a:xfrm>
            <a:off x="4650658" y="1501455"/>
            <a:ext cx="3097160" cy="270195"/>
          </a:xfrm>
          <a:prstGeom prst="roundRect">
            <a:avLst/>
          </a:prstGeom>
          <a:noFill/>
          <a:ln w="28575"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2F05D-3AC0-415D-89C1-6E856A8E7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3555036"/>
            <a:ext cx="3962400" cy="7924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7E40CC-7527-4248-8356-0FBA787BAA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19320" y="5900836"/>
            <a:ext cx="3657184" cy="8030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90BF4D-51DA-4684-8963-CCB6A085E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44" y="3556966"/>
            <a:ext cx="3279686" cy="30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8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1CC7-D4EC-41D4-A123-82A415F9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771314"/>
            <a:ext cx="8489950" cy="562186"/>
          </a:xfrm>
        </p:spPr>
        <p:txBody>
          <a:bodyPr/>
          <a:lstStyle/>
          <a:p>
            <a:r>
              <a:rPr lang="en-GB" dirty="0"/>
              <a:t>Page Sections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E3BB8-42A6-4BB4-B07F-C18960E90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7483" r="32259" b="82620"/>
          <a:stretch/>
        </p:blipFill>
        <p:spPr>
          <a:xfrm>
            <a:off x="0" y="1444305"/>
            <a:ext cx="9144000" cy="63678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CAFCA-941A-445B-AA55-2D8DC6EB1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CB1635-C284-4AB7-8999-1590E55A2764}"/>
              </a:ext>
            </a:extLst>
          </p:cNvPr>
          <p:cNvSpPr/>
          <p:nvPr/>
        </p:nvSpPr>
        <p:spPr>
          <a:xfrm>
            <a:off x="4689989" y="2263455"/>
            <a:ext cx="4206361" cy="2402648"/>
          </a:xfrm>
          <a:prstGeom prst="roundRect">
            <a:avLst>
              <a:gd name="adj" fmla="val 12431"/>
            </a:avLst>
          </a:prstGeom>
          <a:solidFill>
            <a:srgbClr val="FCF3CF"/>
          </a:solidFill>
          <a:ln w="190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06174"/>
                </a:solidFill>
              </a:rPr>
              <a:t>Beyond Exams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Information about extra-curricular activities (both general and chemistry-related).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Link to Royal Society of Chemistry.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Link to the department’s Chemical &amp; Physical Society.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2FF98BC-1398-489F-8C56-9C232A2F37C0}"/>
              </a:ext>
            </a:extLst>
          </p:cNvPr>
          <p:cNvSpPr/>
          <p:nvPr/>
        </p:nvSpPr>
        <p:spPr>
          <a:xfrm>
            <a:off x="4689989" y="4881310"/>
            <a:ext cx="4206361" cy="1784961"/>
          </a:xfrm>
          <a:prstGeom prst="roundRect">
            <a:avLst>
              <a:gd name="adj" fmla="val 14782"/>
            </a:avLst>
          </a:prstGeom>
          <a:solidFill>
            <a:srgbClr val="E8DAEF"/>
          </a:solidFill>
          <a:ln w="190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06174"/>
                </a:solidFill>
              </a:rPr>
              <a:t>Just For Fun!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Information about extra-curricular activities</a:t>
            </a:r>
          </a:p>
          <a:p>
            <a:pPr marL="742950" lvl="1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general</a:t>
            </a:r>
          </a:p>
          <a:p>
            <a:pPr marL="742950" lvl="1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chemistry-related</a:t>
            </a:r>
          </a:p>
          <a:p>
            <a:pPr algn="ctr">
              <a:spcAft>
                <a:spcPts val="600"/>
              </a:spcAft>
            </a:pPr>
            <a:endParaRPr lang="en-GB" b="1" dirty="0">
              <a:solidFill>
                <a:srgbClr val="006174"/>
              </a:solidFill>
            </a:endParaRPr>
          </a:p>
          <a:p>
            <a:pPr>
              <a:spcAft>
                <a:spcPts val="600"/>
              </a:spcAft>
              <a:buClr>
                <a:srgbClr val="006174"/>
              </a:buClr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3C50C5-FCCC-403E-B8B5-DF6EA177278A}"/>
              </a:ext>
            </a:extLst>
          </p:cNvPr>
          <p:cNvSpPr/>
          <p:nvPr/>
        </p:nvSpPr>
        <p:spPr>
          <a:xfrm>
            <a:off x="7777316" y="1501455"/>
            <a:ext cx="1288026" cy="270195"/>
          </a:xfrm>
          <a:prstGeom prst="roundRect">
            <a:avLst/>
          </a:prstGeom>
          <a:noFill/>
          <a:ln w="28575"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C214D1-3587-436B-AA80-89F84C3D9824}"/>
              </a:ext>
            </a:extLst>
          </p:cNvPr>
          <p:cNvSpPr/>
          <p:nvPr/>
        </p:nvSpPr>
        <p:spPr>
          <a:xfrm>
            <a:off x="247650" y="2263456"/>
            <a:ext cx="4206363" cy="4402816"/>
          </a:xfrm>
          <a:prstGeom prst="roundRect">
            <a:avLst>
              <a:gd name="adj" fmla="val 6837"/>
            </a:avLst>
          </a:prstGeom>
          <a:solidFill>
            <a:srgbClr val="D5F5E3"/>
          </a:solidFill>
          <a:ln w="190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06174"/>
                </a:solidFill>
              </a:rPr>
              <a:t>Laboratory Introduction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Videos on how we run our labs and what it’s like doing a practical.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Lab technique simulations for practice (Learning Science).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115BF2A-FD93-4AC1-9430-AF435009EB43}"/>
              </a:ext>
            </a:extLst>
          </p:cNvPr>
          <p:cNvSpPr/>
          <p:nvPr/>
        </p:nvSpPr>
        <p:spPr>
          <a:xfrm>
            <a:off x="57765" y="1771842"/>
            <a:ext cx="1672712" cy="270195"/>
          </a:xfrm>
          <a:prstGeom prst="roundRect">
            <a:avLst/>
          </a:prstGeom>
          <a:noFill/>
          <a:ln w="28575"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C8BB2-514B-4459-B000-2C32845F2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2" y="4119717"/>
            <a:ext cx="4067778" cy="22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2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D174A-A707-42FA-A2DA-42439EA9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Participants (</a:t>
            </a:r>
            <a:r>
              <a:rPr lang="en-GB" i="1" dirty="0"/>
              <a:t>n</a:t>
            </a:r>
            <a:r>
              <a:rPr lang="en-GB" dirty="0"/>
              <a:t> = 60)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D3690-E894-46EB-8AEA-3D28F40D6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8D8DEC9-F263-4D95-9C8A-3FBF2B4D7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47619"/>
              </p:ext>
            </p:extLst>
          </p:nvPr>
        </p:nvGraphicFramePr>
        <p:xfrm>
          <a:off x="4478164" y="2441709"/>
          <a:ext cx="4480492" cy="3428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8164" y="2441709"/>
                        <a:ext cx="4480492" cy="3428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C8CC4E5-DC28-4DD2-A5D9-C2CEFD5D5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69174"/>
              </p:ext>
            </p:extLst>
          </p:nvPr>
        </p:nvGraphicFramePr>
        <p:xfrm>
          <a:off x="44251" y="2464153"/>
          <a:ext cx="4462353" cy="3388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Graph" r:id="rId6" imgW="3906000" imgH="2964960" progId="Origin50.Graph">
                  <p:embed/>
                </p:oleObj>
              </mc:Choice>
              <mc:Fallback>
                <p:oleObj name="Graph" r:id="rId6" imgW="3906000" imgH="2964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51" y="2464153"/>
                        <a:ext cx="4462353" cy="3388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A7FFD73-4D17-40E2-9B7B-8D2B16585469}"/>
              </a:ext>
            </a:extLst>
          </p:cNvPr>
          <p:cNvSpPr txBox="1"/>
          <p:nvPr/>
        </p:nvSpPr>
        <p:spPr>
          <a:xfrm>
            <a:off x="5025412" y="2153854"/>
            <a:ext cx="338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A7600"/>
                </a:solidFill>
              </a:rPr>
              <a:t>Area of Study at University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4FD7AB-886A-4272-AB52-CBC83A9383F9}"/>
              </a:ext>
            </a:extLst>
          </p:cNvPr>
          <p:cNvSpPr txBox="1"/>
          <p:nvPr/>
        </p:nvSpPr>
        <p:spPr>
          <a:xfrm>
            <a:off x="466001" y="2176298"/>
            <a:ext cx="394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A7600"/>
                </a:solidFill>
              </a:rPr>
              <a:t>Pre-University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129835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B5A8-2CB1-4790-A268-D3F39411A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Participants (</a:t>
            </a:r>
            <a:r>
              <a:rPr lang="en-GB" i="1" dirty="0"/>
              <a:t>n</a:t>
            </a:r>
            <a:r>
              <a:rPr lang="en-GB" dirty="0"/>
              <a:t> = 60)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E23C5-BF00-45E1-B7C8-4F078EC2B6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13</a:t>
            </a:fld>
            <a:endParaRPr lang="en-US" alt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B568B66-1ADB-4277-AE6B-9A3CC9FF8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723285"/>
              </p:ext>
            </p:extLst>
          </p:nvPr>
        </p:nvGraphicFramePr>
        <p:xfrm>
          <a:off x="2127065" y="3934511"/>
          <a:ext cx="4889869" cy="305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Graph" r:id="rId3" imgW="5760000" imgH="3600000" progId="Origin50.Graph">
                  <p:embed/>
                </p:oleObj>
              </mc:Choice>
              <mc:Fallback>
                <p:oleObj name="Graph" r:id="rId3" imgW="5760000" imgH="3600000" progId="Origin50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4B3D3F8-72DB-4C80-8DFF-1D9CDE55B7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7065" y="3934511"/>
                        <a:ext cx="4889869" cy="3056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09CEF97-385C-43E1-949F-2747768A4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286244"/>
              </p:ext>
            </p:extLst>
          </p:nvPr>
        </p:nvGraphicFramePr>
        <p:xfrm>
          <a:off x="223511" y="1287113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675EB62-6176-43EC-A34F-EBA02AC947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511" y="1287113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4D961F-31BC-48C1-9DDA-5E2D72E0D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68783"/>
              </p:ext>
            </p:extLst>
          </p:nvPr>
        </p:nvGraphicFramePr>
        <p:xfrm>
          <a:off x="4720172" y="1287379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412F086-B231-4087-8DDA-B5CD73AB4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0172" y="1287379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9BE12E-8693-45E4-B570-6615DFD99B94}"/>
              </a:ext>
            </a:extLst>
          </p:cNvPr>
          <p:cNvSpPr txBox="1"/>
          <p:nvPr/>
        </p:nvSpPr>
        <p:spPr>
          <a:xfrm>
            <a:off x="5403443" y="1268063"/>
            <a:ext cx="267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A7600"/>
                </a:solidFill>
              </a:rPr>
              <a:t>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7E94C-C3F8-4686-9274-9662ED920557}"/>
              </a:ext>
            </a:extLst>
          </p:cNvPr>
          <p:cNvSpPr txBox="1"/>
          <p:nvPr/>
        </p:nvSpPr>
        <p:spPr>
          <a:xfrm>
            <a:off x="905736" y="1268063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A7600"/>
                </a:solidFill>
              </a:rPr>
              <a:t>Gender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36F15-FECE-4D6D-BD31-5926FFE0E6CA}"/>
              </a:ext>
            </a:extLst>
          </p:cNvPr>
          <p:cNvSpPr txBox="1"/>
          <p:nvPr/>
        </p:nvSpPr>
        <p:spPr>
          <a:xfrm>
            <a:off x="4571999" y="4307070"/>
            <a:ext cx="267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A7600"/>
                </a:solidFill>
              </a:rPr>
              <a:t>Nationality</a:t>
            </a:r>
          </a:p>
        </p:txBody>
      </p:sp>
    </p:spTree>
    <p:extLst>
      <p:ext uri="{BB962C8B-B14F-4D97-AF65-F5344CB8AC3E}">
        <p14:creationId xmlns:p14="http://schemas.microsoft.com/office/powerpoint/2010/main" val="403182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D174A-A707-42FA-A2DA-42439EA9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“I found the following activities useful.”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D3690-E894-46EB-8AEA-3D28F40D6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14</a:t>
            </a:fld>
            <a:endParaRPr lang="en-US" alt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FAF8B2-CE28-418D-A838-FA847A9B2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778920"/>
              </p:ext>
            </p:extLst>
          </p:nvPr>
        </p:nvGraphicFramePr>
        <p:xfrm>
          <a:off x="104775" y="1181100"/>
          <a:ext cx="9153525" cy="5676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Graph" r:id="rId3" imgW="5040000" imgH="3600000" progId="Origin95.Graph">
                  <p:embed/>
                </p:oleObj>
              </mc:Choice>
              <mc:Fallback>
                <p:oleObj name="Graph" r:id="rId3" imgW="5040000" imgH="36000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75" y="1181100"/>
                        <a:ext cx="9153525" cy="5676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20AC69-F1F3-4FE0-9C23-4563D5FF0768}"/>
              </a:ext>
            </a:extLst>
          </p:cNvPr>
          <p:cNvSpPr/>
          <p:nvPr/>
        </p:nvSpPr>
        <p:spPr>
          <a:xfrm>
            <a:off x="714375" y="5172075"/>
            <a:ext cx="1695450" cy="542925"/>
          </a:xfrm>
          <a:prstGeom prst="roundRect">
            <a:avLst/>
          </a:prstGeom>
          <a:noFill/>
          <a:ln w="19050"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392EF4-455E-420E-AD54-04C922A144D9}"/>
              </a:ext>
            </a:extLst>
          </p:cNvPr>
          <p:cNvSpPr/>
          <p:nvPr/>
        </p:nvSpPr>
        <p:spPr>
          <a:xfrm>
            <a:off x="857251" y="3248025"/>
            <a:ext cx="1552574" cy="542925"/>
          </a:xfrm>
          <a:prstGeom prst="roundRect">
            <a:avLst/>
          </a:prstGeom>
          <a:noFill/>
          <a:ln w="19050"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D69F6B-1F78-4FEC-950D-FA9D223B50EB}"/>
              </a:ext>
            </a:extLst>
          </p:cNvPr>
          <p:cNvSpPr/>
          <p:nvPr/>
        </p:nvSpPr>
        <p:spPr>
          <a:xfrm>
            <a:off x="714375" y="4314720"/>
            <a:ext cx="1695450" cy="323955"/>
          </a:xfrm>
          <a:prstGeom prst="roundRect">
            <a:avLst/>
          </a:prstGeom>
          <a:noFill/>
          <a:ln w="19050"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ECCC793-3D11-4E64-8677-9752EFEF09B6}"/>
              </a:ext>
            </a:extLst>
          </p:cNvPr>
          <p:cNvSpPr/>
          <p:nvPr/>
        </p:nvSpPr>
        <p:spPr>
          <a:xfrm>
            <a:off x="185344" y="2133601"/>
            <a:ext cx="2224480" cy="771524"/>
          </a:xfrm>
          <a:prstGeom prst="roundRect">
            <a:avLst>
              <a:gd name="adj" fmla="val 11729"/>
            </a:avLst>
          </a:prstGeom>
          <a:noFill/>
          <a:ln w="19050"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1DDCA5-B9FC-42EF-838B-908DFA782A4F}"/>
              </a:ext>
            </a:extLst>
          </p:cNvPr>
          <p:cNvSpPr/>
          <p:nvPr/>
        </p:nvSpPr>
        <p:spPr>
          <a:xfrm>
            <a:off x="104775" y="3524250"/>
            <a:ext cx="80569" cy="20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54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D6D5-624D-451C-8246-3AC1867D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in confidence and anxiety?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89F27-42EC-424C-B130-4AF10A20D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460747"/>
            <a:ext cx="8489950" cy="74289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Responses to a questionnaire before term 1 (</a:t>
            </a:r>
            <a:r>
              <a:rPr lang="en-GB" sz="2000" i="1" dirty="0"/>
              <a:t>n</a:t>
            </a:r>
            <a:r>
              <a:rPr lang="en-GB" sz="2000" dirty="0"/>
              <a:t> = 60) were compared to those from a questionnaire at the end of term 1 (</a:t>
            </a:r>
            <a:r>
              <a:rPr lang="en-GB" sz="2000" i="1" dirty="0"/>
              <a:t>n</a:t>
            </a:r>
            <a:r>
              <a:rPr lang="en-GB" sz="2000" dirty="0"/>
              <a:t> = 34) using a Mann-Whitney U test.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97477-918C-47D4-9161-563EB41AB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15</a:t>
            </a:fld>
            <a:endParaRPr lang="en-US" alt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76661D8-1B20-4532-85DF-F87C15CB2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106787"/>
              </p:ext>
            </p:extLst>
          </p:nvPr>
        </p:nvGraphicFramePr>
        <p:xfrm>
          <a:off x="4762046" y="3303253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046" y="3303253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46DF93D-3080-480E-B599-53E660F8D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918612"/>
              </p:ext>
            </p:extLst>
          </p:nvPr>
        </p:nvGraphicFramePr>
        <p:xfrm>
          <a:off x="650875" y="3303253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0875" y="3303253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ACDE6CD-051B-4496-9BA8-FDD20A6AD84C}"/>
              </a:ext>
            </a:extLst>
          </p:cNvPr>
          <p:cNvSpPr txBox="1"/>
          <p:nvPr/>
        </p:nvSpPr>
        <p:spPr>
          <a:xfrm>
            <a:off x="4803320" y="2505670"/>
            <a:ext cx="383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A7600"/>
                </a:solidFill>
              </a:rPr>
              <a:t>“I am anxious about my time at university.”</a:t>
            </a:r>
          </a:p>
          <a:p>
            <a:pPr algn="ctr"/>
            <a:r>
              <a:rPr lang="en-GB" i="1" dirty="0">
                <a:solidFill>
                  <a:srgbClr val="EA7600"/>
                </a:solidFill>
              </a:rPr>
              <a:t>p</a:t>
            </a:r>
            <a:r>
              <a:rPr lang="en-GB" dirty="0">
                <a:solidFill>
                  <a:srgbClr val="EA7600"/>
                </a:solidFill>
              </a:rPr>
              <a:t> = 0.825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0EFB8-F824-4B40-8BFE-9D00CC828342}"/>
              </a:ext>
            </a:extLst>
          </p:cNvPr>
          <p:cNvSpPr txBox="1"/>
          <p:nvPr/>
        </p:nvSpPr>
        <p:spPr>
          <a:xfrm>
            <a:off x="733425" y="2505670"/>
            <a:ext cx="383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A7600"/>
                </a:solidFill>
              </a:rPr>
              <a:t>“I am confident with coping with the workload at university.”</a:t>
            </a:r>
          </a:p>
          <a:p>
            <a:pPr algn="ctr"/>
            <a:r>
              <a:rPr lang="en-GB" i="1" dirty="0">
                <a:solidFill>
                  <a:srgbClr val="EA7600"/>
                </a:solidFill>
              </a:rPr>
              <a:t>p</a:t>
            </a:r>
            <a:r>
              <a:rPr lang="en-GB" dirty="0">
                <a:solidFill>
                  <a:srgbClr val="EA7600"/>
                </a:solidFill>
              </a:rPr>
              <a:t> = 0.760</a:t>
            </a:r>
          </a:p>
        </p:txBody>
      </p:sp>
    </p:spTree>
    <p:extLst>
      <p:ext uri="{BB962C8B-B14F-4D97-AF65-F5344CB8AC3E}">
        <p14:creationId xmlns:p14="http://schemas.microsoft.com/office/powerpoint/2010/main" val="262497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1178-73BD-45A6-89B5-1596E7C3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1E14-52E4-464B-8150-C9FABF985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GB" sz="2400" dirty="0"/>
              <a:t>Students need clarity on what to expect at university.</a:t>
            </a:r>
          </a:p>
          <a:p>
            <a:pPr>
              <a:spcAft>
                <a:spcPts val="800"/>
              </a:spcAft>
            </a:pPr>
            <a:r>
              <a:rPr lang="en-GB" sz="2400" dirty="0"/>
              <a:t>A welcome page needs to encourage students to engage with the page and invest time in it before coming to university.</a:t>
            </a:r>
          </a:p>
          <a:p>
            <a:pPr lvl="1">
              <a:spcAft>
                <a:spcPts val="800"/>
              </a:spcAft>
            </a:pPr>
            <a:r>
              <a:rPr lang="en-GB" sz="2000" dirty="0"/>
              <a:t>More course-like structure to help students follow through and/or more gamification.</a:t>
            </a:r>
          </a:p>
          <a:p>
            <a:pPr>
              <a:spcAft>
                <a:spcPts val="800"/>
              </a:spcAft>
            </a:pPr>
            <a:r>
              <a:rPr lang="en-GB" sz="2400" dirty="0"/>
              <a:t>Careful thought needs to be put into how we can help international students understand how university works in the UK.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146E1-E144-424E-A526-0B78B28B7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8946E7-7A22-43B4-B1AE-75D70B550B30}"/>
              </a:ext>
            </a:extLst>
          </p:cNvPr>
          <p:cNvGrpSpPr/>
          <p:nvPr/>
        </p:nvGrpSpPr>
        <p:grpSpPr>
          <a:xfrm>
            <a:off x="6284672" y="5974962"/>
            <a:ext cx="3717758" cy="764761"/>
            <a:chOff x="502997" y="32359212"/>
            <a:chExt cx="3717758" cy="76476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B546C1-D6D2-4723-9222-0CD6BCD4DCD4}"/>
                </a:ext>
              </a:extLst>
            </p:cNvPr>
            <p:cNvSpPr txBox="1"/>
            <p:nvPr/>
          </p:nvSpPr>
          <p:spPr>
            <a:xfrm>
              <a:off x="502997" y="32359212"/>
              <a:ext cx="3717758" cy="76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44500">
                <a:lnSpc>
                  <a:spcPct val="114000"/>
                </a:lnSpc>
              </a:pP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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	s.potts@ucl.ac.uk</a:t>
              </a:r>
            </a:p>
            <a:p>
              <a:pPr defTabSz="444500">
                <a:lnSpc>
                  <a:spcPct val="114000"/>
                </a:lnSpc>
              </a:pP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@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StephenEPotts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2" descr="Image result for twitter logo png">
              <a:extLst>
                <a:ext uri="{FF2B5EF4-FFF2-40B4-BE49-F238E27FC236}">
                  <a16:creationId xmlns:a16="http://schemas.microsoft.com/office/drawing/2014/main" id="{47B45CCA-D813-4A34-B691-27AB61314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35" y="32781557"/>
              <a:ext cx="270936" cy="270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2727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2D9E-F065-4D15-B86C-49C30196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Students’ Expectations of Feedback at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9654B-3623-4440-B06B-2248545D4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17</a:t>
            </a:fld>
            <a:endParaRPr lang="en-US" alt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39A09B0-0D23-4449-8940-A9222F506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534053"/>
              </p:ext>
            </p:extLst>
          </p:nvPr>
        </p:nvGraphicFramePr>
        <p:xfrm>
          <a:off x="4664707" y="3081128"/>
          <a:ext cx="4593594" cy="351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4707" y="3081128"/>
                        <a:ext cx="4593594" cy="3514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A25656B-70D0-4DA1-B624-8C5904B28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767307"/>
              </p:ext>
            </p:extLst>
          </p:nvPr>
        </p:nvGraphicFramePr>
        <p:xfrm>
          <a:off x="208201" y="2886076"/>
          <a:ext cx="4593594" cy="351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201" y="2886076"/>
                        <a:ext cx="4593594" cy="3514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B7ED65-40CA-4CBF-8CDD-A3B1CD89AB9D}"/>
              </a:ext>
            </a:extLst>
          </p:cNvPr>
          <p:cNvSpPr txBox="1"/>
          <p:nvPr/>
        </p:nvSpPr>
        <p:spPr>
          <a:xfrm>
            <a:off x="514350" y="2165656"/>
            <a:ext cx="383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A7600"/>
                </a:solidFill>
              </a:rPr>
              <a:t>How soon do you expect feedback after submission?</a:t>
            </a:r>
          </a:p>
          <a:p>
            <a:pPr algn="ctr"/>
            <a:r>
              <a:rPr lang="en-GB" dirty="0">
                <a:solidFill>
                  <a:srgbClr val="EA7600"/>
                </a:solidFill>
              </a:rPr>
              <a:t>(Choose one.)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38F87-C15A-402B-9581-93795AAB2BFB}"/>
              </a:ext>
            </a:extLst>
          </p:cNvPr>
          <p:cNvSpPr txBox="1"/>
          <p:nvPr/>
        </p:nvSpPr>
        <p:spPr>
          <a:xfrm>
            <a:off x="4970856" y="2165656"/>
            <a:ext cx="383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A7600"/>
                </a:solidFill>
              </a:rPr>
              <a:t>How do you expect to receive feedback?</a:t>
            </a:r>
          </a:p>
          <a:p>
            <a:pPr algn="ctr"/>
            <a:r>
              <a:rPr lang="en-GB" dirty="0">
                <a:solidFill>
                  <a:srgbClr val="EA7600"/>
                </a:solidFill>
              </a:rPr>
              <a:t>(Choose all that apply.)</a:t>
            </a:r>
          </a:p>
        </p:txBody>
      </p:sp>
    </p:spTree>
    <p:extLst>
      <p:ext uri="{BB962C8B-B14F-4D97-AF65-F5344CB8AC3E}">
        <p14:creationId xmlns:p14="http://schemas.microsoft.com/office/powerpoint/2010/main" val="225726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EDA5-402E-41C9-B12F-D53BBF34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FE6A4-046E-4F2A-B64C-B3708410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571625"/>
            <a:ext cx="8489950" cy="4594226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GB" sz="2000" dirty="0"/>
              <a:t>The literature presents many challenges that students face when moving from high school to university (</a:t>
            </a:r>
            <a:r>
              <a:rPr lang="en-GB" sz="2000" dirty="0" err="1">
                <a:solidFill>
                  <a:srgbClr val="EA7600"/>
                </a:solidFill>
              </a:rPr>
              <a:t>Coertjens</a:t>
            </a:r>
            <a:r>
              <a:rPr lang="en-GB" sz="2000" dirty="0">
                <a:solidFill>
                  <a:srgbClr val="EA7600"/>
                </a:solidFill>
              </a:rPr>
              <a:t> </a:t>
            </a:r>
            <a:r>
              <a:rPr lang="en-GB" sz="2000" i="1" dirty="0">
                <a:solidFill>
                  <a:srgbClr val="EA7600"/>
                </a:solidFill>
              </a:rPr>
              <a:t>et al.</a:t>
            </a:r>
            <a:r>
              <a:rPr lang="en-GB" sz="2000" dirty="0">
                <a:solidFill>
                  <a:srgbClr val="EA7600"/>
                </a:solidFill>
              </a:rPr>
              <a:t>, 2017</a:t>
            </a:r>
            <a:r>
              <a:rPr lang="en-GB" sz="2000" dirty="0"/>
              <a:t>).</a:t>
            </a:r>
          </a:p>
          <a:p>
            <a:pPr>
              <a:spcAft>
                <a:spcPts val="800"/>
              </a:spcAft>
            </a:pPr>
            <a:r>
              <a:rPr lang="en-GB" sz="2000" dirty="0"/>
              <a:t>“The more individuals used social networking sites to gather information and connect with friends, the lower they reported their academic adjustment to be.”</a:t>
            </a:r>
            <a:r>
              <a:rPr lang="en-GB" sz="2000" dirty="0">
                <a:solidFill>
                  <a:srgbClr val="EA7600"/>
                </a:solidFill>
              </a:rPr>
              <a:t> </a:t>
            </a:r>
            <a:r>
              <a:rPr lang="en-GB" sz="2000" dirty="0" err="1">
                <a:solidFill>
                  <a:srgbClr val="EA7600"/>
                </a:solidFill>
              </a:rPr>
              <a:t>Raacke</a:t>
            </a:r>
            <a:r>
              <a:rPr lang="en-GB" sz="2000" dirty="0">
                <a:solidFill>
                  <a:srgbClr val="EA7600"/>
                </a:solidFill>
              </a:rPr>
              <a:t> &amp; Bonds-</a:t>
            </a:r>
            <a:r>
              <a:rPr lang="en-GB" sz="2000" dirty="0" err="1">
                <a:solidFill>
                  <a:srgbClr val="EA7600"/>
                </a:solidFill>
              </a:rPr>
              <a:t>Raacke</a:t>
            </a:r>
            <a:r>
              <a:rPr lang="en-GB" sz="2000" dirty="0">
                <a:solidFill>
                  <a:srgbClr val="EA7600"/>
                </a:solidFill>
              </a:rPr>
              <a:t>, 2015</a:t>
            </a:r>
          </a:p>
          <a:p>
            <a:pPr>
              <a:spcAft>
                <a:spcPts val="800"/>
              </a:spcAft>
            </a:pPr>
            <a:r>
              <a:rPr lang="en-GB" sz="2000" dirty="0"/>
              <a:t>“[We recommend the prioritisation of] open-weeks to ensure that [freshers] are knowledgeable of the degree programmes they are enrolling for.” </a:t>
            </a:r>
            <a:r>
              <a:rPr lang="en-GB" sz="2000" dirty="0" err="1">
                <a:solidFill>
                  <a:srgbClr val="EA7600"/>
                </a:solidFill>
              </a:rPr>
              <a:t>Methebula</a:t>
            </a:r>
            <a:r>
              <a:rPr lang="en-GB" sz="2000" dirty="0">
                <a:solidFill>
                  <a:srgbClr val="EA7600"/>
                </a:solidFill>
              </a:rPr>
              <a:t>, 2015</a:t>
            </a:r>
          </a:p>
          <a:p>
            <a:pPr>
              <a:spcAft>
                <a:spcPts val="800"/>
              </a:spcAft>
            </a:pPr>
            <a:r>
              <a:rPr lang="en-GB" sz="2000" dirty="0"/>
              <a:t>“Pre-university effort and pre-university academic self-efficacy both positively [correlate] with academic success.” </a:t>
            </a:r>
            <a:r>
              <a:rPr lang="en-GB" sz="2000" dirty="0">
                <a:solidFill>
                  <a:srgbClr val="EA7600"/>
                </a:solidFill>
              </a:rPr>
              <a:t>van </a:t>
            </a:r>
            <a:r>
              <a:rPr lang="en-GB" sz="2000" dirty="0" err="1">
                <a:solidFill>
                  <a:srgbClr val="EA7600"/>
                </a:solidFill>
              </a:rPr>
              <a:t>Herpen</a:t>
            </a:r>
            <a:r>
              <a:rPr lang="en-GB" sz="2000" dirty="0">
                <a:solidFill>
                  <a:srgbClr val="EA7600"/>
                </a:solidFill>
              </a:rPr>
              <a:t> </a:t>
            </a:r>
            <a:r>
              <a:rPr lang="en-GB" sz="2000" i="1" dirty="0">
                <a:solidFill>
                  <a:srgbClr val="EA7600"/>
                </a:solidFill>
              </a:rPr>
              <a:t>et al</a:t>
            </a:r>
            <a:r>
              <a:rPr lang="en-GB" sz="2000" dirty="0">
                <a:solidFill>
                  <a:srgbClr val="EA7600"/>
                </a:solidFill>
              </a:rPr>
              <a:t>., 2017</a:t>
            </a:r>
            <a:endParaRPr lang="en-GB" sz="1600" dirty="0"/>
          </a:p>
          <a:p>
            <a:pPr>
              <a:spcAft>
                <a:spcPts val="800"/>
              </a:spcAft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3DDC9-B4F2-4513-8D5F-3D29D0E59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D7B08-06E1-475A-97D6-32F940FC024E}"/>
              </a:ext>
            </a:extLst>
          </p:cNvPr>
          <p:cNvSpPr txBox="1"/>
          <p:nvPr/>
        </p:nvSpPr>
        <p:spPr>
          <a:xfrm>
            <a:off x="96253" y="5842336"/>
            <a:ext cx="8951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A7600"/>
              </a:buClr>
              <a:buFont typeface="Arial" panose="020B0604020202020204" pitchFamily="34" charset="0"/>
              <a:buChar char="•"/>
            </a:pPr>
            <a:r>
              <a:rPr lang="en-GB" sz="1000" dirty="0"/>
              <a:t>L. </a:t>
            </a:r>
            <a:r>
              <a:rPr lang="en-GB" sz="1000" dirty="0" err="1"/>
              <a:t>Coertjens</a:t>
            </a:r>
            <a:r>
              <a:rPr lang="en-GB" sz="1000" dirty="0"/>
              <a:t> </a:t>
            </a:r>
            <a:r>
              <a:rPr lang="en-GB" sz="1000" i="1" dirty="0"/>
              <a:t>et al.</a:t>
            </a:r>
            <a:r>
              <a:rPr lang="en-GB" sz="1000" dirty="0"/>
              <a:t> (2017). “Students’ Transition into Higher Education from an International Perspective”,</a:t>
            </a:r>
            <a:r>
              <a:rPr lang="en-GB" sz="1000" i="1" dirty="0"/>
              <a:t> High. Educ.</a:t>
            </a:r>
            <a:r>
              <a:rPr lang="en-GB" sz="1000" dirty="0"/>
              <a:t>, </a:t>
            </a:r>
            <a:r>
              <a:rPr lang="en-GB" sz="1000" b="1" dirty="0"/>
              <a:t>73</a:t>
            </a:r>
            <a:r>
              <a:rPr lang="en-GB" sz="1000" dirty="0"/>
              <a:t>, 357–369.</a:t>
            </a:r>
          </a:p>
          <a:p>
            <a:pPr marL="171450" indent="-171450">
              <a:buClr>
                <a:srgbClr val="EA7600"/>
              </a:buClr>
              <a:buFont typeface="Arial" panose="020B0604020202020204" pitchFamily="34" charset="0"/>
              <a:buChar char="•"/>
            </a:pPr>
            <a:r>
              <a:rPr lang="en-GB" sz="1000" dirty="0"/>
              <a:t>N. Mathebula (2015). “Surviving First Year of University as a Student: Is it a Jungle?”, </a:t>
            </a:r>
            <a:r>
              <a:rPr lang="en-GB" sz="1000" i="1" dirty="0"/>
              <a:t>Int. J. Educ. Sci.</a:t>
            </a:r>
            <a:r>
              <a:rPr lang="en-GB" sz="1000" dirty="0"/>
              <a:t>, </a:t>
            </a:r>
            <a:r>
              <a:rPr lang="en-GB" sz="1000" b="1" dirty="0"/>
              <a:t>9</a:t>
            </a:r>
            <a:r>
              <a:rPr lang="en-GB" sz="1000" dirty="0"/>
              <a:t>, 47–54.</a:t>
            </a:r>
          </a:p>
          <a:p>
            <a:pPr marL="171450" indent="-171450">
              <a:buClr>
                <a:srgbClr val="EA7600"/>
              </a:buClr>
              <a:buFont typeface="Arial" panose="020B0604020202020204" pitchFamily="34" charset="0"/>
              <a:buChar char="•"/>
            </a:pPr>
            <a:r>
              <a:rPr lang="en-GB" sz="1000" dirty="0"/>
              <a:t>J. </a:t>
            </a:r>
            <a:r>
              <a:rPr lang="en-GB" sz="1000" dirty="0" err="1"/>
              <a:t>Raacke</a:t>
            </a:r>
            <a:r>
              <a:rPr lang="en-GB" sz="1000" dirty="0"/>
              <a:t> and J. Bonds-</a:t>
            </a:r>
            <a:r>
              <a:rPr lang="en-GB" sz="1000" dirty="0" err="1"/>
              <a:t>Raacke</a:t>
            </a:r>
            <a:r>
              <a:rPr lang="en-GB" sz="1000" dirty="0"/>
              <a:t> (2015). “Are students really connected? Predicting college adjustment from social network usage”, </a:t>
            </a:r>
            <a:r>
              <a:rPr lang="en-GB" sz="1000" i="1" dirty="0"/>
              <a:t>Educ. Psychol.</a:t>
            </a:r>
            <a:r>
              <a:rPr lang="en-GB" sz="1000" dirty="0"/>
              <a:t>, </a:t>
            </a:r>
            <a:r>
              <a:rPr lang="en-GB" sz="1000" b="1" dirty="0"/>
              <a:t>35</a:t>
            </a:r>
            <a:r>
              <a:rPr lang="en-GB" sz="1000" dirty="0"/>
              <a:t>, 819–834.</a:t>
            </a:r>
          </a:p>
          <a:p>
            <a:pPr marL="171450" indent="-171450">
              <a:buClr>
                <a:srgbClr val="EA7600"/>
              </a:buClr>
              <a:buFont typeface="Arial" panose="020B0604020202020204" pitchFamily="34" charset="0"/>
              <a:buChar char="•"/>
            </a:pPr>
            <a:r>
              <a:rPr lang="en-GB" sz="1000" dirty="0"/>
              <a:t>S. G. A. van </a:t>
            </a:r>
            <a:r>
              <a:rPr lang="en-GB" sz="1000" dirty="0" err="1"/>
              <a:t>Herpen</a:t>
            </a:r>
            <a:r>
              <a:rPr lang="en-GB" sz="1000" dirty="0"/>
              <a:t> </a:t>
            </a:r>
            <a:r>
              <a:rPr lang="en-GB" sz="1000" i="1" dirty="0"/>
              <a:t>et al.</a:t>
            </a:r>
            <a:r>
              <a:rPr lang="en-GB" sz="1000" dirty="0"/>
              <a:t> (2017). “Early predictors of first-year academic success at university: pre-university effort, pre-university self-efficacy, and pre-university reasons for attending university”, </a:t>
            </a:r>
            <a:r>
              <a:rPr lang="en-GB" sz="1000" i="1" dirty="0"/>
              <a:t>Educ. Res. Eval.</a:t>
            </a:r>
            <a:r>
              <a:rPr lang="en-GB" sz="1000" dirty="0"/>
              <a:t>, </a:t>
            </a:r>
            <a:r>
              <a:rPr lang="en-GB" sz="1000" b="1" dirty="0"/>
              <a:t>23</a:t>
            </a:r>
            <a:r>
              <a:rPr lang="en-GB" sz="1000" dirty="0"/>
              <a:t>, 52–72. </a:t>
            </a:r>
          </a:p>
        </p:txBody>
      </p:sp>
    </p:spTree>
    <p:extLst>
      <p:ext uri="{BB962C8B-B14F-4D97-AF65-F5344CB8AC3E}">
        <p14:creationId xmlns:p14="http://schemas.microsoft.com/office/powerpoint/2010/main" val="77275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214B-1DFA-4226-BBAD-A9507840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0A9B9-3AD8-47C5-A921-32638AD5A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/>
              <a:t>Can we use a pre-university Moodle page to…</a:t>
            </a:r>
          </a:p>
          <a:p>
            <a:pPr>
              <a:spcAft>
                <a:spcPts val="1200"/>
              </a:spcAft>
            </a:pPr>
            <a:r>
              <a:rPr lang="en-GB" dirty="0"/>
              <a:t>manage incoming students’ expectations?</a:t>
            </a:r>
          </a:p>
          <a:p>
            <a:pPr>
              <a:spcAft>
                <a:spcPts val="1200"/>
              </a:spcAft>
            </a:pPr>
            <a:r>
              <a:rPr lang="en-GB" dirty="0"/>
              <a:t>reduce their anxiety about university?</a:t>
            </a:r>
          </a:p>
          <a:p>
            <a:pPr>
              <a:spcAft>
                <a:spcPts val="1200"/>
              </a:spcAft>
            </a:pPr>
            <a:r>
              <a:rPr lang="en-GB" dirty="0"/>
              <a:t>help international students understand how UK institutions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FAAAA-D0B0-40E7-A989-9773EF18F0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06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48D8-AB3B-4A4B-9A86-1280CA8B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of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60001-0A0E-4A6C-B878-2E4BF1982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490472"/>
            <a:ext cx="8489950" cy="5257800"/>
          </a:xfrm>
        </p:spPr>
        <p:txBody>
          <a:bodyPr/>
          <a:lstStyle/>
          <a:p>
            <a:pPr marL="265113" indent="-265113">
              <a:spcAft>
                <a:spcPts val="0"/>
              </a:spcAft>
            </a:pPr>
            <a:r>
              <a:rPr lang="en-GB" sz="2000" dirty="0"/>
              <a:t>Revision/refresher questions</a:t>
            </a:r>
          </a:p>
          <a:p>
            <a:pPr marL="712788" lvl="1" indent="-255588">
              <a:spcAft>
                <a:spcPts val="600"/>
              </a:spcAft>
            </a:pPr>
            <a:r>
              <a:rPr lang="en-GB" sz="1600" dirty="0"/>
              <a:t>Mole calculations, relative molecular mass calculations, empirical and molecular formulae, maths revision</a:t>
            </a:r>
          </a:p>
          <a:p>
            <a:pPr marL="265113" indent="-265113">
              <a:spcAft>
                <a:spcPts val="0"/>
              </a:spcAft>
            </a:pPr>
            <a:r>
              <a:rPr lang="en-GB" sz="2000" dirty="0"/>
              <a:t>Videos</a:t>
            </a:r>
          </a:p>
          <a:p>
            <a:pPr marL="712788" lvl="1" indent="-255588">
              <a:spcAft>
                <a:spcPts val="600"/>
              </a:spcAft>
            </a:pPr>
            <a:r>
              <a:rPr lang="en-GB" sz="1600" dirty="0"/>
              <a:t>How things are done, virtual walk-around the department, lab introduction, lab safety, how to submit a Moodle assignment</a:t>
            </a:r>
          </a:p>
          <a:p>
            <a:pPr marL="265113" indent="-265113">
              <a:spcAft>
                <a:spcPts val="600"/>
              </a:spcAft>
            </a:pPr>
            <a:r>
              <a:rPr lang="en-GB" sz="2000" dirty="0"/>
              <a:t>FAQs</a:t>
            </a:r>
          </a:p>
          <a:p>
            <a:pPr marL="265113" indent="-265113">
              <a:spcAft>
                <a:spcPts val="600"/>
              </a:spcAft>
            </a:pPr>
            <a:r>
              <a:rPr lang="en-GB" sz="2000" dirty="0"/>
              <a:t>Examples a typical timetable</a:t>
            </a:r>
          </a:p>
          <a:p>
            <a:pPr marL="265113" indent="-265113">
              <a:spcAft>
                <a:spcPts val="600"/>
              </a:spcAft>
            </a:pPr>
            <a:r>
              <a:rPr lang="en-GB" sz="2000" dirty="0"/>
              <a:t>An example of departmental structure</a:t>
            </a:r>
          </a:p>
          <a:p>
            <a:pPr marL="265113" indent="-265113">
              <a:spcAft>
                <a:spcPts val="600"/>
              </a:spcAft>
            </a:pPr>
            <a:r>
              <a:rPr lang="en-GB" sz="2000" dirty="0"/>
              <a:t>Information on how to take notes</a:t>
            </a:r>
          </a:p>
          <a:p>
            <a:pPr marL="265113" indent="-265113">
              <a:spcAft>
                <a:spcPts val="600"/>
              </a:spcAft>
            </a:pPr>
            <a:r>
              <a:rPr lang="en-GB" sz="2000" dirty="0"/>
              <a:t>Information on how to keep a lab notebook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F0D6-3C24-472E-BC51-745C8D4092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F09271-1247-4EC9-9D1E-9C391FCFFBAA}"/>
              </a:ext>
            </a:extLst>
          </p:cNvPr>
          <p:cNvSpPr/>
          <p:nvPr/>
        </p:nvSpPr>
        <p:spPr>
          <a:xfrm>
            <a:off x="939494" y="5889483"/>
            <a:ext cx="7265013" cy="634290"/>
          </a:xfrm>
          <a:prstGeom prst="roundRect">
            <a:avLst>
              <a:gd name="adj" fmla="val 36650"/>
            </a:avLst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Management of students’ expectations was key.</a:t>
            </a:r>
          </a:p>
        </p:txBody>
      </p:sp>
    </p:spTree>
    <p:extLst>
      <p:ext uri="{BB962C8B-B14F-4D97-AF65-F5344CB8AC3E}">
        <p14:creationId xmlns:p14="http://schemas.microsoft.com/office/powerpoint/2010/main" val="76747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B84F-9C55-470C-ACC7-4304BCE5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of Current Chemistry Students</a:t>
            </a:r>
            <a:br>
              <a:rPr lang="en-GB" dirty="0"/>
            </a:br>
            <a:r>
              <a:rPr lang="en-GB" b="0" dirty="0"/>
              <a:t>Suggestions</a:t>
            </a:r>
            <a:endParaRPr lang="en-GB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38AADA3-7EB5-4091-BA1C-0750D0E19C8E}"/>
              </a:ext>
            </a:extLst>
          </p:cNvPr>
          <p:cNvSpPr/>
          <p:nvPr/>
        </p:nvSpPr>
        <p:spPr>
          <a:xfrm>
            <a:off x="4703975" y="1896484"/>
            <a:ext cx="4015819" cy="2111605"/>
          </a:xfrm>
          <a:prstGeom prst="wedgeRoundRectCallout">
            <a:avLst>
              <a:gd name="adj1" fmla="val -52288"/>
              <a:gd name="adj2" fmla="val 63839"/>
              <a:gd name="adj3" fmla="val 16667"/>
            </a:avLst>
          </a:prstGeom>
          <a:solidFill>
            <a:srgbClr val="FFFFC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“1) </a:t>
            </a:r>
            <a:r>
              <a:rPr lang="en-GB" b="1" dirty="0">
                <a:solidFill>
                  <a:srgbClr val="7030A0"/>
                </a:solidFill>
              </a:rPr>
              <a:t>revision</a:t>
            </a:r>
            <a:r>
              <a:rPr lang="en-GB" dirty="0">
                <a:solidFill>
                  <a:schemeClr val="tx1"/>
                </a:solidFill>
              </a:rPr>
              <a:t> list of things I am supposed to know, 2) how to draw arrows in organic chemistry, 3) I think staff suggestions are quite eloquent; maybe a </a:t>
            </a:r>
            <a:r>
              <a:rPr lang="en-GB" b="1" dirty="0">
                <a:solidFill>
                  <a:srgbClr val="7030A0"/>
                </a:solidFill>
              </a:rPr>
              <a:t>map</a:t>
            </a:r>
            <a:r>
              <a:rPr lang="en-GB" dirty="0">
                <a:solidFill>
                  <a:schemeClr val="tx1"/>
                </a:solidFill>
              </a:rPr>
              <a:t> of CIB/relevant buildings.”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DBFA17D-ED67-4056-A110-755FC74B1239}"/>
              </a:ext>
            </a:extLst>
          </p:cNvPr>
          <p:cNvSpPr/>
          <p:nvPr/>
        </p:nvSpPr>
        <p:spPr>
          <a:xfrm>
            <a:off x="330200" y="2000490"/>
            <a:ext cx="4015819" cy="2111605"/>
          </a:xfrm>
          <a:prstGeom prst="wedgeRoundRectCallout">
            <a:avLst>
              <a:gd name="adj1" fmla="val -21068"/>
              <a:gd name="adj2" fmla="val 82589"/>
              <a:gd name="adj3" fmla="val 16667"/>
            </a:avLst>
          </a:prstGeom>
          <a:solidFill>
            <a:srgbClr val="FFFFC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“Wish I knew </a:t>
            </a:r>
            <a:r>
              <a:rPr lang="en-GB" b="1" dirty="0">
                <a:solidFill>
                  <a:srgbClr val="7030A0"/>
                </a:solidFill>
              </a:rPr>
              <a:t>how much lab work there was</a:t>
            </a:r>
            <a:r>
              <a:rPr lang="en-GB" dirty="0">
                <a:solidFill>
                  <a:schemeClr val="tx1"/>
                </a:solidFill>
              </a:rPr>
              <a:t>. Wish there was a clear breakdown of the weightings of each assignment/coursework/lab report.”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7ED5DF8-1C2C-4236-AD1D-F0CB46AB18E1}"/>
              </a:ext>
            </a:extLst>
          </p:cNvPr>
          <p:cNvSpPr/>
          <p:nvPr/>
        </p:nvSpPr>
        <p:spPr>
          <a:xfrm>
            <a:off x="2771343" y="4548961"/>
            <a:ext cx="6048807" cy="1738604"/>
          </a:xfrm>
          <a:prstGeom prst="wedgeRoundRectCallout">
            <a:avLst>
              <a:gd name="adj1" fmla="val -42028"/>
              <a:gd name="adj2" fmla="val 60873"/>
              <a:gd name="adj3" fmla="val 16667"/>
            </a:avLst>
          </a:prstGeom>
          <a:solidFill>
            <a:srgbClr val="FFFFC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“Include </a:t>
            </a:r>
            <a:r>
              <a:rPr lang="en-GB" b="1" dirty="0">
                <a:solidFill>
                  <a:srgbClr val="7030A0"/>
                </a:solidFill>
              </a:rPr>
              <a:t>revision</a:t>
            </a:r>
            <a:r>
              <a:rPr lang="en-GB" dirty="0">
                <a:solidFill>
                  <a:schemeClr val="tx1"/>
                </a:solidFill>
              </a:rPr>
              <a:t> for unit conversion. NMR and IR spectrum? I was not taught about this during my A levels (international student), which stressed me out when we needed to do analysis for our labs […]. Maybe include a molecule simulator for them to play with.”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A11D73-DC2F-4493-9C29-DE2C04CF9011}"/>
              </a:ext>
            </a:extLst>
          </p:cNvPr>
          <p:cNvGrpSpPr/>
          <p:nvPr/>
        </p:nvGrpSpPr>
        <p:grpSpPr>
          <a:xfrm>
            <a:off x="231825" y="5200877"/>
            <a:ext cx="2299507" cy="1388418"/>
            <a:chOff x="241252" y="4970829"/>
            <a:chExt cx="2299507" cy="1388418"/>
          </a:xfrm>
        </p:grpSpPr>
        <p:pic>
          <p:nvPicPr>
            <p:cNvPr id="8" name="Picture 2" descr="Image result for clipart people">
              <a:extLst>
                <a:ext uri="{FF2B5EF4-FFF2-40B4-BE49-F238E27FC236}">
                  <a16:creationId xmlns:a16="http://schemas.microsoft.com/office/drawing/2014/main" id="{6A29EF16-F3DA-47BA-A71C-88AF849E4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871" y="4970829"/>
              <a:ext cx="482692" cy="138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clipart person silhouette">
              <a:extLst>
                <a:ext uri="{FF2B5EF4-FFF2-40B4-BE49-F238E27FC236}">
                  <a16:creationId xmlns:a16="http://schemas.microsoft.com/office/drawing/2014/main" id="{E3D5882A-4782-45EF-93A8-5E802320B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52" y="4970829"/>
              <a:ext cx="6858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elated image">
              <a:extLst>
                <a:ext uri="{FF2B5EF4-FFF2-40B4-BE49-F238E27FC236}">
                  <a16:creationId xmlns:a16="http://schemas.microsoft.com/office/drawing/2014/main" id="{51BF161A-C540-40DE-9A33-A55B04ED0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959" y="4970829"/>
              <a:ext cx="6858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Related image">
              <a:extLst>
                <a:ext uri="{FF2B5EF4-FFF2-40B4-BE49-F238E27FC236}">
                  <a16:creationId xmlns:a16="http://schemas.microsoft.com/office/drawing/2014/main" id="{A491B732-6E21-48A4-9508-1436D8486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59" y="4970829"/>
              <a:ext cx="6858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ED19E83-B1FD-4D85-ACA6-CEE0E598E9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13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4567-217A-4B00-92A4-2CC96C38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of Current Chemistry Students</a:t>
            </a:r>
            <a:br>
              <a:rPr lang="en-GB" dirty="0"/>
            </a:br>
            <a:r>
              <a:rPr lang="en-GB" b="0" dirty="0"/>
              <a:t>Advice to Incoming Freshers</a:t>
            </a:r>
            <a:endParaRPr lang="en-GB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8B1AFDD-F8E0-431E-A55A-963D25C183CC}"/>
              </a:ext>
            </a:extLst>
          </p:cNvPr>
          <p:cNvSpPr/>
          <p:nvPr/>
        </p:nvSpPr>
        <p:spPr>
          <a:xfrm>
            <a:off x="3751869" y="1896484"/>
            <a:ext cx="5068282" cy="2111605"/>
          </a:xfrm>
          <a:prstGeom prst="wedgeRoundRectCallout">
            <a:avLst>
              <a:gd name="adj1" fmla="val -52288"/>
              <a:gd name="adj2" fmla="val 63839"/>
              <a:gd name="adj3" fmla="val 16667"/>
            </a:avLst>
          </a:prstGeom>
          <a:solidFill>
            <a:srgbClr val="FFFFC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“</a:t>
            </a:r>
            <a:r>
              <a:rPr lang="en-GB" b="1" dirty="0">
                <a:solidFill>
                  <a:srgbClr val="7030A0"/>
                </a:solidFill>
              </a:rPr>
              <a:t>Be prepared</a:t>
            </a:r>
            <a:r>
              <a:rPr lang="en-GB" dirty="0">
                <a:solidFill>
                  <a:schemeClr val="tx1"/>
                </a:solidFill>
              </a:rPr>
              <a:t> for a very intense and stressful year ahead. First year of </a:t>
            </a:r>
            <a:r>
              <a:rPr lang="en-GB" dirty="0" err="1">
                <a:solidFill>
                  <a:schemeClr val="tx1"/>
                </a:solidFill>
              </a:rPr>
              <a:t>uni</a:t>
            </a:r>
            <a:r>
              <a:rPr lang="en-GB" dirty="0">
                <a:solidFill>
                  <a:schemeClr val="tx1"/>
                </a:solidFill>
              </a:rPr>
              <a:t> is not easy or a breeze, contrary to popular opinion. </a:t>
            </a:r>
            <a:r>
              <a:rPr lang="en-GB" b="1" dirty="0">
                <a:solidFill>
                  <a:srgbClr val="7030A0"/>
                </a:solidFill>
              </a:rPr>
              <a:t>Read ahead.</a:t>
            </a:r>
            <a:r>
              <a:rPr lang="en-GB" dirty="0">
                <a:solidFill>
                  <a:schemeClr val="tx1"/>
                </a:solidFill>
              </a:rPr>
              <a:t> Just do it. Start assignments/coursework as soon as they’ve been assigned. </a:t>
            </a:r>
            <a:r>
              <a:rPr lang="en-GB" b="1" dirty="0">
                <a:solidFill>
                  <a:srgbClr val="7030A0"/>
                </a:solidFill>
              </a:rPr>
              <a:t>Select optional modules wisely.</a:t>
            </a:r>
            <a:r>
              <a:rPr lang="en-GB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F5D70F6-4EB4-4E4B-8DDA-0A9A82FF3669}"/>
              </a:ext>
            </a:extLst>
          </p:cNvPr>
          <p:cNvSpPr/>
          <p:nvPr/>
        </p:nvSpPr>
        <p:spPr>
          <a:xfrm>
            <a:off x="330200" y="2000490"/>
            <a:ext cx="3054023" cy="2111605"/>
          </a:xfrm>
          <a:prstGeom prst="wedgeRoundRectCallout">
            <a:avLst>
              <a:gd name="adj1" fmla="val -21068"/>
              <a:gd name="adj2" fmla="val 82589"/>
              <a:gd name="adj3" fmla="val 16667"/>
            </a:avLst>
          </a:prstGeom>
          <a:solidFill>
            <a:srgbClr val="FFFFC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“</a:t>
            </a:r>
            <a:r>
              <a:rPr lang="en-GB" b="1" dirty="0">
                <a:solidFill>
                  <a:srgbClr val="7030A0"/>
                </a:solidFill>
              </a:rPr>
              <a:t>Join more societies </a:t>
            </a:r>
            <a:r>
              <a:rPr lang="en-GB" dirty="0">
                <a:solidFill>
                  <a:schemeClr val="tx1"/>
                </a:solidFill>
              </a:rPr>
              <a:t>and engage in more social events. Getting out of [your] comfort zone more often will help.”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434522-0294-48E0-A0F0-A7DEED60F835}"/>
              </a:ext>
            </a:extLst>
          </p:cNvPr>
          <p:cNvSpPr/>
          <p:nvPr/>
        </p:nvSpPr>
        <p:spPr>
          <a:xfrm>
            <a:off x="2771343" y="4501335"/>
            <a:ext cx="6048807" cy="1915847"/>
          </a:xfrm>
          <a:prstGeom prst="wedgeRoundRectCallout">
            <a:avLst>
              <a:gd name="adj1" fmla="val -42028"/>
              <a:gd name="adj2" fmla="val 60873"/>
              <a:gd name="adj3" fmla="val 16667"/>
            </a:avLst>
          </a:prstGeom>
          <a:solidFill>
            <a:srgbClr val="FFFFC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“Read about hybridisation of orbitals (specifically </a:t>
            </a:r>
            <a:r>
              <a:rPr lang="en-GB" dirty="0" err="1">
                <a:solidFill>
                  <a:schemeClr val="tx1"/>
                </a:solidFill>
              </a:rPr>
              <a:t>sp</a:t>
            </a:r>
            <a:r>
              <a:rPr lang="en-GB" dirty="0">
                <a:solidFill>
                  <a:schemeClr val="tx1"/>
                </a:solidFill>
              </a:rPr>
              <a:t>) as this was not covered in my A level course at all however it was covered in other exam boards. </a:t>
            </a:r>
            <a:r>
              <a:rPr lang="en-GB" b="1" dirty="0">
                <a:solidFill>
                  <a:srgbClr val="7030A0"/>
                </a:solidFill>
              </a:rPr>
              <a:t>Improve maths skills</a:t>
            </a:r>
            <a:r>
              <a:rPr lang="en-GB" dirty="0">
                <a:solidFill>
                  <a:schemeClr val="tx1"/>
                </a:solidFill>
              </a:rPr>
              <a:t> (did not do maths AS or A level), even though there is a first year course in maths, when not having done maths in a while, it was a lot of work to catch up.”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45CD6F-788F-4760-9D32-54158C863CDC}"/>
              </a:ext>
            </a:extLst>
          </p:cNvPr>
          <p:cNvGrpSpPr/>
          <p:nvPr/>
        </p:nvGrpSpPr>
        <p:grpSpPr>
          <a:xfrm>
            <a:off x="231825" y="5200877"/>
            <a:ext cx="2299507" cy="1388418"/>
            <a:chOff x="241252" y="4970829"/>
            <a:chExt cx="2299507" cy="1388418"/>
          </a:xfrm>
        </p:grpSpPr>
        <p:pic>
          <p:nvPicPr>
            <p:cNvPr id="8" name="Picture 2" descr="Image result for clipart people">
              <a:extLst>
                <a:ext uri="{FF2B5EF4-FFF2-40B4-BE49-F238E27FC236}">
                  <a16:creationId xmlns:a16="http://schemas.microsoft.com/office/drawing/2014/main" id="{C6FE0E7E-D097-42C1-8FD8-E2F0B1F44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871" y="4970829"/>
              <a:ext cx="482692" cy="138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clipart person silhouette">
              <a:extLst>
                <a:ext uri="{FF2B5EF4-FFF2-40B4-BE49-F238E27FC236}">
                  <a16:creationId xmlns:a16="http://schemas.microsoft.com/office/drawing/2014/main" id="{7C508647-EABC-4BDD-AFB3-BBED24775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52" y="4970829"/>
              <a:ext cx="6858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elated image">
              <a:extLst>
                <a:ext uri="{FF2B5EF4-FFF2-40B4-BE49-F238E27FC236}">
                  <a16:creationId xmlns:a16="http://schemas.microsoft.com/office/drawing/2014/main" id="{DFBA5B71-56C2-4D68-9636-BDFDAACC1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959" y="4970829"/>
              <a:ext cx="6858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Related image">
              <a:extLst>
                <a:ext uri="{FF2B5EF4-FFF2-40B4-BE49-F238E27FC236}">
                  <a16:creationId xmlns:a16="http://schemas.microsoft.com/office/drawing/2014/main" id="{E7955C93-FB3B-4191-96F0-5BFB0D5DB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59" y="4970829"/>
              <a:ext cx="6858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0182A4-EC15-44D5-8A5F-36CB9B7E72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31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BD8F-72D4-47BA-8A7C-07127A6F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Moodle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8B5F1-2FEB-4C66-B00A-AFF622D99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395"/>
            <a:ext cx="9144000" cy="43097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E92A-B9D4-4292-8423-4BA2682335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3B891-43AF-456A-97E3-58F717BF8AE9}"/>
              </a:ext>
            </a:extLst>
          </p:cNvPr>
          <p:cNvSpPr txBox="1"/>
          <p:nvPr/>
        </p:nvSpPr>
        <p:spPr>
          <a:xfrm>
            <a:off x="209549" y="6237843"/>
            <a:ext cx="768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page was designed to be in line with the UCL’s Moodle Baseline+.</a:t>
            </a:r>
          </a:p>
        </p:txBody>
      </p:sp>
    </p:spTree>
    <p:extLst>
      <p:ext uri="{BB962C8B-B14F-4D97-AF65-F5344CB8AC3E}">
        <p14:creationId xmlns:p14="http://schemas.microsoft.com/office/powerpoint/2010/main" val="33503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1CC7-D4EC-41D4-A123-82A415F9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771314"/>
            <a:ext cx="8489950" cy="562186"/>
          </a:xfrm>
        </p:spPr>
        <p:txBody>
          <a:bodyPr/>
          <a:lstStyle/>
          <a:p>
            <a:r>
              <a:rPr lang="en-GB" dirty="0"/>
              <a:t>Page Sections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E3BB8-42A6-4BB4-B07F-C18960E90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7483" r="32259" b="82620"/>
          <a:stretch/>
        </p:blipFill>
        <p:spPr>
          <a:xfrm>
            <a:off x="0" y="1444305"/>
            <a:ext cx="9144000" cy="63678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CAFCA-941A-445B-AA55-2D8DC6EB1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EF89DF-E6BE-4FC6-A66E-5E587E8ADA46}"/>
              </a:ext>
            </a:extLst>
          </p:cNvPr>
          <p:cNvSpPr/>
          <p:nvPr/>
        </p:nvSpPr>
        <p:spPr>
          <a:xfrm>
            <a:off x="247651" y="2249047"/>
            <a:ext cx="4238624" cy="4418453"/>
          </a:xfrm>
          <a:prstGeom prst="roundRect">
            <a:avLst>
              <a:gd name="adj" fmla="val 7135"/>
            </a:avLst>
          </a:prstGeom>
          <a:solidFill>
            <a:srgbClr val="FDEBD0"/>
          </a:solidFill>
          <a:ln w="190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b="1" dirty="0">
                <a:solidFill>
                  <a:srgbClr val="006174"/>
                </a:solidFill>
              </a:rPr>
              <a:t>Welcome!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Welcome video featuring key staff members and students.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Diagnostic quiz – how does your level of chemistry match what we expect?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83FC6F-0BC7-4B48-8EB2-2367AF84DCA1}"/>
              </a:ext>
            </a:extLst>
          </p:cNvPr>
          <p:cNvSpPr/>
          <p:nvPr/>
        </p:nvSpPr>
        <p:spPr>
          <a:xfrm>
            <a:off x="4657725" y="2249046"/>
            <a:ext cx="4238625" cy="4418453"/>
          </a:xfrm>
          <a:prstGeom prst="roundRect">
            <a:avLst>
              <a:gd name="adj" fmla="val 6285"/>
            </a:avLst>
          </a:prstGeom>
          <a:solidFill>
            <a:srgbClr val="D6EAF8"/>
          </a:solidFill>
          <a:ln w="190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06174"/>
                </a:solidFill>
              </a:rPr>
              <a:t>Key Information (Links To…)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Departmental information and procedures page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Departmental safety page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Moodle Induction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Student wellbeing</a:t>
            </a:r>
          </a:p>
          <a:p>
            <a:pPr marL="285750" indent="-285750">
              <a:buClr>
                <a:srgbClr val="006174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14FAA3-CA80-49EC-A208-5EB084578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3355226"/>
            <a:ext cx="3992894" cy="225499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4F97DE5-84B5-40D6-AF7E-1422242E1DA3}"/>
              </a:ext>
            </a:extLst>
          </p:cNvPr>
          <p:cNvGrpSpPr/>
          <p:nvPr/>
        </p:nvGrpSpPr>
        <p:grpSpPr>
          <a:xfrm>
            <a:off x="4945806" y="4467225"/>
            <a:ext cx="3588594" cy="2057401"/>
            <a:chOff x="5288706" y="3926727"/>
            <a:chExt cx="3113911" cy="16358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FE31D89-A808-4050-A9ED-068677D6A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61"/>
            <a:stretch/>
          </p:blipFill>
          <p:spPr>
            <a:xfrm>
              <a:off x="5288706" y="3926727"/>
              <a:ext cx="3113911" cy="29284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F8B14B-F7EC-46EF-840A-8B838D709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88" b="17145"/>
            <a:stretch/>
          </p:blipFill>
          <p:spPr>
            <a:xfrm>
              <a:off x="5288706" y="4219575"/>
              <a:ext cx="3113911" cy="1343026"/>
            </a:xfrm>
            <a:prstGeom prst="rect">
              <a:avLst/>
            </a:prstGeom>
          </p:spPr>
        </p:pic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139F782-E7F7-4A15-B16F-E7AA03ABE7D7}"/>
              </a:ext>
            </a:extLst>
          </p:cNvPr>
          <p:cNvSpPr/>
          <p:nvPr/>
        </p:nvSpPr>
        <p:spPr>
          <a:xfrm>
            <a:off x="66675" y="1501455"/>
            <a:ext cx="1609725" cy="270195"/>
          </a:xfrm>
          <a:prstGeom prst="roundRect">
            <a:avLst/>
          </a:prstGeom>
          <a:noFill/>
          <a:ln w="28575"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1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1CC7-D4EC-41D4-A123-82A415F9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771314"/>
            <a:ext cx="8489950" cy="562186"/>
          </a:xfrm>
        </p:spPr>
        <p:txBody>
          <a:bodyPr/>
          <a:lstStyle/>
          <a:p>
            <a:r>
              <a:rPr lang="en-GB" dirty="0"/>
              <a:t>Page Sections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E3BB8-42A6-4BB4-B07F-C18960E90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7483" r="32259" b="82620"/>
          <a:stretch/>
        </p:blipFill>
        <p:spPr>
          <a:xfrm>
            <a:off x="0" y="1444305"/>
            <a:ext cx="9144000" cy="63678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CAFCA-941A-445B-AA55-2D8DC6EB1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2D53FF-3D4C-4946-AB2A-9C85F719903A}"/>
              </a:ext>
            </a:extLst>
          </p:cNvPr>
          <p:cNvSpPr/>
          <p:nvPr/>
        </p:nvSpPr>
        <p:spPr>
          <a:xfrm>
            <a:off x="4676775" y="2141965"/>
            <a:ext cx="4219575" cy="456053"/>
          </a:xfrm>
          <a:prstGeom prst="roundRect">
            <a:avLst>
              <a:gd name="adj" fmla="val 50000"/>
            </a:avLst>
          </a:prstGeom>
          <a:solidFill>
            <a:srgbClr val="FADBD8"/>
          </a:solidFill>
          <a:ln w="190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n-GB" b="1" dirty="0">
                <a:solidFill>
                  <a:srgbClr val="006174"/>
                </a:solidFill>
              </a:rPr>
              <a:t>Frequently-Asked Questions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8E57AC-C033-45CE-ABDC-84CE94E0C397}"/>
              </a:ext>
            </a:extLst>
          </p:cNvPr>
          <p:cNvSpPr/>
          <p:nvPr/>
        </p:nvSpPr>
        <p:spPr>
          <a:xfrm>
            <a:off x="4667249" y="2685470"/>
            <a:ext cx="4229101" cy="456053"/>
          </a:xfrm>
          <a:prstGeom prst="roundRect">
            <a:avLst>
              <a:gd name="adj" fmla="val 50000"/>
            </a:avLst>
          </a:prstGeom>
          <a:solidFill>
            <a:srgbClr val="D5F5E3"/>
          </a:solidFill>
          <a:ln w="190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n-GB" b="1" dirty="0">
                <a:solidFill>
                  <a:srgbClr val="006174"/>
                </a:solidFill>
              </a:rPr>
              <a:t>Have Your Say (Forum)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CB1635-C284-4AB7-8999-1590E55A2764}"/>
              </a:ext>
            </a:extLst>
          </p:cNvPr>
          <p:cNvSpPr/>
          <p:nvPr/>
        </p:nvSpPr>
        <p:spPr>
          <a:xfrm>
            <a:off x="247650" y="2141965"/>
            <a:ext cx="4219575" cy="4620782"/>
          </a:xfrm>
          <a:prstGeom prst="roundRect">
            <a:avLst>
              <a:gd name="adj" fmla="val 7072"/>
            </a:avLst>
          </a:prstGeom>
          <a:solidFill>
            <a:srgbClr val="FCF3CF"/>
          </a:solidFill>
          <a:ln w="190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06174"/>
                </a:solidFill>
              </a:rPr>
              <a:t>Your First Year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Information about term dates.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Typical options</a:t>
            </a:r>
          </a:p>
          <a:p>
            <a:pPr marL="285750" indent="-285750">
              <a:spcAft>
                <a:spcPts val="600"/>
              </a:spcAft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Example timetables of a typical first year chemist</a:t>
            </a:r>
          </a:p>
          <a:p>
            <a:pPr marL="285750" indent="-285750">
              <a:buClr>
                <a:srgbClr val="006174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2FF98BC-1398-489F-8C56-9C232A2F37C0}"/>
              </a:ext>
            </a:extLst>
          </p:cNvPr>
          <p:cNvSpPr/>
          <p:nvPr/>
        </p:nvSpPr>
        <p:spPr>
          <a:xfrm>
            <a:off x="4676775" y="3228975"/>
            <a:ext cx="4219575" cy="3533772"/>
          </a:xfrm>
          <a:prstGeom prst="roundRect">
            <a:avLst>
              <a:gd name="adj" fmla="val 7342"/>
            </a:avLst>
          </a:prstGeom>
          <a:solidFill>
            <a:srgbClr val="E8DAEF"/>
          </a:solidFill>
          <a:ln w="19050">
            <a:solidFill>
              <a:srgbClr val="00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006174"/>
                </a:solidFill>
              </a:rPr>
              <a:t>Virtual Tour</a:t>
            </a:r>
          </a:p>
          <a:p>
            <a:pPr marL="285750" indent="-285750">
              <a:buClr>
                <a:srgbClr val="00617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 3D tour of the department, made using Google Poly.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B90D3-272D-47B4-BFFF-7A18F3DE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2" y="3867150"/>
            <a:ext cx="4065734" cy="3086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DBB100-F566-4279-A19F-5D6F8A8BB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2" y="4266394"/>
            <a:ext cx="3886200" cy="240890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B57CE5-87C6-476F-989E-3537DEC223D1}"/>
              </a:ext>
            </a:extLst>
          </p:cNvPr>
          <p:cNvSpPr/>
          <p:nvPr/>
        </p:nvSpPr>
        <p:spPr>
          <a:xfrm>
            <a:off x="1714500" y="1501455"/>
            <a:ext cx="2933700" cy="270195"/>
          </a:xfrm>
          <a:prstGeom prst="roundRect">
            <a:avLst/>
          </a:prstGeom>
          <a:noFill/>
          <a:ln w="28575"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58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5afee2eb-1b15-4a7e-b6f8-1df2f53029a8"/>
  <p:tag name="TPVERSION" val="8"/>
  <p:tag name="TPFULLVERSION" val="8.2.6.7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1301</Words>
  <Application>Microsoft Office PowerPoint</Application>
  <PresentationFormat>On-screen Show (4:3)</PresentationFormat>
  <Paragraphs>138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Custom Design</vt:lpstr>
      <vt:lpstr>Graph</vt:lpstr>
      <vt:lpstr>Easing the Transition from Further to Higher Education  Use of Moodle to Welcome New Chemistry Students – A Pilot Study</vt:lpstr>
      <vt:lpstr>Rationale</vt:lpstr>
      <vt:lpstr>Research Questions</vt:lpstr>
      <vt:lpstr>Survey of Staff</vt:lpstr>
      <vt:lpstr>Survey of Current Chemistry Students Suggestions</vt:lpstr>
      <vt:lpstr>Survey of Current Chemistry Students Advice to Incoming Freshers</vt:lpstr>
      <vt:lpstr>The Moodle Page</vt:lpstr>
      <vt:lpstr>Page Sections</vt:lpstr>
      <vt:lpstr>Page Sections</vt:lpstr>
      <vt:lpstr>Page Sections</vt:lpstr>
      <vt:lpstr>Page Sections</vt:lpstr>
      <vt:lpstr>Participants (n = 60)</vt:lpstr>
      <vt:lpstr>Participants (n = 60)</vt:lpstr>
      <vt:lpstr>“I found the following activities useful.”</vt:lpstr>
      <vt:lpstr>Changes in confidence and anxiety?</vt:lpstr>
      <vt:lpstr>Summary</vt:lpstr>
      <vt:lpstr>Students’ Expectations of Feedback at University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Stephen Potts</cp:lastModifiedBy>
  <cp:revision>98</cp:revision>
  <dcterms:created xsi:type="dcterms:W3CDTF">2005-07-13T12:26:50Z</dcterms:created>
  <dcterms:modified xsi:type="dcterms:W3CDTF">2019-04-01T12:15:55Z</dcterms:modified>
</cp:coreProperties>
</file>