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8"/>
  </p:notesMasterIdLst>
  <p:handoutMasterIdLst>
    <p:handoutMasterId r:id="rId19"/>
  </p:handoutMasterIdLst>
  <p:sldIdLst>
    <p:sldId id="256" r:id="rId2"/>
    <p:sldId id="301" r:id="rId3"/>
    <p:sldId id="304" r:id="rId4"/>
    <p:sldId id="305" r:id="rId5"/>
    <p:sldId id="303" r:id="rId6"/>
    <p:sldId id="316" r:id="rId7"/>
    <p:sldId id="310" r:id="rId8"/>
    <p:sldId id="315" r:id="rId9"/>
    <p:sldId id="317" r:id="rId10"/>
    <p:sldId id="309" r:id="rId11"/>
    <p:sldId id="308" r:id="rId12"/>
    <p:sldId id="313" r:id="rId13"/>
    <p:sldId id="318" r:id="rId14"/>
    <p:sldId id="311" r:id="rId15"/>
    <p:sldId id="314" r:id="rId16"/>
    <p:sldId id="302" r:id="rId17"/>
  </p:sldIdLst>
  <p:sldSz cx="9144000" cy="6858000" type="screen4x3"/>
  <p:notesSz cx="6735763" cy="9866313"/>
  <p:defaultTextStyle>
    <a:defPPr>
      <a:defRPr lang="ja-JP"/>
    </a:defPPr>
    <a:lvl1pPr algn="l" rtl="0" fontAlgn="base">
      <a:spcBef>
        <a:spcPct val="50000"/>
      </a:spcBef>
      <a:spcAft>
        <a:spcPct val="0"/>
      </a:spcAft>
      <a:defRPr kumimoji="1" sz="1200" b="1" kern="1200">
        <a:solidFill>
          <a:schemeClr val="tx1"/>
        </a:solidFill>
        <a:latin typeface="Arial" charset="0"/>
        <a:ea typeface="ＭＳ Ｐゴシック" charset="-128"/>
        <a:cs typeface="+mn-cs"/>
      </a:defRPr>
    </a:lvl1pPr>
    <a:lvl2pPr marL="457200" algn="l" rtl="0" fontAlgn="base">
      <a:spcBef>
        <a:spcPct val="50000"/>
      </a:spcBef>
      <a:spcAft>
        <a:spcPct val="0"/>
      </a:spcAft>
      <a:defRPr kumimoji="1" sz="1200" b="1" kern="1200">
        <a:solidFill>
          <a:schemeClr val="tx1"/>
        </a:solidFill>
        <a:latin typeface="Arial" charset="0"/>
        <a:ea typeface="ＭＳ Ｐゴシック" charset="-128"/>
        <a:cs typeface="+mn-cs"/>
      </a:defRPr>
    </a:lvl2pPr>
    <a:lvl3pPr marL="914400" algn="l" rtl="0" fontAlgn="base">
      <a:spcBef>
        <a:spcPct val="50000"/>
      </a:spcBef>
      <a:spcAft>
        <a:spcPct val="0"/>
      </a:spcAft>
      <a:defRPr kumimoji="1" sz="1200" b="1" kern="1200">
        <a:solidFill>
          <a:schemeClr val="tx1"/>
        </a:solidFill>
        <a:latin typeface="Arial" charset="0"/>
        <a:ea typeface="ＭＳ Ｐゴシック" charset="-128"/>
        <a:cs typeface="+mn-cs"/>
      </a:defRPr>
    </a:lvl3pPr>
    <a:lvl4pPr marL="1371600" algn="l" rtl="0" fontAlgn="base">
      <a:spcBef>
        <a:spcPct val="50000"/>
      </a:spcBef>
      <a:spcAft>
        <a:spcPct val="0"/>
      </a:spcAft>
      <a:defRPr kumimoji="1" sz="1200" b="1" kern="1200">
        <a:solidFill>
          <a:schemeClr val="tx1"/>
        </a:solidFill>
        <a:latin typeface="Arial" charset="0"/>
        <a:ea typeface="ＭＳ Ｐゴシック" charset="-128"/>
        <a:cs typeface="+mn-cs"/>
      </a:defRPr>
    </a:lvl4pPr>
    <a:lvl5pPr marL="1828800" algn="l" rtl="0" fontAlgn="base">
      <a:spcBef>
        <a:spcPct val="50000"/>
      </a:spcBef>
      <a:spcAft>
        <a:spcPct val="0"/>
      </a:spcAft>
      <a:defRPr kumimoji="1" sz="1200" b="1" kern="1200">
        <a:solidFill>
          <a:schemeClr val="tx1"/>
        </a:solidFill>
        <a:latin typeface="Arial" charset="0"/>
        <a:ea typeface="ＭＳ Ｐゴシック" charset="-128"/>
        <a:cs typeface="+mn-cs"/>
      </a:defRPr>
    </a:lvl5pPr>
    <a:lvl6pPr marL="2286000" algn="l" defTabSz="914400" rtl="0" eaLnBrk="1" latinLnBrk="0" hangingPunct="1">
      <a:defRPr kumimoji="1" sz="1200" b="1" kern="1200">
        <a:solidFill>
          <a:schemeClr val="tx1"/>
        </a:solidFill>
        <a:latin typeface="Arial" charset="0"/>
        <a:ea typeface="ＭＳ Ｐゴシック" charset="-128"/>
        <a:cs typeface="+mn-cs"/>
      </a:defRPr>
    </a:lvl6pPr>
    <a:lvl7pPr marL="2743200" algn="l" defTabSz="914400" rtl="0" eaLnBrk="1" latinLnBrk="0" hangingPunct="1">
      <a:defRPr kumimoji="1" sz="1200" b="1" kern="1200">
        <a:solidFill>
          <a:schemeClr val="tx1"/>
        </a:solidFill>
        <a:latin typeface="Arial" charset="0"/>
        <a:ea typeface="ＭＳ Ｐゴシック" charset="-128"/>
        <a:cs typeface="+mn-cs"/>
      </a:defRPr>
    </a:lvl7pPr>
    <a:lvl8pPr marL="3200400" algn="l" defTabSz="914400" rtl="0" eaLnBrk="1" latinLnBrk="0" hangingPunct="1">
      <a:defRPr kumimoji="1" sz="1200" b="1" kern="1200">
        <a:solidFill>
          <a:schemeClr val="tx1"/>
        </a:solidFill>
        <a:latin typeface="Arial" charset="0"/>
        <a:ea typeface="ＭＳ Ｐゴシック" charset="-128"/>
        <a:cs typeface="+mn-cs"/>
      </a:defRPr>
    </a:lvl8pPr>
    <a:lvl9pPr marL="3657600" algn="l" defTabSz="914400" rtl="0" eaLnBrk="1" latinLnBrk="0" hangingPunct="1">
      <a:defRPr kumimoji="1" sz="1200"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9966FF"/>
    <a:srgbClr val="FFCC99"/>
    <a:srgbClr val="FFCCCC"/>
    <a:srgbClr val="66FFFF"/>
    <a:srgbClr val="66FF66"/>
    <a:srgbClr val="FFCC66"/>
    <a:srgbClr val="6699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47" autoAdjust="0"/>
    <p:restoredTop sz="78695" autoAdjust="0"/>
  </p:normalViewPr>
  <p:slideViewPr>
    <p:cSldViewPr>
      <p:cViewPr varScale="1">
        <p:scale>
          <a:sx n="68" d="100"/>
          <a:sy n="68" d="100"/>
        </p:scale>
        <p:origin x="2512"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67118B-397F-5444-B519-F7ACA55281CA}"/>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B82FAF-74BF-AE4E-A355-534EBCE7EAF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BE62DF7-7C59-D943-8E1A-D407FA8594D1}" type="datetimeFigureOut">
              <a:rPr lang="en-US" smtClean="0"/>
              <a:t>4/4/18</a:t>
            </a:fld>
            <a:endParaRPr lang="en-US"/>
          </a:p>
        </p:txBody>
      </p:sp>
      <p:sp>
        <p:nvSpPr>
          <p:cNvPr id="4" name="Footer Placeholder 3">
            <a:extLst>
              <a:ext uri="{FF2B5EF4-FFF2-40B4-BE49-F238E27FC236}">
                <a16:creationId xmlns:a16="http://schemas.microsoft.com/office/drawing/2014/main" id="{8DF5C809-4D00-5942-A0FE-6FC7D3EBF2FE}"/>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1D9FD8-7CF3-234F-8830-959536CE8AD3}"/>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4E23302E-727B-184C-8979-D183438F1568}" type="slidenum">
              <a:rPr lang="en-US" smtClean="0"/>
              <a:t>‹#›</a:t>
            </a:fld>
            <a:endParaRPr lang="en-US"/>
          </a:p>
        </p:txBody>
      </p:sp>
    </p:spTree>
    <p:extLst>
      <p:ext uri="{BB962C8B-B14F-4D97-AF65-F5344CB8AC3E}">
        <p14:creationId xmlns:p14="http://schemas.microsoft.com/office/powerpoint/2010/main" val="2163468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b="0">
                <a:ea typeface="ＭＳ Ｐゴシック" pitchFamily="50" charset="-128"/>
              </a:defRPr>
            </a:lvl1pPr>
          </a:lstStyle>
          <a:p>
            <a:pPr>
              <a:defRPr/>
            </a:pPr>
            <a:endParaRPr lang="en-US" altLang="ja-JP"/>
          </a:p>
        </p:txBody>
      </p:sp>
      <p:sp>
        <p:nvSpPr>
          <p:cNvPr id="76803"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b="0">
                <a:ea typeface="ＭＳ Ｐゴシック" pitchFamily="50" charset="-128"/>
              </a:defRPr>
            </a:lvl1pPr>
          </a:lstStyle>
          <a:p>
            <a:pPr>
              <a:defRPr/>
            </a:pPr>
            <a:endParaRPr lang="en-US" altLang="ja-JP"/>
          </a:p>
        </p:txBody>
      </p:sp>
      <p:sp>
        <p:nvSpPr>
          <p:cNvPr id="6148" name="Rectangle 4"/>
          <p:cNvSpPr>
            <a:spLocks noGrp="1" noRot="1" noChangeAspect="1" noChangeArrowheads="1" noTextEdit="1"/>
          </p:cNvSpPr>
          <p:nvPr>
            <p:ph type="sldImg" idx="2"/>
          </p:nvPr>
        </p:nvSpPr>
        <p:spPr bwMode="auto">
          <a:xfrm>
            <a:off x="901700" y="739775"/>
            <a:ext cx="4932363"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5"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76806"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b="0">
                <a:ea typeface="ＭＳ Ｐゴシック" pitchFamily="50" charset="-128"/>
              </a:defRPr>
            </a:lvl1pPr>
          </a:lstStyle>
          <a:p>
            <a:pPr>
              <a:defRPr/>
            </a:pPr>
            <a:endParaRPr lang="en-US" altLang="ja-JP"/>
          </a:p>
        </p:txBody>
      </p:sp>
      <p:sp>
        <p:nvSpPr>
          <p:cNvPr id="76807"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b="0"/>
            </a:lvl1pPr>
          </a:lstStyle>
          <a:p>
            <a:fld id="{ABFC3A92-D80A-4C47-B163-28B610B83BD4}"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chemeClr val="tx1"/>
                </a:solidFill>
                <a:latin typeface="Arial" charset="0"/>
                <a:ea typeface="ＭＳ Ｐゴシック" charset="-128"/>
              </a:defRPr>
            </a:lvl1pPr>
            <a:lvl2pPr marL="742950" indent="-285750" eaLnBrk="0" hangingPunct="0">
              <a:defRPr kumimoji="1" sz="1200" b="1">
                <a:solidFill>
                  <a:schemeClr val="tx1"/>
                </a:solidFill>
                <a:latin typeface="Arial" charset="0"/>
                <a:ea typeface="ＭＳ Ｐゴシック" charset="-128"/>
              </a:defRPr>
            </a:lvl2pPr>
            <a:lvl3pPr marL="1143000" indent="-228600" eaLnBrk="0" hangingPunct="0">
              <a:defRPr kumimoji="1" sz="1200" b="1">
                <a:solidFill>
                  <a:schemeClr val="tx1"/>
                </a:solidFill>
                <a:latin typeface="Arial" charset="0"/>
                <a:ea typeface="ＭＳ Ｐゴシック" charset="-128"/>
              </a:defRPr>
            </a:lvl3pPr>
            <a:lvl4pPr marL="1600200" indent="-228600" eaLnBrk="0" hangingPunct="0">
              <a:defRPr kumimoji="1" sz="1200" b="1">
                <a:solidFill>
                  <a:schemeClr val="tx1"/>
                </a:solidFill>
                <a:latin typeface="Arial" charset="0"/>
                <a:ea typeface="ＭＳ Ｐゴシック" charset="-128"/>
              </a:defRPr>
            </a:lvl4pPr>
            <a:lvl5pPr marL="2057400" indent="-228600" eaLnBrk="0" hangingPunct="0">
              <a:defRPr kumimoji="1" sz="1200" b="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a:solidFill>
                  <a:schemeClr val="tx1"/>
                </a:solidFill>
                <a:latin typeface="Arial" charset="0"/>
                <a:ea typeface="ＭＳ Ｐゴシック" charset="-128"/>
              </a:defRPr>
            </a:lvl9pPr>
          </a:lstStyle>
          <a:p>
            <a:pPr eaLnBrk="1" hangingPunct="1"/>
            <a:fld id="{3E07A307-FA4B-5F4A-AFC7-AA63671B6C73}" type="slidenum">
              <a:rPr lang="en-US" altLang="ja-JP" b="0"/>
              <a:pPr eaLnBrk="1" hangingPunct="1"/>
              <a:t>0</a:t>
            </a:fld>
            <a:endParaRPr lang="en-US" altLang="ja-JP" b="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ja-JP" altLang="ja-JP">
              <a:ea typeface="ＭＳ Ｐ明朝"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“cautious resistance and calculated conformity” (James C Scott)</a:t>
            </a:r>
          </a:p>
          <a:p>
            <a:endParaRPr lang="en-US" dirty="0"/>
          </a:p>
        </p:txBody>
      </p:sp>
      <p:sp>
        <p:nvSpPr>
          <p:cNvPr id="4" name="Slide Number Placeholder 3"/>
          <p:cNvSpPr>
            <a:spLocks noGrp="1"/>
          </p:cNvSpPr>
          <p:nvPr>
            <p:ph type="sldNum" sz="quarter" idx="10"/>
          </p:nvPr>
        </p:nvSpPr>
        <p:spPr/>
        <p:txBody>
          <a:bodyPr/>
          <a:lstStyle/>
          <a:p>
            <a:fld id="{ABFC3A92-D80A-4C47-B163-28B610B83BD4}" type="slidenum">
              <a:rPr lang="en-US" altLang="ja-JP" smtClean="0"/>
              <a:pPr/>
              <a:t>14</a:t>
            </a:fld>
            <a:endParaRPr lang="en-US" altLang="ja-JP"/>
          </a:p>
        </p:txBody>
      </p:sp>
    </p:spTree>
    <p:extLst>
      <p:ext uri="{BB962C8B-B14F-4D97-AF65-F5344CB8AC3E}">
        <p14:creationId xmlns:p14="http://schemas.microsoft.com/office/powerpoint/2010/main" val="147983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kumimoji="1" sz="1200" b="1">
                <a:solidFill>
                  <a:schemeClr val="tx1"/>
                </a:solidFill>
                <a:latin typeface="Arial" charset="0"/>
                <a:ea typeface="ＭＳ Ｐゴシック" charset="-128"/>
              </a:defRPr>
            </a:lvl1pPr>
            <a:lvl2pPr marL="742950" indent="-285750" eaLnBrk="0" hangingPunct="0">
              <a:defRPr kumimoji="1" sz="1200" b="1">
                <a:solidFill>
                  <a:schemeClr val="tx1"/>
                </a:solidFill>
                <a:latin typeface="Arial" charset="0"/>
                <a:ea typeface="ＭＳ Ｐゴシック" charset="-128"/>
              </a:defRPr>
            </a:lvl2pPr>
            <a:lvl3pPr marL="1143000" indent="-228600" eaLnBrk="0" hangingPunct="0">
              <a:defRPr kumimoji="1" sz="1200" b="1">
                <a:solidFill>
                  <a:schemeClr val="tx1"/>
                </a:solidFill>
                <a:latin typeface="Arial" charset="0"/>
                <a:ea typeface="ＭＳ Ｐゴシック" charset="-128"/>
              </a:defRPr>
            </a:lvl3pPr>
            <a:lvl4pPr marL="1600200" indent="-228600" eaLnBrk="0" hangingPunct="0">
              <a:defRPr kumimoji="1" sz="1200" b="1">
                <a:solidFill>
                  <a:schemeClr val="tx1"/>
                </a:solidFill>
                <a:latin typeface="Arial" charset="0"/>
                <a:ea typeface="ＭＳ Ｐゴシック" charset="-128"/>
              </a:defRPr>
            </a:lvl4pPr>
            <a:lvl5pPr marL="2057400" indent="-228600" eaLnBrk="0" hangingPunct="0">
              <a:defRPr kumimoji="1" sz="1200" b="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a:solidFill>
                  <a:schemeClr val="tx1"/>
                </a:solidFill>
                <a:latin typeface="Arial" charset="0"/>
                <a:ea typeface="ＭＳ Ｐゴシック" charset="-128"/>
              </a:defRPr>
            </a:lvl9pPr>
          </a:lstStyle>
          <a:p>
            <a:pPr algn="r" eaLnBrk="1" hangingPunct="1">
              <a:spcBef>
                <a:spcPct val="0"/>
              </a:spcBef>
            </a:pPr>
            <a:fld id="{82A7F41D-E3A6-1744-8B73-44586DF22BF9}" type="slidenum">
              <a:rPr lang="en-US" altLang="ja-JP" b="0"/>
              <a:pPr algn="r" eaLnBrk="1" hangingPunct="1">
                <a:spcBef>
                  <a:spcPct val="0"/>
                </a:spcBef>
              </a:pPr>
              <a:t>15</a:t>
            </a:fld>
            <a:endParaRPr lang="en-US" altLang="ja-JP" b="0"/>
          </a:p>
        </p:txBody>
      </p:sp>
      <p:sp>
        <p:nvSpPr>
          <p:cNvPr id="9219" name="Rectangle 2"/>
          <p:cNvSpPr>
            <a:spLocks noGrp="1" noRot="1" noChangeAspect="1" noChangeArrowheads="1" noTextEdit="1"/>
          </p:cNvSpPr>
          <p:nvPr>
            <p:ph type="sldImg"/>
          </p:nvPr>
        </p:nvSpPr>
        <p:spPr>
          <a:xfrm>
            <a:off x="903288" y="739775"/>
            <a:ext cx="4930775" cy="3698875"/>
          </a:xfrm>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425" tIns="45713" rIns="91425" bIns="45713"/>
          <a:lstStyle/>
          <a:p>
            <a:pPr eaLnBrk="1" hangingPunct="1"/>
            <a:endParaRPr lang="ja-JP" altLang="ja-JP">
              <a:ea typeface="ＭＳ Ｐ明朝"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chemeClr val="tx1"/>
                </a:solidFill>
                <a:latin typeface="Arial" charset="0"/>
                <a:ea typeface="ＭＳ Ｐゴシック" charset="-128"/>
              </a:defRPr>
            </a:lvl1pPr>
            <a:lvl2pPr marL="742950" indent="-285750" eaLnBrk="0" hangingPunct="0">
              <a:defRPr kumimoji="1" sz="1200" b="1">
                <a:solidFill>
                  <a:schemeClr val="tx1"/>
                </a:solidFill>
                <a:latin typeface="Arial" charset="0"/>
                <a:ea typeface="ＭＳ Ｐゴシック" charset="-128"/>
              </a:defRPr>
            </a:lvl2pPr>
            <a:lvl3pPr marL="1143000" indent="-228600" eaLnBrk="0" hangingPunct="0">
              <a:defRPr kumimoji="1" sz="1200" b="1">
                <a:solidFill>
                  <a:schemeClr val="tx1"/>
                </a:solidFill>
                <a:latin typeface="Arial" charset="0"/>
                <a:ea typeface="ＭＳ Ｐゴシック" charset="-128"/>
              </a:defRPr>
            </a:lvl3pPr>
            <a:lvl4pPr marL="1600200" indent="-228600" eaLnBrk="0" hangingPunct="0">
              <a:defRPr kumimoji="1" sz="1200" b="1">
                <a:solidFill>
                  <a:schemeClr val="tx1"/>
                </a:solidFill>
                <a:latin typeface="Arial" charset="0"/>
                <a:ea typeface="ＭＳ Ｐゴシック" charset="-128"/>
              </a:defRPr>
            </a:lvl4pPr>
            <a:lvl5pPr marL="2057400" indent="-228600" eaLnBrk="0" hangingPunct="0">
              <a:defRPr kumimoji="1" sz="1200" b="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a:solidFill>
                  <a:schemeClr val="tx1"/>
                </a:solidFill>
                <a:latin typeface="Arial" charset="0"/>
                <a:ea typeface="ＭＳ Ｐゴシック" charset="-128"/>
              </a:defRPr>
            </a:lvl9pPr>
          </a:lstStyle>
          <a:p>
            <a:pPr eaLnBrk="1" hangingPunct="1"/>
            <a:fld id="{DC94D87D-DA83-9847-9C27-72282E4752C3}" type="slidenum">
              <a:rPr lang="en-US" altLang="ja-JP" b="0"/>
              <a:pPr eaLnBrk="1" hangingPunct="1"/>
              <a:t>1</a:t>
            </a:fld>
            <a:endParaRPr lang="en-US" altLang="ja-JP" b="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altLang="ja-JP" dirty="0">
                <a:ea typeface="ＭＳ Ｐ明朝" charset="-128"/>
              </a:rPr>
              <a:t>And the differences are usually bloody: Hutu and Tutsi, Shi‘a and Sunni, Hindu and Muslim, Catholic and protestant. </a:t>
            </a:r>
          </a:p>
          <a:p>
            <a:pPr eaLnBrk="1" hangingPunct="1"/>
            <a:endParaRPr lang="en-US" altLang="ja-JP" dirty="0">
              <a:ea typeface="ＭＳ Ｐ明朝" charset="-128"/>
            </a:endParaRPr>
          </a:p>
          <a:p>
            <a:pPr eaLnBrk="1" hangingPunct="1"/>
            <a:r>
              <a:rPr lang="en-US" altLang="ja-JP" dirty="0">
                <a:ea typeface="ＭＳ Ｐ明朝" charset="-128"/>
              </a:rPr>
              <a:t>This is </a:t>
            </a:r>
            <a:r>
              <a:rPr lang="en-US" altLang="ja-JP" dirty="0" err="1">
                <a:ea typeface="ＭＳ Ｐ明朝" charset="-128"/>
              </a:rPr>
              <a:t>Balibar’s</a:t>
            </a:r>
            <a:r>
              <a:rPr lang="en-US" altLang="ja-JP" dirty="0">
                <a:ea typeface="ＭＳ Ｐ明朝" charset="-128"/>
              </a:rPr>
              <a:t> notion that racism is at the heart of the state project.</a:t>
            </a:r>
          </a:p>
          <a:p>
            <a:pPr eaLnBrk="1" hangingPunct="1"/>
            <a:endParaRPr lang="en-US" altLang="ja-JP" dirty="0">
              <a:ea typeface="ＭＳ Ｐ明朝" charset="-128"/>
            </a:endParaRPr>
          </a:p>
          <a:p>
            <a:pPr eaLnBrk="1" hangingPunct="1"/>
            <a:r>
              <a:rPr lang="en-US" altLang="ja-JP" dirty="0" err="1">
                <a:ea typeface="ＭＳ Ｐ明朝" charset="-128"/>
              </a:rPr>
              <a:t>Thonchai’s</a:t>
            </a:r>
            <a:r>
              <a:rPr lang="en-US" altLang="ja-JP" dirty="0">
                <a:ea typeface="ＭＳ Ｐ明朝" charset="-128"/>
              </a:rPr>
              <a:t> notion of “negative identification”</a:t>
            </a:r>
            <a:endParaRPr lang="ja-JP" altLang="ja-JP" dirty="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chemeClr val="tx1"/>
                </a:solidFill>
                <a:latin typeface="Arial" charset="0"/>
                <a:ea typeface="ＭＳ Ｐゴシック" charset="-128"/>
              </a:defRPr>
            </a:lvl1pPr>
            <a:lvl2pPr marL="742950" indent="-285750" eaLnBrk="0" hangingPunct="0">
              <a:defRPr kumimoji="1" sz="1200" b="1">
                <a:solidFill>
                  <a:schemeClr val="tx1"/>
                </a:solidFill>
                <a:latin typeface="Arial" charset="0"/>
                <a:ea typeface="ＭＳ Ｐゴシック" charset="-128"/>
              </a:defRPr>
            </a:lvl2pPr>
            <a:lvl3pPr marL="1143000" indent="-228600" eaLnBrk="0" hangingPunct="0">
              <a:defRPr kumimoji="1" sz="1200" b="1">
                <a:solidFill>
                  <a:schemeClr val="tx1"/>
                </a:solidFill>
                <a:latin typeface="Arial" charset="0"/>
                <a:ea typeface="ＭＳ Ｐゴシック" charset="-128"/>
              </a:defRPr>
            </a:lvl3pPr>
            <a:lvl4pPr marL="1600200" indent="-228600" eaLnBrk="0" hangingPunct="0">
              <a:defRPr kumimoji="1" sz="1200" b="1">
                <a:solidFill>
                  <a:schemeClr val="tx1"/>
                </a:solidFill>
                <a:latin typeface="Arial" charset="0"/>
                <a:ea typeface="ＭＳ Ｐゴシック" charset="-128"/>
              </a:defRPr>
            </a:lvl4pPr>
            <a:lvl5pPr marL="2057400" indent="-228600" eaLnBrk="0" hangingPunct="0">
              <a:defRPr kumimoji="1" sz="1200" b="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a:solidFill>
                  <a:schemeClr val="tx1"/>
                </a:solidFill>
                <a:latin typeface="Arial" charset="0"/>
                <a:ea typeface="ＭＳ Ｐゴシック" charset="-128"/>
              </a:defRPr>
            </a:lvl9pPr>
          </a:lstStyle>
          <a:p>
            <a:pPr eaLnBrk="1" hangingPunct="1"/>
            <a:fld id="{DC94D87D-DA83-9847-9C27-72282E4752C3}" type="slidenum">
              <a:rPr lang="en-US" altLang="ja-JP" b="0"/>
              <a:pPr eaLnBrk="1" hangingPunct="1"/>
              <a:t>2</a:t>
            </a:fld>
            <a:endParaRPr lang="en-US" altLang="ja-JP" b="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altLang="ja-JP" dirty="0">
                <a:ea typeface="ＭＳ Ｐ明朝" charset="-128"/>
              </a:rPr>
              <a:t>Mention schooling is a big part of the myth making and propaganda of the state. Site Anderson and Apple</a:t>
            </a:r>
          </a:p>
          <a:p>
            <a:pPr eaLnBrk="1" hangingPunct="1"/>
            <a:endParaRPr lang="en-US" altLang="ja-JP" dirty="0">
              <a:ea typeface="ＭＳ Ｐ明朝" charset="-128"/>
            </a:endParaRPr>
          </a:p>
          <a:p>
            <a:pPr eaLnBrk="1" hangingPunct="1"/>
            <a:r>
              <a:rPr lang="en-US" altLang="ja-JP" dirty="0">
                <a:ea typeface="ＭＳ Ｐ明朝" charset="-128"/>
              </a:rPr>
              <a:t>But also remembrance that is done in families and communities. The Nanjing Massacre is a good example.</a:t>
            </a:r>
          </a:p>
          <a:p>
            <a:pPr eaLnBrk="1" hangingPunct="1"/>
            <a:endParaRPr lang="en-US" altLang="ja-JP" dirty="0">
              <a:ea typeface="ＭＳ Ｐ明朝" charset="-128"/>
            </a:endParaRPr>
          </a:p>
          <a:p>
            <a:pPr eaLnBrk="1" hangingPunct="1"/>
            <a:r>
              <a:rPr lang="en-US" altLang="ja-JP" dirty="0">
                <a:ea typeface="ＭＳ Ｐ明朝" charset="-128"/>
              </a:rPr>
              <a:t>We know that memory is socially constructed and not entirely tied to accurate history. </a:t>
            </a:r>
          </a:p>
          <a:p>
            <a:pPr eaLnBrk="1" hangingPunct="1"/>
            <a:endParaRPr lang="en-US" altLang="ja-JP" dirty="0">
              <a:ea typeface="ＭＳ Ｐ明朝" charset="-128"/>
            </a:endParaRPr>
          </a:p>
          <a:p>
            <a:pPr eaLnBrk="1" hangingPunct="1"/>
            <a:r>
              <a:rPr lang="en-US" altLang="ja-JP" dirty="0">
                <a:ea typeface="ＭＳ Ｐ明朝" charset="-128"/>
              </a:rPr>
              <a:t>But we don’t know exactly how changes occur. </a:t>
            </a:r>
            <a:endParaRPr lang="ja-JP" altLang="ja-JP" dirty="0">
              <a:ea typeface="ＭＳ Ｐ明朝" charset="-128"/>
            </a:endParaRPr>
          </a:p>
        </p:txBody>
      </p:sp>
    </p:spTree>
    <p:extLst>
      <p:ext uri="{BB962C8B-B14F-4D97-AF65-F5344CB8AC3E}">
        <p14:creationId xmlns:p14="http://schemas.microsoft.com/office/powerpoint/2010/main" val="3907938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chemeClr val="tx1"/>
                </a:solidFill>
                <a:latin typeface="Arial" charset="0"/>
                <a:ea typeface="ＭＳ Ｐゴシック" charset="-128"/>
              </a:defRPr>
            </a:lvl1pPr>
            <a:lvl2pPr marL="742950" indent="-285750" eaLnBrk="0" hangingPunct="0">
              <a:defRPr kumimoji="1" sz="1200" b="1">
                <a:solidFill>
                  <a:schemeClr val="tx1"/>
                </a:solidFill>
                <a:latin typeface="Arial" charset="0"/>
                <a:ea typeface="ＭＳ Ｐゴシック" charset="-128"/>
              </a:defRPr>
            </a:lvl2pPr>
            <a:lvl3pPr marL="1143000" indent="-228600" eaLnBrk="0" hangingPunct="0">
              <a:defRPr kumimoji="1" sz="1200" b="1">
                <a:solidFill>
                  <a:schemeClr val="tx1"/>
                </a:solidFill>
                <a:latin typeface="Arial" charset="0"/>
                <a:ea typeface="ＭＳ Ｐゴシック" charset="-128"/>
              </a:defRPr>
            </a:lvl3pPr>
            <a:lvl4pPr marL="1600200" indent="-228600" eaLnBrk="0" hangingPunct="0">
              <a:defRPr kumimoji="1" sz="1200" b="1">
                <a:solidFill>
                  <a:schemeClr val="tx1"/>
                </a:solidFill>
                <a:latin typeface="Arial" charset="0"/>
                <a:ea typeface="ＭＳ Ｐゴシック" charset="-128"/>
              </a:defRPr>
            </a:lvl4pPr>
            <a:lvl5pPr marL="2057400" indent="-228600" eaLnBrk="0" hangingPunct="0">
              <a:defRPr kumimoji="1" sz="1200" b="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a:solidFill>
                  <a:schemeClr val="tx1"/>
                </a:solidFill>
                <a:latin typeface="Arial" charset="0"/>
                <a:ea typeface="ＭＳ Ｐゴシック" charset="-128"/>
              </a:defRPr>
            </a:lvl9pPr>
          </a:lstStyle>
          <a:p>
            <a:pPr eaLnBrk="1" hangingPunct="1"/>
            <a:fld id="{DC94D87D-DA83-9847-9C27-72282E4752C3}" type="slidenum">
              <a:rPr lang="en-US" altLang="ja-JP" b="0"/>
              <a:pPr eaLnBrk="1" hangingPunct="1"/>
              <a:t>3</a:t>
            </a:fld>
            <a:endParaRPr lang="en-US" altLang="ja-JP" b="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altLang="ja-JP" dirty="0">
                <a:ea typeface="ＭＳ Ｐ明朝" charset="-128"/>
              </a:rPr>
              <a:t>Note that changes and resistance movement happen without being completely organized. James Scott </a:t>
            </a:r>
          </a:p>
          <a:p>
            <a:pPr eaLnBrk="1" hangingPunct="1"/>
            <a:endParaRPr lang="en-US" altLang="ja-JP" dirty="0">
              <a:ea typeface="ＭＳ Ｐ明朝"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sz="1200" kern="1200" dirty="0">
                <a:solidFill>
                  <a:schemeClr val="tx1"/>
                </a:solidFill>
                <a:effectLst/>
                <a:latin typeface="Arial" charset="0"/>
                <a:ea typeface="ＭＳ Ｐ明朝" pitchFamily="18" charset="-128"/>
                <a:cs typeface="+mn-cs"/>
              </a:rPr>
              <a:t>“The most submissive peasantry is not only capable of 'working the system' to its advantage— or rather to its minimum disadvantage—but also of resisting and where appropriate, of counterattack.” E.J. </a:t>
            </a:r>
            <a:r>
              <a:rPr kumimoji="1" lang="en-US" sz="1200" kern="1200" dirty="0" err="1">
                <a:solidFill>
                  <a:schemeClr val="tx1"/>
                </a:solidFill>
                <a:effectLst/>
                <a:latin typeface="Arial" charset="0"/>
                <a:ea typeface="ＭＳ Ｐ明朝" pitchFamily="18" charset="-128"/>
                <a:cs typeface="+mn-cs"/>
              </a:rPr>
              <a:t>Hobsbawm</a:t>
            </a:r>
            <a:r>
              <a:rPr kumimoji="1" lang="en-US" sz="1200" kern="1200" dirty="0">
                <a:solidFill>
                  <a:schemeClr val="tx1"/>
                </a:solidFill>
                <a:effectLst/>
                <a:latin typeface="Arial" charset="0"/>
                <a:ea typeface="ＭＳ Ｐ明朝" pitchFamily="18" charset="-128"/>
                <a:cs typeface="+mn-cs"/>
              </a:rPr>
              <a:t>, 1973, P. 13) </a:t>
            </a:r>
          </a:p>
          <a:p>
            <a:pPr eaLnBrk="1" hangingPunct="1"/>
            <a:endParaRPr lang="ja-JP" altLang="ja-JP" dirty="0">
              <a:ea typeface="ＭＳ Ｐ明朝" charset="-128"/>
            </a:endParaRPr>
          </a:p>
        </p:txBody>
      </p:sp>
    </p:spTree>
    <p:extLst>
      <p:ext uri="{BB962C8B-B14F-4D97-AF65-F5344CB8AC3E}">
        <p14:creationId xmlns:p14="http://schemas.microsoft.com/office/powerpoint/2010/main" val="40967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Socio-cultural community by 2020</a:t>
            </a:r>
          </a:p>
          <a:p>
            <a:endParaRPr lang="en-US" dirty="0"/>
          </a:p>
          <a:p>
            <a:r>
              <a:rPr lang="en-US" dirty="0"/>
              <a:t>The project is looking at textbooks in Cambodia, Laos, Myanmar, Thailand, and Vietnam. It is also conducting interviews with policy makers and then understanding public opinion surveys of students and teachers.</a:t>
            </a:r>
          </a:p>
        </p:txBody>
      </p:sp>
      <p:sp>
        <p:nvSpPr>
          <p:cNvPr id="4" name="Slide Number Placeholder 3"/>
          <p:cNvSpPr>
            <a:spLocks noGrp="1"/>
          </p:cNvSpPr>
          <p:nvPr>
            <p:ph type="sldNum" sz="quarter" idx="10"/>
          </p:nvPr>
        </p:nvSpPr>
        <p:spPr/>
        <p:txBody>
          <a:bodyPr/>
          <a:lstStyle/>
          <a:p>
            <a:fld id="{ABFC3A92-D80A-4C47-B163-28B610B83BD4}" type="slidenum">
              <a:rPr lang="en-US" altLang="ja-JP" smtClean="0"/>
              <a:pPr/>
              <a:t>4</a:t>
            </a:fld>
            <a:endParaRPr lang="en-US" altLang="ja-JP"/>
          </a:p>
        </p:txBody>
      </p:sp>
    </p:spTree>
    <p:extLst>
      <p:ext uri="{BB962C8B-B14F-4D97-AF65-F5344CB8AC3E}">
        <p14:creationId xmlns:p14="http://schemas.microsoft.com/office/powerpoint/2010/main" val="241334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the competing theories of the origin of </a:t>
            </a:r>
            <a:r>
              <a:rPr lang="en-US" dirty="0" err="1"/>
              <a:t>thai</a:t>
            </a:r>
            <a:r>
              <a:rPr lang="en-US" dirty="0"/>
              <a:t> race, language ethnic group</a:t>
            </a:r>
          </a:p>
        </p:txBody>
      </p:sp>
      <p:sp>
        <p:nvSpPr>
          <p:cNvPr id="4" name="Slide Number Placeholder 3"/>
          <p:cNvSpPr>
            <a:spLocks noGrp="1"/>
          </p:cNvSpPr>
          <p:nvPr>
            <p:ph type="sldNum" sz="quarter" idx="10"/>
          </p:nvPr>
        </p:nvSpPr>
        <p:spPr/>
        <p:txBody>
          <a:bodyPr/>
          <a:lstStyle/>
          <a:p>
            <a:fld id="{ABFC3A92-D80A-4C47-B163-28B610B83BD4}" type="slidenum">
              <a:rPr lang="en-US" altLang="ja-JP" smtClean="0"/>
              <a:pPr/>
              <a:t>7</a:t>
            </a:fld>
            <a:endParaRPr lang="en-US" altLang="ja-JP"/>
          </a:p>
        </p:txBody>
      </p:sp>
    </p:spTree>
    <p:extLst>
      <p:ext uri="{BB962C8B-B14F-4D97-AF65-F5344CB8AC3E}">
        <p14:creationId xmlns:p14="http://schemas.microsoft.com/office/powerpoint/2010/main" val="47672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are left with a nationalist discourse despite incorporating revisionist history</a:t>
            </a:r>
          </a:p>
          <a:p>
            <a:endParaRPr lang="en-US" dirty="0"/>
          </a:p>
        </p:txBody>
      </p:sp>
      <p:sp>
        <p:nvSpPr>
          <p:cNvPr id="4" name="Slide Number Placeholder 3"/>
          <p:cNvSpPr>
            <a:spLocks noGrp="1"/>
          </p:cNvSpPr>
          <p:nvPr>
            <p:ph type="sldNum" sz="quarter" idx="10"/>
          </p:nvPr>
        </p:nvSpPr>
        <p:spPr/>
        <p:txBody>
          <a:bodyPr/>
          <a:lstStyle/>
          <a:p>
            <a:fld id="{ABFC3A92-D80A-4C47-B163-28B610B83BD4}" type="slidenum">
              <a:rPr lang="en-US" altLang="ja-JP" smtClean="0"/>
              <a:pPr/>
              <a:t>8</a:t>
            </a:fld>
            <a:endParaRPr lang="en-US" altLang="ja-JP"/>
          </a:p>
        </p:txBody>
      </p:sp>
    </p:spTree>
    <p:extLst>
      <p:ext uri="{BB962C8B-B14F-4D97-AF65-F5344CB8AC3E}">
        <p14:creationId xmlns:p14="http://schemas.microsoft.com/office/powerpoint/2010/main" val="249347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C3A92-D80A-4C47-B163-28B610B83BD4}" type="slidenum">
              <a:rPr lang="en-US" altLang="ja-JP" smtClean="0"/>
              <a:pPr/>
              <a:t>9</a:t>
            </a:fld>
            <a:endParaRPr lang="en-US" altLang="ja-JP"/>
          </a:p>
        </p:txBody>
      </p:sp>
    </p:spTree>
    <p:extLst>
      <p:ext uri="{BB962C8B-B14F-4D97-AF65-F5344CB8AC3E}">
        <p14:creationId xmlns:p14="http://schemas.microsoft.com/office/powerpoint/2010/main" val="107295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the null curriculum – what is not there.</a:t>
            </a:r>
          </a:p>
        </p:txBody>
      </p:sp>
      <p:sp>
        <p:nvSpPr>
          <p:cNvPr id="4" name="Slide Number Placeholder 3"/>
          <p:cNvSpPr>
            <a:spLocks noGrp="1"/>
          </p:cNvSpPr>
          <p:nvPr>
            <p:ph type="sldNum" sz="quarter" idx="10"/>
          </p:nvPr>
        </p:nvSpPr>
        <p:spPr/>
        <p:txBody>
          <a:bodyPr/>
          <a:lstStyle/>
          <a:p>
            <a:fld id="{ABFC3A92-D80A-4C47-B163-28B610B83BD4}" type="slidenum">
              <a:rPr lang="en-US" altLang="ja-JP" smtClean="0"/>
              <a:pPr/>
              <a:t>10</a:t>
            </a:fld>
            <a:endParaRPr lang="en-US" altLang="ja-JP"/>
          </a:p>
        </p:txBody>
      </p:sp>
    </p:spTree>
    <p:extLst>
      <p:ext uri="{BB962C8B-B14F-4D97-AF65-F5344CB8AC3E}">
        <p14:creationId xmlns:p14="http://schemas.microsoft.com/office/powerpoint/2010/main" val="1349182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7" descr="WIAS_PPT-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7772400" cy="1470025"/>
          </a:xfrm>
        </p:spPr>
        <p:txBody>
          <a:bodyPr/>
          <a:lstStyle>
            <a:lvl1pPr marL="0" indent="0">
              <a:defRPr/>
            </a:lvl1pPr>
          </a:lstStyle>
          <a:p>
            <a:r>
              <a:rPr lang="en-US" altLang="ja-JP"/>
              <a:t>Click to edit Master title style</a:t>
            </a:r>
            <a:endParaRPr lang="ja-JP" alt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ltLang="ja-JP"/>
              <a:t>Click to edit Master subtitle style</a:t>
            </a:r>
            <a:endParaRPr lang="ja-JP"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fld id="{BC534032-1FB1-184D-8076-01CA74771FA1}" type="slidenum">
              <a:rPr lang="en-US" altLang="ja-JP"/>
              <a:pPr/>
              <a:t>‹#›</a:t>
            </a:fld>
            <a:endParaRPr lang="en-US" altLang="ja-JP"/>
          </a:p>
        </p:txBody>
      </p:sp>
    </p:spTree>
    <p:extLst>
      <p:ext uri="{BB962C8B-B14F-4D97-AF65-F5344CB8AC3E}">
        <p14:creationId xmlns:p14="http://schemas.microsoft.com/office/powerpoint/2010/main" val="130352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Click to edit Master title style</a:t>
            </a:r>
            <a:endParaRPr lang="ja-JP" altLang="en-US"/>
          </a:p>
        </p:txBody>
      </p:sp>
      <p:sp>
        <p:nvSpPr>
          <p:cNvPr id="3" name="縦書きテキスト プレースホルダ 2"/>
          <p:cNvSpPr>
            <a:spLocks noGrp="1"/>
          </p:cNvSpPr>
          <p:nvPr>
            <p:ph type="body" orient="vert" idx="1"/>
          </p:nvPr>
        </p:nvSpPr>
        <p:spPr/>
        <p:txBody>
          <a:bodyPr vert="eaVert"/>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A502D3BE-52B6-084E-B4C5-93668B35A223}" type="slidenum">
              <a:rPr lang="en-US" altLang="ja-JP"/>
              <a:pPr/>
              <a:t>‹#›</a:t>
            </a:fld>
            <a:endParaRPr lang="en-US" altLang="ja-JP"/>
          </a:p>
        </p:txBody>
      </p:sp>
    </p:spTree>
    <p:extLst>
      <p:ext uri="{BB962C8B-B14F-4D97-AF65-F5344CB8AC3E}">
        <p14:creationId xmlns:p14="http://schemas.microsoft.com/office/powerpoint/2010/main" val="85256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7650" y="57150"/>
            <a:ext cx="2089150" cy="6069013"/>
          </a:xfrm>
        </p:spPr>
        <p:txBody>
          <a:bodyPr vert="eaVert"/>
          <a:lstStyle/>
          <a:p>
            <a:r>
              <a:rPr lang="en-US" altLang="ja-JP"/>
              <a:t>Click to edit Master title style</a:t>
            </a:r>
            <a:endParaRPr lang="ja-JP" altLang="en-US"/>
          </a:p>
        </p:txBody>
      </p:sp>
      <p:sp>
        <p:nvSpPr>
          <p:cNvPr id="3" name="縦書きテキスト プレースホルダ 2"/>
          <p:cNvSpPr>
            <a:spLocks noGrp="1"/>
          </p:cNvSpPr>
          <p:nvPr>
            <p:ph type="body" orient="vert" idx="1"/>
          </p:nvPr>
        </p:nvSpPr>
        <p:spPr>
          <a:xfrm>
            <a:off x="327025" y="57150"/>
            <a:ext cx="6118225" cy="6069013"/>
          </a:xfrm>
        </p:spPr>
        <p:txBody>
          <a:bodyPr vert="eaVert"/>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AAEFDFB6-BA20-B94C-9CA8-46DB99807E69}" type="slidenum">
              <a:rPr lang="en-US" altLang="ja-JP"/>
              <a:pPr/>
              <a:t>‹#›</a:t>
            </a:fld>
            <a:endParaRPr lang="en-US" altLang="ja-JP"/>
          </a:p>
        </p:txBody>
      </p:sp>
    </p:spTree>
    <p:extLst>
      <p:ext uri="{BB962C8B-B14F-4D97-AF65-F5344CB8AC3E}">
        <p14:creationId xmlns:p14="http://schemas.microsoft.com/office/powerpoint/2010/main" val="101934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327025" y="57150"/>
            <a:ext cx="8229600" cy="561975"/>
          </a:xfrm>
        </p:spPr>
        <p:txBody>
          <a:bodyPr/>
          <a:lstStyle/>
          <a:p>
            <a:r>
              <a:rPr lang="en-US" altLang="ja-JP"/>
              <a:t>Click to edit Master title style</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7CE37520-3402-DA4F-B657-AD0E34F77398}" type="slidenum">
              <a:rPr lang="en-US" altLang="ja-JP"/>
              <a:pPr/>
              <a:t>‹#›</a:t>
            </a:fld>
            <a:endParaRPr lang="en-US" altLang="ja-JP"/>
          </a:p>
        </p:txBody>
      </p:sp>
    </p:spTree>
    <p:extLst>
      <p:ext uri="{BB962C8B-B14F-4D97-AF65-F5344CB8AC3E}">
        <p14:creationId xmlns:p14="http://schemas.microsoft.com/office/powerpoint/2010/main" val="169537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200"/>
            </a:lvl1pPr>
          </a:lstStyle>
          <a:p>
            <a:r>
              <a:rPr lang="en-US" altLang="ja-JP"/>
              <a:t>Click to edit Master title style</a:t>
            </a:r>
            <a:endParaRPr lang="ja-JP" altLang="en-US" dirty="0"/>
          </a:p>
        </p:txBody>
      </p:sp>
      <p:sp>
        <p:nvSpPr>
          <p:cNvPr id="3" name="コンテンツ プレースホルダ 2"/>
          <p:cNvSpPr>
            <a:spLocks noGrp="1"/>
          </p:cNvSpPr>
          <p:nvPr>
            <p:ph idx="1"/>
          </p:nvPr>
        </p:nvSpPr>
        <p:spPr/>
        <p:txBody>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953250" y="6276975"/>
            <a:ext cx="2133600" cy="314325"/>
          </a:xfrm>
        </p:spPr>
        <p:txBody>
          <a:bodyPr/>
          <a:lstStyle>
            <a:lvl1pPr>
              <a:defRPr/>
            </a:lvl1pPr>
          </a:lstStyle>
          <a:p>
            <a:fld id="{C2499EE5-C51E-A249-978D-9C2C05BB99B5}" type="slidenum">
              <a:rPr lang="en-US" altLang="ja-JP"/>
              <a:pPr/>
              <a:t>‹#›</a:t>
            </a:fld>
            <a:endParaRPr lang="en-US" altLang="ja-JP"/>
          </a:p>
        </p:txBody>
      </p:sp>
    </p:spTree>
    <p:extLst>
      <p:ext uri="{BB962C8B-B14F-4D97-AF65-F5344CB8AC3E}">
        <p14:creationId xmlns:p14="http://schemas.microsoft.com/office/powerpoint/2010/main" val="178215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en-US" altLang="ja-JP"/>
              <a:t>Click to edit Master title style</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A25B90B-0C5C-E74D-858F-090954ED2F86}" type="slidenum">
              <a:rPr lang="en-US" altLang="ja-JP"/>
              <a:pPr/>
              <a:t>‹#›</a:t>
            </a:fld>
            <a:endParaRPr lang="en-US" altLang="ja-JP"/>
          </a:p>
        </p:txBody>
      </p:sp>
    </p:spTree>
    <p:extLst>
      <p:ext uri="{BB962C8B-B14F-4D97-AF65-F5344CB8AC3E}">
        <p14:creationId xmlns:p14="http://schemas.microsoft.com/office/powerpoint/2010/main" val="52217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Click to edit Master title style</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6F6D8487-8318-EA4A-B6F9-FAC4B9CB2060}" type="slidenum">
              <a:rPr lang="en-US" altLang="ja-JP"/>
              <a:pPr/>
              <a:t>‹#›</a:t>
            </a:fld>
            <a:endParaRPr lang="en-US" altLang="ja-JP"/>
          </a:p>
        </p:txBody>
      </p:sp>
    </p:spTree>
    <p:extLst>
      <p:ext uri="{BB962C8B-B14F-4D97-AF65-F5344CB8AC3E}">
        <p14:creationId xmlns:p14="http://schemas.microsoft.com/office/powerpoint/2010/main" val="158201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en-US" altLang="ja-JP"/>
              <a:t>Click to edit Master title style</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Edit Master text styles</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Edit Master text styles</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6D6732E7-BC6D-B94E-ABFC-D3998019D301}" type="slidenum">
              <a:rPr lang="en-US" altLang="ja-JP"/>
              <a:pPr/>
              <a:t>‹#›</a:t>
            </a:fld>
            <a:endParaRPr lang="en-US" altLang="ja-JP"/>
          </a:p>
        </p:txBody>
      </p:sp>
    </p:spTree>
    <p:extLst>
      <p:ext uri="{BB962C8B-B14F-4D97-AF65-F5344CB8AC3E}">
        <p14:creationId xmlns:p14="http://schemas.microsoft.com/office/powerpoint/2010/main" val="985358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Click to edit Master title style</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E6090657-418E-D34D-BA30-F351231C8F31}" type="slidenum">
              <a:rPr lang="en-US" altLang="ja-JP"/>
              <a:pPr/>
              <a:t>‹#›</a:t>
            </a:fld>
            <a:endParaRPr lang="en-US" altLang="ja-JP"/>
          </a:p>
        </p:txBody>
      </p:sp>
    </p:spTree>
    <p:extLst>
      <p:ext uri="{BB962C8B-B14F-4D97-AF65-F5344CB8AC3E}">
        <p14:creationId xmlns:p14="http://schemas.microsoft.com/office/powerpoint/2010/main" val="166723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96B89FDF-A2AF-254A-8AAE-35FD3D761C1F}" type="slidenum">
              <a:rPr lang="en-US" altLang="ja-JP"/>
              <a:pPr/>
              <a:t>‹#›</a:t>
            </a:fld>
            <a:endParaRPr lang="en-US" altLang="ja-JP"/>
          </a:p>
        </p:txBody>
      </p:sp>
    </p:spTree>
    <p:extLst>
      <p:ext uri="{BB962C8B-B14F-4D97-AF65-F5344CB8AC3E}">
        <p14:creationId xmlns:p14="http://schemas.microsoft.com/office/powerpoint/2010/main" val="85376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en-US" altLang="ja-JP"/>
              <a:t>Click to edit Master title style</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1318188-BCD6-C24A-8035-10D8636E2C3B}" type="slidenum">
              <a:rPr lang="en-US" altLang="ja-JP"/>
              <a:pPr/>
              <a:t>‹#›</a:t>
            </a:fld>
            <a:endParaRPr lang="en-US" altLang="ja-JP"/>
          </a:p>
        </p:txBody>
      </p:sp>
    </p:spTree>
    <p:extLst>
      <p:ext uri="{BB962C8B-B14F-4D97-AF65-F5344CB8AC3E}">
        <p14:creationId xmlns:p14="http://schemas.microsoft.com/office/powerpoint/2010/main" val="192157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en-US" altLang="ja-JP"/>
              <a:t>Click to edit Master title style</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a:t>Click icon to add picture</a:t>
            </a:r>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80F366ED-773E-1C43-BE49-08D005E94258}" type="slidenum">
              <a:rPr lang="en-US" altLang="ja-JP"/>
              <a:pPr/>
              <a:t>‹#›</a:t>
            </a:fld>
            <a:endParaRPr lang="en-US" altLang="ja-JP"/>
          </a:p>
        </p:txBody>
      </p:sp>
    </p:spTree>
    <p:extLst>
      <p:ext uri="{BB962C8B-B14F-4D97-AF65-F5344CB8AC3E}">
        <p14:creationId xmlns:p14="http://schemas.microsoft.com/office/powerpoint/2010/main" val="200315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7025" y="571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vl1pPr>
          </a:lstStyle>
          <a:p>
            <a:fld id="{AE4C4FE2-9914-BD4F-9FE6-BC6F730DE32B}" type="slidenum">
              <a:rPr lang="en-US" altLang="ja-JP"/>
              <a:pPr/>
              <a:t>‹#›</a:t>
            </a:fld>
            <a:endParaRPr lang="en-US" altLang="ja-JP"/>
          </a:p>
        </p:txBody>
      </p:sp>
      <p:sp>
        <p:nvSpPr>
          <p:cNvPr id="1043" name="Rectangle 19"/>
          <p:cNvSpPr>
            <a:spLocks noChangeArrowheads="1"/>
          </p:cNvSpPr>
          <p:nvPr/>
        </p:nvSpPr>
        <p:spPr bwMode="auto">
          <a:xfrm>
            <a:off x="7024688" y="6267450"/>
            <a:ext cx="2133600" cy="330200"/>
          </a:xfrm>
          <a:prstGeom prst="rect">
            <a:avLst/>
          </a:prstGeom>
          <a:noFill/>
          <a:ln w="9525">
            <a:noFill/>
            <a:miter lim="800000"/>
            <a:headEnd/>
            <a:tailEnd/>
          </a:ln>
          <a:effectLst/>
        </p:spPr>
        <p:txBody>
          <a:bodyPr/>
          <a:lstStyle>
            <a:lvl1pPr eaLnBrk="0" hangingPunct="0">
              <a:defRPr kumimoji="1" sz="1200" b="1">
                <a:solidFill>
                  <a:schemeClr val="tx1"/>
                </a:solidFill>
                <a:latin typeface="Arial" charset="0"/>
                <a:ea typeface="ＭＳ Ｐゴシック" charset="-128"/>
              </a:defRPr>
            </a:lvl1pPr>
            <a:lvl2pPr marL="742950" indent="-285750" eaLnBrk="0" hangingPunct="0">
              <a:defRPr kumimoji="1" sz="1200" b="1">
                <a:solidFill>
                  <a:schemeClr val="tx1"/>
                </a:solidFill>
                <a:latin typeface="Arial" charset="0"/>
                <a:ea typeface="ＭＳ Ｐゴシック" charset="-128"/>
              </a:defRPr>
            </a:lvl2pPr>
            <a:lvl3pPr marL="1143000" indent="-228600" eaLnBrk="0" hangingPunct="0">
              <a:defRPr kumimoji="1" sz="1200" b="1">
                <a:solidFill>
                  <a:schemeClr val="tx1"/>
                </a:solidFill>
                <a:latin typeface="Arial" charset="0"/>
                <a:ea typeface="ＭＳ Ｐゴシック" charset="-128"/>
              </a:defRPr>
            </a:lvl3pPr>
            <a:lvl4pPr marL="1600200" indent="-228600" eaLnBrk="0" hangingPunct="0">
              <a:defRPr kumimoji="1" sz="1200" b="1">
                <a:solidFill>
                  <a:schemeClr val="tx1"/>
                </a:solidFill>
                <a:latin typeface="Arial" charset="0"/>
                <a:ea typeface="ＭＳ Ｐゴシック" charset="-128"/>
              </a:defRPr>
            </a:lvl4pPr>
            <a:lvl5pPr marL="2057400" indent="-228600" eaLnBrk="0" hangingPunct="0">
              <a:defRPr kumimoji="1" sz="1200" b="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a:solidFill>
                  <a:schemeClr val="tx1"/>
                </a:solidFill>
                <a:latin typeface="Arial" charset="0"/>
                <a:ea typeface="ＭＳ Ｐゴシック" charset="-128"/>
              </a:defRPr>
            </a:lvl9pPr>
          </a:lstStyle>
          <a:p>
            <a:pPr algn="r" eaLnBrk="1" hangingPunct="1">
              <a:spcBef>
                <a:spcPct val="0"/>
              </a:spcBef>
            </a:pPr>
            <a:fld id="{14CAE05C-EEEA-9141-AF45-54B9ED4231AC}" type="slidenum">
              <a:rPr lang="en-US" altLang="ja-JP" sz="1400" b="0"/>
              <a:pPr algn="r" eaLnBrk="1" hangingPunct="1">
                <a:spcBef>
                  <a:spcPct val="0"/>
                </a:spcBef>
              </a:pPr>
              <a:t>‹#›</a:t>
            </a:fld>
            <a:endParaRPr lang="en-US" altLang="ja-JP" sz="1400" b="0"/>
          </a:p>
        </p:txBody>
      </p:sp>
      <p:pic>
        <p:nvPicPr>
          <p:cNvPr id="1032" name="Picture 24" descr="WIAS_PPT-3-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wias02_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56475" y="144463"/>
            <a:ext cx="14636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4" r:id="rId1"/>
    <p:sldLayoutId id="2147484005"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hf hdr="0" ftr="0" dt="0"/>
  <p:txStyles>
    <p:titleStyle>
      <a:lvl1pPr marL="838200" indent="-838200" algn="l" rtl="0" eaLnBrk="1" fontAlgn="base" hangingPunct="1">
        <a:spcBef>
          <a:spcPct val="0"/>
        </a:spcBef>
        <a:spcAft>
          <a:spcPct val="0"/>
        </a:spcAft>
        <a:defRPr kumimoji="1" sz="2400">
          <a:solidFill>
            <a:srgbClr val="003366"/>
          </a:solidFill>
          <a:latin typeface="+mj-lt"/>
          <a:ea typeface="+mj-ea"/>
          <a:cs typeface="+mj-cs"/>
        </a:defRPr>
      </a:lvl1pPr>
      <a:lvl2pPr marL="838200" indent="-838200" algn="l" rtl="0" eaLnBrk="1" fontAlgn="base" hangingPunct="1">
        <a:spcBef>
          <a:spcPct val="0"/>
        </a:spcBef>
        <a:spcAft>
          <a:spcPct val="0"/>
        </a:spcAft>
        <a:defRPr kumimoji="1" sz="2400">
          <a:solidFill>
            <a:srgbClr val="003366"/>
          </a:solidFill>
          <a:latin typeface="HGPｺﾞｼｯｸE" pitchFamily="50" charset="-128"/>
          <a:ea typeface="HGPｺﾞｼｯｸE" pitchFamily="50" charset="-128"/>
        </a:defRPr>
      </a:lvl2pPr>
      <a:lvl3pPr marL="838200" indent="-838200" algn="l" rtl="0" eaLnBrk="1" fontAlgn="base" hangingPunct="1">
        <a:spcBef>
          <a:spcPct val="0"/>
        </a:spcBef>
        <a:spcAft>
          <a:spcPct val="0"/>
        </a:spcAft>
        <a:defRPr kumimoji="1" sz="2400">
          <a:solidFill>
            <a:srgbClr val="003366"/>
          </a:solidFill>
          <a:latin typeface="HGPｺﾞｼｯｸE" pitchFamily="50" charset="-128"/>
          <a:ea typeface="HGPｺﾞｼｯｸE" pitchFamily="50" charset="-128"/>
        </a:defRPr>
      </a:lvl3pPr>
      <a:lvl4pPr marL="838200" indent="-838200" algn="l" rtl="0" eaLnBrk="1" fontAlgn="base" hangingPunct="1">
        <a:spcBef>
          <a:spcPct val="0"/>
        </a:spcBef>
        <a:spcAft>
          <a:spcPct val="0"/>
        </a:spcAft>
        <a:defRPr kumimoji="1" sz="2400">
          <a:solidFill>
            <a:srgbClr val="003366"/>
          </a:solidFill>
          <a:latin typeface="HGPｺﾞｼｯｸE" pitchFamily="50" charset="-128"/>
          <a:ea typeface="HGPｺﾞｼｯｸE" pitchFamily="50" charset="-128"/>
        </a:defRPr>
      </a:lvl4pPr>
      <a:lvl5pPr marL="838200" indent="-838200" algn="l" rtl="0" eaLnBrk="1" fontAlgn="base" hangingPunct="1">
        <a:spcBef>
          <a:spcPct val="0"/>
        </a:spcBef>
        <a:spcAft>
          <a:spcPct val="0"/>
        </a:spcAft>
        <a:defRPr kumimoji="1" sz="2400">
          <a:solidFill>
            <a:srgbClr val="003366"/>
          </a:solidFill>
          <a:latin typeface="HGPｺﾞｼｯｸE" pitchFamily="50" charset="-128"/>
          <a:ea typeface="HGPｺﾞｼｯｸE" pitchFamily="50" charset="-128"/>
        </a:defRPr>
      </a:lvl5pPr>
      <a:lvl6pPr marL="1295400" indent="-838200" algn="l" rtl="0" eaLnBrk="1" fontAlgn="base" hangingPunct="1">
        <a:spcBef>
          <a:spcPct val="0"/>
        </a:spcBef>
        <a:spcAft>
          <a:spcPct val="0"/>
        </a:spcAft>
        <a:defRPr kumimoji="1" sz="2400">
          <a:solidFill>
            <a:srgbClr val="003366"/>
          </a:solidFill>
          <a:latin typeface="HGPｺﾞｼｯｸE" pitchFamily="50" charset="-128"/>
          <a:ea typeface="HGPｺﾞｼｯｸE" pitchFamily="50" charset="-128"/>
        </a:defRPr>
      </a:lvl6pPr>
      <a:lvl7pPr marL="1752600" indent="-838200" algn="l" rtl="0" eaLnBrk="1" fontAlgn="base" hangingPunct="1">
        <a:spcBef>
          <a:spcPct val="0"/>
        </a:spcBef>
        <a:spcAft>
          <a:spcPct val="0"/>
        </a:spcAft>
        <a:defRPr kumimoji="1" sz="2400">
          <a:solidFill>
            <a:srgbClr val="003366"/>
          </a:solidFill>
          <a:latin typeface="HGPｺﾞｼｯｸE" pitchFamily="50" charset="-128"/>
          <a:ea typeface="HGPｺﾞｼｯｸE" pitchFamily="50" charset="-128"/>
        </a:defRPr>
      </a:lvl7pPr>
      <a:lvl8pPr marL="2209800" indent="-838200" algn="l" rtl="0" eaLnBrk="1" fontAlgn="base" hangingPunct="1">
        <a:spcBef>
          <a:spcPct val="0"/>
        </a:spcBef>
        <a:spcAft>
          <a:spcPct val="0"/>
        </a:spcAft>
        <a:defRPr kumimoji="1" sz="2400">
          <a:solidFill>
            <a:srgbClr val="003366"/>
          </a:solidFill>
          <a:latin typeface="HGPｺﾞｼｯｸE" pitchFamily="50" charset="-128"/>
          <a:ea typeface="HGPｺﾞｼｯｸE" pitchFamily="50" charset="-128"/>
        </a:defRPr>
      </a:lvl8pPr>
      <a:lvl9pPr marL="2667000" indent="-838200" algn="l" rtl="0" eaLnBrk="1" fontAlgn="base" hangingPunct="1">
        <a:spcBef>
          <a:spcPct val="0"/>
        </a:spcBef>
        <a:spcAft>
          <a:spcPct val="0"/>
        </a:spcAft>
        <a:defRPr kumimoji="1" sz="2400">
          <a:solidFill>
            <a:srgbClr val="003366"/>
          </a:solidFill>
          <a:latin typeface="HGPｺﾞｼｯｸE" pitchFamily="50" charset="-128"/>
          <a:ea typeface="HGPｺﾞｼｯｸE"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hyperlink" Target="mailto:willbrehm@aoni.waseda.j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5BC7-E66D-B94F-B31B-A3626D12FD7D}"/>
              </a:ext>
            </a:extLst>
          </p:cNvPr>
          <p:cNvSpPr>
            <a:spLocks noGrp="1"/>
          </p:cNvSpPr>
          <p:nvPr>
            <p:ph type="ctrTitle"/>
          </p:nvPr>
        </p:nvSpPr>
        <p:spPr>
          <a:xfrm>
            <a:off x="0" y="2667000"/>
            <a:ext cx="9144000" cy="1470025"/>
          </a:xfrm>
        </p:spPr>
        <p:txBody>
          <a:bodyPr/>
          <a:lstStyle/>
          <a:p>
            <a:pPr algn="ctr">
              <a:lnSpc>
                <a:spcPct val="150000"/>
              </a:lnSpc>
            </a:pPr>
            <a:r>
              <a:rPr lang="en-US" sz="3600" dirty="0"/>
              <a:t>History from Below, Censorship from Above </a:t>
            </a:r>
            <a:br>
              <a:rPr lang="en-US" sz="3200" dirty="0"/>
            </a:br>
            <a:r>
              <a:rPr lang="en-US" sz="3000" dirty="0">
                <a:solidFill>
                  <a:srgbClr val="C00000"/>
                </a:solidFill>
              </a:rPr>
              <a:t>Memory, Identity, and Schooling across the Mekong</a:t>
            </a:r>
          </a:p>
        </p:txBody>
      </p:sp>
      <p:sp>
        <p:nvSpPr>
          <p:cNvPr id="3" name="Subtitle 2">
            <a:extLst>
              <a:ext uri="{FF2B5EF4-FFF2-40B4-BE49-F238E27FC236}">
                <a16:creationId xmlns:a16="http://schemas.microsoft.com/office/drawing/2014/main" id="{13EE5B35-BBE8-0B4F-9E1F-46689E24EE15}"/>
              </a:ext>
            </a:extLst>
          </p:cNvPr>
          <p:cNvSpPr>
            <a:spLocks noGrp="1"/>
          </p:cNvSpPr>
          <p:nvPr>
            <p:ph type="subTitle" idx="1"/>
          </p:nvPr>
        </p:nvSpPr>
        <p:spPr>
          <a:xfrm>
            <a:off x="1371600" y="4352926"/>
            <a:ext cx="6400800" cy="1752600"/>
          </a:xfrm>
        </p:spPr>
        <p:txBody>
          <a:bodyPr/>
          <a:lstStyle/>
          <a:p>
            <a:r>
              <a:rPr lang="en-US" dirty="0"/>
              <a:t>Will Brehm</a:t>
            </a:r>
          </a:p>
          <a:p>
            <a:endParaRPr lang="en-US" sz="2000" dirty="0"/>
          </a:p>
          <a:p>
            <a:r>
              <a:rPr lang="en-US" sz="2000" dirty="0"/>
              <a:t>February 16, 2018</a:t>
            </a:r>
          </a:p>
          <a:p>
            <a:r>
              <a:rPr lang="en-US" sz="2000" dirty="0"/>
              <a:t>ASEBH Conference</a:t>
            </a:r>
          </a:p>
          <a:p>
            <a:r>
              <a:rPr lang="en-US" sz="2000" dirty="0"/>
              <a:t>Hobart, Australia</a:t>
            </a:r>
          </a:p>
          <a:p>
            <a:endParaRPr lang="en-US" dirty="0"/>
          </a:p>
        </p:txBody>
      </p:sp>
      <p:cxnSp>
        <p:nvCxnSpPr>
          <p:cNvPr id="5" name="Straight Connector 4">
            <a:extLst>
              <a:ext uri="{FF2B5EF4-FFF2-40B4-BE49-F238E27FC236}">
                <a16:creationId xmlns:a16="http://schemas.microsoft.com/office/drawing/2014/main" id="{A686833D-8238-4B46-9083-2F5BF4E7B111}"/>
              </a:ext>
            </a:extLst>
          </p:cNvPr>
          <p:cNvCxnSpPr>
            <a:cxnSpLocks/>
          </p:cNvCxnSpPr>
          <p:nvPr/>
        </p:nvCxnSpPr>
        <p:spPr bwMode="auto">
          <a:xfrm>
            <a:off x="0" y="3505200"/>
            <a:ext cx="9144000" cy="0"/>
          </a:xfrm>
          <a:prstGeom prst="line">
            <a:avLst/>
          </a:prstGeom>
          <a:noFill/>
          <a:ln w="47625" cap="flat" cmpd="sng" algn="ctr">
            <a:solidFill>
              <a:schemeClr val="tx1"/>
            </a:solidFill>
            <a:prstDash val="solid"/>
            <a:round/>
            <a:headEnd type="none" w="med" len="med"/>
            <a:tailEnd type="none" w="med" len="med"/>
          </a:ln>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97269-CC3B-6044-9D9A-DD209AFD866D}"/>
              </a:ext>
            </a:extLst>
          </p:cNvPr>
          <p:cNvSpPr>
            <a:spLocks noGrp="1"/>
          </p:cNvSpPr>
          <p:nvPr>
            <p:ph type="title"/>
          </p:nvPr>
        </p:nvSpPr>
        <p:spPr/>
        <p:txBody>
          <a:bodyPr/>
          <a:lstStyle/>
          <a:p>
            <a:r>
              <a:rPr lang="en-US" dirty="0"/>
              <a:t>4. The case of Thailand </a:t>
            </a:r>
          </a:p>
        </p:txBody>
      </p:sp>
      <p:sp>
        <p:nvSpPr>
          <p:cNvPr id="4" name="Slide Number Placeholder 3">
            <a:extLst>
              <a:ext uri="{FF2B5EF4-FFF2-40B4-BE49-F238E27FC236}">
                <a16:creationId xmlns:a16="http://schemas.microsoft.com/office/drawing/2014/main" id="{19CDC570-AF19-0249-90A8-29291FC2F292}"/>
              </a:ext>
            </a:extLst>
          </p:cNvPr>
          <p:cNvSpPr>
            <a:spLocks noGrp="1"/>
          </p:cNvSpPr>
          <p:nvPr>
            <p:ph type="sldNum" sz="quarter" idx="12"/>
          </p:nvPr>
        </p:nvSpPr>
        <p:spPr/>
        <p:txBody>
          <a:bodyPr/>
          <a:lstStyle/>
          <a:p>
            <a:fld id="{C2499EE5-C51E-A249-978D-9C2C05BB99B5}" type="slidenum">
              <a:rPr lang="en-US" altLang="ja-JP" smtClean="0"/>
              <a:pPr/>
              <a:t>9</a:t>
            </a:fld>
            <a:endParaRPr lang="en-US" altLang="ja-JP"/>
          </a:p>
        </p:txBody>
      </p:sp>
      <p:sp>
        <p:nvSpPr>
          <p:cNvPr id="5" name="Content Placeholder 2">
            <a:extLst>
              <a:ext uri="{FF2B5EF4-FFF2-40B4-BE49-F238E27FC236}">
                <a16:creationId xmlns:a16="http://schemas.microsoft.com/office/drawing/2014/main" id="{845E5129-7DEB-5F4E-81FF-D85D6367CCD6}"/>
              </a:ext>
            </a:extLst>
          </p:cNvPr>
          <p:cNvSpPr txBox="1">
            <a:spLocks/>
          </p:cNvSpPr>
          <p:nvPr/>
        </p:nvSpPr>
        <p:spPr bwMode="auto">
          <a:xfrm>
            <a:off x="327025" y="902096"/>
            <a:ext cx="8229600" cy="509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b="0" kern="0" dirty="0"/>
              <a:t>From Below: Revisionist historians spend years articulating alternative versions of Thai history.  </a:t>
            </a:r>
          </a:p>
          <a:p>
            <a:r>
              <a:rPr lang="en-US" b="0" kern="0" dirty="0"/>
              <a:t>From Above: The State incorporates these other versions of history in textbooks, but ensure students still see the nationalist version as correct.</a:t>
            </a:r>
          </a:p>
          <a:p>
            <a:r>
              <a:rPr lang="en-US" b="0" kern="0" dirty="0"/>
              <a:t>Outcome: Critical history may loose its critical</a:t>
            </a:r>
            <a:r>
              <a:rPr lang="en-US" b="0" i="1" kern="0" dirty="0"/>
              <a:t>ness and</a:t>
            </a:r>
            <a:r>
              <a:rPr lang="en-US" b="0" kern="0" dirty="0"/>
              <a:t> manufacture consent that leaves the hegemonic ideology in place.</a:t>
            </a:r>
          </a:p>
        </p:txBody>
      </p:sp>
    </p:spTree>
    <p:extLst>
      <p:ext uri="{BB962C8B-B14F-4D97-AF65-F5344CB8AC3E}">
        <p14:creationId xmlns:p14="http://schemas.microsoft.com/office/powerpoint/2010/main" val="385111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5D87-2863-B448-A607-1233465734F0}"/>
              </a:ext>
            </a:extLst>
          </p:cNvPr>
          <p:cNvSpPr>
            <a:spLocks noGrp="1"/>
          </p:cNvSpPr>
          <p:nvPr>
            <p:ph type="title"/>
          </p:nvPr>
        </p:nvSpPr>
        <p:spPr/>
        <p:txBody>
          <a:bodyPr/>
          <a:lstStyle/>
          <a:p>
            <a:r>
              <a:rPr lang="en-US" dirty="0"/>
              <a:t>5. The Case of Cambodia</a:t>
            </a:r>
          </a:p>
        </p:txBody>
      </p:sp>
      <p:sp>
        <p:nvSpPr>
          <p:cNvPr id="4" name="Slide Number Placeholder 3">
            <a:extLst>
              <a:ext uri="{FF2B5EF4-FFF2-40B4-BE49-F238E27FC236}">
                <a16:creationId xmlns:a16="http://schemas.microsoft.com/office/drawing/2014/main" id="{84C74C04-D706-5140-9E4C-D415CEAC957C}"/>
              </a:ext>
            </a:extLst>
          </p:cNvPr>
          <p:cNvSpPr>
            <a:spLocks noGrp="1"/>
          </p:cNvSpPr>
          <p:nvPr>
            <p:ph type="sldNum" sz="quarter" idx="12"/>
          </p:nvPr>
        </p:nvSpPr>
        <p:spPr/>
        <p:txBody>
          <a:bodyPr/>
          <a:lstStyle/>
          <a:p>
            <a:fld id="{C2499EE5-C51E-A249-978D-9C2C05BB99B5}" type="slidenum">
              <a:rPr lang="en-US" altLang="ja-JP" smtClean="0"/>
              <a:pPr/>
              <a:t>10</a:t>
            </a:fld>
            <a:endParaRPr lang="en-US" altLang="ja-JP"/>
          </a:p>
        </p:txBody>
      </p:sp>
      <p:graphicFrame>
        <p:nvGraphicFramePr>
          <p:cNvPr id="8" name="Table 7">
            <a:extLst>
              <a:ext uri="{FF2B5EF4-FFF2-40B4-BE49-F238E27FC236}">
                <a16:creationId xmlns:a16="http://schemas.microsoft.com/office/drawing/2014/main" id="{4A02B635-0F55-E74B-B323-4F86CADFC57B}"/>
              </a:ext>
            </a:extLst>
          </p:cNvPr>
          <p:cNvGraphicFramePr>
            <a:graphicFrameLocks noGrp="1"/>
          </p:cNvGraphicFramePr>
          <p:nvPr>
            <p:extLst>
              <p:ext uri="{D42A27DB-BD31-4B8C-83A1-F6EECF244321}">
                <p14:modId xmlns:p14="http://schemas.microsoft.com/office/powerpoint/2010/main" val="3507194734"/>
              </p:ext>
            </p:extLst>
          </p:nvPr>
        </p:nvGraphicFramePr>
        <p:xfrm>
          <a:off x="0" y="762000"/>
          <a:ext cx="9296400" cy="6096000"/>
        </p:xfrm>
        <a:graphic>
          <a:graphicData uri="http://schemas.openxmlformats.org/drawingml/2006/table">
            <a:tbl>
              <a:tblPr firstRow="1" bandRow="1">
                <a:tableStyleId>{073A0DAA-6AF3-43AB-8588-CEC1D06C72B9}</a:tableStyleId>
              </a:tblPr>
              <a:tblGrid>
                <a:gridCol w="3098800">
                  <a:extLst>
                    <a:ext uri="{9D8B030D-6E8A-4147-A177-3AD203B41FA5}">
                      <a16:colId xmlns:a16="http://schemas.microsoft.com/office/drawing/2014/main" val="20000"/>
                    </a:ext>
                  </a:extLst>
                </a:gridCol>
                <a:gridCol w="3098800">
                  <a:extLst>
                    <a:ext uri="{9D8B030D-6E8A-4147-A177-3AD203B41FA5}">
                      <a16:colId xmlns:a16="http://schemas.microsoft.com/office/drawing/2014/main" val="20001"/>
                    </a:ext>
                  </a:extLst>
                </a:gridCol>
                <a:gridCol w="3098800">
                  <a:extLst>
                    <a:ext uri="{9D8B030D-6E8A-4147-A177-3AD203B41FA5}">
                      <a16:colId xmlns:a16="http://schemas.microsoft.com/office/drawing/2014/main" val="20002"/>
                    </a:ext>
                  </a:extLst>
                </a:gridCol>
              </a:tblGrid>
              <a:tr h="461818">
                <a:tc>
                  <a:txBody>
                    <a:bodyPr/>
                    <a:lstStyle/>
                    <a:p>
                      <a:pPr algn="ctr"/>
                      <a:r>
                        <a:rPr lang="en-US" sz="2400" dirty="0"/>
                        <a:t>Original Text</a:t>
                      </a:r>
                    </a:p>
                  </a:txBody>
                  <a:tcPr anchor="ctr"/>
                </a:tc>
                <a:tc>
                  <a:txBody>
                    <a:bodyPr/>
                    <a:lstStyle/>
                    <a:p>
                      <a:pPr algn="ctr"/>
                      <a:r>
                        <a:rPr lang="en-US" sz="2400" dirty="0"/>
                        <a:t>Revised Text</a:t>
                      </a:r>
                    </a:p>
                  </a:txBody>
                  <a:tcPr anchor="ctr"/>
                </a:tc>
                <a:tc>
                  <a:txBody>
                    <a:bodyPr/>
                    <a:lstStyle/>
                    <a:p>
                      <a:pPr algn="ctr"/>
                      <a:r>
                        <a:rPr lang="en-US" sz="2400" dirty="0"/>
                        <a:t>Justification</a:t>
                      </a:r>
                    </a:p>
                  </a:txBody>
                  <a:tcPr anchor="ctr"/>
                </a:tc>
                <a:extLst>
                  <a:ext uri="{0D108BD9-81ED-4DB2-BD59-A6C34878D82A}">
                    <a16:rowId xmlns:a16="http://schemas.microsoft.com/office/drawing/2014/main" val="10000"/>
                  </a:ext>
                </a:extLst>
              </a:tr>
              <a:tr h="5634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“Since the collapse of the Angkor Empire, Cambodia’s people have witnessed wars of invasion and internal power struggles among its leaders ....” </a:t>
                      </a:r>
                    </a:p>
                    <a:p>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“From the collapse of the Angkor Empire to 7 January 1979, Cambodian people who survived the execution of the Democratic Kampuchea regime were born again. On 23 October 1991, Cambodia reached a Peace Treaty in Paris. After that, the United Nations organized a national election held on 25-27 May 1993. Cambodia then organized elections by itself on 26 July 1998 and on 27 July 2003.”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Therefore, the text at this point must clearly indicate that the Cambodian People’s Party, under the glorious leadership of </a:t>
                      </a:r>
                      <a:r>
                        <a:rPr lang="en-US" sz="2000" dirty="0" err="1"/>
                        <a:t>Samdech</a:t>
                      </a:r>
                      <a:r>
                        <a:rPr lang="en-US" sz="2000" dirty="0"/>
                        <a:t>, had never struggled for power with anyone. Namely, the power that the Cambodian People’s Party, which has held effectively up to the present day, comes from the active and strong support of the people. </a:t>
                      </a:r>
                    </a:p>
                    <a:p>
                      <a:endParaRPr lang="en-US" sz="2000" dirty="0"/>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4391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5D87-2863-B448-A607-1233465734F0}"/>
              </a:ext>
            </a:extLst>
          </p:cNvPr>
          <p:cNvSpPr>
            <a:spLocks noGrp="1"/>
          </p:cNvSpPr>
          <p:nvPr>
            <p:ph type="title"/>
          </p:nvPr>
        </p:nvSpPr>
        <p:spPr/>
        <p:txBody>
          <a:bodyPr/>
          <a:lstStyle/>
          <a:p>
            <a:r>
              <a:rPr lang="en-US" dirty="0"/>
              <a:t>5. The Case of Cambodia</a:t>
            </a:r>
          </a:p>
        </p:txBody>
      </p:sp>
      <p:sp>
        <p:nvSpPr>
          <p:cNvPr id="3" name="Content Placeholder 2">
            <a:extLst>
              <a:ext uri="{FF2B5EF4-FFF2-40B4-BE49-F238E27FC236}">
                <a16:creationId xmlns:a16="http://schemas.microsoft.com/office/drawing/2014/main" id="{5F851238-CED7-1B45-B2C6-B16FDA9A26BD}"/>
              </a:ext>
            </a:extLst>
          </p:cNvPr>
          <p:cNvSpPr>
            <a:spLocks noGrp="1"/>
          </p:cNvSpPr>
          <p:nvPr>
            <p:ph idx="1"/>
          </p:nvPr>
        </p:nvSpPr>
        <p:spPr/>
        <p:txBody>
          <a:bodyPr/>
          <a:lstStyle/>
          <a:p>
            <a:r>
              <a:rPr lang="en-US" dirty="0"/>
              <a:t>New history curriculum currently being written by a group of ministry officials.</a:t>
            </a:r>
          </a:p>
          <a:p>
            <a:r>
              <a:rPr lang="en-US" dirty="0"/>
              <a:t>From chronological to thematic in hopes of creating critical thinking.</a:t>
            </a:r>
          </a:p>
          <a:p>
            <a:r>
              <a:rPr lang="en-US" dirty="0"/>
              <a:t>Calculated Conformity: excluding known absences</a:t>
            </a:r>
          </a:p>
          <a:p>
            <a:pPr lvl="1"/>
            <a:r>
              <a:rPr lang="en-US" dirty="0"/>
              <a:t>K5 continues to be absent in text</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84C74C04-D706-5140-9E4C-D415CEAC957C}"/>
              </a:ext>
            </a:extLst>
          </p:cNvPr>
          <p:cNvSpPr>
            <a:spLocks noGrp="1"/>
          </p:cNvSpPr>
          <p:nvPr>
            <p:ph type="sldNum" sz="quarter" idx="12"/>
          </p:nvPr>
        </p:nvSpPr>
        <p:spPr/>
        <p:txBody>
          <a:bodyPr/>
          <a:lstStyle/>
          <a:p>
            <a:fld id="{C2499EE5-C51E-A249-978D-9C2C05BB99B5}" type="slidenum">
              <a:rPr lang="en-US" altLang="ja-JP" smtClean="0"/>
              <a:pPr/>
              <a:t>11</a:t>
            </a:fld>
            <a:endParaRPr lang="en-US" altLang="ja-JP"/>
          </a:p>
        </p:txBody>
      </p:sp>
    </p:spTree>
    <p:extLst>
      <p:ext uri="{BB962C8B-B14F-4D97-AF65-F5344CB8AC3E}">
        <p14:creationId xmlns:p14="http://schemas.microsoft.com/office/powerpoint/2010/main" val="96114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5D87-2863-B448-A607-1233465734F0}"/>
              </a:ext>
            </a:extLst>
          </p:cNvPr>
          <p:cNvSpPr>
            <a:spLocks noGrp="1"/>
          </p:cNvSpPr>
          <p:nvPr>
            <p:ph type="title"/>
          </p:nvPr>
        </p:nvSpPr>
        <p:spPr/>
        <p:txBody>
          <a:bodyPr/>
          <a:lstStyle/>
          <a:p>
            <a:r>
              <a:rPr lang="en-US" dirty="0"/>
              <a:t>5. The Case of Cambodia</a:t>
            </a:r>
          </a:p>
        </p:txBody>
      </p:sp>
      <p:sp>
        <p:nvSpPr>
          <p:cNvPr id="3" name="Content Placeholder 2">
            <a:extLst>
              <a:ext uri="{FF2B5EF4-FFF2-40B4-BE49-F238E27FC236}">
                <a16:creationId xmlns:a16="http://schemas.microsoft.com/office/drawing/2014/main" id="{5F851238-CED7-1B45-B2C6-B16FDA9A26BD}"/>
              </a:ext>
            </a:extLst>
          </p:cNvPr>
          <p:cNvSpPr>
            <a:spLocks noGrp="1"/>
          </p:cNvSpPr>
          <p:nvPr>
            <p:ph idx="1"/>
          </p:nvPr>
        </p:nvSpPr>
        <p:spPr/>
        <p:txBody>
          <a:bodyPr/>
          <a:lstStyle/>
          <a:p>
            <a:r>
              <a:rPr lang="en-US" dirty="0"/>
              <a:t>Cautious resistance: creating room to remember</a:t>
            </a:r>
          </a:p>
          <a:p>
            <a:pPr lvl="1"/>
            <a:r>
              <a:rPr lang="en-US" dirty="0"/>
              <a:t>Changing the names in Khmer based on historical evidence as a way to reclaim collective memory.</a:t>
            </a:r>
          </a:p>
          <a:p>
            <a:pPr lvl="1"/>
            <a:r>
              <a:rPr lang="en-US" dirty="0"/>
              <a:t>Writing curriculum standards in vague language. </a:t>
            </a:r>
          </a:p>
          <a:p>
            <a:pPr lvl="1"/>
            <a:r>
              <a:rPr lang="en-US" dirty="0"/>
              <a:t>Hoping students bring in their own sources to challenge textbook.</a:t>
            </a:r>
          </a:p>
          <a:p>
            <a:endParaRPr lang="en-US" dirty="0"/>
          </a:p>
          <a:p>
            <a:pPr lvl="1"/>
            <a:endParaRPr lang="en-US" dirty="0"/>
          </a:p>
        </p:txBody>
      </p:sp>
      <p:sp>
        <p:nvSpPr>
          <p:cNvPr id="4" name="Slide Number Placeholder 3">
            <a:extLst>
              <a:ext uri="{FF2B5EF4-FFF2-40B4-BE49-F238E27FC236}">
                <a16:creationId xmlns:a16="http://schemas.microsoft.com/office/drawing/2014/main" id="{84C74C04-D706-5140-9E4C-D415CEAC957C}"/>
              </a:ext>
            </a:extLst>
          </p:cNvPr>
          <p:cNvSpPr>
            <a:spLocks noGrp="1"/>
          </p:cNvSpPr>
          <p:nvPr>
            <p:ph type="sldNum" sz="quarter" idx="12"/>
          </p:nvPr>
        </p:nvSpPr>
        <p:spPr/>
        <p:txBody>
          <a:bodyPr/>
          <a:lstStyle/>
          <a:p>
            <a:fld id="{C2499EE5-C51E-A249-978D-9C2C05BB99B5}" type="slidenum">
              <a:rPr lang="en-US" altLang="ja-JP" smtClean="0"/>
              <a:pPr/>
              <a:t>12</a:t>
            </a:fld>
            <a:endParaRPr lang="en-US" altLang="ja-JP"/>
          </a:p>
        </p:txBody>
      </p:sp>
    </p:spTree>
    <p:extLst>
      <p:ext uri="{BB962C8B-B14F-4D97-AF65-F5344CB8AC3E}">
        <p14:creationId xmlns:p14="http://schemas.microsoft.com/office/powerpoint/2010/main" val="398300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5D87-2863-B448-A607-1233465734F0}"/>
              </a:ext>
            </a:extLst>
          </p:cNvPr>
          <p:cNvSpPr>
            <a:spLocks noGrp="1"/>
          </p:cNvSpPr>
          <p:nvPr>
            <p:ph type="title"/>
          </p:nvPr>
        </p:nvSpPr>
        <p:spPr/>
        <p:txBody>
          <a:bodyPr/>
          <a:lstStyle/>
          <a:p>
            <a:r>
              <a:rPr lang="en-US" dirty="0"/>
              <a:t>5. The Case of Cambodia</a:t>
            </a:r>
          </a:p>
        </p:txBody>
      </p:sp>
      <p:sp>
        <p:nvSpPr>
          <p:cNvPr id="3" name="Content Placeholder 2">
            <a:extLst>
              <a:ext uri="{FF2B5EF4-FFF2-40B4-BE49-F238E27FC236}">
                <a16:creationId xmlns:a16="http://schemas.microsoft.com/office/drawing/2014/main" id="{5F851238-CED7-1B45-B2C6-B16FDA9A26BD}"/>
              </a:ext>
            </a:extLst>
          </p:cNvPr>
          <p:cNvSpPr>
            <a:spLocks noGrp="1"/>
          </p:cNvSpPr>
          <p:nvPr>
            <p:ph idx="1"/>
          </p:nvPr>
        </p:nvSpPr>
        <p:spPr>
          <a:xfrm>
            <a:off x="327025" y="990600"/>
            <a:ext cx="8229600" cy="5286375"/>
          </a:xfrm>
        </p:spPr>
        <p:txBody>
          <a:bodyPr/>
          <a:lstStyle/>
          <a:p>
            <a:r>
              <a:rPr lang="en-US" dirty="0"/>
              <a:t>From Below: Bureaucrats are designing new curriculum through “cautious resistance and calculated conformity”  </a:t>
            </a:r>
          </a:p>
          <a:p>
            <a:r>
              <a:rPr lang="en-US" dirty="0"/>
              <a:t>From Above: The Prime Minister and his team will continue to line-edit texts, but may not realize the power of what’s </a:t>
            </a:r>
            <a:r>
              <a:rPr lang="en-US" i="1" dirty="0"/>
              <a:t>not</a:t>
            </a:r>
            <a:r>
              <a:rPr lang="en-US" dirty="0"/>
              <a:t> said.</a:t>
            </a:r>
          </a:p>
          <a:p>
            <a:r>
              <a:rPr lang="en-US" dirty="0"/>
              <a:t>Outcome: Could be similar to case of Thailand but may make room for new versions of collective memory.</a:t>
            </a:r>
          </a:p>
        </p:txBody>
      </p:sp>
      <p:sp>
        <p:nvSpPr>
          <p:cNvPr id="4" name="Slide Number Placeholder 3">
            <a:extLst>
              <a:ext uri="{FF2B5EF4-FFF2-40B4-BE49-F238E27FC236}">
                <a16:creationId xmlns:a16="http://schemas.microsoft.com/office/drawing/2014/main" id="{84C74C04-D706-5140-9E4C-D415CEAC957C}"/>
              </a:ext>
            </a:extLst>
          </p:cNvPr>
          <p:cNvSpPr>
            <a:spLocks noGrp="1"/>
          </p:cNvSpPr>
          <p:nvPr>
            <p:ph type="sldNum" sz="quarter" idx="12"/>
          </p:nvPr>
        </p:nvSpPr>
        <p:spPr/>
        <p:txBody>
          <a:bodyPr/>
          <a:lstStyle/>
          <a:p>
            <a:fld id="{C2499EE5-C51E-A249-978D-9C2C05BB99B5}" type="slidenum">
              <a:rPr lang="en-US" altLang="ja-JP" smtClean="0"/>
              <a:pPr/>
              <a:t>13</a:t>
            </a:fld>
            <a:endParaRPr lang="en-US" altLang="ja-JP"/>
          </a:p>
        </p:txBody>
      </p:sp>
    </p:spTree>
    <p:extLst>
      <p:ext uri="{BB962C8B-B14F-4D97-AF65-F5344CB8AC3E}">
        <p14:creationId xmlns:p14="http://schemas.microsoft.com/office/powerpoint/2010/main" val="27221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F7F7-66FD-134B-A09D-EDA05018EF6A}"/>
              </a:ext>
            </a:extLst>
          </p:cNvPr>
          <p:cNvSpPr>
            <a:spLocks noGrp="1"/>
          </p:cNvSpPr>
          <p:nvPr>
            <p:ph type="title"/>
          </p:nvPr>
        </p:nvSpPr>
        <p:spPr>
          <a:xfrm>
            <a:off x="-76200" y="57150"/>
            <a:ext cx="8229600" cy="561975"/>
          </a:xfrm>
        </p:spPr>
        <p:txBody>
          <a:bodyPr/>
          <a:lstStyle/>
          <a:p>
            <a:r>
              <a:rPr lang="en-US" dirty="0"/>
              <a:t>6. Conclusion: What of collective memory? </a:t>
            </a:r>
          </a:p>
        </p:txBody>
      </p:sp>
      <p:sp>
        <p:nvSpPr>
          <p:cNvPr id="3" name="Content Placeholder 2">
            <a:extLst>
              <a:ext uri="{FF2B5EF4-FFF2-40B4-BE49-F238E27FC236}">
                <a16:creationId xmlns:a16="http://schemas.microsoft.com/office/drawing/2014/main" id="{9C2D4919-4950-D34C-B9F7-9D9AE5B161BC}"/>
              </a:ext>
            </a:extLst>
          </p:cNvPr>
          <p:cNvSpPr>
            <a:spLocks noGrp="1"/>
          </p:cNvSpPr>
          <p:nvPr>
            <p:ph idx="1"/>
          </p:nvPr>
        </p:nvSpPr>
        <p:spPr>
          <a:xfrm>
            <a:off x="152400" y="838200"/>
            <a:ext cx="8686800" cy="5287963"/>
          </a:xfrm>
        </p:spPr>
        <p:txBody>
          <a:bodyPr/>
          <a:lstStyle/>
          <a:p>
            <a:r>
              <a:rPr lang="en-US" dirty="0"/>
              <a:t>Why change? </a:t>
            </a:r>
          </a:p>
          <a:p>
            <a:pPr lvl="1"/>
            <a:r>
              <a:rPr lang="en-US" dirty="0"/>
              <a:t>Mounting pressure from new sources</a:t>
            </a:r>
          </a:p>
          <a:p>
            <a:pPr lvl="1"/>
            <a:r>
              <a:rPr lang="en-US" dirty="0"/>
              <a:t>Un-organized resistance </a:t>
            </a:r>
          </a:p>
          <a:p>
            <a:r>
              <a:rPr lang="en-US" dirty="0"/>
              <a:t>How change?</a:t>
            </a:r>
          </a:p>
          <a:p>
            <a:pPr lvl="1"/>
            <a:r>
              <a:rPr lang="en-US" dirty="0"/>
              <a:t>The state itself changes memory in a controlled fashion </a:t>
            </a:r>
          </a:p>
          <a:p>
            <a:pPr lvl="1"/>
            <a:r>
              <a:rPr lang="en-US" dirty="0"/>
              <a:t>Low-level bureaucrats make calculated changes.</a:t>
            </a:r>
          </a:p>
          <a:p>
            <a:r>
              <a:rPr lang="en-US" dirty="0"/>
              <a:t>To what effect? </a:t>
            </a:r>
          </a:p>
          <a:p>
            <a:pPr lvl="1"/>
            <a:r>
              <a:rPr lang="en-US" dirty="0"/>
              <a:t>Fortifying old collective memories?</a:t>
            </a:r>
          </a:p>
          <a:p>
            <a:pPr lvl="1"/>
            <a:r>
              <a:rPr lang="en-US" dirty="0"/>
              <a:t>Allusion of critical thinking?</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218514E-D241-F14A-8AA8-3B926E8F5DB0}"/>
              </a:ext>
            </a:extLst>
          </p:cNvPr>
          <p:cNvSpPr>
            <a:spLocks noGrp="1"/>
          </p:cNvSpPr>
          <p:nvPr>
            <p:ph type="sldNum" sz="quarter" idx="12"/>
          </p:nvPr>
        </p:nvSpPr>
        <p:spPr/>
        <p:txBody>
          <a:bodyPr/>
          <a:lstStyle/>
          <a:p>
            <a:fld id="{C2499EE5-C51E-A249-978D-9C2C05BB99B5}" type="slidenum">
              <a:rPr lang="en-US" altLang="ja-JP" smtClean="0"/>
              <a:pPr/>
              <a:t>14</a:t>
            </a:fld>
            <a:endParaRPr lang="en-US" altLang="ja-JP" dirty="0"/>
          </a:p>
        </p:txBody>
      </p:sp>
    </p:spTree>
    <p:extLst>
      <p:ext uri="{BB962C8B-B14F-4D97-AF65-F5344CB8AC3E}">
        <p14:creationId xmlns:p14="http://schemas.microsoft.com/office/powerpoint/2010/main" val="26894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8"/>
          <p:cNvSpPr txBox="1">
            <a:spLocks noGrp="1"/>
          </p:cNvSpPr>
          <p:nvPr/>
        </p:nvSpPr>
        <p:spPr>
          <a:xfrm>
            <a:off x="6553200" y="6245225"/>
            <a:ext cx="2133600" cy="476250"/>
          </a:xfrm>
          <a:prstGeom prst="rect">
            <a:avLst/>
          </a:prstGeom>
          <a:noFill/>
        </p:spPr>
        <p:txBody>
          <a:bodyPr lIns="0" tIns="0" rIns="0" bIns="0" anchor="b"/>
          <a:lstStyle>
            <a:lvl1pPr eaLnBrk="0" hangingPunct="0">
              <a:defRPr kumimoji="1" sz="1200" b="1">
                <a:solidFill>
                  <a:schemeClr val="tx1"/>
                </a:solidFill>
                <a:latin typeface="Arial" charset="0"/>
                <a:ea typeface="ＭＳ Ｐゴシック" charset="-128"/>
              </a:defRPr>
            </a:lvl1pPr>
            <a:lvl2pPr marL="742950" indent="-285750" eaLnBrk="0" hangingPunct="0">
              <a:defRPr kumimoji="1" sz="1200" b="1">
                <a:solidFill>
                  <a:schemeClr val="tx1"/>
                </a:solidFill>
                <a:latin typeface="Arial" charset="0"/>
                <a:ea typeface="ＭＳ Ｐゴシック" charset="-128"/>
              </a:defRPr>
            </a:lvl2pPr>
            <a:lvl3pPr marL="1143000" indent="-228600" eaLnBrk="0" hangingPunct="0">
              <a:defRPr kumimoji="1" sz="1200" b="1">
                <a:solidFill>
                  <a:schemeClr val="tx1"/>
                </a:solidFill>
                <a:latin typeface="Arial" charset="0"/>
                <a:ea typeface="ＭＳ Ｐゴシック" charset="-128"/>
              </a:defRPr>
            </a:lvl3pPr>
            <a:lvl4pPr marL="1600200" indent="-228600" eaLnBrk="0" hangingPunct="0">
              <a:defRPr kumimoji="1" sz="1200" b="1">
                <a:solidFill>
                  <a:schemeClr val="tx1"/>
                </a:solidFill>
                <a:latin typeface="Arial" charset="0"/>
                <a:ea typeface="ＭＳ Ｐゴシック" charset="-128"/>
              </a:defRPr>
            </a:lvl4pPr>
            <a:lvl5pPr marL="2057400" indent="-228600" eaLnBrk="0" hangingPunct="0">
              <a:defRPr kumimoji="1" sz="1200" b="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a:solidFill>
                  <a:schemeClr val="tx1"/>
                </a:solidFill>
                <a:latin typeface="Arial" charset="0"/>
                <a:ea typeface="ＭＳ Ｐゴシック" charset="-128"/>
              </a:defRPr>
            </a:lvl9pPr>
          </a:lstStyle>
          <a:p>
            <a:pPr algn="r" eaLnBrk="1" hangingPunct="1"/>
            <a:fld id="{40BA9062-F0C3-174B-A202-3FF897290A8F}" type="slidenum">
              <a:rPr kumimoji="0" lang="en-US" altLang="ja-JP" sz="1000">
                <a:solidFill>
                  <a:srgbClr val="000000"/>
                </a:solidFill>
              </a:rPr>
              <a:pPr algn="r" eaLnBrk="1" hangingPunct="1"/>
              <a:t>15</a:t>
            </a:fld>
            <a:endParaRPr kumimoji="0" lang="en-US" altLang="ja-JP" sz="1000">
              <a:solidFill>
                <a:srgbClr val="000000"/>
              </a:solidFill>
            </a:endParaRPr>
          </a:p>
        </p:txBody>
      </p:sp>
      <p:pic>
        <p:nvPicPr>
          <p:cNvPr id="5124" name="Picture 63" descr="WIAS_PPT-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29BAB35-A785-604A-9B9A-516311595F77}"/>
              </a:ext>
            </a:extLst>
          </p:cNvPr>
          <p:cNvSpPr txBox="1"/>
          <p:nvPr/>
        </p:nvSpPr>
        <p:spPr>
          <a:xfrm>
            <a:off x="318416" y="914400"/>
            <a:ext cx="7170178" cy="1477328"/>
          </a:xfrm>
          <a:prstGeom prst="rect">
            <a:avLst/>
          </a:prstGeom>
          <a:noFill/>
        </p:spPr>
        <p:txBody>
          <a:bodyPr wrap="square" rtlCol="0">
            <a:spAutoFit/>
          </a:bodyPr>
          <a:lstStyle/>
          <a:p>
            <a:r>
              <a:rPr lang="en-US" sz="3600" b="0" dirty="0"/>
              <a:t>Funding provided by </a:t>
            </a:r>
            <a:r>
              <a:rPr lang="en-US" sz="3600" b="0" i="1" dirty="0" err="1"/>
              <a:t>Kakenhi</a:t>
            </a:r>
            <a:endParaRPr lang="en-US" sz="3600" b="0" i="1" dirty="0"/>
          </a:p>
          <a:p>
            <a:r>
              <a:rPr lang="en-US" sz="3600" b="0" dirty="0"/>
              <a:t>Project number: 17H07187 </a:t>
            </a:r>
          </a:p>
        </p:txBody>
      </p:sp>
      <p:sp>
        <p:nvSpPr>
          <p:cNvPr id="6" name="TextBox 5">
            <a:extLst>
              <a:ext uri="{FF2B5EF4-FFF2-40B4-BE49-F238E27FC236}">
                <a16:creationId xmlns:a16="http://schemas.microsoft.com/office/drawing/2014/main" id="{BB04226B-549F-F348-8587-CE988E7197FC}"/>
              </a:ext>
            </a:extLst>
          </p:cNvPr>
          <p:cNvSpPr txBox="1"/>
          <p:nvPr/>
        </p:nvSpPr>
        <p:spPr>
          <a:xfrm>
            <a:off x="911505" y="5506561"/>
            <a:ext cx="7322577" cy="1477328"/>
          </a:xfrm>
          <a:prstGeom prst="rect">
            <a:avLst/>
          </a:prstGeom>
          <a:noFill/>
        </p:spPr>
        <p:txBody>
          <a:bodyPr wrap="square" rtlCol="0">
            <a:spAutoFit/>
          </a:bodyPr>
          <a:lstStyle/>
          <a:p>
            <a:pPr algn="ctr"/>
            <a:r>
              <a:rPr lang="en-US" sz="3600" b="0" dirty="0"/>
              <a:t>Contact:</a:t>
            </a:r>
          </a:p>
          <a:p>
            <a:pPr algn="ctr"/>
            <a:r>
              <a:rPr lang="en-US" sz="3600" b="0" i="1" dirty="0">
                <a:hlinkClick r:id="rId4"/>
              </a:rPr>
              <a:t>willbrehm@aoni.waseda.jp</a:t>
            </a:r>
            <a:endParaRPr lang="en-US" sz="3600" b="0" i="1" dirty="0"/>
          </a:p>
        </p:txBody>
      </p:sp>
      <p:pic>
        <p:nvPicPr>
          <p:cNvPr id="3" name="Picture 2">
            <a:extLst>
              <a:ext uri="{FF2B5EF4-FFF2-40B4-BE49-F238E27FC236}">
                <a16:creationId xmlns:a16="http://schemas.microsoft.com/office/drawing/2014/main" id="{01E242D6-4818-5B46-A7E5-2F5731988DAD}"/>
              </a:ext>
            </a:extLst>
          </p:cNvPr>
          <p:cNvPicPr>
            <a:picLocks noChangeAspect="1"/>
          </p:cNvPicPr>
          <p:nvPr/>
        </p:nvPicPr>
        <p:blipFill>
          <a:blip r:embed="rId5"/>
          <a:stretch>
            <a:fillRect/>
          </a:stretch>
        </p:blipFill>
        <p:spPr>
          <a:xfrm>
            <a:off x="6553200" y="1253014"/>
            <a:ext cx="2278062" cy="9567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chemeClr val="tx1"/>
                </a:solidFill>
                <a:latin typeface="Arial" charset="0"/>
                <a:ea typeface="ＭＳ Ｐゴシック" charset="-128"/>
              </a:defRPr>
            </a:lvl1pPr>
            <a:lvl2pPr marL="742950" indent="-285750" eaLnBrk="0" hangingPunct="0">
              <a:defRPr kumimoji="1" sz="1200" b="1">
                <a:solidFill>
                  <a:schemeClr val="tx1"/>
                </a:solidFill>
                <a:latin typeface="Arial" charset="0"/>
                <a:ea typeface="ＭＳ Ｐゴシック" charset="-128"/>
              </a:defRPr>
            </a:lvl2pPr>
            <a:lvl3pPr marL="1143000" indent="-228600" eaLnBrk="0" hangingPunct="0">
              <a:defRPr kumimoji="1" sz="1200" b="1">
                <a:solidFill>
                  <a:schemeClr val="tx1"/>
                </a:solidFill>
                <a:latin typeface="Arial" charset="0"/>
                <a:ea typeface="ＭＳ Ｐゴシック" charset="-128"/>
              </a:defRPr>
            </a:lvl3pPr>
            <a:lvl4pPr marL="1600200" indent="-228600" eaLnBrk="0" hangingPunct="0">
              <a:defRPr kumimoji="1" sz="1200" b="1">
                <a:solidFill>
                  <a:schemeClr val="tx1"/>
                </a:solidFill>
                <a:latin typeface="Arial" charset="0"/>
                <a:ea typeface="ＭＳ Ｐゴシック" charset="-128"/>
              </a:defRPr>
            </a:lvl4pPr>
            <a:lvl5pPr marL="2057400" indent="-228600" eaLnBrk="0" hangingPunct="0">
              <a:defRPr kumimoji="1" sz="1200" b="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a:solidFill>
                  <a:schemeClr val="tx1"/>
                </a:solidFill>
                <a:latin typeface="Arial" charset="0"/>
                <a:ea typeface="ＭＳ Ｐゴシック" charset="-128"/>
              </a:defRPr>
            </a:lvl9pPr>
          </a:lstStyle>
          <a:p>
            <a:pPr eaLnBrk="1" hangingPunct="1"/>
            <a:fld id="{C1139E41-E2D2-774A-ADF1-2D4E77484F0A}" type="slidenum">
              <a:rPr lang="en-US" altLang="ja-JP" sz="1400" b="0"/>
              <a:pPr eaLnBrk="1" hangingPunct="1"/>
              <a:t>1</a:t>
            </a:fld>
            <a:endParaRPr lang="en-US" altLang="ja-JP" sz="1400" b="0"/>
          </a:p>
        </p:txBody>
      </p:sp>
      <p:sp>
        <p:nvSpPr>
          <p:cNvPr id="4099" name="Rectangle 2"/>
          <p:cNvSpPr>
            <a:spLocks noGrp="1" noChangeArrowheads="1"/>
          </p:cNvSpPr>
          <p:nvPr>
            <p:ph type="title"/>
          </p:nvPr>
        </p:nvSpPr>
        <p:spPr/>
        <p:txBody>
          <a:bodyPr/>
          <a:lstStyle/>
          <a:p>
            <a:pPr eaLnBrk="1" hangingPunct="1"/>
            <a:r>
              <a:rPr lang="ja-JP" altLang="en-US" dirty="0"/>
              <a:t>１．</a:t>
            </a:r>
            <a:r>
              <a:rPr lang="en-US" altLang="ja-JP" dirty="0"/>
              <a:t>On Collective Memory</a:t>
            </a:r>
            <a:endParaRPr lang="ja-JP" altLang="en-US" dirty="0"/>
          </a:p>
        </p:txBody>
      </p:sp>
      <p:sp>
        <p:nvSpPr>
          <p:cNvPr id="2" name="TextBox 1">
            <a:extLst>
              <a:ext uri="{FF2B5EF4-FFF2-40B4-BE49-F238E27FC236}">
                <a16:creationId xmlns:a16="http://schemas.microsoft.com/office/drawing/2014/main" id="{D053B5AE-01F9-674B-98E7-84D8AE524344}"/>
              </a:ext>
            </a:extLst>
          </p:cNvPr>
          <p:cNvSpPr txBox="1"/>
          <p:nvPr/>
        </p:nvSpPr>
        <p:spPr>
          <a:xfrm flipH="1">
            <a:off x="228600" y="1139726"/>
            <a:ext cx="7955281" cy="2308324"/>
          </a:xfrm>
          <a:prstGeom prst="rect">
            <a:avLst/>
          </a:prstGeom>
          <a:noFill/>
        </p:spPr>
        <p:txBody>
          <a:bodyPr wrap="square" rtlCol="0">
            <a:spAutoFit/>
          </a:bodyPr>
          <a:lstStyle/>
          <a:p>
            <a:r>
              <a:rPr lang="en-US" sz="3200" dirty="0"/>
              <a:t>“Memory only seeks to rescue the past in order to serve the present and the future.”</a:t>
            </a:r>
          </a:p>
          <a:p>
            <a:r>
              <a:rPr lang="en-US" sz="3200" b="0" dirty="0"/>
              <a:t>- Jacques Le Goff</a:t>
            </a:r>
          </a:p>
        </p:txBody>
      </p:sp>
      <p:sp>
        <p:nvSpPr>
          <p:cNvPr id="6" name="TextBox 5">
            <a:extLst>
              <a:ext uri="{FF2B5EF4-FFF2-40B4-BE49-F238E27FC236}">
                <a16:creationId xmlns:a16="http://schemas.microsoft.com/office/drawing/2014/main" id="{98EF38C3-7A13-0C4C-A7F9-CD0944E5DDD1}"/>
              </a:ext>
            </a:extLst>
          </p:cNvPr>
          <p:cNvSpPr txBox="1"/>
          <p:nvPr/>
        </p:nvSpPr>
        <p:spPr>
          <a:xfrm flipH="1">
            <a:off x="228599" y="3708350"/>
            <a:ext cx="7955281" cy="2308324"/>
          </a:xfrm>
          <a:prstGeom prst="rect">
            <a:avLst/>
          </a:prstGeom>
          <a:noFill/>
        </p:spPr>
        <p:txBody>
          <a:bodyPr wrap="square" rtlCol="0">
            <a:spAutoFit/>
          </a:bodyPr>
          <a:lstStyle/>
          <a:p>
            <a:r>
              <a:rPr lang="en-US" sz="3200" dirty="0"/>
              <a:t>”[Collective Memories] mold social groups, generations and nations and constitute </a:t>
            </a:r>
            <a:r>
              <a:rPr lang="en-US" sz="3200" i="1" dirty="0"/>
              <a:t>identity</a:t>
            </a:r>
            <a:r>
              <a:rPr lang="en-US" sz="3200" dirty="0"/>
              <a:t>.”</a:t>
            </a:r>
          </a:p>
          <a:p>
            <a:r>
              <a:rPr lang="en-US" sz="3200" b="0" dirty="0"/>
              <a:t>- Horst </a:t>
            </a:r>
            <a:r>
              <a:rPr lang="en-US" sz="3200" b="0" dirty="0" err="1"/>
              <a:t>Möller</a:t>
            </a:r>
            <a:endParaRPr lang="en-US" sz="3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chemeClr val="tx1"/>
                </a:solidFill>
                <a:latin typeface="Arial" charset="0"/>
                <a:ea typeface="ＭＳ Ｐゴシック" charset="-128"/>
              </a:defRPr>
            </a:lvl1pPr>
            <a:lvl2pPr marL="742950" indent="-285750" eaLnBrk="0" hangingPunct="0">
              <a:defRPr kumimoji="1" sz="1200" b="1">
                <a:solidFill>
                  <a:schemeClr val="tx1"/>
                </a:solidFill>
                <a:latin typeface="Arial" charset="0"/>
                <a:ea typeface="ＭＳ Ｐゴシック" charset="-128"/>
              </a:defRPr>
            </a:lvl2pPr>
            <a:lvl3pPr marL="1143000" indent="-228600" eaLnBrk="0" hangingPunct="0">
              <a:defRPr kumimoji="1" sz="1200" b="1">
                <a:solidFill>
                  <a:schemeClr val="tx1"/>
                </a:solidFill>
                <a:latin typeface="Arial" charset="0"/>
                <a:ea typeface="ＭＳ Ｐゴシック" charset="-128"/>
              </a:defRPr>
            </a:lvl3pPr>
            <a:lvl4pPr marL="1600200" indent="-228600" eaLnBrk="0" hangingPunct="0">
              <a:defRPr kumimoji="1" sz="1200" b="1">
                <a:solidFill>
                  <a:schemeClr val="tx1"/>
                </a:solidFill>
                <a:latin typeface="Arial" charset="0"/>
                <a:ea typeface="ＭＳ Ｐゴシック" charset="-128"/>
              </a:defRPr>
            </a:lvl4pPr>
            <a:lvl5pPr marL="2057400" indent="-228600" eaLnBrk="0" hangingPunct="0">
              <a:defRPr kumimoji="1" sz="1200" b="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a:solidFill>
                  <a:schemeClr val="tx1"/>
                </a:solidFill>
                <a:latin typeface="Arial" charset="0"/>
                <a:ea typeface="ＭＳ Ｐゴシック" charset="-128"/>
              </a:defRPr>
            </a:lvl9pPr>
          </a:lstStyle>
          <a:p>
            <a:pPr eaLnBrk="1" hangingPunct="1"/>
            <a:fld id="{C1139E41-E2D2-774A-ADF1-2D4E77484F0A}" type="slidenum">
              <a:rPr lang="en-US" altLang="ja-JP" sz="1400" b="0"/>
              <a:pPr eaLnBrk="1" hangingPunct="1"/>
              <a:t>2</a:t>
            </a:fld>
            <a:endParaRPr lang="en-US" altLang="ja-JP" sz="1400" b="0"/>
          </a:p>
        </p:txBody>
      </p:sp>
      <p:sp>
        <p:nvSpPr>
          <p:cNvPr id="4099" name="Rectangle 2"/>
          <p:cNvSpPr>
            <a:spLocks noGrp="1" noChangeArrowheads="1"/>
          </p:cNvSpPr>
          <p:nvPr>
            <p:ph type="title"/>
          </p:nvPr>
        </p:nvSpPr>
        <p:spPr/>
        <p:txBody>
          <a:bodyPr/>
          <a:lstStyle/>
          <a:p>
            <a:pPr eaLnBrk="1" hangingPunct="1"/>
            <a:r>
              <a:rPr lang="ja-JP" altLang="en-US" dirty="0"/>
              <a:t>１．</a:t>
            </a:r>
            <a:r>
              <a:rPr lang="en-US" altLang="ja-JP" dirty="0"/>
              <a:t>On Collective Memory</a:t>
            </a:r>
            <a:endParaRPr lang="ja-JP" altLang="en-US" dirty="0"/>
          </a:p>
        </p:txBody>
      </p:sp>
      <p:sp>
        <p:nvSpPr>
          <p:cNvPr id="2" name="TextBox 1">
            <a:extLst>
              <a:ext uri="{FF2B5EF4-FFF2-40B4-BE49-F238E27FC236}">
                <a16:creationId xmlns:a16="http://schemas.microsoft.com/office/drawing/2014/main" id="{D053B5AE-01F9-674B-98E7-84D8AE524344}"/>
              </a:ext>
            </a:extLst>
          </p:cNvPr>
          <p:cNvSpPr txBox="1"/>
          <p:nvPr/>
        </p:nvSpPr>
        <p:spPr>
          <a:xfrm flipH="1">
            <a:off x="228599" y="775870"/>
            <a:ext cx="7955281" cy="2800767"/>
          </a:xfrm>
          <a:prstGeom prst="rect">
            <a:avLst/>
          </a:prstGeom>
          <a:noFill/>
        </p:spPr>
        <p:txBody>
          <a:bodyPr wrap="square" rtlCol="0">
            <a:spAutoFit/>
          </a:bodyPr>
          <a:lstStyle/>
          <a:p>
            <a:r>
              <a:rPr lang="en-US" sz="3200" dirty="0"/>
              <a:t>“The various groups that compose society are capable at every moment of reconstructing their past…[and as] they reconstruct it, they deform it.”</a:t>
            </a:r>
          </a:p>
          <a:p>
            <a:r>
              <a:rPr lang="en-US" sz="3200" b="0" dirty="0"/>
              <a:t>- Maurice </a:t>
            </a:r>
            <a:r>
              <a:rPr lang="en-US" sz="3200" b="0" dirty="0" err="1"/>
              <a:t>Halbwachs</a:t>
            </a:r>
            <a:endParaRPr lang="en-US" sz="3200" b="0" dirty="0"/>
          </a:p>
        </p:txBody>
      </p:sp>
      <p:sp>
        <p:nvSpPr>
          <p:cNvPr id="7" name="TextBox 6">
            <a:extLst>
              <a:ext uri="{FF2B5EF4-FFF2-40B4-BE49-F238E27FC236}">
                <a16:creationId xmlns:a16="http://schemas.microsoft.com/office/drawing/2014/main" id="{F8E586C1-DFA8-8F46-96D5-5AF1D4E31999}"/>
              </a:ext>
            </a:extLst>
          </p:cNvPr>
          <p:cNvSpPr txBox="1"/>
          <p:nvPr/>
        </p:nvSpPr>
        <p:spPr>
          <a:xfrm flipH="1">
            <a:off x="228599" y="3790533"/>
            <a:ext cx="7955281" cy="2800767"/>
          </a:xfrm>
          <a:prstGeom prst="rect">
            <a:avLst/>
          </a:prstGeom>
          <a:noFill/>
        </p:spPr>
        <p:txBody>
          <a:bodyPr wrap="square" rtlCol="0">
            <a:spAutoFit/>
          </a:bodyPr>
          <a:lstStyle/>
          <a:p>
            <a:r>
              <a:rPr lang="en-US" sz="3200" dirty="0"/>
              <a:t>“Collective historical remembrance far more closely resemble myth on one side and political propaganda on the other than they do history.”</a:t>
            </a:r>
          </a:p>
          <a:p>
            <a:r>
              <a:rPr lang="en-US" sz="3200" b="0" dirty="0"/>
              <a:t>- David </a:t>
            </a:r>
            <a:r>
              <a:rPr lang="en-US" sz="3200" b="0" dirty="0" err="1"/>
              <a:t>Rieff</a:t>
            </a:r>
            <a:endParaRPr lang="en-US" sz="3200" b="0" dirty="0"/>
          </a:p>
        </p:txBody>
      </p:sp>
    </p:spTree>
    <p:extLst>
      <p:ext uri="{BB962C8B-B14F-4D97-AF65-F5344CB8AC3E}">
        <p14:creationId xmlns:p14="http://schemas.microsoft.com/office/powerpoint/2010/main" val="265498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200" b="1">
                <a:solidFill>
                  <a:schemeClr val="tx1"/>
                </a:solidFill>
                <a:latin typeface="Arial" charset="0"/>
                <a:ea typeface="ＭＳ Ｐゴシック" charset="-128"/>
              </a:defRPr>
            </a:lvl1pPr>
            <a:lvl2pPr marL="742950" indent="-285750" eaLnBrk="0" hangingPunct="0">
              <a:defRPr kumimoji="1" sz="1200" b="1">
                <a:solidFill>
                  <a:schemeClr val="tx1"/>
                </a:solidFill>
                <a:latin typeface="Arial" charset="0"/>
                <a:ea typeface="ＭＳ Ｐゴシック" charset="-128"/>
              </a:defRPr>
            </a:lvl2pPr>
            <a:lvl3pPr marL="1143000" indent="-228600" eaLnBrk="0" hangingPunct="0">
              <a:defRPr kumimoji="1" sz="1200" b="1">
                <a:solidFill>
                  <a:schemeClr val="tx1"/>
                </a:solidFill>
                <a:latin typeface="Arial" charset="0"/>
                <a:ea typeface="ＭＳ Ｐゴシック" charset="-128"/>
              </a:defRPr>
            </a:lvl3pPr>
            <a:lvl4pPr marL="1600200" indent="-228600" eaLnBrk="0" hangingPunct="0">
              <a:defRPr kumimoji="1" sz="1200" b="1">
                <a:solidFill>
                  <a:schemeClr val="tx1"/>
                </a:solidFill>
                <a:latin typeface="Arial" charset="0"/>
                <a:ea typeface="ＭＳ Ｐゴシック" charset="-128"/>
              </a:defRPr>
            </a:lvl4pPr>
            <a:lvl5pPr marL="2057400" indent="-228600" eaLnBrk="0" hangingPunct="0">
              <a:defRPr kumimoji="1" sz="1200" b="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a:solidFill>
                  <a:schemeClr val="tx1"/>
                </a:solidFill>
                <a:latin typeface="Arial" charset="0"/>
                <a:ea typeface="ＭＳ Ｐゴシック" charset="-128"/>
              </a:defRPr>
            </a:lvl9pPr>
          </a:lstStyle>
          <a:p>
            <a:pPr eaLnBrk="1" hangingPunct="1"/>
            <a:fld id="{C1139E41-E2D2-774A-ADF1-2D4E77484F0A}" type="slidenum">
              <a:rPr lang="en-US" altLang="ja-JP" sz="1400" b="0"/>
              <a:pPr eaLnBrk="1" hangingPunct="1"/>
              <a:t>3</a:t>
            </a:fld>
            <a:endParaRPr lang="en-US" altLang="ja-JP" sz="1400" b="0"/>
          </a:p>
        </p:txBody>
      </p:sp>
      <p:sp>
        <p:nvSpPr>
          <p:cNvPr id="8" name="TextBox 7">
            <a:extLst>
              <a:ext uri="{FF2B5EF4-FFF2-40B4-BE49-F238E27FC236}">
                <a16:creationId xmlns:a16="http://schemas.microsoft.com/office/drawing/2014/main" id="{3767E107-AF97-6B40-8A7C-0A192F2C3631}"/>
              </a:ext>
            </a:extLst>
          </p:cNvPr>
          <p:cNvSpPr txBox="1"/>
          <p:nvPr/>
        </p:nvSpPr>
        <p:spPr>
          <a:xfrm>
            <a:off x="152400" y="1752600"/>
            <a:ext cx="8782050" cy="3785652"/>
          </a:xfrm>
          <a:prstGeom prst="rect">
            <a:avLst/>
          </a:prstGeom>
          <a:noFill/>
        </p:spPr>
        <p:txBody>
          <a:bodyPr wrap="square" rtlCol="0">
            <a:spAutoFit/>
          </a:bodyPr>
          <a:lstStyle/>
          <a:p>
            <a:pPr algn="ctr"/>
            <a:r>
              <a:rPr lang="en-US" sz="6000" dirty="0">
                <a:solidFill>
                  <a:srgbClr val="C00000"/>
                </a:solidFill>
              </a:rPr>
              <a:t>Why, how, and to what effect do </a:t>
            </a:r>
            <a:r>
              <a:rPr lang="en-US" sz="6000" i="1" dirty="0"/>
              <a:t>changes</a:t>
            </a:r>
            <a:r>
              <a:rPr lang="en-US" sz="6000" dirty="0">
                <a:solidFill>
                  <a:srgbClr val="C00000"/>
                </a:solidFill>
              </a:rPr>
              <a:t> in collective memory occur in a society?</a:t>
            </a:r>
          </a:p>
        </p:txBody>
      </p:sp>
    </p:spTree>
    <p:extLst>
      <p:ext uri="{BB962C8B-B14F-4D97-AF65-F5344CB8AC3E}">
        <p14:creationId xmlns:p14="http://schemas.microsoft.com/office/powerpoint/2010/main" val="218485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21B6-1D49-2A40-803C-C417FE02C6DC}"/>
              </a:ext>
            </a:extLst>
          </p:cNvPr>
          <p:cNvSpPr>
            <a:spLocks noGrp="1"/>
          </p:cNvSpPr>
          <p:nvPr>
            <p:ph type="title"/>
          </p:nvPr>
        </p:nvSpPr>
        <p:spPr/>
        <p:txBody>
          <a:bodyPr/>
          <a:lstStyle/>
          <a:p>
            <a:r>
              <a:rPr lang="en-US" dirty="0"/>
              <a:t>2. Collective Memory in the Mekong</a:t>
            </a:r>
          </a:p>
        </p:txBody>
      </p:sp>
      <p:sp>
        <p:nvSpPr>
          <p:cNvPr id="4" name="Slide Number Placeholder 3">
            <a:extLst>
              <a:ext uri="{FF2B5EF4-FFF2-40B4-BE49-F238E27FC236}">
                <a16:creationId xmlns:a16="http://schemas.microsoft.com/office/drawing/2014/main" id="{42AA89FE-E09C-4842-80F6-BD086877680D}"/>
              </a:ext>
            </a:extLst>
          </p:cNvPr>
          <p:cNvSpPr>
            <a:spLocks noGrp="1"/>
          </p:cNvSpPr>
          <p:nvPr>
            <p:ph type="sldNum" sz="quarter" idx="12"/>
          </p:nvPr>
        </p:nvSpPr>
        <p:spPr/>
        <p:txBody>
          <a:bodyPr/>
          <a:lstStyle/>
          <a:p>
            <a:fld id="{C2499EE5-C51E-A249-978D-9C2C05BB99B5}" type="slidenum">
              <a:rPr lang="en-US" altLang="ja-JP" smtClean="0"/>
              <a:pPr/>
              <a:t>4</a:t>
            </a:fld>
            <a:endParaRPr lang="en-US" altLang="ja-JP"/>
          </a:p>
        </p:txBody>
      </p:sp>
      <p:pic>
        <p:nvPicPr>
          <p:cNvPr id="7" name="Picture 6">
            <a:extLst>
              <a:ext uri="{FF2B5EF4-FFF2-40B4-BE49-F238E27FC236}">
                <a16:creationId xmlns:a16="http://schemas.microsoft.com/office/drawing/2014/main" id="{EF94F606-E62A-3F4D-98B1-9EB3E884EAB5}"/>
              </a:ext>
            </a:extLst>
          </p:cNvPr>
          <p:cNvPicPr>
            <a:picLocks noChangeAspect="1"/>
          </p:cNvPicPr>
          <p:nvPr/>
        </p:nvPicPr>
        <p:blipFill>
          <a:blip r:embed="rId3"/>
          <a:stretch>
            <a:fillRect/>
          </a:stretch>
        </p:blipFill>
        <p:spPr>
          <a:xfrm>
            <a:off x="4799750" y="871537"/>
            <a:ext cx="4262917" cy="3807022"/>
          </a:xfrm>
          <a:prstGeom prst="rect">
            <a:avLst/>
          </a:prstGeom>
        </p:spPr>
      </p:pic>
      <p:pic>
        <p:nvPicPr>
          <p:cNvPr id="9" name="Picture 2" descr="Image result for lane xang kingdom">
            <a:extLst>
              <a:ext uri="{FF2B5EF4-FFF2-40B4-BE49-F238E27FC236}">
                <a16:creationId xmlns:a16="http://schemas.microsoft.com/office/drawing/2014/main" id="{02B3164B-58A1-164D-9BBD-BFC3D4A2AE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525" y="871537"/>
            <a:ext cx="43425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AA27DAFE-900D-B14F-8262-8B0DB9C3D1E1}"/>
              </a:ext>
            </a:extLst>
          </p:cNvPr>
          <p:cNvSpPr/>
          <p:nvPr/>
        </p:nvSpPr>
        <p:spPr>
          <a:xfrm>
            <a:off x="6296706" y="2658620"/>
            <a:ext cx="789894" cy="6941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DFD993A9-266B-5B4E-A8B8-D3603EB96202}"/>
              </a:ext>
            </a:extLst>
          </p:cNvPr>
          <p:cNvSpPr/>
          <p:nvPr/>
        </p:nvSpPr>
        <p:spPr>
          <a:xfrm>
            <a:off x="7218064" y="3116906"/>
            <a:ext cx="789894" cy="6941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2" name="Content Placeholder 11">
            <a:extLst>
              <a:ext uri="{FF2B5EF4-FFF2-40B4-BE49-F238E27FC236}">
                <a16:creationId xmlns:a16="http://schemas.microsoft.com/office/drawing/2014/main" id="{640C902E-9CEE-2F45-9366-C40BB72C57FB}"/>
              </a:ext>
            </a:extLst>
          </p:cNvPr>
          <p:cNvPicPr>
            <a:picLocks noGrp="1" noChangeAspect="1"/>
          </p:cNvPicPr>
          <p:nvPr>
            <p:ph idx="1"/>
          </p:nvPr>
        </p:nvPicPr>
        <p:blipFill>
          <a:blip r:embed="rId5"/>
          <a:stretch>
            <a:fillRect/>
          </a:stretch>
        </p:blipFill>
        <p:spPr>
          <a:xfrm>
            <a:off x="5553854" y="3811086"/>
            <a:ext cx="2754707" cy="2780214"/>
          </a:xfrm>
        </p:spPr>
      </p:pic>
    </p:spTree>
    <p:extLst>
      <p:ext uri="{BB962C8B-B14F-4D97-AF65-F5344CB8AC3E}">
        <p14:creationId xmlns:p14="http://schemas.microsoft.com/office/powerpoint/2010/main" val="221145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1A8-FD25-824D-AF56-AC81DC68BE53}"/>
              </a:ext>
            </a:extLst>
          </p:cNvPr>
          <p:cNvSpPr>
            <a:spLocks noGrp="1"/>
          </p:cNvSpPr>
          <p:nvPr>
            <p:ph type="title"/>
          </p:nvPr>
        </p:nvSpPr>
        <p:spPr>
          <a:xfrm>
            <a:off x="368592" y="-215356"/>
            <a:ext cx="8229600" cy="1143000"/>
          </a:xfrm>
        </p:spPr>
        <p:txBody>
          <a:bodyPr/>
          <a:lstStyle/>
          <a:p>
            <a:r>
              <a:rPr lang="en-US" sz="3200" dirty="0"/>
              <a:t>3. The case of Thailand</a:t>
            </a:r>
          </a:p>
        </p:txBody>
      </p:sp>
      <p:sp>
        <p:nvSpPr>
          <p:cNvPr id="9" name="Text Placeholder 8">
            <a:extLst>
              <a:ext uri="{FF2B5EF4-FFF2-40B4-BE49-F238E27FC236}">
                <a16:creationId xmlns:a16="http://schemas.microsoft.com/office/drawing/2014/main" id="{F135FD9B-09F0-B343-BF44-0921F2606D4A}"/>
              </a:ext>
            </a:extLst>
          </p:cNvPr>
          <p:cNvSpPr>
            <a:spLocks noGrp="1"/>
          </p:cNvSpPr>
          <p:nvPr>
            <p:ph type="body" idx="1"/>
          </p:nvPr>
        </p:nvSpPr>
        <p:spPr>
          <a:xfrm>
            <a:off x="443204" y="729693"/>
            <a:ext cx="4040188" cy="639762"/>
          </a:xfrm>
        </p:spPr>
        <p:txBody>
          <a:bodyPr/>
          <a:lstStyle/>
          <a:p>
            <a:pPr algn="ctr"/>
            <a:r>
              <a:rPr lang="en-US" u="sng" dirty="0"/>
              <a:t>Nationalist</a:t>
            </a:r>
          </a:p>
        </p:txBody>
      </p:sp>
      <p:sp>
        <p:nvSpPr>
          <p:cNvPr id="10" name="Content Placeholder 9">
            <a:extLst>
              <a:ext uri="{FF2B5EF4-FFF2-40B4-BE49-F238E27FC236}">
                <a16:creationId xmlns:a16="http://schemas.microsoft.com/office/drawing/2014/main" id="{E361D185-3346-2B45-AF3E-CFF958DB4A24}"/>
              </a:ext>
            </a:extLst>
          </p:cNvPr>
          <p:cNvSpPr>
            <a:spLocks noGrp="1"/>
          </p:cNvSpPr>
          <p:nvPr>
            <p:ph sz="half" idx="2"/>
          </p:nvPr>
        </p:nvSpPr>
        <p:spPr>
          <a:xfrm>
            <a:off x="443204" y="1369455"/>
            <a:ext cx="4040188" cy="3951288"/>
          </a:xfrm>
        </p:spPr>
        <p:txBody>
          <a:bodyPr/>
          <a:lstStyle/>
          <a:p>
            <a:r>
              <a:rPr lang="en-US" b="1" i="1" dirty="0"/>
              <a:t>Origin:</a:t>
            </a:r>
            <a:r>
              <a:rPr lang="en-US" dirty="0"/>
              <a:t> descendants from Tai who lived in South China 1000s of years ago. Thai = Tai.</a:t>
            </a:r>
          </a:p>
          <a:p>
            <a:r>
              <a:rPr lang="en-US" b="1" i="1" dirty="0"/>
              <a:t>Unification and independence: </a:t>
            </a:r>
            <a:r>
              <a:rPr lang="en-US" dirty="0"/>
              <a:t>Many powerful kingdoms overtime, all matching the Thai borders today. </a:t>
            </a:r>
          </a:p>
          <a:p>
            <a:r>
              <a:rPr lang="en-US" b="1" i="1" dirty="0"/>
              <a:t>Hero Kings: </a:t>
            </a:r>
            <a:r>
              <a:rPr lang="en-US" dirty="0"/>
              <a:t>Monarchy has defended Thai sovereignty. </a:t>
            </a:r>
          </a:p>
        </p:txBody>
      </p:sp>
      <p:sp>
        <p:nvSpPr>
          <p:cNvPr id="11" name="Text Placeholder 10">
            <a:extLst>
              <a:ext uri="{FF2B5EF4-FFF2-40B4-BE49-F238E27FC236}">
                <a16:creationId xmlns:a16="http://schemas.microsoft.com/office/drawing/2014/main" id="{FCA9D58A-EA48-2E4A-A3DF-CECF4D9B1BCF}"/>
              </a:ext>
            </a:extLst>
          </p:cNvPr>
          <p:cNvSpPr>
            <a:spLocks noGrp="1"/>
          </p:cNvSpPr>
          <p:nvPr>
            <p:ph type="body" sz="quarter" idx="3"/>
          </p:nvPr>
        </p:nvSpPr>
        <p:spPr>
          <a:xfrm>
            <a:off x="4659021" y="697796"/>
            <a:ext cx="4041775" cy="639762"/>
          </a:xfrm>
        </p:spPr>
        <p:txBody>
          <a:bodyPr/>
          <a:lstStyle/>
          <a:p>
            <a:pPr algn="ctr"/>
            <a:r>
              <a:rPr lang="en-US" u="sng" dirty="0"/>
              <a:t>Revisionist</a:t>
            </a:r>
          </a:p>
        </p:txBody>
      </p:sp>
      <p:sp>
        <p:nvSpPr>
          <p:cNvPr id="12" name="Content Placeholder 11">
            <a:extLst>
              <a:ext uri="{FF2B5EF4-FFF2-40B4-BE49-F238E27FC236}">
                <a16:creationId xmlns:a16="http://schemas.microsoft.com/office/drawing/2014/main" id="{91A00AFA-B736-E64D-A224-7BFD36E1FD6D}"/>
              </a:ext>
            </a:extLst>
          </p:cNvPr>
          <p:cNvSpPr>
            <a:spLocks noGrp="1"/>
          </p:cNvSpPr>
          <p:nvPr>
            <p:ph sz="quarter" idx="4"/>
          </p:nvPr>
        </p:nvSpPr>
        <p:spPr>
          <a:xfrm>
            <a:off x="4659021" y="1337557"/>
            <a:ext cx="4332579" cy="4591051"/>
          </a:xfrm>
        </p:spPr>
        <p:txBody>
          <a:bodyPr/>
          <a:lstStyle/>
          <a:p>
            <a:r>
              <a:rPr lang="en-US" b="1" i="1" dirty="0"/>
              <a:t>Origin:</a:t>
            </a:r>
            <a:r>
              <a:rPr lang="en-US" dirty="0"/>
              <a:t> No pure Thai race. History of inter-ethnic mixing among Tai, Lao, Khmer, Mon, Chinese, etc.</a:t>
            </a:r>
          </a:p>
          <a:p>
            <a:r>
              <a:rPr lang="en-US" b="1" i="1" dirty="0"/>
              <a:t>Unification and independence:</a:t>
            </a:r>
            <a:r>
              <a:rPr lang="en-US" dirty="0"/>
              <a:t> Cultures other than Tai/Thai have influenced Siam, </a:t>
            </a:r>
            <a:r>
              <a:rPr lang="en-GB" dirty="0">
                <a:ea typeface="Calibri" panose="020F0502020204030204" pitchFamily="34" charset="0"/>
                <a:cs typeface="Cordia New" panose="020B0304020202020204" pitchFamily="34" charset="-34"/>
              </a:rPr>
              <a:t>Ayutthaya, etc. History of contestation among city-states.</a:t>
            </a:r>
            <a:endParaRPr lang="en-US" dirty="0"/>
          </a:p>
          <a:p>
            <a:r>
              <a:rPr lang="en-US" b="1" i="1" dirty="0"/>
              <a:t>Hero Kings: </a:t>
            </a:r>
            <a:r>
              <a:rPr lang="en-US" dirty="0"/>
              <a:t>Monarchy has written history for own legitimacy.</a:t>
            </a:r>
          </a:p>
        </p:txBody>
      </p:sp>
      <p:sp>
        <p:nvSpPr>
          <p:cNvPr id="4" name="Slide Number Placeholder 3">
            <a:extLst>
              <a:ext uri="{FF2B5EF4-FFF2-40B4-BE49-F238E27FC236}">
                <a16:creationId xmlns:a16="http://schemas.microsoft.com/office/drawing/2014/main" id="{422727DB-785C-8746-A326-54DB6B4DF9AF}"/>
              </a:ext>
            </a:extLst>
          </p:cNvPr>
          <p:cNvSpPr>
            <a:spLocks noGrp="1"/>
          </p:cNvSpPr>
          <p:nvPr>
            <p:ph type="sldNum" sz="quarter" idx="12"/>
          </p:nvPr>
        </p:nvSpPr>
        <p:spPr/>
        <p:txBody>
          <a:bodyPr/>
          <a:lstStyle/>
          <a:p>
            <a:fld id="{C2499EE5-C51E-A249-978D-9C2C05BB99B5}" type="slidenum">
              <a:rPr lang="en-US" altLang="ja-JP" smtClean="0"/>
              <a:pPr/>
              <a:t>5</a:t>
            </a:fld>
            <a:endParaRPr lang="en-US" altLang="ja-JP"/>
          </a:p>
        </p:txBody>
      </p:sp>
    </p:spTree>
    <p:extLst>
      <p:ext uri="{BB962C8B-B14F-4D97-AF65-F5344CB8AC3E}">
        <p14:creationId xmlns:p14="http://schemas.microsoft.com/office/powerpoint/2010/main" val="297437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build="p"/>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1A8-FD25-824D-AF56-AC81DC68BE53}"/>
              </a:ext>
            </a:extLst>
          </p:cNvPr>
          <p:cNvSpPr>
            <a:spLocks noGrp="1"/>
          </p:cNvSpPr>
          <p:nvPr>
            <p:ph type="title"/>
          </p:nvPr>
        </p:nvSpPr>
        <p:spPr/>
        <p:txBody>
          <a:bodyPr/>
          <a:lstStyle/>
          <a:p>
            <a:r>
              <a:rPr lang="en-US" dirty="0"/>
              <a:t>3. The case of Thailand</a:t>
            </a:r>
          </a:p>
        </p:txBody>
      </p:sp>
      <p:sp>
        <p:nvSpPr>
          <p:cNvPr id="3" name="Content Placeholder 2">
            <a:extLst>
              <a:ext uri="{FF2B5EF4-FFF2-40B4-BE49-F238E27FC236}">
                <a16:creationId xmlns:a16="http://schemas.microsoft.com/office/drawing/2014/main" id="{0B1182B0-232F-524B-B351-9DB9E48921FC}"/>
              </a:ext>
            </a:extLst>
          </p:cNvPr>
          <p:cNvSpPr>
            <a:spLocks noGrp="1"/>
          </p:cNvSpPr>
          <p:nvPr>
            <p:ph idx="1"/>
          </p:nvPr>
        </p:nvSpPr>
        <p:spPr>
          <a:xfrm>
            <a:off x="327025" y="1208395"/>
            <a:ext cx="8435975" cy="5068580"/>
          </a:xfrm>
        </p:spPr>
        <p:txBody>
          <a:bodyPr/>
          <a:lstStyle/>
          <a:p>
            <a:r>
              <a:rPr lang="en-US" dirty="0"/>
              <a:t>Learning standard S.4.3: “Students understand the origin of the Thai nation, Thai culture and Thai wisdom. Students love, take pride in and seek to conserve </a:t>
            </a:r>
            <a:r>
              <a:rPr lang="en-US" dirty="0" err="1"/>
              <a:t>Thainess</a:t>
            </a:r>
            <a:r>
              <a:rPr lang="en-US" dirty="0"/>
              <a:t>”.</a:t>
            </a:r>
          </a:p>
          <a:p>
            <a:pPr marL="0" indent="0">
              <a:buNone/>
            </a:pPr>
            <a:endParaRPr lang="th-TH" dirty="0"/>
          </a:p>
          <a:p>
            <a:r>
              <a:rPr lang="en-US" i="1" dirty="0"/>
              <a:t>“The Thai </a:t>
            </a:r>
            <a:r>
              <a:rPr lang="th-TH" i="1" dirty="0"/>
              <a:t>เชื้อชาติ</a:t>
            </a:r>
            <a:r>
              <a:rPr lang="en-US" i="1" dirty="0"/>
              <a:t> [nation/race] has over 2,000 years of successive civilization. It was able to  build up a unified and strong nation.” </a:t>
            </a:r>
          </a:p>
        </p:txBody>
      </p:sp>
      <p:sp>
        <p:nvSpPr>
          <p:cNvPr id="4" name="Slide Number Placeholder 3">
            <a:extLst>
              <a:ext uri="{FF2B5EF4-FFF2-40B4-BE49-F238E27FC236}">
                <a16:creationId xmlns:a16="http://schemas.microsoft.com/office/drawing/2014/main" id="{422727DB-785C-8746-A326-54DB6B4DF9AF}"/>
              </a:ext>
            </a:extLst>
          </p:cNvPr>
          <p:cNvSpPr>
            <a:spLocks noGrp="1"/>
          </p:cNvSpPr>
          <p:nvPr>
            <p:ph type="sldNum" sz="quarter" idx="12"/>
          </p:nvPr>
        </p:nvSpPr>
        <p:spPr/>
        <p:txBody>
          <a:bodyPr/>
          <a:lstStyle/>
          <a:p>
            <a:fld id="{C2499EE5-C51E-A249-978D-9C2C05BB99B5}" type="slidenum">
              <a:rPr lang="en-US" altLang="ja-JP" smtClean="0"/>
              <a:pPr/>
              <a:t>6</a:t>
            </a:fld>
            <a:endParaRPr lang="en-US" altLang="ja-JP"/>
          </a:p>
        </p:txBody>
      </p:sp>
    </p:spTree>
    <p:extLst>
      <p:ext uri="{BB962C8B-B14F-4D97-AF65-F5344CB8AC3E}">
        <p14:creationId xmlns:p14="http://schemas.microsoft.com/office/powerpoint/2010/main" val="5077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1A8-FD25-824D-AF56-AC81DC68BE53}"/>
              </a:ext>
            </a:extLst>
          </p:cNvPr>
          <p:cNvSpPr>
            <a:spLocks noGrp="1"/>
          </p:cNvSpPr>
          <p:nvPr>
            <p:ph type="title"/>
          </p:nvPr>
        </p:nvSpPr>
        <p:spPr/>
        <p:txBody>
          <a:bodyPr/>
          <a:lstStyle/>
          <a:p>
            <a:r>
              <a:rPr lang="en-US" dirty="0"/>
              <a:t>4. The case of Thailand</a:t>
            </a:r>
          </a:p>
        </p:txBody>
      </p:sp>
      <p:sp>
        <p:nvSpPr>
          <p:cNvPr id="3" name="Content Placeholder 2">
            <a:extLst>
              <a:ext uri="{FF2B5EF4-FFF2-40B4-BE49-F238E27FC236}">
                <a16:creationId xmlns:a16="http://schemas.microsoft.com/office/drawing/2014/main" id="{0B1182B0-232F-524B-B351-9DB9E48921FC}"/>
              </a:ext>
            </a:extLst>
          </p:cNvPr>
          <p:cNvSpPr>
            <a:spLocks noGrp="1"/>
          </p:cNvSpPr>
          <p:nvPr>
            <p:ph idx="1"/>
          </p:nvPr>
        </p:nvSpPr>
        <p:spPr>
          <a:xfrm>
            <a:off x="327025" y="1185068"/>
            <a:ext cx="8229600" cy="4525963"/>
          </a:xfrm>
        </p:spPr>
        <p:txBody>
          <a:bodyPr/>
          <a:lstStyle/>
          <a:p>
            <a:r>
              <a:rPr lang="en-US" dirty="0"/>
              <a:t>“Theories of Origin of Thai </a:t>
            </a:r>
            <a:r>
              <a:rPr lang="en-US" i="1" dirty="0"/>
              <a:t>Chon Chat</a:t>
            </a:r>
            <a:r>
              <a:rPr lang="en-US" dirty="0"/>
              <a:t> </a:t>
            </a:r>
          </a:p>
          <a:p>
            <a:pPr marL="0" indent="0">
              <a:buNone/>
            </a:pPr>
            <a:r>
              <a:rPr lang="en-US" dirty="0"/>
              <a:t>…Research of scholars and experts in various disciplines has produced a range of arguments about the origin of the Thai </a:t>
            </a:r>
            <a:r>
              <a:rPr lang="en-US" i="1" dirty="0"/>
              <a:t>Chon Chat</a:t>
            </a:r>
            <a:r>
              <a:rPr lang="en-US" dirty="0"/>
              <a:t>. </a:t>
            </a:r>
            <a:r>
              <a:rPr lang="en-US" b="1" dirty="0"/>
              <a:t>Some arguments have been accepted; some haven’t.</a:t>
            </a:r>
            <a:r>
              <a:rPr lang="en-US" dirty="0"/>
              <a:t> The summary of these arguments are as follows…” (p. 63)</a:t>
            </a:r>
          </a:p>
          <a:p>
            <a:endParaRPr lang="en-US" dirty="0"/>
          </a:p>
        </p:txBody>
      </p:sp>
      <p:sp>
        <p:nvSpPr>
          <p:cNvPr id="4" name="Slide Number Placeholder 3">
            <a:extLst>
              <a:ext uri="{FF2B5EF4-FFF2-40B4-BE49-F238E27FC236}">
                <a16:creationId xmlns:a16="http://schemas.microsoft.com/office/drawing/2014/main" id="{422727DB-785C-8746-A326-54DB6B4DF9AF}"/>
              </a:ext>
            </a:extLst>
          </p:cNvPr>
          <p:cNvSpPr>
            <a:spLocks noGrp="1"/>
          </p:cNvSpPr>
          <p:nvPr>
            <p:ph type="sldNum" sz="quarter" idx="12"/>
          </p:nvPr>
        </p:nvSpPr>
        <p:spPr/>
        <p:txBody>
          <a:bodyPr/>
          <a:lstStyle/>
          <a:p>
            <a:fld id="{C2499EE5-C51E-A249-978D-9C2C05BB99B5}" type="slidenum">
              <a:rPr lang="en-US" altLang="ja-JP" smtClean="0"/>
              <a:pPr/>
              <a:t>7</a:t>
            </a:fld>
            <a:endParaRPr lang="en-US" altLang="ja-JP"/>
          </a:p>
        </p:txBody>
      </p:sp>
    </p:spTree>
    <p:extLst>
      <p:ext uri="{BB962C8B-B14F-4D97-AF65-F5344CB8AC3E}">
        <p14:creationId xmlns:p14="http://schemas.microsoft.com/office/powerpoint/2010/main" val="346484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1A8-FD25-824D-AF56-AC81DC68BE53}"/>
              </a:ext>
            </a:extLst>
          </p:cNvPr>
          <p:cNvSpPr>
            <a:spLocks noGrp="1"/>
          </p:cNvSpPr>
          <p:nvPr>
            <p:ph type="title"/>
          </p:nvPr>
        </p:nvSpPr>
        <p:spPr/>
        <p:txBody>
          <a:bodyPr/>
          <a:lstStyle/>
          <a:p>
            <a:r>
              <a:rPr lang="en-US" dirty="0"/>
              <a:t>4. The case of Thailand</a:t>
            </a:r>
          </a:p>
        </p:txBody>
      </p:sp>
      <p:sp>
        <p:nvSpPr>
          <p:cNvPr id="3" name="Content Placeholder 2">
            <a:extLst>
              <a:ext uri="{FF2B5EF4-FFF2-40B4-BE49-F238E27FC236}">
                <a16:creationId xmlns:a16="http://schemas.microsoft.com/office/drawing/2014/main" id="{0B1182B0-232F-524B-B351-9DB9E48921FC}"/>
              </a:ext>
            </a:extLst>
          </p:cNvPr>
          <p:cNvSpPr>
            <a:spLocks noGrp="1"/>
          </p:cNvSpPr>
          <p:nvPr>
            <p:ph idx="1"/>
          </p:nvPr>
        </p:nvSpPr>
        <p:spPr>
          <a:xfrm>
            <a:off x="309919" y="838200"/>
            <a:ext cx="8512175" cy="4834732"/>
          </a:xfrm>
        </p:spPr>
        <p:txBody>
          <a:bodyPr/>
          <a:lstStyle/>
          <a:p>
            <a:r>
              <a:rPr lang="en-US" dirty="0"/>
              <a:t>“the idea that the origin of Thai </a:t>
            </a:r>
            <a:r>
              <a:rPr lang="en-US" i="1" dirty="0"/>
              <a:t>Chon Chat </a:t>
            </a:r>
            <a:r>
              <a:rPr lang="en-US" dirty="0"/>
              <a:t>situated as far as the Altai mountains is no longer accepted by contemporary historians”</a:t>
            </a:r>
          </a:p>
          <a:p>
            <a:r>
              <a:rPr lang="en-US" dirty="0"/>
              <a:t>the Central China theory is no longer held by modern-day historians due to the unclear and meagre evidence”</a:t>
            </a:r>
          </a:p>
          <a:p>
            <a:r>
              <a:rPr lang="en-US" dirty="0"/>
              <a:t>“This theory has not been agreed by historians, because the evidence of language and blood-type is still inadequate”</a:t>
            </a:r>
          </a:p>
          <a:p>
            <a:endParaRPr lang="en-US" dirty="0"/>
          </a:p>
        </p:txBody>
      </p:sp>
      <p:sp>
        <p:nvSpPr>
          <p:cNvPr id="4" name="Slide Number Placeholder 3">
            <a:extLst>
              <a:ext uri="{FF2B5EF4-FFF2-40B4-BE49-F238E27FC236}">
                <a16:creationId xmlns:a16="http://schemas.microsoft.com/office/drawing/2014/main" id="{422727DB-785C-8746-A326-54DB6B4DF9AF}"/>
              </a:ext>
            </a:extLst>
          </p:cNvPr>
          <p:cNvSpPr>
            <a:spLocks noGrp="1"/>
          </p:cNvSpPr>
          <p:nvPr>
            <p:ph type="sldNum" sz="quarter" idx="12"/>
          </p:nvPr>
        </p:nvSpPr>
        <p:spPr/>
        <p:txBody>
          <a:bodyPr/>
          <a:lstStyle/>
          <a:p>
            <a:fld id="{C2499EE5-C51E-A249-978D-9C2C05BB99B5}" type="slidenum">
              <a:rPr lang="en-US" altLang="ja-JP" smtClean="0"/>
              <a:pPr/>
              <a:t>8</a:t>
            </a:fld>
            <a:endParaRPr lang="en-US" altLang="ja-JP"/>
          </a:p>
        </p:txBody>
      </p:sp>
    </p:spTree>
    <p:extLst>
      <p:ext uri="{BB962C8B-B14F-4D97-AF65-F5344CB8AC3E}">
        <p14:creationId xmlns:p14="http://schemas.microsoft.com/office/powerpoint/2010/main" val="7456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ｺﾞｼｯｸE"/>
        <a:ea typeface="HGPｺﾞｼｯｸE"/>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sz="12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12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ias_template" id="{352CC516-CD30-8E4F-9E4A-602899EE1FF1}" vid="{7E5A7F5C-CB34-1A4E-851B-49A518A7AA2C}"/>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標準デザイン</Template>
  <TotalTime>397</TotalTime>
  <Words>1164</Words>
  <Application>Microsoft Macintosh PowerPoint</Application>
  <PresentationFormat>On-screen Show (4:3)</PresentationFormat>
  <Paragraphs>126</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HGPｺﾞｼｯｸE</vt:lpstr>
      <vt:lpstr>ＭＳ Ｐゴシック</vt:lpstr>
      <vt:lpstr>ＭＳ Ｐ明朝</vt:lpstr>
      <vt:lpstr>Arial</vt:lpstr>
      <vt:lpstr>Calibri</vt:lpstr>
      <vt:lpstr>Cordia New</vt:lpstr>
      <vt:lpstr>標準デザイン</vt:lpstr>
      <vt:lpstr>History from Below, Censorship from Above  Memory, Identity, and Schooling across the Mekong</vt:lpstr>
      <vt:lpstr>１．On Collective Memory</vt:lpstr>
      <vt:lpstr>１．On Collective Memory</vt:lpstr>
      <vt:lpstr>PowerPoint Presentation</vt:lpstr>
      <vt:lpstr>2. Collective Memory in the Mekong</vt:lpstr>
      <vt:lpstr>3. The case of Thailand</vt:lpstr>
      <vt:lpstr>3. The case of Thailand</vt:lpstr>
      <vt:lpstr>4. The case of Thailand</vt:lpstr>
      <vt:lpstr>4. The case of Thailand</vt:lpstr>
      <vt:lpstr>4. The case of Thailand </vt:lpstr>
      <vt:lpstr>5. The Case of Cambodia</vt:lpstr>
      <vt:lpstr>5. The Case of Cambodia</vt:lpstr>
      <vt:lpstr>5. The Case of Cambodia</vt:lpstr>
      <vt:lpstr>5. The Case of Cambodia</vt:lpstr>
      <vt:lpstr>6. Conclusion: What of collective memory? </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from below, censorship from above  Memory, identity, and schooling across the Mekong</dc:title>
  <dc:creator>Will Brehm</dc:creator>
  <cp:lastModifiedBy>Will Brehm</cp:lastModifiedBy>
  <cp:revision>42</cp:revision>
  <cp:lastPrinted>2018-02-05T02:04:10Z</cp:lastPrinted>
  <dcterms:created xsi:type="dcterms:W3CDTF">2018-02-02T03:07:39Z</dcterms:created>
  <dcterms:modified xsi:type="dcterms:W3CDTF">2018-04-04T05:20:22Z</dcterms:modified>
</cp:coreProperties>
</file>