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303" r:id="rId3"/>
    <p:sldId id="304" r:id="rId4"/>
    <p:sldId id="313" r:id="rId5"/>
    <p:sldId id="312" r:id="rId6"/>
    <p:sldId id="307" r:id="rId7"/>
    <p:sldId id="315" r:id="rId8"/>
    <p:sldId id="309" r:id="rId9"/>
    <p:sldId id="311" r:id="rId10"/>
    <p:sldId id="318" r:id="rId11"/>
    <p:sldId id="305" r:id="rId12"/>
    <p:sldId id="306" r:id="rId13"/>
    <p:sldId id="310" r:id="rId14"/>
    <p:sldId id="302" r:id="rId15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5000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200"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1200"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1200"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1200"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99"/>
    <a:srgbClr val="9966FF"/>
    <a:srgbClr val="FFCCCC"/>
    <a:srgbClr val="66FFFF"/>
    <a:srgbClr val="66FF66"/>
    <a:srgbClr val="FFCC66"/>
    <a:srgbClr val="66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8" autoAdjust="0"/>
    <p:restoredTop sz="99823" autoAdjust="0"/>
  </p:normalViewPr>
  <p:slideViewPr>
    <p:cSldViewPr>
      <p:cViewPr varScale="1">
        <p:scale>
          <a:sx n="90" d="100"/>
          <a:sy n="90" d="100"/>
        </p:scale>
        <p:origin x="16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b="0"/>
            </a:lvl1pPr>
          </a:lstStyle>
          <a:p>
            <a:fld id="{ABFC3A92-D80A-4C47-B163-28B610B83BD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E07A307-FA4B-5F4A-AFC7-AA63671B6C73}" type="slidenum">
              <a:rPr lang="en-US" altLang="ja-JP" b="0"/>
              <a:pPr eaLnBrk="1" hangingPunct="1"/>
              <a:t>0</a:t>
            </a:fld>
            <a:endParaRPr lang="en-US" altLang="ja-JP" b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ja-JP" altLang="ja-JP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 eaLnBrk="0" hangingPunct="0"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A7F41D-E3A6-1744-8B73-44586DF22BF9}" type="slidenum">
              <a:rPr lang="en-US" altLang="ja-JP" b="0"/>
              <a:pPr algn="r" eaLnBrk="1" hangingPunct="1">
                <a:spcBef>
                  <a:spcPct val="0"/>
                </a:spcBef>
              </a:pPr>
              <a:t>13</a:t>
            </a:fld>
            <a:endParaRPr lang="en-US" altLang="ja-JP" b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0775" cy="369887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5" tIns="45713" rIns="91425" bIns="45713"/>
          <a:lstStyle/>
          <a:p>
            <a:pPr eaLnBrk="1" hangingPunct="1"/>
            <a:endParaRPr lang="ja-JP" altLang="ja-JP">
              <a:ea typeface="ＭＳ Ｐ明朝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WIAS_PPT-2-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34032-1FB1-184D-8076-01CA74771FA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352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2D3BE-52B6-084E-B4C5-93668B35A22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256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97650" y="57150"/>
            <a:ext cx="2089150" cy="6069013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7025" y="57150"/>
            <a:ext cx="6118225" cy="6069013"/>
          </a:xfrm>
        </p:spPr>
        <p:txBody>
          <a:bodyPr vert="eaVert"/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FDFB6-BA20-B94C-9CA8-46DB99807E6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9347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327025" y="57150"/>
            <a:ext cx="8229600" cy="56197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37520-3402-DA4F-B657-AD0E34F7739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537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altLang="ja-JP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3250" y="6276975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C2499EE5-C51E-A249-978D-9C2C05BB99B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215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5B90B-0C5C-E74D-858F-090954ED2F8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2217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D8487-8318-EA4A-B6F9-FAC4B9CB206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201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732E7-BC6D-B94E-ABFC-D3998019D30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535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90657-418E-D34D-BA30-F351231C8F3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723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89FDF-A2AF-254A-8AAE-35FD3D761C1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376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18188-BCD6-C24A-8035-10D8636E2C3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157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ja-JP" noProof="0"/>
              <a:t>Click icon to add picture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366ED-773E-1C43-BE49-08D005E9425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315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025" y="571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fld id="{AE4C4FE2-9914-BD4F-9FE6-BC6F730DE32B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024688" y="6267450"/>
            <a:ext cx="2133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CAE05C-EEEA-9141-AF45-54B9ED4231AC}" type="slidenum">
              <a:rPr lang="en-US" altLang="ja-JP" sz="1400" b="0"/>
              <a:pPr algn="r" eaLnBrk="1" hangingPunct="1">
                <a:spcBef>
                  <a:spcPct val="0"/>
                </a:spcBef>
              </a:pPr>
              <a:t>‹#›</a:t>
            </a:fld>
            <a:endParaRPr lang="en-US" altLang="ja-JP" sz="1400" b="0"/>
          </a:p>
        </p:txBody>
      </p:sp>
      <p:pic>
        <p:nvPicPr>
          <p:cNvPr id="1032" name="Picture 24" descr="WIAS_PPT-3-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wias02_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144463"/>
            <a:ext cx="14636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</p:sldLayoutIdLst>
  <p:hf hdr="0" ftr="0" dt="0"/>
  <p:txStyles>
    <p:titleStyle>
      <a:lvl1pPr marL="838200" indent="-838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003366"/>
          </a:solidFill>
          <a:latin typeface="+mj-lt"/>
          <a:ea typeface="+mj-ea"/>
          <a:cs typeface="+mj-cs"/>
        </a:defRPr>
      </a:lvl1pPr>
      <a:lvl2pPr marL="838200" indent="-838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003366"/>
          </a:solidFill>
          <a:latin typeface="HGPｺﾞｼｯｸE" pitchFamily="50" charset="-128"/>
          <a:ea typeface="HGPｺﾞｼｯｸE" pitchFamily="50" charset="-128"/>
        </a:defRPr>
      </a:lvl2pPr>
      <a:lvl3pPr marL="838200" indent="-838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003366"/>
          </a:solidFill>
          <a:latin typeface="HGPｺﾞｼｯｸE" pitchFamily="50" charset="-128"/>
          <a:ea typeface="HGPｺﾞｼｯｸE" pitchFamily="50" charset="-128"/>
        </a:defRPr>
      </a:lvl3pPr>
      <a:lvl4pPr marL="838200" indent="-838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003366"/>
          </a:solidFill>
          <a:latin typeface="HGPｺﾞｼｯｸE" pitchFamily="50" charset="-128"/>
          <a:ea typeface="HGPｺﾞｼｯｸE" pitchFamily="50" charset="-128"/>
        </a:defRPr>
      </a:lvl4pPr>
      <a:lvl5pPr marL="838200" indent="-838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003366"/>
          </a:solidFill>
          <a:latin typeface="HGPｺﾞｼｯｸE" pitchFamily="50" charset="-128"/>
          <a:ea typeface="HGPｺﾞｼｯｸE" pitchFamily="50" charset="-128"/>
        </a:defRPr>
      </a:lvl5pPr>
      <a:lvl6pPr marL="1295400" indent="-838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003366"/>
          </a:solidFill>
          <a:latin typeface="HGPｺﾞｼｯｸE" pitchFamily="50" charset="-128"/>
          <a:ea typeface="HGPｺﾞｼｯｸE" pitchFamily="50" charset="-128"/>
        </a:defRPr>
      </a:lvl6pPr>
      <a:lvl7pPr marL="1752600" indent="-838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003366"/>
          </a:solidFill>
          <a:latin typeface="HGPｺﾞｼｯｸE" pitchFamily="50" charset="-128"/>
          <a:ea typeface="HGPｺﾞｼｯｸE" pitchFamily="50" charset="-128"/>
        </a:defRPr>
      </a:lvl7pPr>
      <a:lvl8pPr marL="2209800" indent="-838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003366"/>
          </a:solidFill>
          <a:latin typeface="HGPｺﾞｼｯｸE" pitchFamily="50" charset="-128"/>
          <a:ea typeface="HGPｺﾞｼｯｸE" pitchFamily="50" charset="-128"/>
        </a:defRPr>
      </a:lvl8pPr>
      <a:lvl9pPr marL="2667000" indent="-838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003366"/>
          </a:solidFill>
          <a:latin typeface="HGPｺﾞｼｯｸE" pitchFamily="50" charset="-128"/>
          <a:ea typeface="HGPｺﾞｼｯｸE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526144-EE15-024F-A11E-C4FAB3EB5510}"/>
              </a:ext>
            </a:extLst>
          </p:cNvPr>
          <p:cNvSpPr txBox="1"/>
          <p:nvPr/>
        </p:nvSpPr>
        <p:spPr>
          <a:xfrm>
            <a:off x="76200" y="27432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Disbursement Linked Indicators: </a:t>
            </a:r>
          </a:p>
          <a:p>
            <a:pPr algn="ctr"/>
            <a:r>
              <a:rPr lang="en-US" sz="4000" dirty="0"/>
              <a:t>A new trend in World Bank lending?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7E03EB-4001-414C-BD53-EB3C101A5560}"/>
              </a:ext>
            </a:extLst>
          </p:cNvPr>
          <p:cNvSpPr txBox="1"/>
          <p:nvPr/>
        </p:nvSpPr>
        <p:spPr>
          <a:xfrm>
            <a:off x="2895601" y="4584918"/>
            <a:ext cx="32800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/>
              <a:t>Will Brehm </a:t>
            </a:r>
          </a:p>
          <a:p>
            <a:pPr algn="ctr"/>
            <a:r>
              <a:rPr lang="en-US" sz="2800" b="0" dirty="0"/>
              <a:t>Assistant Professor</a:t>
            </a:r>
          </a:p>
          <a:p>
            <a:pPr algn="ctr"/>
            <a:r>
              <a:rPr lang="en-US" sz="2800" b="0" dirty="0" err="1"/>
              <a:t>Waseda</a:t>
            </a:r>
            <a:r>
              <a:rPr lang="en-US" sz="2800" b="0" dirty="0"/>
              <a:t>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230173-C875-AA43-A98B-7A46F6A622B4}"/>
              </a:ext>
            </a:extLst>
          </p:cNvPr>
          <p:cNvSpPr txBox="1"/>
          <p:nvPr/>
        </p:nvSpPr>
        <p:spPr>
          <a:xfrm>
            <a:off x="75658" y="6553200"/>
            <a:ext cx="911397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0" dirty="0">
                <a:solidFill>
                  <a:schemeClr val="bg1"/>
                </a:solidFill>
              </a:rPr>
              <a:t>Australasian Aid Conference, Australian National University, Wednesday, February 14, 2018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231C-242A-6E4D-94E2-162C0BE6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-215472"/>
            <a:ext cx="8229600" cy="1143000"/>
          </a:xfrm>
        </p:spPr>
        <p:txBody>
          <a:bodyPr/>
          <a:lstStyle/>
          <a:p>
            <a:r>
              <a:rPr lang="en-US" sz="3200" dirty="0"/>
              <a:t>Comparing Two lending instruments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27FE7-AAFB-C248-950A-F406F1114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132" y="970970"/>
            <a:ext cx="4040188" cy="639762"/>
          </a:xfrm>
        </p:spPr>
        <p:txBody>
          <a:bodyPr/>
          <a:lstStyle/>
          <a:p>
            <a:pPr algn="ctr"/>
            <a:r>
              <a:rPr lang="en-US" sz="3200" dirty="0"/>
              <a:t>IPF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E5D5F-8D8B-D643-B951-21552DA51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132" y="1610732"/>
            <a:ext cx="4040188" cy="3951288"/>
          </a:xfrm>
        </p:spPr>
        <p:txBody>
          <a:bodyPr/>
          <a:lstStyle/>
          <a:p>
            <a:r>
              <a:rPr lang="en-US" sz="2600" dirty="0"/>
              <a:t>Funds activities – Money flows before activities begin.</a:t>
            </a:r>
          </a:p>
          <a:p>
            <a:r>
              <a:rPr lang="en-US" sz="2600" dirty="0"/>
              <a:t>Uses World Bank financial systems</a:t>
            </a:r>
          </a:p>
          <a:p>
            <a:r>
              <a:rPr lang="en-US" sz="2600" dirty="0"/>
              <a:t>“A system within a system”	</a:t>
            </a:r>
          </a:p>
          <a:p>
            <a:r>
              <a:rPr lang="en-US" sz="2600" dirty="0"/>
              <a:t>Includes procurable items</a:t>
            </a:r>
          </a:p>
          <a:p>
            <a:r>
              <a:rPr lang="en-US" sz="2600" dirty="0"/>
              <a:t>Accounting procedures take most time.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17B769-587D-0B49-800B-55FF5EB06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0957" y="970970"/>
            <a:ext cx="4041775" cy="639762"/>
          </a:xfrm>
        </p:spPr>
        <p:txBody>
          <a:bodyPr/>
          <a:lstStyle/>
          <a:p>
            <a:pPr algn="ctr"/>
            <a:r>
              <a:rPr lang="en-US" sz="3200" dirty="0" err="1"/>
              <a:t>PforR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0E3061-BF01-5D4B-BC5D-7B63E7BD4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0957" y="1610732"/>
            <a:ext cx="4041775" cy="3951288"/>
          </a:xfrm>
        </p:spPr>
        <p:txBody>
          <a:bodyPr/>
          <a:lstStyle/>
          <a:p>
            <a:r>
              <a:rPr lang="en-US" sz="2600" dirty="0"/>
              <a:t>Funds results – Money flows after results verified</a:t>
            </a:r>
          </a:p>
          <a:p>
            <a:r>
              <a:rPr lang="en-US" sz="2600" dirty="0"/>
              <a:t>Uses client’s financial systems</a:t>
            </a:r>
          </a:p>
          <a:p>
            <a:r>
              <a:rPr lang="en-US" sz="2600" dirty="0"/>
              <a:t>No procurable items allowed.</a:t>
            </a:r>
          </a:p>
          <a:p>
            <a:r>
              <a:rPr lang="en-US" sz="2600" dirty="0"/>
              <a:t>Money spent on eligible expenditures.</a:t>
            </a:r>
          </a:p>
          <a:p>
            <a:r>
              <a:rPr lang="en-US" sz="2600" dirty="0"/>
              <a:t>Form of budgetary support.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55EF6-783F-6C46-A5FC-7BE34599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32E7-BC6D-B94E-ABFC-D3998019D301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05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0BE87-A6F5-9149-879C-28867A95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DLIs in IPF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F07B2-30E7-F144-BA05-4A77A48E2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24" y="838200"/>
            <a:ext cx="8759825" cy="1219200"/>
          </a:xfrm>
        </p:spPr>
        <p:txBody>
          <a:bodyPr/>
          <a:lstStyle/>
          <a:p>
            <a:r>
              <a:rPr lang="en-US" dirty="0"/>
              <a:t>World Bank wants more RBF, so found ways to include DLIs in IPF projects.</a:t>
            </a:r>
          </a:p>
          <a:p>
            <a:r>
              <a:rPr lang="en-US" dirty="0"/>
              <a:t>How can activities be supported before a client meets results?</a:t>
            </a:r>
          </a:p>
          <a:p>
            <a:r>
              <a:rPr lang="en-US" dirty="0"/>
              <a:t>Answer: The “Trick” – front load money in year 1 for small results that will pay for activities in subsequent years.</a:t>
            </a:r>
          </a:p>
          <a:p>
            <a:r>
              <a:rPr lang="en-US" dirty="0"/>
              <a:t>How can activities be financed if client does not have strong financial systems?</a:t>
            </a:r>
          </a:p>
          <a:p>
            <a:r>
              <a:rPr lang="en-US" dirty="0"/>
              <a:t>Answer: A “special package” while using vague EEP.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D8A43-7F64-9E4F-BA88-AB0DD289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9EE5-C51E-A249-978D-9C2C05BB99B5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249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4001E-A826-E84A-A0C6-42D51D9AD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DLIs in IPF in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80A6F-5251-ED4C-A824-3F386B8A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9EE5-C51E-A249-978D-9C2C05BB99B5}" type="slidenum">
              <a:rPr lang="en-US" altLang="ja-JP" smtClean="0"/>
              <a:pPr/>
              <a:t>11</a:t>
            </a:fld>
            <a:endParaRPr lang="en-US" altLang="ja-JP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CB8EC80-F809-A042-ACA1-06C31A612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56981"/>
              </p:ext>
            </p:extLst>
          </p:nvPr>
        </p:nvGraphicFramePr>
        <p:xfrm>
          <a:off x="61912" y="762000"/>
          <a:ext cx="9024937" cy="5334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8354">
                  <a:extLst>
                    <a:ext uri="{9D8B030D-6E8A-4147-A177-3AD203B41FA5}">
                      <a16:colId xmlns:a16="http://schemas.microsoft.com/office/drawing/2014/main" val="3519575274"/>
                    </a:ext>
                  </a:extLst>
                </a:gridCol>
                <a:gridCol w="934907">
                  <a:extLst>
                    <a:ext uri="{9D8B030D-6E8A-4147-A177-3AD203B41FA5}">
                      <a16:colId xmlns:a16="http://schemas.microsoft.com/office/drawing/2014/main" val="2207595201"/>
                    </a:ext>
                  </a:extLst>
                </a:gridCol>
                <a:gridCol w="1858481">
                  <a:extLst>
                    <a:ext uri="{9D8B030D-6E8A-4147-A177-3AD203B41FA5}">
                      <a16:colId xmlns:a16="http://schemas.microsoft.com/office/drawing/2014/main" val="365375294"/>
                    </a:ext>
                  </a:extLst>
                </a:gridCol>
                <a:gridCol w="1491448">
                  <a:extLst>
                    <a:ext uri="{9D8B030D-6E8A-4147-A177-3AD203B41FA5}">
                      <a16:colId xmlns:a16="http://schemas.microsoft.com/office/drawing/2014/main" val="4145754912"/>
                    </a:ext>
                  </a:extLst>
                </a:gridCol>
                <a:gridCol w="1781747">
                  <a:extLst>
                    <a:ext uri="{9D8B030D-6E8A-4147-A177-3AD203B41FA5}">
                      <a16:colId xmlns:a16="http://schemas.microsoft.com/office/drawing/2014/main" val="4085338385"/>
                    </a:ext>
                  </a:extLst>
                </a:gridCol>
              </a:tblGrid>
              <a:tr h="859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sng" strike="noStrike" dirty="0">
                          <a:effectLst/>
                        </a:rPr>
                        <a:t>Activities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sng" strike="noStrike" dirty="0">
                          <a:effectLst/>
                        </a:rPr>
                        <a:t>Requested 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sng" strike="noStrike" dirty="0">
                          <a:effectLst/>
                        </a:rPr>
                        <a:t>Allocation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sng" strike="noStrike" dirty="0">
                          <a:effectLst/>
                        </a:rPr>
                        <a:t>Difference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1620277"/>
                  </a:ext>
                </a:extLst>
              </a:tr>
              <a:tr h="8948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School Based Management Activities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DLI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$12,434,000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$4,669,100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$7,764,900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720178"/>
                  </a:ext>
                </a:extLst>
              </a:tr>
              <a:tr h="8948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Upgrading Teacher Activities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DLI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$8,490,000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$6,673,461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$1,816,539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1387462"/>
                  </a:ext>
                </a:extLst>
              </a:tr>
              <a:tr h="8948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Improving School Facilities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IPF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$16,078,000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$15,344,000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$734,000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3699460"/>
                  </a:ext>
                </a:extLst>
              </a:tr>
              <a:tr h="8948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Program Management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IPF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$3,998,000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$2,833,500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$1,164,500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28639513"/>
                  </a:ext>
                </a:extLst>
              </a:tr>
              <a:tr h="8948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 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 $41,000,000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 $29,520,061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$11,479,939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886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472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1F3AD-63E8-4847-A7C2-489F9ADB5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Problems?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2ABD8-9895-6948-B7DD-01E5A206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28" y="838200"/>
            <a:ext cx="8629650" cy="4525963"/>
          </a:xfrm>
        </p:spPr>
        <p:txBody>
          <a:bodyPr/>
          <a:lstStyle/>
          <a:p>
            <a:r>
              <a:rPr lang="en-US" dirty="0"/>
              <a:t>Eligible expenditures use a large accounting chapter that hides many of the activities.</a:t>
            </a:r>
          </a:p>
          <a:p>
            <a:r>
              <a:rPr lang="en-US" dirty="0"/>
              <a:t>Funds flow from World Bank to MEF, but will funds flow from MEF to departments undertaking project?</a:t>
            </a:r>
          </a:p>
          <a:p>
            <a:r>
              <a:rPr lang="en-US" dirty="0"/>
              <a:t>Assumption: World Bank wants to reduce politics, thereby increasing focus on technical side of projects. Human factor can “undermine well-designed programs” (WDR)</a:t>
            </a:r>
          </a:p>
          <a:p>
            <a:r>
              <a:rPr lang="en-US" dirty="0"/>
              <a:t>But real outcome: creates a new location for politics and possibly corruption.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BAE20-0807-834A-A38E-78CC6218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9EE5-C51E-A249-978D-9C2C05BB99B5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948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90" name="Rectangle 46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358775" y="152400"/>
            <a:ext cx="8229600" cy="381000"/>
          </a:xfrm>
        </p:spPr>
        <p:txBody>
          <a:bodyPr lIns="45720" rIns="45720">
            <a:normAutofit fontScale="90000"/>
          </a:bodyPr>
          <a:lstStyle/>
          <a:p>
            <a:pPr marL="0" indent="0">
              <a:defRPr/>
            </a:pPr>
            <a:endParaRPr lang="ja-JP" altLang="ja-JP" sz="2000"/>
          </a:p>
        </p:txBody>
      </p:sp>
      <p:sp>
        <p:nvSpPr>
          <p:cNvPr id="4" name="スライド番号プレースホルダ 8"/>
          <p:cNvSpPr txBox="1">
            <a:spLocks noGrp="1"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40BA9062-F0C3-174B-A202-3FF897290A8F}" type="slidenum">
              <a:rPr kumimoji="0" lang="en-US" altLang="ja-JP" sz="1000">
                <a:solidFill>
                  <a:srgbClr val="000000"/>
                </a:solidFill>
              </a:rPr>
              <a:pPr algn="r" eaLnBrk="1" hangingPunct="1"/>
              <a:t>13</a:t>
            </a:fld>
            <a:endParaRPr kumimoji="0" lang="en-US" altLang="ja-JP" sz="1000">
              <a:solidFill>
                <a:srgbClr val="000000"/>
              </a:solidFill>
            </a:endParaRPr>
          </a:p>
        </p:txBody>
      </p:sp>
      <p:pic>
        <p:nvPicPr>
          <p:cNvPr id="5124" name="Picture 63" descr="WIAS_PPT-3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F217C52-CBC0-D64D-A55D-1F346F19696F}"/>
              </a:ext>
            </a:extLst>
          </p:cNvPr>
          <p:cNvSpPr/>
          <p:nvPr/>
        </p:nvSpPr>
        <p:spPr bwMode="auto">
          <a:xfrm>
            <a:off x="3095161" y="1371600"/>
            <a:ext cx="5744040" cy="506253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338189-EAAA-EC4B-9242-2DF0DF04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Bank Group Lending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EEC04-0E42-8C49-84F1-AD0EB03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25" y="726085"/>
            <a:ext cx="8229600" cy="835009"/>
          </a:xfrm>
        </p:spPr>
        <p:txBody>
          <a:bodyPr/>
          <a:lstStyle/>
          <a:p>
            <a:r>
              <a:rPr lang="en-US" dirty="0"/>
              <a:t>Loans made through multiple instruments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A7B34-6E2C-AF40-B96E-3E6D7160E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9EE5-C51E-A249-978D-9C2C05BB99B5}" type="slidenum">
              <a:rPr lang="en-US" altLang="ja-JP" smtClean="0"/>
              <a:pPr/>
              <a:t>1</a:t>
            </a:fld>
            <a:endParaRPr lang="en-US" altLang="ja-JP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F0F21C-888E-784A-B833-E153F0906BCD}"/>
              </a:ext>
            </a:extLst>
          </p:cNvPr>
          <p:cNvSpPr/>
          <p:nvPr/>
        </p:nvSpPr>
        <p:spPr bwMode="auto">
          <a:xfrm>
            <a:off x="127782" y="1767629"/>
            <a:ext cx="2907323" cy="138499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Investment Project Financing </a:t>
            </a:r>
            <a:r>
              <a:rPr lang="en-US" sz="2800" dirty="0">
                <a:ea typeface="ＭＳ Ｐゴシック" pitchFamily="50" charset="-128"/>
              </a:rPr>
              <a:t>(IPF)</a:t>
            </a:r>
            <a:endParaRPr kumimoji="1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CA4605-65CF-7C48-AACD-82DCEE0D634F}"/>
              </a:ext>
            </a:extLst>
          </p:cNvPr>
          <p:cNvSpPr/>
          <p:nvPr/>
        </p:nvSpPr>
        <p:spPr bwMode="auto">
          <a:xfrm>
            <a:off x="96130" y="3505165"/>
            <a:ext cx="2938975" cy="95410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Program-for- Results </a:t>
            </a:r>
            <a:r>
              <a:rPr lang="en-US" sz="2800" dirty="0">
                <a:ea typeface="ＭＳ Ｐゴシック" pitchFamily="50" charset="-128"/>
              </a:rPr>
              <a:t>(</a:t>
            </a:r>
            <a:r>
              <a:rPr lang="en-US" sz="2800" dirty="0" err="1">
                <a:ea typeface="ＭＳ Ｐゴシック" pitchFamily="50" charset="-128"/>
              </a:rPr>
              <a:t>PforR</a:t>
            </a:r>
            <a:r>
              <a:rPr lang="en-US" sz="2800" dirty="0">
                <a:ea typeface="ＭＳ Ｐゴシック" pitchFamily="50" charset="-128"/>
              </a:rPr>
              <a:t>)</a:t>
            </a:r>
            <a:endParaRPr kumimoji="1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15942F-0776-FA44-943B-8C6B66AA0F12}"/>
              </a:ext>
            </a:extLst>
          </p:cNvPr>
          <p:cNvSpPr/>
          <p:nvPr/>
        </p:nvSpPr>
        <p:spPr bwMode="auto">
          <a:xfrm>
            <a:off x="64171" y="4642666"/>
            <a:ext cx="2907322" cy="181588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Development Policy Financing </a:t>
            </a:r>
            <a:r>
              <a:rPr lang="en-US" sz="2800" dirty="0">
                <a:ea typeface="ＭＳ Ｐゴシック" pitchFamily="50" charset="-128"/>
              </a:rPr>
              <a:t>(DPF)</a:t>
            </a:r>
            <a:endParaRPr kumimoji="1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533CAB-0938-EC4E-9D11-B66656E52173}"/>
              </a:ext>
            </a:extLst>
          </p:cNvPr>
          <p:cNvCxnSpPr/>
          <p:nvPr/>
        </p:nvCxnSpPr>
        <p:spPr bwMode="auto">
          <a:xfrm>
            <a:off x="3200400" y="2438400"/>
            <a:ext cx="2438400" cy="0"/>
          </a:xfrm>
          <a:prstGeom prst="straightConnector1">
            <a:avLst/>
          </a:prstGeom>
          <a:noFill/>
          <a:ln w="1079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A4FF4D-F498-7344-88F6-E457DD09DF0D}"/>
              </a:ext>
            </a:extLst>
          </p:cNvPr>
          <p:cNvCxnSpPr/>
          <p:nvPr/>
        </p:nvCxnSpPr>
        <p:spPr bwMode="auto">
          <a:xfrm>
            <a:off x="3200400" y="3942876"/>
            <a:ext cx="2438400" cy="0"/>
          </a:xfrm>
          <a:prstGeom prst="straightConnector1">
            <a:avLst/>
          </a:prstGeom>
          <a:noFill/>
          <a:ln w="10795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4A0F0E-27DF-EE4F-84EE-0777BF753534}"/>
              </a:ext>
            </a:extLst>
          </p:cNvPr>
          <p:cNvCxnSpPr/>
          <p:nvPr/>
        </p:nvCxnSpPr>
        <p:spPr bwMode="auto">
          <a:xfrm>
            <a:off x="3206857" y="5550607"/>
            <a:ext cx="2438400" cy="0"/>
          </a:xfrm>
          <a:prstGeom prst="straightConnector1">
            <a:avLst/>
          </a:prstGeom>
          <a:noFill/>
          <a:ln w="1079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CA1581-DDA3-0949-94F0-437C06F71025}"/>
              </a:ext>
            </a:extLst>
          </p:cNvPr>
          <p:cNvSpPr/>
          <p:nvPr/>
        </p:nvSpPr>
        <p:spPr bwMode="auto">
          <a:xfrm>
            <a:off x="5804094" y="2021436"/>
            <a:ext cx="2907323" cy="83099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Funds for specific expenditures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3827E7-2883-614F-9EB6-5D6F41018837}"/>
              </a:ext>
            </a:extLst>
          </p:cNvPr>
          <p:cNvSpPr/>
          <p:nvPr/>
        </p:nvSpPr>
        <p:spPr bwMode="auto">
          <a:xfrm>
            <a:off x="5804094" y="3342711"/>
            <a:ext cx="2907323" cy="120032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Funds for specific expenditure program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A350B0-DFC9-6249-9A26-510072F41EA9}"/>
              </a:ext>
            </a:extLst>
          </p:cNvPr>
          <p:cNvSpPr/>
          <p:nvPr/>
        </p:nvSpPr>
        <p:spPr bwMode="auto">
          <a:xfrm>
            <a:off x="5768925" y="4950443"/>
            <a:ext cx="2907323" cy="120032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Funds for non-earmarked general budget support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8CC279-C539-8049-89DD-B66AE350AE3B}"/>
              </a:ext>
            </a:extLst>
          </p:cNvPr>
          <p:cNvSpPr txBox="1"/>
          <p:nvPr/>
        </p:nvSpPr>
        <p:spPr>
          <a:xfrm>
            <a:off x="3133847" y="1809683"/>
            <a:ext cx="2515503" cy="111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0" dirty="0"/>
              <a:t>Bank IPF Rules </a:t>
            </a:r>
          </a:p>
          <a:p>
            <a:pPr algn="ctr">
              <a:lnSpc>
                <a:spcPct val="150000"/>
              </a:lnSpc>
            </a:pPr>
            <a:r>
              <a:rPr lang="en-US" sz="2000" b="0" dirty="0"/>
              <a:t>and procedures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41D2E4-EF01-1443-B91B-545BF483F3DD}"/>
              </a:ext>
            </a:extLst>
          </p:cNvPr>
          <p:cNvSpPr txBox="1"/>
          <p:nvPr/>
        </p:nvSpPr>
        <p:spPr>
          <a:xfrm>
            <a:off x="3095161" y="3343678"/>
            <a:ext cx="2515503" cy="111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0" dirty="0"/>
              <a:t>Client’s rules </a:t>
            </a:r>
          </a:p>
          <a:p>
            <a:pPr algn="ctr">
              <a:lnSpc>
                <a:spcPct val="150000"/>
              </a:lnSpc>
            </a:pPr>
            <a:r>
              <a:rPr lang="en-US" sz="2000" b="0" dirty="0"/>
              <a:t>and procedures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7B15A9-183F-084F-A6F4-A73A1FB6D64F}"/>
              </a:ext>
            </a:extLst>
          </p:cNvPr>
          <p:cNvSpPr txBox="1"/>
          <p:nvPr/>
        </p:nvSpPr>
        <p:spPr>
          <a:xfrm>
            <a:off x="4292856" y="1346968"/>
            <a:ext cx="3544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Implementation Mechanism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85F026-ECAB-EE44-BAAF-FF02504BA961}"/>
              </a:ext>
            </a:extLst>
          </p:cNvPr>
          <p:cNvSpPr txBox="1"/>
          <p:nvPr/>
        </p:nvSpPr>
        <p:spPr>
          <a:xfrm>
            <a:off x="276642" y="1346968"/>
            <a:ext cx="2577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Lending Instrument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AF159A-75DD-6E48-94CC-1AF8258EB944}"/>
              </a:ext>
            </a:extLst>
          </p:cNvPr>
          <p:cNvSpPr txBox="1"/>
          <p:nvPr/>
        </p:nvSpPr>
        <p:spPr>
          <a:xfrm>
            <a:off x="3043904" y="4936453"/>
            <a:ext cx="25155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0" dirty="0"/>
              <a:t>Client’s rules</a:t>
            </a:r>
          </a:p>
          <a:p>
            <a:pPr algn="ctr">
              <a:lnSpc>
                <a:spcPct val="150000"/>
              </a:lnSpc>
            </a:pPr>
            <a:r>
              <a:rPr lang="en-US" sz="2000" b="0" dirty="0"/>
              <a:t>and procedures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2B3C653-BF6B-1947-B953-293A13192EA7}"/>
              </a:ext>
            </a:extLst>
          </p:cNvPr>
          <p:cNvSpPr/>
          <p:nvPr/>
        </p:nvSpPr>
        <p:spPr bwMode="auto">
          <a:xfrm>
            <a:off x="3021037" y="3228613"/>
            <a:ext cx="2617763" cy="3281513"/>
          </a:xfrm>
          <a:prstGeom prst="ellips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" name="Down Arrow Callout 23">
            <a:extLst>
              <a:ext uri="{FF2B5EF4-FFF2-40B4-BE49-F238E27FC236}">
                <a16:creationId xmlns:a16="http://schemas.microsoft.com/office/drawing/2014/main" id="{6E263552-6F06-A840-9C1C-032EB4998758}"/>
              </a:ext>
            </a:extLst>
          </p:cNvPr>
          <p:cNvSpPr/>
          <p:nvPr/>
        </p:nvSpPr>
        <p:spPr bwMode="auto">
          <a:xfrm>
            <a:off x="705726" y="431832"/>
            <a:ext cx="7191857" cy="2687479"/>
          </a:xfrm>
          <a:prstGeom prst="downArrowCallou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Results Based Financing: Disburses for results achieved or policy implemented</a:t>
            </a:r>
          </a:p>
        </p:txBody>
      </p:sp>
    </p:spTree>
    <p:extLst>
      <p:ext uri="{BB962C8B-B14F-4D97-AF65-F5344CB8AC3E}">
        <p14:creationId xmlns:p14="http://schemas.microsoft.com/office/powerpoint/2010/main" val="1872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build="p"/>
      <p:bldP spid="5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/>
      <p:bldP spid="18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236A-C544-E74D-98C6-1525E3672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Disbursement Linked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3EC58-5097-124E-8B4C-280222172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25" y="1600200"/>
            <a:ext cx="8229600" cy="3428999"/>
          </a:xfrm>
        </p:spPr>
        <p:txBody>
          <a:bodyPr/>
          <a:lstStyle/>
          <a:p>
            <a:r>
              <a:rPr lang="en-US" dirty="0"/>
              <a:t>How does the Bank disburse funds in </a:t>
            </a:r>
            <a:r>
              <a:rPr lang="en-US" dirty="0" err="1"/>
              <a:t>PforR</a:t>
            </a:r>
            <a:r>
              <a:rPr lang="en-US" dirty="0"/>
              <a:t> or DPF projects?</a:t>
            </a:r>
          </a:p>
          <a:p>
            <a:r>
              <a:rPr lang="en-US" dirty="0"/>
              <a:t>Answer: When legally binding indicators are met. </a:t>
            </a:r>
          </a:p>
          <a:p>
            <a:r>
              <a:rPr lang="en-US" dirty="0"/>
              <a:t>These are called Disbursement Linked Indicators (DLIs)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2296D-AAA4-EC47-BF53-F4D237CE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9EE5-C51E-A249-978D-9C2C05BB99B5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127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9580-BEB4-AA47-8AA3-EA0B9026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DLIs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747D2-22EA-0542-B702-DCD35810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9EE5-C51E-A249-978D-9C2C05BB99B5}" type="slidenum">
              <a:rPr lang="en-US" altLang="ja-JP" smtClean="0"/>
              <a:pPr/>
              <a:t>3</a:t>
            </a:fld>
            <a:endParaRPr lang="en-US" altLang="ja-JP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5B3291-6A3F-184C-A732-A8F95249A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772277"/>
              </p:ext>
            </p:extLst>
          </p:nvPr>
        </p:nvGraphicFramePr>
        <p:xfrm>
          <a:off x="152400" y="1219200"/>
          <a:ext cx="8763000" cy="4614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1543">
                  <a:extLst>
                    <a:ext uri="{9D8B030D-6E8A-4147-A177-3AD203B41FA5}">
                      <a16:colId xmlns:a16="http://schemas.microsoft.com/office/drawing/2014/main" val="4162224097"/>
                    </a:ext>
                  </a:extLst>
                </a:gridCol>
                <a:gridCol w="1251543">
                  <a:extLst>
                    <a:ext uri="{9D8B030D-6E8A-4147-A177-3AD203B41FA5}">
                      <a16:colId xmlns:a16="http://schemas.microsoft.com/office/drawing/2014/main" val="374205354"/>
                    </a:ext>
                  </a:extLst>
                </a:gridCol>
                <a:gridCol w="1251543">
                  <a:extLst>
                    <a:ext uri="{9D8B030D-6E8A-4147-A177-3AD203B41FA5}">
                      <a16:colId xmlns:a16="http://schemas.microsoft.com/office/drawing/2014/main" val="1435273397"/>
                    </a:ext>
                  </a:extLst>
                </a:gridCol>
                <a:gridCol w="1251543">
                  <a:extLst>
                    <a:ext uri="{9D8B030D-6E8A-4147-A177-3AD203B41FA5}">
                      <a16:colId xmlns:a16="http://schemas.microsoft.com/office/drawing/2014/main" val="1012038638"/>
                    </a:ext>
                  </a:extLst>
                </a:gridCol>
                <a:gridCol w="1252276">
                  <a:extLst>
                    <a:ext uri="{9D8B030D-6E8A-4147-A177-3AD203B41FA5}">
                      <a16:colId xmlns:a16="http://schemas.microsoft.com/office/drawing/2014/main" val="3648163932"/>
                    </a:ext>
                  </a:extLst>
                </a:gridCol>
                <a:gridCol w="1252276">
                  <a:extLst>
                    <a:ext uri="{9D8B030D-6E8A-4147-A177-3AD203B41FA5}">
                      <a16:colId xmlns:a16="http://schemas.microsoft.com/office/drawing/2014/main" val="3423410771"/>
                    </a:ext>
                  </a:extLst>
                </a:gridCol>
                <a:gridCol w="1252276">
                  <a:extLst>
                    <a:ext uri="{9D8B030D-6E8A-4147-A177-3AD203B41FA5}">
                      <a16:colId xmlns:a16="http://schemas.microsoft.com/office/drawing/2014/main" val="4137102926"/>
                    </a:ext>
                  </a:extLst>
                </a:gridCol>
              </a:tblGrid>
              <a:tr h="48630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effectLst/>
                        </a:rPr>
                        <a:t>DLI Result Areas</a:t>
                      </a:r>
                      <a:endParaRPr lang="en-US" sz="16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unPenh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effectLst/>
                        </a:rPr>
                        <a:t>Year 0</a:t>
                      </a:r>
                      <a:endParaRPr lang="en-US" sz="16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unPenh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effectLst/>
                        </a:rPr>
                        <a:t>Year 1</a:t>
                      </a:r>
                      <a:endParaRPr lang="en-US" sz="16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unPenh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b="1" u="sng">
                          <a:solidFill>
                            <a:schemeClr val="tx1"/>
                          </a:solidFill>
                          <a:effectLst/>
                        </a:rPr>
                        <a:t>Year 2</a:t>
                      </a:r>
                      <a:endParaRPr lang="en-US" sz="1600" b="1" u="sng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aunPenh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b="1" u="sng">
                          <a:solidFill>
                            <a:schemeClr val="tx1"/>
                          </a:solidFill>
                          <a:effectLst/>
                        </a:rPr>
                        <a:t>Year 3</a:t>
                      </a:r>
                      <a:endParaRPr lang="en-US" sz="1600" b="1" u="sng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aunPenh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effectLst/>
                        </a:rPr>
                        <a:t>Year 4</a:t>
                      </a:r>
                      <a:endParaRPr lang="en-US" sz="16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unPenh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effectLst/>
                        </a:rPr>
                        <a:t>Year 5</a:t>
                      </a:r>
                      <a:endParaRPr lang="en-US" sz="16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unPenh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8689423"/>
                  </a:ext>
                </a:extLst>
              </a:tr>
              <a:tr h="3474718">
                <a:tc rowSpan="2"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I. Improved school based management and capacity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aunPenh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DLI 1. SIF Manual: MOEYS has adopted a School Improvement Fund Manual  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unPenh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DLI 4. Improved SBM: At least 40 target lower secondary schools have publicly displayed their school development plan based on the School Improvement Fund Manual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DLI 8. Improved SBM: At least 60 target lower secondary schools have publicly displayed their school development plan based on the School Improvement Fund Manual   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unPenh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DLI 12. Improved SBM: At least 20 target lower secondary schools have achieved the minimum standards defined in the LSSES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unPenh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DLI 16. Improved SBM: At least 40 target lower secondary schools have achieved the minimum standards defined in the LSSES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unPenh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DLI 19. Improved SBM: At least 70 target lower secondary schools have achieved the minimum standards defined in the LSSES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unPenh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978442"/>
                  </a:ext>
                </a:extLst>
              </a:tr>
              <a:tr h="6519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DLI Value: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$1,500,000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unPenh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DLI Value: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$3,000,000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unPenh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DLI Value: 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$2,700,000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aunPenh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DLI Value: 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$1,200,000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DaunPenh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DLI Value: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$1200,000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unPenh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DLI Value: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$1,000,000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unPenh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2621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F7936B5-F3D1-9046-9586-0364A05C92F7}"/>
              </a:ext>
            </a:extLst>
          </p:cNvPr>
          <p:cNvSpPr txBox="1"/>
          <p:nvPr/>
        </p:nvSpPr>
        <p:spPr>
          <a:xfrm>
            <a:off x="28135" y="5833527"/>
            <a:ext cx="4464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/>
              <a:t>Source: Secondary Education Improvement Project (PAD1830)</a:t>
            </a:r>
          </a:p>
        </p:txBody>
      </p:sp>
    </p:spTree>
    <p:extLst>
      <p:ext uri="{BB962C8B-B14F-4D97-AF65-F5344CB8AC3E}">
        <p14:creationId xmlns:p14="http://schemas.microsoft.com/office/powerpoint/2010/main" val="2994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B0ACF-FFEA-DF4B-8E03-E935671D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9EE5-C51E-A249-978D-9C2C05BB99B5}" type="slidenum">
              <a:rPr lang="en-US" altLang="ja-JP" smtClean="0"/>
              <a:pPr/>
              <a:t>4</a:t>
            </a:fld>
            <a:endParaRPr lang="en-US" altLang="ja-JP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39D75F-18A3-FF4B-9FE8-ABED92D1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Flow with DLIs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423BC-FFA1-1442-B08E-D0ADFF5A8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41" y="1447800"/>
            <a:ext cx="8869967" cy="37742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506914-1432-BC4C-934F-49796B0D0796}"/>
              </a:ext>
            </a:extLst>
          </p:cNvPr>
          <p:cNvSpPr txBox="1"/>
          <p:nvPr/>
        </p:nvSpPr>
        <p:spPr>
          <a:xfrm>
            <a:off x="8206" y="6161827"/>
            <a:ext cx="4464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/>
              <a:t>Source: Secondary Education Improvement Project (PAD1830)</a:t>
            </a:r>
          </a:p>
        </p:txBody>
      </p:sp>
    </p:spTree>
    <p:extLst>
      <p:ext uri="{BB962C8B-B14F-4D97-AF65-F5344CB8AC3E}">
        <p14:creationId xmlns:p14="http://schemas.microsoft.com/office/powerpoint/2010/main" val="352863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7FEC2-8BAA-0F4C-AE3D-F82B7390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Expenditure Program (EEP)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C2CDC-9D2C-6E43-A718-BEA998240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/>
              <a:t>DLIs finance based on results achieved.</a:t>
            </a:r>
          </a:p>
          <a:p>
            <a:r>
              <a:rPr lang="en-US" dirty="0"/>
              <a:t>On what can clients spend the loan?</a:t>
            </a:r>
          </a:p>
          <a:p>
            <a:r>
              <a:rPr lang="en-US" dirty="0"/>
              <a:t>Answer: Eligible expenditures.</a:t>
            </a:r>
          </a:p>
          <a:p>
            <a:r>
              <a:rPr lang="en-US" dirty="0"/>
              <a:t>Eligible expenditures are specific budget lines within the Client’s charter of accounts and outlined in a project.</a:t>
            </a:r>
          </a:p>
          <a:p>
            <a:r>
              <a:rPr lang="en-US" dirty="0"/>
              <a:t>Implies client has strong financial and accounting systems in place.  </a:t>
            </a:r>
          </a:p>
          <a:p>
            <a:r>
              <a:rPr lang="en-US" dirty="0"/>
              <a:t>Client financial reports must account for eligible expenditures.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EECAA-CF37-734F-B0CF-80D04291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9EE5-C51E-A249-978D-9C2C05BB99B5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361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7FEC2-8BAA-0F4C-AE3D-F82B7390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Expenditure Program (EEP)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EECAA-CF37-734F-B0CF-80D04291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9EE5-C51E-A249-978D-9C2C05BB99B5}" type="slidenum">
              <a:rPr lang="en-US" altLang="ja-JP" smtClean="0"/>
              <a:pPr/>
              <a:t>6</a:t>
            </a:fld>
            <a:endParaRPr lang="en-US" altLang="ja-JP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6A1F0D-F710-A149-AAFB-159405AC3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378629"/>
              </p:ext>
            </p:extLst>
          </p:nvPr>
        </p:nvGraphicFramePr>
        <p:xfrm>
          <a:off x="152400" y="762000"/>
          <a:ext cx="8610600" cy="5639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4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09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Chapter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Amount in '000 Riel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2012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2013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2014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7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Chapter 60 - purchases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44,515,405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   149,447,396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        58,848,061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7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Chapter 61 - external services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32,437,893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54,331,928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        55,910,451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7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Chapter 62 - other external services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15,578,878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36,147,510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16,657,200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7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Chapter 63 - tax and duties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   29,854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   158,672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      102,331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7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Chapter 64 - personnel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630,784,273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784,993,475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916,371,715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27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Chapter 65 – support and social affairs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15,638,125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31,477,748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27,426,722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3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738,984,428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1,056,556,729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1,075,316,480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3" marR="7923" marT="792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AC74C8E4-F316-C042-A7C0-3044896FBBEB}"/>
              </a:ext>
            </a:extLst>
          </p:cNvPr>
          <p:cNvSpPr/>
          <p:nvPr/>
        </p:nvSpPr>
        <p:spPr bwMode="auto">
          <a:xfrm>
            <a:off x="0" y="4343400"/>
            <a:ext cx="87630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938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C83A2-EF87-B54E-9AF2-D6F56828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IPF Fund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02DC3-F84A-3445-874A-91B2D35D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9EE5-C51E-A249-978D-9C2C05BB99B5}" type="slidenum">
              <a:rPr lang="en-US" altLang="ja-JP" smtClean="0"/>
              <a:pPr/>
              <a:t>7</a:t>
            </a:fld>
            <a:endParaRPr lang="en-US" altLang="ja-JP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58EBA3-CAD0-6946-A7BC-6251C45B9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25" y="1201480"/>
            <a:ext cx="8229600" cy="4525963"/>
          </a:xfrm>
        </p:spPr>
        <p:txBody>
          <a:bodyPr/>
          <a:lstStyle/>
          <a:p>
            <a:r>
              <a:rPr lang="en-US" dirty="0"/>
              <a:t>How does the Bank disburse funds in IPF projects?</a:t>
            </a:r>
          </a:p>
          <a:p>
            <a:r>
              <a:rPr lang="en-US" dirty="0"/>
              <a:t>Answer: Based on Operation manuals detailing activities.</a:t>
            </a:r>
          </a:p>
          <a:p>
            <a:r>
              <a:rPr lang="en-US" dirty="0"/>
              <a:t>Finance and accounting rules of World Bank apply.</a:t>
            </a:r>
          </a:p>
          <a:p>
            <a:r>
              <a:rPr lang="en-US" dirty="0"/>
              <a:t>This creates a “system within a system.”</a:t>
            </a:r>
          </a:p>
        </p:txBody>
      </p:sp>
    </p:spTree>
    <p:extLst>
      <p:ext uri="{BB962C8B-B14F-4D97-AF65-F5344CB8AC3E}">
        <p14:creationId xmlns:p14="http://schemas.microsoft.com/office/powerpoint/2010/main" val="238630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3255F-6695-B242-8AC2-66D4E810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9EE5-C51E-A249-978D-9C2C05BB99B5}" type="slidenum">
              <a:rPr lang="en-US" altLang="ja-JP" smtClean="0"/>
              <a:pPr/>
              <a:t>8</a:t>
            </a:fld>
            <a:endParaRPr lang="en-US" altLang="ja-JP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C47CAF-376E-584E-8B91-C4424F59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IPF Fund Flow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1DAE1D-5835-7C4B-8411-C24C901A0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3"/>
          <a:stretch/>
        </p:blipFill>
        <p:spPr>
          <a:xfrm>
            <a:off x="351642" y="761999"/>
            <a:ext cx="7954157" cy="5567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CA34DA-1A07-294D-B066-AEF958E5ADF9}"/>
              </a:ext>
            </a:extLst>
          </p:cNvPr>
          <p:cNvSpPr txBox="1"/>
          <p:nvPr/>
        </p:nvSpPr>
        <p:spPr>
          <a:xfrm>
            <a:off x="4454720" y="6057470"/>
            <a:ext cx="4464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/>
              <a:t>Source: Secondary Education Improvement Project (PAD1830)</a:t>
            </a:r>
          </a:p>
        </p:txBody>
      </p:sp>
    </p:spTree>
    <p:extLst>
      <p:ext uri="{BB962C8B-B14F-4D97-AF65-F5344CB8AC3E}">
        <p14:creationId xmlns:p14="http://schemas.microsoft.com/office/powerpoint/2010/main" val="2513862682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ｺﾞｼｯｸE"/>
        <a:ea typeface="HGPｺﾞｼｯｸE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as_template" id="{352CC516-CD30-8E4F-9E4A-602899EE1FF1}" vid="{7E5A7F5C-CB34-1A4E-851B-49A518A7AA2C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標準デザイン</Template>
  <TotalTime>162</TotalTime>
  <Words>838</Words>
  <Application>Microsoft Macintosh PowerPoint</Application>
  <PresentationFormat>On-screen Show (4:3)</PresentationFormat>
  <Paragraphs>178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DaunPenh</vt:lpstr>
      <vt:lpstr>HGPｺﾞｼｯｸE</vt:lpstr>
      <vt:lpstr>ＭＳ Ｐゴシック</vt:lpstr>
      <vt:lpstr>ＭＳ Ｐ明朝</vt:lpstr>
      <vt:lpstr>Arial</vt:lpstr>
      <vt:lpstr>Calibri</vt:lpstr>
      <vt:lpstr>Times New Roman</vt:lpstr>
      <vt:lpstr>標準デザイン</vt:lpstr>
      <vt:lpstr>PowerPoint Presentation</vt:lpstr>
      <vt:lpstr>World Bank Group Lending</vt:lpstr>
      <vt:lpstr>Disbursement Linked Indicators</vt:lpstr>
      <vt:lpstr>Examples of DLIs</vt:lpstr>
      <vt:lpstr>Fund Flow with DLIs</vt:lpstr>
      <vt:lpstr>Eligible Expenditure Program (EEP)</vt:lpstr>
      <vt:lpstr>Eligible Expenditure Program (EEP)</vt:lpstr>
      <vt:lpstr>IPF Fund Flow</vt:lpstr>
      <vt:lpstr>IPF Fund Flow</vt:lpstr>
      <vt:lpstr>Comparing Two lending instruments</vt:lpstr>
      <vt:lpstr>DLIs in IPF Projects</vt:lpstr>
      <vt:lpstr>DLIs in IPF in Practice</vt:lpstr>
      <vt:lpstr>Potential Problems?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Brehm</dc:creator>
  <cp:lastModifiedBy>Will Brehm</cp:lastModifiedBy>
  <cp:revision>32</cp:revision>
  <dcterms:created xsi:type="dcterms:W3CDTF">2018-01-29T02:18:18Z</dcterms:created>
  <dcterms:modified xsi:type="dcterms:W3CDTF">2018-02-02T01:41:11Z</dcterms:modified>
</cp:coreProperties>
</file>