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9" r:id="rId3"/>
    <p:sldId id="267" r:id="rId4"/>
    <p:sldId id="268" r:id="rId5"/>
    <p:sldId id="258" r:id="rId6"/>
    <p:sldId id="259" r:id="rId7"/>
    <p:sldId id="260" r:id="rId8"/>
    <p:sldId id="261" r:id="rId9"/>
    <p:sldId id="262" r:id="rId10"/>
    <p:sldId id="270" r:id="rId11"/>
    <p:sldId id="263" r:id="rId12"/>
    <p:sldId id="265" r:id="rId13"/>
    <p:sldId id="264"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87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30872-E742-B244-870F-1A5B05CB8E77}" type="datetimeFigureOut">
              <a:rPr lang="en-US" smtClean="0"/>
              <a:t>10/03/15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29CFD-F978-C547-9AC3-4027027CA418}" type="slidenum">
              <a:rPr lang="en-US" smtClean="0"/>
              <a:t>‹#›</a:t>
            </a:fld>
            <a:endParaRPr lang="en-US"/>
          </a:p>
        </p:txBody>
      </p:sp>
    </p:spTree>
    <p:extLst>
      <p:ext uri="{BB962C8B-B14F-4D97-AF65-F5344CB8AC3E}">
        <p14:creationId xmlns:p14="http://schemas.microsoft.com/office/powerpoint/2010/main" val="6005782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economists </a:t>
            </a:r>
            <a:r>
              <a:rPr lang="en-US" dirty="0" smtClean="0"/>
              <a:t>Robert </a:t>
            </a:r>
            <a:r>
              <a:rPr lang="en-US" dirty="0" err="1" smtClean="0"/>
              <a:t>Klitgaard’s</a:t>
            </a:r>
            <a:r>
              <a:rPr lang="en-US" dirty="0" smtClean="0"/>
              <a:t> formulaic</a:t>
            </a:r>
            <a:r>
              <a:rPr lang="en-US" baseline="0" dirty="0" smtClean="0"/>
              <a:t> approach to corruption that is very popular. If we could only tweak the different variables in this equation, corruption could be eliminated. The whole point for these scholars is to balance between individual casual explanations (monopoly power and discretion) with the context (accountability) but always claim corruption can be eradicated liked small pox.</a:t>
            </a:r>
            <a:endParaRPr lang="en-US" dirty="0"/>
          </a:p>
        </p:txBody>
      </p:sp>
      <p:sp>
        <p:nvSpPr>
          <p:cNvPr id="4" name="Slide Number Placeholder 3"/>
          <p:cNvSpPr>
            <a:spLocks noGrp="1"/>
          </p:cNvSpPr>
          <p:nvPr>
            <p:ph type="sldNum" sz="quarter" idx="10"/>
          </p:nvPr>
        </p:nvSpPr>
        <p:spPr/>
        <p:txBody>
          <a:bodyPr/>
          <a:lstStyle/>
          <a:p>
            <a:fld id="{FAA29CFD-F978-C547-9AC3-4027027CA418}" type="slidenum">
              <a:rPr lang="en-US" smtClean="0"/>
              <a:t>10</a:t>
            </a:fld>
            <a:endParaRPr lang="en-US"/>
          </a:p>
        </p:txBody>
      </p:sp>
    </p:spTree>
    <p:extLst>
      <p:ext uri="{BB962C8B-B14F-4D97-AF65-F5344CB8AC3E}">
        <p14:creationId xmlns:p14="http://schemas.microsoft.com/office/powerpoint/2010/main" val="2110675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Corruption without ‘</a:t>
            </a:r>
            <a:r>
              <a:rPr lang="en-US" dirty="0" err="1" smtClean="0"/>
              <a:t>corruptionist</a:t>
            </a:r>
            <a:r>
              <a:rPr lang="en-US" dirty="0" smtClean="0"/>
              <a:t>’</a:t>
            </a:r>
            <a:r>
              <a:rPr lang="en-US" baseline="0" dirty="0" smtClean="0"/>
              <a:t> like racism without racists. Some of this history includes UNTAC that brought in an externally imposed logic of liberal interventionism into Cambodia, the Khmer Rouge that destroyed social services and led to community financing of most institutions post Khmer Rouge, but also cultural elements </a:t>
            </a:r>
          </a:p>
          <a:p>
            <a:endParaRPr lang="en-US" baseline="0" dirty="0" smtClean="0"/>
          </a:p>
          <a:p>
            <a:r>
              <a:rPr lang="en-US" baseline="0" dirty="0" smtClean="0"/>
              <a:t>The structural elements include double shift schooling, long curriculum, not enough hours to teach, large class sizes. </a:t>
            </a:r>
          </a:p>
          <a:p>
            <a:endParaRPr lang="en-US" dirty="0"/>
          </a:p>
        </p:txBody>
      </p:sp>
      <p:sp>
        <p:nvSpPr>
          <p:cNvPr id="4" name="Slide Number Placeholder 3"/>
          <p:cNvSpPr>
            <a:spLocks noGrp="1"/>
          </p:cNvSpPr>
          <p:nvPr>
            <p:ph type="sldNum" sz="quarter" idx="10"/>
          </p:nvPr>
        </p:nvSpPr>
        <p:spPr/>
        <p:txBody>
          <a:bodyPr/>
          <a:lstStyle/>
          <a:p>
            <a:fld id="{FAA29CFD-F978-C547-9AC3-4027027CA418}" type="slidenum">
              <a:rPr lang="en-US" smtClean="0"/>
              <a:t>13</a:t>
            </a:fld>
            <a:endParaRPr lang="en-US"/>
          </a:p>
        </p:txBody>
      </p:sp>
    </p:spTree>
    <p:extLst>
      <p:ext uri="{BB962C8B-B14F-4D97-AF65-F5344CB8AC3E}">
        <p14:creationId xmlns:p14="http://schemas.microsoft.com/office/powerpoint/2010/main" val="78714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29CFD-F978-C547-9AC3-4027027CA418}" type="slidenum">
              <a:rPr lang="en-US" smtClean="0"/>
              <a:t>14</a:t>
            </a:fld>
            <a:endParaRPr lang="en-US"/>
          </a:p>
        </p:txBody>
      </p:sp>
    </p:spTree>
    <p:extLst>
      <p:ext uri="{BB962C8B-B14F-4D97-AF65-F5344CB8AC3E}">
        <p14:creationId xmlns:p14="http://schemas.microsoft.com/office/powerpoint/2010/main" val="148189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712BF2-D979-E84E-9ACD-6AA8696D0F99}" type="datetimeFigureOut">
              <a:rPr lang="en-US" smtClean="0"/>
              <a:t>10/03/15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284EB-3BD0-4047-AC39-3D1347331D04}" type="slidenum">
              <a:rPr lang="en-US" smtClean="0"/>
              <a:t>‹#›</a:t>
            </a:fld>
            <a:endParaRPr lang="en-US"/>
          </a:p>
        </p:txBody>
      </p:sp>
    </p:spTree>
    <p:extLst>
      <p:ext uri="{BB962C8B-B14F-4D97-AF65-F5344CB8AC3E}">
        <p14:creationId xmlns:p14="http://schemas.microsoft.com/office/powerpoint/2010/main" val="11525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12BF2-D979-E84E-9ACD-6AA8696D0F99}" type="datetimeFigureOut">
              <a:rPr lang="en-US" smtClean="0"/>
              <a:t>10/03/15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284EB-3BD0-4047-AC39-3D1347331D04}" type="slidenum">
              <a:rPr lang="en-US" smtClean="0"/>
              <a:t>‹#›</a:t>
            </a:fld>
            <a:endParaRPr lang="en-US"/>
          </a:p>
        </p:txBody>
      </p:sp>
    </p:spTree>
    <p:extLst>
      <p:ext uri="{BB962C8B-B14F-4D97-AF65-F5344CB8AC3E}">
        <p14:creationId xmlns:p14="http://schemas.microsoft.com/office/powerpoint/2010/main" val="414274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12BF2-D979-E84E-9ACD-6AA8696D0F99}" type="datetimeFigureOut">
              <a:rPr lang="en-US" smtClean="0"/>
              <a:t>10/03/15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284EB-3BD0-4047-AC39-3D1347331D04}" type="slidenum">
              <a:rPr lang="en-US" smtClean="0"/>
              <a:t>‹#›</a:t>
            </a:fld>
            <a:endParaRPr lang="en-US"/>
          </a:p>
        </p:txBody>
      </p:sp>
    </p:spTree>
    <p:extLst>
      <p:ext uri="{BB962C8B-B14F-4D97-AF65-F5344CB8AC3E}">
        <p14:creationId xmlns:p14="http://schemas.microsoft.com/office/powerpoint/2010/main" val="34211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12BF2-D979-E84E-9ACD-6AA8696D0F99}" type="datetimeFigureOut">
              <a:rPr lang="en-US" smtClean="0"/>
              <a:t>10/03/15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284EB-3BD0-4047-AC39-3D1347331D04}" type="slidenum">
              <a:rPr lang="en-US" smtClean="0"/>
              <a:t>‹#›</a:t>
            </a:fld>
            <a:endParaRPr lang="en-US"/>
          </a:p>
        </p:txBody>
      </p:sp>
    </p:spTree>
    <p:extLst>
      <p:ext uri="{BB962C8B-B14F-4D97-AF65-F5344CB8AC3E}">
        <p14:creationId xmlns:p14="http://schemas.microsoft.com/office/powerpoint/2010/main" val="83307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712BF2-D979-E84E-9ACD-6AA8696D0F99}" type="datetimeFigureOut">
              <a:rPr lang="en-US" smtClean="0"/>
              <a:t>10/03/15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284EB-3BD0-4047-AC39-3D1347331D04}" type="slidenum">
              <a:rPr lang="en-US" smtClean="0"/>
              <a:t>‹#›</a:t>
            </a:fld>
            <a:endParaRPr lang="en-US"/>
          </a:p>
        </p:txBody>
      </p:sp>
    </p:spTree>
    <p:extLst>
      <p:ext uri="{BB962C8B-B14F-4D97-AF65-F5344CB8AC3E}">
        <p14:creationId xmlns:p14="http://schemas.microsoft.com/office/powerpoint/2010/main" val="425184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712BF2-D979-E84E-9ACD-6AA8696D0F99}" type="datetimeFigureOut">
              <a:rPr lang="en-US" smtClean="0"/>
              <a:t>10/03/15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284EB-3BD0-4047-AC39-3D1347331D04}" type="slidenum">
              <a:rPr lang="en-US" smtClean="0"/>
              <a:t>‹#›</a:t>
            </a:fld>
            <a:endParaRPr lang="en-US"/>
          </a:p>
        </p:txBody>
      </p:sp>
    </p:spTree>
    <p:extLst>
      <p:ext uri="{BB962C8B-B14F-4D97-AF65-F5344CB8AC3E}">
        <p14:creationId xmlns:p14="http://schemas.microsoft.com/office/powerpoint/2010/main" val="204024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712BF2-D979-E84E-9ACD-6AA8696D0F99}" type="datetimeFigureOut">
              <a:rPr lang="en-US" smtClean="0"/>
              <a:t>10/03/15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4284EB-3BD0-4047-AC39-3D1347331D04}" type="slidenum">
              <a:rPr lang="en-US" smtClean="0"/>
              <a:t>‹#›</a:t>
            </a:fld>
            <a:endParaRPr lang="en-US"/>
          </a:p>
        </p:txBody>
      </p:sp>
    </p:spTree>
    <p:extLst>
      <p:ext uri="{BB962C8B-B14F-4D97-AF65-F5344CB8AC3E}">
        <p14:creationId xmlns:p14="http://schemas.microsoft.com/office/powerpoint/2010/main" val="14087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712BF2-D979-E84E-9ACD-6AA8696D0F99}" type="datetimeFigureOut">
              <a:rPr lang="en-US" smtClean="0"/>
              <a:t>10/03/15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284EB-3BD0-4047-AC39-3D1347331D04}" type="slidenum">
              <a:rPr lang="en-US" smtClean="0"/>
              <a:t>‹#›</a:t>
            </a:fld>
            <a:endParaRPr lang="en-US"/>
          </a:p>
        </p:txBody>
      </p:sp>
    </p:spTree>
    <p:extLst>
      <p:ext uri="{BB962C8B-B14F-4D97-AF65-F5344CB8AC3E}">
        <p14:creationId xmlns:p14="http://schemas.microsoft.com/office/powerpoint/2010/main" val="2666147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12BF2-D979-E84E-9ACD-6AA8696D0F99}" type="datetimeFigureOut">
              <a:rPr lang="en-US" smtClean="0"/>
              <a:t>10/03/15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4284EB-3BD0-4047-AC39-3D1347331D04}" type="slidenum">
              <a:rPr lang="en-US" smtClean="0"/>
              <a:t>‹#›</a:t>
            </a:fld>
            <a:endParaRPr lang="en-US"/>
          </a:p>
        </p:txBody>
      </p:sp>
    </p:spTree>
    <p:extLst>
      <p:ext uri="{BB962C8B-B14F-4D97-AF65-F5344CB8AC3E}">
        <p14:creationId xmlns:p14="http://schemas.microsoft.com/office/powerpoint/2010/main" val="300413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12BF2-D979-E84E-9ACD-6AA8696D0F99}" type="datetimeFigureOut">
              <a:rPr lang="en-US" smtClean="0"/>
              <a:t>10/03/15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284EB-3BD0-4047-AC39-3D1347331D04}" type="slidenum">
              <a:rPr lang="en-US" smtClean="0"/>
              <a:t>‹#›</a:t>
            </a:fld>
            <a:endParaRPr lang="en-US"/>
          </a:p>
        </p:txBody>
      </p:sp>
    </p:spTree>
    <p:extLst>
      <p:ext uri="{BB962C8B-B14F-4D97-AF65-F5344CB8AC3E}">
        <p14:creationId xmlns:p14="http://schemas.microsoft.com/office/powerpoint/2010/main" val="8748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12BF2-D979-E84E-9ACD-6AA8696D0F99}" type="datetimeFigureOut">
              <a:rPr lang="en-US" smtClean="0"/>
              <a:t>10/03/15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284EB-3BD0-4047-AC39-3D1347331D04}" type="slidenum">
              <a:rPr lang="en-US" smtClean="0"/>
              <a:t>‹#›</a:t>
            </a:fld>
            <a:endParaRPr lang="en-US"/>
          </a:p>
        </p:txBody>
      </p:sp>
    </p:spTree>
    <p:extLst>
      <p:ext uri="{BB962C8B-B14F-4D97-AF65-F5344CB8AC3E}">
        <p14:creationId xmlns:p14="http://schemas.microsoft.com/office/powerpoint/2010/main" val="25966820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12BF2-D979-E84E-9ACD-6AA8696D0F99}" type="datetimeFigureOut">
              <a:rPr lang="en-US" smtClean="0"/>
              <a:t>10/03/15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284EB-3BD0-4047-AC39-3D1347331D04}" type="slidenum">
              <a:rPr lang="en-US" smtClean="0"/>
              <a:t>‹#›</a:t>
            </a:fld>
            <a:endParaRPr lang="en-US"/>
          </a:p>
        </p:txBody>
      </p:sp>
    </p:spTree>
    <p:extLst>
      <p:ext uri="{BB962C8B-B14F-4D97-AF65-F5344CB8AC3E}">
        <p14:creationId xmlns:p14="http://schemas.microsoft.com/office/powerpoint/2010/main" val="186929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The Structures and Agents Enabling Educational Corruption in Cambodia: Shadow Education and the Business of Examinations</a:t>
            </a:r>
            <a:r>
              <a:rPr lang="en-AU" dirty="0"/>
              <a:t/>
            </a:r>
            <a:br>
              <a:rPr lang="en-AU" dirty="0"/>
            </a:br>
            <a:endParaRPr lang="en-US" dirty="0"/>
          </a:p>
        </p:txBody>
      </p:sp>
      <p:sp>
        <p:nvSpPr>
          <p:cNvPr id="3" name="Subtitle 2"/>
          <p:cNvSpPr>
            <a:spLocks noGrp="1"/>
          </p:cNvSpPr>
          <p:nvPr>
            <p:ph type="subTitle" idx="1"/>
          </p:nvPr>
        </p:nvSpPr>
        <p:spPr/>
        <p:txBody>
          <a:bodyPr/>
          <a:lstStyle/>
          <a:p>
            <a:r>
              <a:rPr lang="en-US" dirty="0"/>
              <a:t>William C. Brehm</a:t>
            </a:r>
            <a:endParaRPr lang="en-AU" dirty="0"/>
          </a:p>
          <a:p>
            <a:r>
              <a:rPr lang="en-US" dirty="0" smtClean="0"/>
              <a:t>The University of Hong Kong</a:t>
            </a:r>
            <a:endParaRPr lang="en-US" dirty="0"/>
          </a:p>
        </p:txBody>
      </p:sp>
    </p:spTree>
    <p:extLst>
      <p:ext uri="{BB962C8B-B14F-4D97-AF65-F5344CB8AC3E}">
        <p14:creationId xmlns:p14="http://schemas.microsoft.com/office/powerpoint/2010/main" val="433053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580" y="1978588"/>
            <a:ext cx="8562201" cy="2876064"/>
          </a:xfrm>
        </p:spPr>
        <p:txBody>
          <a:bodyPr>
            <a:normAutofit/>
          </a:bodyPr>
          <a:lstStyle/>
          <a:p>
            <a:r>
              <a:rPr lang="en-US" dirty="0"/>
              <a:t>Corruption = Monopoly Power + Discretion – Accountability. </a:t>
            </a:r>
          </a:p>
        </p:txBody>
      </p:sp>
    </p:spTree>
    <p:extLst>
      <p:ext uri="{BB962C8B-B14F-4D97-AF65-F5344CB8AC3E}">
        <p14:creationId xmlns:p14="http://schemas.microsoft.com/office/powerpoint/2010/main" val="36613929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3"/>
            <a:ext cx="8229600" cy="1143000"/>
          </a:xfrm>
        </p:spPr>
        <p:txBody>
          <a:bodyPr/>
          <a:lstStyle/>
          <a:p>
            <a:r>
              <a:rPr lang="en-US" b="1" dirty="0" smtClean="0"/>
              <a:t>In search of alternatives…</a:t>
            </a:r>
            <a:endParaRPr lang="en-US" b="1" dirty="0"/>
          </a:p>
        </p:txBody>
      </p:sp>
      <p:sp>
        <p:nvSpPr>
          <p:cNvPr id="3" name="Content Placeholder 2"/>
          <p:cNvSpPr>
            <a:spLocks noGrp="1"/>
          </p:cNvSpPr>
          <p:nvPr>
            <p:ph idx="1"/>
          </p:nvPr>
        </p:nvSpPr>
        <p:spPr>
          <a:xfrm>
            <a:off x="0" y="932350"/>
            <a:ext cx="9144000" cy="5925650"/>
          </a:xfrm>
        </p:spPr>
        <p:txBody>
          <a:bodyPr>
            <a:normAutofit fontScale="77500" lnSpcReduction="20000"/>
          </a:bodyPr>
          <a:lstStyle/>
          <a:p>
            <a:r>
              <a:rPr lang="en-US" dirty="0"/>
              <a:t>An alternative view starts with the assumption that individuals and society “</a:t>
            </a:r>
            <a:r>
              <a:rPr lang="en-US" b="1" dirty="0"/>
              <a:t>do not constitute</a:t>
            </a:r>
            <a:r>
              <a:rPr lang="en-US" dirty="0"/>
              <a:t> two moments of the same process. Rather they refer to </a:t>
            </a:r>
            <a:r>
              <a:rPr lang="en-US" b="1" dirty="0"/>
              <a:t>radically different things</a:t>
            </a:r>
            <a:r>
              <a:rPr lang="en-US" dirty="0"/>
              <a:t>” (</a:t>
            </a:r>
            <a:r>
              <a:rPr lang="en-US" dirty="0" err="1"/>
              <a:t>Bhaskar</a:t>
            </a:r>
            <a:r>
              <a:rPr lang="en-US" dirty="0"/>
              <a:t>, 1989, 33). </a:t>
            </a:r>
            <a:endParaRPr lang="en-US" dirty="0" smtClean="0"/>
          </a:p>
          <a:p>
            <a:endParaRPr lang="en-US" dirty="0" smtClean="0"/>
          </a:p>
          <a:p>
            <a:r>
              <a:rPr lang="en-US" dirty="0" smtClean="0"/>
              <a:t>As </a:t>
            </a:r>
            <a:r>
              <a:rPr lang="en-US" dirty="0"/>
              <a:t>such, “agents and structures are </a:t>
            </a:r>
            <a:r>
              <a:rPr lang="en-US" b="1" dirty="0"/>
              <a:t>ontologically different</a:t>
            </a:r>
            <a:r>
              <a:rPr lang="en-US" dirty="0"/>
              <a:t>, but they are </a:t>
            </a:r>
            <a:r>
              <a:rPr lang="en-US" b="1" dirty="0"/>
              <a:t>intertwined</a:t>
            </a:r>
            <a:r>
              <a:rPr lang="en-US" dirty="0"/>
              <a:t> and together they account for the state of social affairs at any time and place” (Archer, 2014, 26-27). </a:t>
            </a:r>
            <a:endParaRPr lang="en-US" dirty="0" smtClean="0"/>
          </a:p>
          <a:p>
            <a:endParaRPr lang="en-US" dirty="0" smtClean="0"/>
          </a:p>
          <a:p>
            <a:r>
              <a:rPr lang="en-US" dirty="0" smtClean="0"/>
              <a:t>In this view, educational </a:t>
            </a:r>
            <a:r>
              <a:rPr lang="en-US" dirty="0"/>
              <a:t>corruption is </a:t>
            </a:r>
            <a:r>
              <a:rPr lang="en-US" b="1" dirty="0"/>
              <a:t>enduring in all systems</a:t>
            </a:r>
            <a:r>
              <a:rPr lang="en-US" dirty="0"/>
              <a:t> of education and not fleeting. In some specific cases, individual teachers can engage in (or “activate” in critical realist terminology) educational corruption, while in other instances it can be left dormant. Likewise, systems of education can be structured in ways that are more likely to result in the activation of educational corruption than others. </a:t>
            </a:r>
            <a:endParaRPr lang="en-AU" dirty="0"/>
          </a:p>
          <a:p>
            <a:endParaRPr lang="en-US" dirty="0"/>
          </a:p>
        </p:txBody>
      </p:sp>
    </p:spTree>
    <p:extLst>
      <p:ext uri="{BB962C8B-B14F-4D97-AF65-F5344CB8AC3E}">
        <p14:creationId xmlns:p14="http://schemas.microsoft.com/office/powerpoint/2010/main" val="2752407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13"/>
            <a:ext cx="8229600" cy="1143000"/>
          </a:xfrm>
        </p:spPr>
        <p:txBody>
          <a:bodyPr/>
          <a:lstStyle/>
          <a:p>
            <a:r>
              <a:rPr lang="en-US" b="1" dirty="0" smtClean="0"/>
              <a:t>In search of alternatives…</a:t>
            </a:r>
            <a:endParaRPr lang="en-US" b="1" dirty="0"/>
          </a:p>
        </p:txBody>
      </p:sp>
      <p:sp>
        <p:nvSpPr>
          <p:cNvPr id="3" name="Content Placeholder 2"/>
          <p:cNvSpPr>
            <a:spLocks noGrp="1"/>
          </p:cNvSpPr>
          <p:nvPr>
            <p:ph idx="1"/>
          </p:nvPr>
        </p:nvSpPr>
        <p:spPr>
          <a:xfrm>
            <a:off x="112542" y="1302076"/>
            <a:ext cx="9031458" cy="5555924"/>
          </a:xfrm>
        </p:spPr>
        <p:txBody>
          <a:bodyPr>
            <a:normAutofit fontScale="77500" lnSpcReduction="20000"/>
          </a:bodyPr>
          <a:lstStyle/>
          <a:p>
            <a:r>
              <a:rPr lang="en-US" dirty="0"/>
              <a:t>As such, </a:t>
            </a:r>
            <a:r>
              <a:rPr lang="en-US" b="1" dirty="0"/>
              <a:t>humans agents make the structures</a:t>
            </a:r>
            <a:r>
              <a:rPr lang="en-US" dirty="0"/>
              <a:t> creating systems of education where corruption is </a:t>
            </a:r>
            <a:r>
              <a:rPr lang="en-US" dirty="0" smtClean="0"/>
              <a:t>possible</a:t>
            </a:r>
            <a:r>
              <a:rPr lang="en-US" dirty="0"/>
              <a:t>, but </a:t>
            </a:r>
            <a:r>
              <a:rPr lang="en-US" b="1" dirty="0" smtClean="0"/>
              <a:t>agents are also made by those very structures</a:t>
            </a:r>
            <a:r>
              <a:rPr lang="en-US" dirty="0" smtClean="0"/>
              <a:t> </a:t>
            </a:r>
            <a:r>
              <a:rPr lang="en-US" dirty="0"/>
              <a:t>that predate action. </a:t>
            </a:r>
            <a:endParaRPr lang="en-US" dirty="0" smtClean="0"/>
          </a:p>
          <a:p>
            <a:endParaRPr lang="en-US" dirty="0" smtClean="0"/>
          </a:p>
          <a:p>
            <a:r>
              <a:rPr lang="en-US" dirty="0" smtClean="0"/>
              <a:t>From </a:t>
            </a:r>
            <a:r>
              <a:rPr lang="en-US" dirty="0"/>
              <a:t>this perspective, </a:t>
            </a:r>
            <a:r>
              <a:rPr lang="en-US" b="1" dirty="0"/>
              <a:t>structures constrain, enable, and/or motivate agents</a:t>
            </a:r>
            <a:r>
              <a:rPr lang="en-US" dirty="0"/>
              <a:t>. </a:t>
            </a:r>
            <a:endParaRPr lang="en-US" dirty="0" smtClean="0"/>
          </a:p>
          <a:p>
            <a:endParaRPr lang="en-US" dirty="0" smtClean="0"/>
          </a:p>
          <a:p>
            <a:r>
              <a:rPr lang="en-US" dirty="0" smtClean="0"/>
              <a:t>Structures </a:t>
            </a:r>
            <a:r>
              <a:rPr lang="en-US" dirty="0"/>
              <a:t>produce specific </a:t>
            </a:r>
            <a:r>
              <a:rPr lang="en-US" b="1" dirty="0"/>
              <a:t>vested interests</a:t>
            </a:r>
            <a:r>
              <a:rPr lang="en-US" dirty="0"/>
              <a:t>, </a:t>
            </a:r>
            <a:r>
              <a:rPr lang="en-US" b="1" dirty="0"/>
              <a:t>opportunity costs</a:t>
            </a:r>
            <a:r>
              <a:rPr lang="en-US" dirty="0"/>
              <a:t>, and </a:t>
            </a:r>
            <a:r>
              <a:rPr lang="en-US" b="1" dirty="0" smtClean="0"/>
              <a:t>situational logics of action</a:t>
            </a:r>
            <a:r>
              <a:rPr lang="en-US" dirty="0" smtClean="0"/>
              <a:t>. </a:t>
            </a:r>
            <a:r>
              <a:rPr lang="en-US" dirty="0"/>
              <a:t>These change across time and context. </a:t>
            </a:r>
            <a:endParaRPr lang="en-US" dirty="0" smtClean="0"/>
          </a:p>
          <a:p>
            <a:endParaRPr lang="en-US" dirty="0" smtClean="0"/>
          </a:p>
          <a:p>
            <a:r>
              <a:rPr lang="en-US" dirty="0" smtClean="0"/>
              <a:t>In </a:t>
            </a:r>
            <a:r>
              <a:rPr lang="en-US" dirty="0"/>
              <a:t>addition, </a:t>
            </a:r>
            <a:r>
              <a:rPr lang="en-US" b="1" dirty="0"/>
              <a:t>agents sustain and transform structures by their actions and interactions</a:t>
            </a:r>
            <a:r>
              <a:rPr lang="en-US" dirty="0"/>
              <a:t>. As such, “there was no time when individuals were solely the cause of (or solely responsible for) their own social situations” (Archer, 2014, 29). </a:t>
            </a:r>
            <a:endParaRPr lang="en-AU" dirty="0"/>
          </a:p>
          <a:p>
            <a:endParaRPr lang="en-US" dirty="0"/>
          </a:p>
        </p:txBody>
      </p:sp>
    </p:spTree>
    <p:extLst>
      <p:ext uri="{BB962C8B-B14F-4D97-AF65-F5344CB8AC3E}">
        <p14:creationId xmlns:p14="http://schemas.microsoft.com/office/powerpoint/2010/main" val="4246705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38"/>
            <a:ext cx="8229600" cy="1143000"/>
          </a:xfrm>
        </p:spPr>
        <p:txBody>
          <a:bodyPr/>
          <a:lstStyle/>
          <a:p>
            <a:r>
              <a:rPr lang="en-US" b="1" dirty="0" smtClean="0"/>
              <a:t>Re-turning to Cambodia</a:t>
            </a:r>
            <a:endParaRPr lang="en-US" b="1" dirty="0"/>
          </a:p>
        </p:txBody>
      </p:sp>
      <p:sp>
        <p:nvSpPr>
          <p:cNvPr id="3" name="Content Placeholder 2"/>
          <p:cNvSpPr>
            <a:spLocks noGrp="1"/>
          </p:cNvSpPr>
          <p:nvPr>
            <p:ph idx="1"/>
          </p:nvPr>
        </p:nvSpPr>
        <p:spPr>
          <a:xfrm>
            <a:off x="0" y="1125251"/>
            <a:ext cx="9144000" cy="5716674"/>
          </a:xfrm>
        </p:spPr>
        <p:txBody>
          <a:bodyPr>
            <a:normAutofit fontScale="85000" lnSpcReduction="10000"/>
          </a:bodyPr>
          <a:lstStyle/>
          <a:p>
            <a:r>
              <a:rPr lang="en-US" dirty="0" smtClean="0"/>
              <a:t>In the Cambodian </a:t>
            </a:r>
            <a:r>
              <a:rPr lang="en-US" dirty="0"/>
              <a:t>education system, which is marked in part by its high stake testing regime and underpaid teachers, </a:t>
            </a:r>
            <a:r>
              <a:rPr lang="en-US" dirty="0" smtClean="0"/>
              <a:t>there is an emergent property of educational </a:t>
            </a:r>
            <a:r>
              <a:rPr lang="en-US" dirty="0"/>
              <a:t>corruption that is typically (but not always) </a:t>
            </a:r>
            <a:r>
              <a:rPr lang="en-US" b="1" dirty="0" smtClean="0"/>
              <a:t>activated through private tutoring</a:t>
            </a:r>
            <a:r>
              <a:rPr lang="en-US" dirty="0" smtClean="0"/>
              <a:t> </a:t>
            </a:r>
            <a:r>
              <a:rPr lang="en-US" dirty="0"/>
              <a:t>by a student’s own teacher. </a:t>
            </a:r>
            <a:endParaRPr lang="en-US" dirty="0" smtClean="0"/>
          </a:p>
          <a:p>
            <a:endParaRPr lang="en-US" dirty="0" smtClean="0"/>
          </a:p>
          <a:p>
            <a:r>
              <a:rPr lang="en-US" dirty="0" smtClean="0"/>
              <a:t>Either </a:t>
            </a:r>
            <a:r>
              <a:rPr lang="en-US" dirty="0"/>
              <a:t>by students’ demand or teachers’ supply, a teacher-</a:t>
            </a:r>
            <a:r>
              <a:rPr lang="en-US" i="1" dirty="0"/>
              <a:t>cum</a:t>
            </a:r>
            <a:r>
              <a:rPr lang="en-US" dirty="0"/>
              <a:t>-tutor may emerge as an empirical reality</a:t>
            </a:r>
            <a:r>
              <a:rPr lang="en-US" dirty="0" smtClean="0"/>
              <a:t>.</a:t>
            </a:r>
          </a:p>
          <a:p>
            <a:endParaRPr lang="en-US" dirty="0" smtClean="0"/>
          </a:p>
          <a:p>
            <a:r>
              <a:rPr lang="en-US" dirty="0" smtClean="0"/>
              <a:t>When </a:t>
            </a:r>
            <a:r>
              <a:rPr lang="en-US" dirty="0"/>
              <a:t>this happens, </a:t>
            </a:r>
            <a:r>
              <a:rPr lang="en-US" b="1" dirty="0"/>
              <a:t>educational corruption is possible because the power relationship</a:t>
            </a:r>
            <a:r>
              <a:rPr lang="en-US" dirty="0"/>
              <a:t> between </a:t>
            </a:r>
            <a:r>
              <a:rPr lang="en-US" dirty="0" smtClean="0"/>
              <a:t>teachers </a:t>
            </a:r>
            <a:r>
              <a:rPr lang="en-US" dirty="0"/>
              <a:t>and students </a:t>
            </a:r>
            <a:r>
              <a:rPr lang="en-US" dirty="0" smtClean="0"/>
              <a:t>takes </a:t>
            </a:r>
            <a:r>
              <a:rPr lang="en-US" dirty="0"/>
              <a:t>on </a:t>
            </a:r>
            <a:r>
              <a:rPr lang="en-US" dirty="0" smtClean="0"/>
              <a:t>features</a:t>
            </a:r>
            <a:r>
              <a:rPr lang="en-US" dirty="0"/>
              <a:t>—such as providing money in exchange for </a:t>
            </a:r>
            <a:r>
              <a:rPr lang="en-US" dirty="0" smtClean="0"/>
              <a:t>answers—within historically structured educational institutions that set the boundaries of action.</a:t>
            </a:r>
            <a:endParaRPr lang="en-AU" dirty="0"/>
          </a:p>
          <a:p>
            <a:endParaRPr lang="en-US" dirty="0"/>
          </a:p>
        </p:txBody>
      </p:sp>
    </p:spTree>
    <p:extLst>
      <p:ext uri="{BB962C8B-B14F-4D97-AF65-F5344CB8AC3E}">
        <p14:creationId xmlns:p14="http://schemas.microsoft.com/office/powerpoint/2010/main" val="2520949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3"/>
            <a:ext cx="8229600" cy="1143000"/>
          </a:xfrm>
        </p:spPr>
        <p:txBody>
          <a:bodyPr>
            <a:normAutofit fontScale="90000"/>
          </a:bodyPr>
          <a:lstStyle/>
          <a:p>
            <a:r>
              <a:rPr lang="en-US" b="1" dirty="0"/>
              <a:t>C</a:t>
            </a:r>
            <a:r>
              <a:rPr lang="en-US" b="1" dirty="0" smtClean="0"/>
              <a:t>orruption through social relations</a:t>
            </a:r>
            <a:endParaRPr lang="en-US" b="1" dirty="0"/>
          </a:p>
        </p:txBody>
      </p:sp>
      <p:sp>
        <p:nvSpPr>
          <p:cNvPr id="3" name="Content Placeholder 2"/>
          <p:cNvSpPr>
            <a:spLocks noGrp="1"/>
          </p:cNvSpPr>
          <p:nvPr>
            <p:ph idx="1"/>
          </p:nvPr>
        </p:nvSpPr>
        <p:spPr>
          <a:xfrm>
            <a:off x="0" y="951463"/>
            <a:ext cx="9144000" cy="5713637"/>
          </a:xfrm>
        </p:spPr>
        <p:txBody>
          <a:bodyPr>
            <a:normAutofit fontScale="92500" lnSpcReduction="20000"/>
          </a:bodyPr>
          <a:lstStyle/>
          <a:p>
            <a:r>
              <a:rPr lang="en-US" dirty="0" smtClean="0"/>
              <a:t>This alternative view sees corruption as an emergent phenomenon out of the social relations between actors (e.g., teachers and students)</a:t>
            </a:r>
            <a:r>
              <a:rPr lang="en-US" dirty="0"/>
              <a:t> </a:t>
            </a:r>
            <a:r>
              <a:rPr lang="en-US" dirty="0" smtClean="0"/>
              <a:t>in an education system.</a:t>
            </a:r>
          </a:p>
          <a:p>
            <a:endParaRPr lang="en-US" dirty="0" smtClean="0"/>
          </a:p>
          <a:p>
            <a:r>
              <a:rPr lang="en-US" dirty="0" smtClean="0"/>
              <a:t>The emergent phenomenon has a history that structured the social relationship but also structures future outcomes. In addition, agents can always act otherwise, and therefore find some teachers selectively charge students.</a:t>
            </a:r>
          </a:p>
          <a:p>
            <a:endParaRPr lang="en-US" dirty="0" smtClean="0"/>
          </a:p>
          <a:p>
            <a:r>
              <a:rPr lang="en-US" dirty="0" smtClean="0"/>
              <a:t>What makes this relationship possible?</a:t>
            </a:r>
          </a:p>
          <a:p>
            <a:endParaRPr lang="en-US" dirty="0" smtClean="0"/>
          </a:p>
          <a:p>
            <a:r>
              <a:rPr lang="en-US" dirty="0" smtClean="0"/>
              <a:t>What are the outcome of the emergent phenomenon?</a:t>
            </a:r>
          </a:p>
        </p:txBody>
      </p:sp>
    </p:spTree>
    <p:extLst>
      <p:ext uri="{BB962C8B-B14F-4D97-AF65-F5344CB8AC3E}">
        <p14:creationId xmlns:p14="http://schemas.microsoft.com/office/powerpoint/2010/main" val="1971502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2" y="2346951"/>
            <a:ext cx="9031458" cy="1465863"/>
          </a:xfrm>
        </p:spPr>
        <p:txBody>
          <a:bodyPr>
            <a:normAutofit fontScale="90000"/>
          </a:bodyPr>
          <a:lstStyle/>
          <a:p>
            <a:r>
              <a:rPr lang="en-US" dirty="0" smtClean="0"/>
              <a:t>Kitamura, Y., </a:t>
            </a:r>
            <a:r>
              <a:rPr lang="en-US" dirty="0"/>
              <a:t>Edwards Jr.</a:t>
            </a:r>
            <a:r>
              <a:rPr lang="en-US" dirty="0" smtClean="0"/>
              <a:t>, D.B., </a:t>
            </a:r>
            <a:r>
              <a:rPr lang="en-US" dirty="0" err="1"/>
              <a:t>Chhinn</a:t>
            </a:r>
            <a:r>
              <a:rPr lang="en-US" dirty="0" smtClean="0"/>
              <a:t>, S. </a:t>
            </a:r>
            <a:r>
              <a:rPr lang="en-US" dirty="0"/>
              <a:t>&amp; </a:t>
            </a:r>
            <a:r>
              <a:rPr lang="en-US" dirty="0" smtClean="0"/>
              <a:t>Williams, J. </a:t>
            </a:r>
            <a:r>
              <a:rPr lang="en-US" dirty="0"/>
              <a:t>(Eds.</a:t>
            </a:r>
            <a:r>
              <a:rPr lang="en-US" dirty="0" smtClean="0"/>
              <a:t>) (2015).</a:t>
            </a:r>
            <a:r>
              <a:rPr lang="en-US" dirty="0"/>
              <a:t> </a:t>
            </a:r>
            <a:r>
              <a:rPr lang="en-US" i="1" dirty="0"/>
              <a:t>The political economy of schooling in Cambodia: Issues of equity and quality</a:t>
            </a:r>
            <a:r>
              <a:rPr lang="en-US" dirty="0"/>
              <a:t>. New York: Palgrave MacMillan. </a:t>
            </a:r>
            <a:r>
              <a:rPr lang="en-AU" dirty="0"/>
              <a:t> </a:t>
            </a:r>
            <a:endParaRPr lang="en-US" dirty="0"/>
          </a:p>
        </p:txBody>
      </p:sp>
    </p:spTree>
    <p:extLst>
      <p:ext uri="{BB962C8B-B14F-4D97-AF65-F5344CB8AC3E}">
        <p14:creationId xmlns:p14="http://schemas.microsoft.com/office/powerpoint/2010/main" val="17475826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Cambodia and Corruption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“Because we are too poor to pay for extra lessons, we did not do well [on the examination.]</a:t>
            </a:r>
            <a:r>
              <a:rPr lang="en-US" dirty="0" smtClean="0"/>
              <a:t>”- </a:t>
            </a:r>
            <a:r>
              <a:rPr lang="en-US" dirty="0"/>
              <a:t>Student (Grade 12)</a:t>
            </a:r>
            <a:endParaRPr lang="en-AU" dirty="0"/>
          </a:p>
          <a:p>
            <a:endParaRPr lang="en-AU" dirty="0"/>
          </a:p>
          <a:p>
            <a:r>
              <a:rPr lang="en-US" dirty="0"/>
              <a:t>“Teachers will always help their students [pass the examination] because if lots of students fail the exam, it’s the teacher’s fault. But the teachers don’t usually tell everything that’s on the exam; they just tell some points for students to learn.” </a:t>
            </a:r>
            <a:r>
              <a:rPr lang="en-US" dirty="0" smtClean="0"/>
              <a:t>- </a:t>
            </a:r>
            <a:r>
              <a:rPr lang="en-US" dirty="0"/>
              <a:t>Teacher (grade 7-9)</a:t>
            </a:r>
            <a:endParaRPr lang="en-AU" dirty="0"/>
          </a:p>
          <a:p>
            <a:endParaRPr lang="en-AU" dirty="0"/>
          </a:p>
          <a:p>
            <a:endParaRPr lang="en-US" dirty="0"/>
          </a:p>
        </p:txBody>
      </p:sp>
    </p:spTree>
    <p:extLst>
      <p:ext uri="{BB962C8B-B14F-4D97-AF65-F5344CB8AC3E}">
        <p14:creationId xmlns:p14="http://schemas.microsoft.com/office/powerpoint/2010/main" val="17659769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141227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normAutofit/>
          </a:bodyPr>
          <a:lstStyle/>
          <a:p>
            <a:r>
              <a:rPr lang="en-US" b="1" dirty="0" smtClean="0"/>
              <a:t>Blame the teacher!</a:t>
            </a:r>
            <a:endParaRPr lang="en-US" b="1" dirty="0"/>
          </a:p>
        </p:txBody>
      </p:sp>
      <p:sp>
        <p:nvSpPr>
          <p:cNvPr id="3" name="Content Placeholder 2"/>
          <p:cNvSpPr>
            <a:spLocks noGrp="1"/>
          </p:cNvSpPr>
          <p:nvPr>
            <p:ph idx="1"/>
          </p:nvPr>
        </p:nvSpPr>
        <p:spPr>
          <a:xfrm>
            <a:off x="144697" y="819825"/>
            <a:ext cx="8697852" cy="6038175"/>
          </a:xfrm>
        </p:spPr>
        <p:txBody>
          <a:bodyPr>
            <a:normAutofit fontScale="70000" lnSpcReduction="20000"/>
          </a:bodyPr>
          <a:lstStyle/>
          <a:p>
            <a:endParaRPr lang="en-US" dirty="0" smtClean="0"/>
          </a:p>
          <a:p>
            <a:r>
              <a:rPr lang="en-US" dirty="0" smtClean="0"/>
              <a:t>Teachers “are the </a:t>
            </a:r>
            <a:r>
              <a:rPr lang="en-US" b="1" dirty="0" smtClean="0"/>
              <a:t>monopoly suppliers</a:t>
            </a:r>
            <a:r>
              <a:rPr lang="en-US" dirty="0" smtClean="0"/>
              <a:t> of their services to the students, they have the </a:t>
            </a:r>
            <a:r>
              <a:rPr lang="en-US" b="1" dirty="0" smtClean="0"/>
              <a:t>full discretion</a:t>
            </a:r>
            <a:r>
              <a:rPr lang="en-US" dirty="0" smtClean="0"/>
              <a:t> in what they supply, and they are </a:t>
            </a:r>
            <a:r>
              <a:rPr lang="en-US" b="1" dirty="0" smtClean="0"/>
              <a:t>hardly held accountable</a:t>
            </a:r>
            <a:r>
              <a:rPr lang="en-US" dirty="0" smtClean="0"/>
              <a:t> for their actions. This gives rise to a situation where the teachers try to extract students’ consumer surplus by shirking at school and supplying tutoring outside for a fee” (</a:t>
            </a:r>
            <a:r>
              <a:rPr lang="en-US" dirty="0" err="1" smtClean="0"/>
              <a:t>Biswal</a:t>
            </a:r>
            <a:r>
              <a:rPr lang="en-US" dirty="0" smtClean="0"/>
              <a:t>, 1999, 223).</a:t>
            </a:r>
          </a:p>
          <a:p>
            <a:pPr marL="0" indent="0">
              <a:buNone/>
            </a:pPr>
            <a:endParaRPr lang="en-US" dirty="0" smtClean="0"/>
          </a:p>
          <a:p>
            <a:r>
              <a:rPr lang="en-US" dirty="0" smtClean="0"/>
              <a:t>Teachers (and/or others) deteriorated </a:t>
            </a:r>
            <a:r>
              <a:rPr lang="en-US" dirty="0"/>
              <a:t>the quality of education “because </a:t>
            </a:r>
            <a:r>
              <a:rPr lang="en-US" b="1" dirty="0"/>
              <a:t>individual</a:t>
            </a:r>
            <a:r>
              <a:rPr lang="en-US" dirty="0"/>
              <a:t> rent-seeking behavior by agents increased” (</a:t>
            </a:r>
            <a:r>
              <a:rPr lang="en-US" dirty="0" err="1"/>
              <a:t>Heyneman</a:t>
            </a:r>
            <a:r>
              <a:rPr lang="en-US" dirty="0"/>
              <a:t>, et al. 2008, 2). </a:t>
            </a:r>
            <a:endParaRPr lang="en-US" dirty="0" smtClean="0"/>
          </a:p>
          <a:p>
            <a:endParaRPr lang="en-US" dirty="0" smtClean="0"/>
          </a:p>
          <a:p>
            <a:r>
              <a:rPr lang="en-US" dirty="0"/>
              <a:t>From this perspective, teachers may “</a:t>
            </a:r>
            <a:r>
              <a:rPr lang="en-US" b="1" dirty="0"/>
              <a:t>slow down</a:t>
            </a:r>
            <a:r>
              <a:rPr lang="en-US" dirty="0"/>
              <a:t> their pace of delivery in order to ensure that they have </a:t>
            </a:r>
            <a:r>
              <a:rPr lang="en-US" b="1" dirty="0"/>
              <a:t>a market</a:t>
            </a:r>
            <a:r>
              <a:rPr lang="en-US" dirty="0"/>
              <a:t> for the after-school supplementary classes” (Bray, 1999, 55). </a:t>
            </a:r>
            <a:endParaRPr lang="en-US" dirty="0" smtClean="0"/>
          </a:p>
          <a:p>
            <a:endParaRPr lang="en-US" dirty="0"/>
          </a:p>
          <a:p>
            <a:r>
              <a:rPr lang="en-US" dirty="0" smtClean="0"/>
              <a:t>These </a:t>
            </a:r>
            <a:r>
              <a:rPr lang="en-US" b="1" dirty="0"/>
              <a:t>individual actions</a:t>
            </a:r>
            <a:r>
              <a:rPr lang="en-US" dirty="0"/>
              <a:t> are possible partly because there are </a:t>
            </a:r>
            <a:r>
              <a:rPr lang="en-US" b="1" dirty="0"/>
              <a:t>no systems of accountability</a:t>
            </a:r>
            <a:r>
              <a:rPr lang="en-US" dirty="0"/>
              <a:t> to prevent </a:t>
            </a:r>
            <a:r>
              <a:rPr lang="en-US" b="1" dirty="0"/>
              <a:t>corrupt behavior.</a:t>
            </a:r>
            <a:r>
              <a:rPr lang="en-US" dirty="0"/>
              <a:t> </a:t>
            </a:r>
            <a:endParaRPr lang="en-US" dirty="0" smtClean="0"/>
          </a:p>
          <a:p>
            <a:endParaRPr lang="en-US" dirty="0" smtClean="0"/>
          </a:p>
          <a:p>
            <a:endParaRPr lang="en-US" dirty="0"/>
          </a:p>
        </p:txBody>
      </p:sp>
    </p:spTree>
    <p:extLst>
      <p:ext uri="{BB962C8B-B14F-4D97-AF65-F5344CB8AC3E}">
        <p14:creationId xmlns:p14="http://schemas.microsoft.com/office/powerpoint/2010/main" val="3540367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712"/>
            <a:ext cx="8229600" cy="1143000"/>
          </a:xfrm>
        </p:spPr>
        <p:txBody>
          <a:bodyPr>
            <a:normAutofit/>
          </a:bodyPr>
          <a:lstStyle/>
          <a:p>
            <a:r>
              <a:rPr lang="en-US" b="1" dirty="0"/>
              <a:t>U</a:t>
            </a:r>
            <a:r>
              <a:rPr lang="en-US" b="1" dirty="0" smtClean="0"/>
              <a:t>pward conflation</a:t>
            </a:r>
            <a:endParaRPr lang="en-US" b="1" dirty="0"/>
          </a:p>
        </p:txBody>
      </p:sp>
      <p:sp>
        <p:nvSpPr>
          <p:cNvPr id="3" name="Content Placeholder 2"/>
          <p:cNvSpPr>
            <a:spLocks noGrp="1"/>
          </p:cNvSpPr>
          <p:nvPr>
            <p:ph idx="1"/>
          </p:nvPr>
        </p:nvSpPr>
        <p:spPr>
          <a:xfrm>
            <a:off x="128619" y="643000"/>
            <a:ext cx="9015381" cy="5989950"/>
          </a:xfrm>
        </p:spPr>
        <p:txBody>
          <a:bodyPr>
            <a:normAutofit fontScale="70000" lnSpcReduction="20000"/>
          </a:bodyPr>
          <a:lstStyle/>
          <a:p>
            <a:pPr marL="0" indent="0">
              <a:buNone/>
            </a:pPr>
            <a:endParaRPr lang="en-US" dirty="0" smtClean="0"/>
          </a:p>
          <a:p>
            <a:r>
              <a:rPr lang="en-US" dirty="0" smtClean="0"/>
              <a:t>The main problem with conceptualizing corruption as an </a:t>
            </a:r>
            <a:r>
              <a:rPr lang="en-US" b="1" dirty="0" smtClean="0"/>
              <a:t>individual behavior</a:t>
            </a:r>
            <a:r>
              <a:rPr lang="en-US" dirty="0" smtClean="0"/>
              <a:t> is that casual efficacy is only granted to individual agency. The structures of society, in this perspective, are constructed through the </a:t>
            </a:r>
            <a:r>
              <a:rPr lang="en-US" b="1" dirty="0" smtClean="0"/>
              <a:t>aggregation of individual behavior</a:t>
            </a:r>
            <a:r>
              <a:rPr lang="en-US" dirty="0" smtClean="0"/>
              <a:t>. </a:t>
            </a:r>
          </a:p>
          <a:p>
            <a:endParaRPr lang="en-US" dirty="0" smtClean="0"/>
          </a:p>
          <a:p>
            <a:r>
              <a:rPr lang="en-US" dirty="0" smtClean="0"/>
              <a:t>This is </a:t>
            </a:r>
            <a:r>
              <a:rPr lang="en-US" b="1" dirty="0" smtClean="0"/>
              <a:t>methodological individualism</a:t>
            </a:r>
            <a:r>
              <a:rPr lang="en-US" dirty="0" smtClean="0"/>
              <a:t>, conflating individual agency with social structures. </a:t>
            </a:r>
          </a:p>
          <a:p>
            <a:endParaRPr lang="en-US" dirty="0" smtClean="0"/>
          </a:p>
          <a:p>
            <a:r>
              <a:rPr lang="en-US" dirty="0" smtClean="0"/>
              <a:t>This </a:t>
            </a:r>
            <a:r>
              <a:rPr lang="en-US" dirty="0"/>
              <a:t>is called “</a:t>
            </a:r>
            <a:r>
              <a:rPr lang="en-US" b="1" dirty="0"/>
              <a:t>upward conflation</a:t>
            </a:r>
            <a:r>
              <a:rPr lang="en-US" dirty="0"/>
              <a:t>” (Archer, 1995) because it explains social structures through the aggregation of individual behavior. As such, corruption is perceived to result from “</a:t>
            </a:r>
            <a:r>
              <a:rPr lang="en-US" b="1" dirty="0"/>
              <a:t>individual decision-makers</a:t>
            </a:r>
            <a:r>
              <a:rPr lang="en-US" dirty="0"/>
              <a:t>, who are not only regarded as their own ‘sovereign artificers’ but are also credited, along with others like them, </a:t>
            </a:r>
            <a:r>
              <a:rPr lang="en-US" b="1" dirty="0"/>
              <a:t>with making their society too</a:t>
            </a:r>
            <a:r>
              <a:rPr lang="en-US" dirty="0"/>
              <a:t>—through the </a:t>
            </a:r>
            <a:r>
              <a:rPr lang="en-US" b="1" dirty="0"/>
              <a:t>aggregate effects</a:t>
            </a:r>
            <a:r>
              <a:rPr lang="en-US" dirty="0"/>
              <a:t> of their decisions” (Archer &amp; </a:t>
            </a:r>
            <a:r>
              <a:rPr lang="en-US" dirty="0" err="1"/>
              <a:t>Tritter</a:t>
            </a:r>
            <a:r>
              <a:rPr lang="en-US" dirty="0"/>
              <a:t>, 2000, 7)</a:t>
            </a:r>
            <a:r>
              <a:rPr lang="en-US" dirty="0" smtClean="0"/>
              <a:t>.</a:t>
            </a:r>
          </a:p>
          <a:p>
            <a:endParaRPr lang="en-US" dirty="0" smtClean="0"/>
          </a:p>
          <a:p>
            <a:r>
              <a:rPr lang="en-US" dirty="0"/>
              <a:t>Upward conflation leads to </a:t>
            </a:r>
            <a:r>
              <a:rPr lang="en-US" b="1" dirty="0"/>
              <a:t>individualized policy solutions</a:t>
            </a:r>
            <a:r>
              <a:rPr lang="en-US" dirty="0"/>
              <a:t> to the perceived “problem” of educational corruption: if all individuals behaved ethically, educational corruption would disappear</a:t>
            </a:r>
            <a:r>
              <a:rPr lang="en-US" dirty="0" smtClean="0"/>
              <a:t>.</a:t>
            </a:r>
            <a:endParaRPr lang="en-AU" dirty="0"/>
          </a:p>
        </p:txBody>
      </p:sp>
    </p:spTree>
    <p:extLst>
      <p:ext uri="{BB962C8B-B14F-4D97-AF65-F5344CB8AC3E}">
        <p14:creationId xmlns:p14="http://schemas.microsoft.com/office/powerpoint/2010/main" val="1899315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It’s the system!</a:t>
            </a:r>
            <a:endParaRPr lang="en-US" b="1" dirty="0"/>
          </a:p>
        </p:txBody>
      </p:sp>
      <p:sp>
        <p:nvSpPr>
          <p:cNvPr id="3" name="Content Placeholder 2"/>
          <p:cNvSpPr>
            <a:spLocks noGrp="1"/>
          </p:cNvSpPr>
          <p:nvPr>
            <p:ph idx="1"/>
          </p:nvPr>
        </p:nvSpPr>
        <p:spPr>
          <a:xfrm>
            <a:off x="128619" y="1093100"/>
            <a:ext cx="9015381" cy="5764900"/>
          </a:xfrm>
        </p:spPr>
        <p:txBody>
          <a:bodyPr>
            <a:normAutofit fontScale="77500" lnSpcReduction="20000"/>
          </a:bodyPr>
          <a:lstStyle/>
          <a:p>
            <a:r>
              <a:rPr lang="en-US" dirty="0" smtClean="0"/>
              <a:t>Alternatively, blame can be </a:t>
            </a:r>
            <a:r>
              <a:rPr lang="en-US" dirty="0"/>
              <a:t>placed on the context and the system, not the individual. Johnson (2011) captures this by saying, “</a:t>
            </a:r>
            <a:r>
              <a:rPr lang="en-US" b="1" dirty="0"/>
              <a:t>blame the context, not the culprits</a:t>
            </a:r>
            <a:r>
              <a:rPr lang="en-US" dirty="0"/>
              <a:t>” (p. 254)</a:t>
            </a:r>
            <a:r>
              <a:rPr lang="en-US" dirty="0" smtClean="0"/>
              <a:t>.</a:t>
            </a:r>
          </a:p>
          <a:p>
            <a:endParaRPr lang="en-US" dirty="0" smtClean="0"/>
          </a:p>
          <a:p>
            <a:r>
              <a:rPr lang="en-US" dirty="0"/>
              <a:t>This perspective derived from Johnson’s (2008) study in </a:t>
            </a:r>
            <a:r>
              <a:rPr lang="en-US" dirty="0" err="1"/>
              <a:t>Kyrgzstan</a:t>
            </a:r>
            <a:r>
              <a:rPr lang="en-US" dirty="0"/>
              <a:t> where he found </a:t>
            </a:r>
            <a:r>
              <a:rPr lang="en-US" dirty="0" smtClean="0"/>
              <a:t>“</a:t>
            </a:r>
            <a:r>
              <a:rPr lang="en-US" dirty="0"/>
              <a:t>most [students surveyed and interviewed] believe that the reason for teacher corruption </a:t>
            </a:r>
            <a:r>
              <a:rPr lang="en-US" b="1" dirty="0"/>
              <a:t>is systemic</a:t>
            </a:r>
            <a:r>
              <a:rPr lang="en-US" dirty="0"/>
              <a:t> (the government, economy, or society), </a:t>
            </a:r>
            <a:r>
              <a:rPr lang="en-US" b="1" dirty="0"/>
              <a:t>not the failings of an individual</a:t>
            </a:r>
            <a:r>
              <a:rPr lang="en-US" dirty="0"/>
              <a:t>” (p. 190). </a:t>
            </a:r>
            <a:endParaRPr lang="en-US" dirty="0" smtClean="0"/>
          </a:p>
          <a:p>
            <a:pPr marL="0" indent="0">
              <a:buNone/>
            </a:pPr>
            <a:endParaRPr lang="en-US" dirty="0" smtClean="0"/>
          </a:p>
          <a:p>
            <a:r>
              <a:rPr lang="en-US" dirty="0"/>
              <a:t>Brehm et al. (2012, 14) and Dawson (2009, 71) </a:t>
            </a:r>
            <a:r>
              <a:rPr lang="en-US" dirty="0" smtClean="0"/>
              <a:t>continued this line of reasoning in the Cambodian context by pointing to </a:t>
            </a:r>
            <a:r>
              <a:rPr lang="en-US" b="1" dirty="0"/>
              <a:t>low teacher salary</a:t>
            </a:r>
            <a:r>
              <a:rPr lang="en-US" dirty="0"/>
              <a:t>, </a:t>
            </a:r>
            <a:r>
              <a:rPr lang="en-US" b="1" dirty="0"/>
              <a:t>over crowded classrooms</a:t>
            </a:r>
            <a:r>
              <a:rPr lang="en-US" dirty="0"/>
              <a:t>, and </a:t>
            </a:r>
            <a:r>
              <a:rPr lang="en-US" b="1" dirty="0"/>
              <a:t>double shift schooling</a:t>
            </a:r>
            <a:r>
              <a:rPr lang="en-US" dirty="0"/>
              <a:t> as the factors causing corruption. </a:t>
            </a:r>
            <a:endParaRPr lang="en-US" dirty="0" smtClean="0"/>
          </a:p>
          <a:p>
            <a:endParaRPr lang="en-US" dirty="0" smtClean="0"/>
          </a:p>
          <a:p>
            <a:r>
              <a:rPr lang="en-US" dirty="0" smtClean="0"/>
              <a:t>This account is similar to Rose-Ackerman’s (1999), who referred to corruption as “</a:t>
            </a:r>
            <a:r>
              <a:rPr lang="en-US" b="1" dirty="0" smtClean="0"/>
              <a:t>a survival strategy</a:t>
            </a:r>
            <a:r>
              <a:rPr lang="en-US" dirty="0" smtClean="0"/>
              <a:t>” (p. 72).</a:t>
            </a:r>
            <a:r>
              <a:rPr lang="en-AU" dirty="0" smtClean="0">
                <a:effectLst/>
              </a:rPr>
              <a:t> </a:t>
            </a:r>
            <a:r>
              <a:rPr lang="en-US" dirty="0" smtClean="0"/>
              <a:t> </a:t>
            </a:r>
          </a:p>
          <a:p>
            <a:endParaRPr lang="en-US" dirty="0"/>
          </a:p>
        </p:txBody>
      </p:sp>
    </p:spTree>
    <p:extLst>
      <p:ext uri="{BB962C8B-B14F-4D97-AF65-F5344CB8AC3E}">
        <p14:creationId xmlns:p14="http://schemas.microsoft.com/office/powerpoint/2010/main" val="3959181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38"/>
            <a:ext cx="8229600" cy="1143000"/>
          </a:xfrm>
        </p:spPr>
        <p:txBody>
          <a:bodyPr>
            <a:normAutofit/>
          </a:bodyPr>
          <a:lstStyle/>
          <a:p>
            <a:r>
              <a:rPr lang="en-US" b="1" dirty="0"/>
              <a:t>D</a:t>
            </a:r>
            <a:r>
              <a:rPr lang="en-US" b="1" dirty="0" smtClean="0"/>
              <a:t>ownward conflation</a:t>
            </a:r>
            <a:endParaRPr lang="en-US" b="1" dirty="0"/>
          </a:p>
        </p:txBody>
      </p:sp>
      <p:sp>
        <p:nvSpPr>
          <p:cNvPr id="3" name="Content Placeholder 2"/>
          <p:cNvSpPr>
            <a:spLocks noGrp="1"/>
          </p:cNvSpPr>
          <p:nvPr>
            <p:ph idx="1"/>
          </p:nvPr>
        </p:nvSpPr>
        <p:spPr>
          <a:xfrm>
            <a:off x="112542" y="1125252"/>
            <a:ext cx="9031458" cy="5732748"/>
          </a:xfrm>
        </p:spPr>
        <p:txBody>
          <a:bodyPr>
            <a:normAutofit fontScale="92500" lnSpcReduction="20000"/>
          </a:bodyPr>
          <a:lstStyle/>
          <a:p>
            <a:r>
              <a:rPr lang="en-US" dirty="0" smtClean="0"/>
              <a:t>The causal </a:t>
            </a:r>
            <a:r>
              <a:rPr lang="en-US" dirty="0" smtClean="0"/>
              <a:t>explanation </a:t>
            </a:r>
            <a:r>
              <a:rPr lang="en-US" dirty="0" smtClean="0"/>
              <a:t>of education corruption </a:t>
            </a:r>
            <a:r>
              <a:rPr lang="en-US" dirty="0" smtClean="0"/>
              <a:t>derives </a:t>
            </a:r>
            <a:r>
              <a:rPr lang="en-US" dirty="0" smtClean="0"/>
              <a:t>from some sort of </a:t>
            </a:r>
            <a:r>
              <a:rPr lang="en-US" b="1" dirty="0" smtClean="0"/>
              <a:t>systemic failure</a:t>
            </a:r>
            <a:r>
              <a:rPr lang="en-US" dirty="0" smtClean="0"/>
              <a:t>. </a:t>
            </a:r>
          </a:p>
          <a:p>
            <a:endParaRPr lang="en-US" dirty="0" smtClean="0"/>
          </a:p>
          <a:p>
            <a:r>
              <a:rPr lang="en-US" dirty="0" smtClean="0"/>
              <a:t>Educational </a:t>
            </a:r>
            <a:r>
              <a:rPr lang="en-US" dirty="0"/>
              <a:t>corruption as socially determined </a:t>
            </a:r>
            <a:r>
              <a:rPr lang="en-US" dirty="0" smtClean="0"/>
              <a:t>views </a:t>
            </a:r>
            <a:r>
              <a:rPr lang="en-US" b="1" dirty="0"/>
              <a:t>causal efficacy </a:t>
            </a:r>
            <a:r>
              <a:rPr lang="en-US" b="1" dirty="0" smtClean="0"/>
              <a:t>as granted to </a:t>
            </a:r>
            <a:r>
              <a:rPr lang="en-US" b="1" dirty="0"/>
              <a:t>social structures</a:t>
            </a:r>
            <a:r>
              <a:rPr lang="en-US" dirty="0"/>
              <a:t>. </a:t>
            </a:r>
            <a:endParaRPr lang="en-US" dirty="0" smtClean="0"/>
          </a:p>
          <a:p>
            <a:endParaRPr lang="en-US" dirty="0" smtClean="0"/>
          </a:p>
          <a:p>
            <a:r>
              <a:rPr lang="en-US" dirty="0" smtClean="0"/>
              <a:t>In </a:t>
            </a:r>
            <a:r>
              <a:rPr lang="en-US" dirty="0"/>
              <a:t>other words, </a:t>
            </a:r>
            <a:r>
              <a:rPr lang="en-US" b="1" dirty="0"/>
              <a:t>agency is denied </a:t>
            </a:r>
            <a:r>
              <a:rPr lang="en-US" dirty="0"/>
              <a:t>to teachers who are simply robotic actors preforming </a:t>
            </a:r>
            <a:r>
              <a:rPr lang="en-US" b="1" dirty="0"/>
              <a:t>habitual</a:t>
            </a:r>
            <a:r>
              <a:rPr lang="en-US" dirty="0"/>
              <a:t>, </a:t>
            </a:r>
            <a:r>
              <a:rPr lang="en-US" b="1" dirty="0"/>
              <a:t>routinized</a:t>
            </a:r>
            <a:r>
              <a:rPr lang="en-US" dirty="0"/>
              <a:t> </a:t>
            </a:r>
            <a:r>
              <a:rPr lang="en-US" b="1" dirty="0"/>
              <a:t>actions without subjectivity</a:t>
            </a:r>
            <a:r>
              <a:rPr lang="en-US" dirty="0"/>
              <a:t>. </a:t>
            </a:r>
            <a:endParaRPr lang="en-US" dirty="0" smtClean="0"/>
          </a:p>
          <a:p>
            <a:endParaRPr lang="en-US" dirty="0"/>
          </a:p>
          <a:p>
            <a:r>
              <a:rPr lang="en-US" dirty="0" smtClean="0"/>
              <a:t>This </a:t>
            </a:r>
            <a:r>
              <a:rPr lang="en-US" dirty="0"/>
              <a:t>approach is </a:t>
            </a:r>
            <a:r>
              <a:rPr lang="en-US" b="1" dirty="0"/>
              <a:t>downward conflation</a:t>
            </a:r>
            <a:r>
              <a:rPr lang="en-US" dirty="0"/>
              <a:t> because “</a:t>
            </a:r>
            <a:r>
              <a:rPr lang="en-US" b="1" dirty="0"/>
              <a:t>agency is explained </a:t>
            </a:r>
            <a:r>
              <a:rPr lang="en-US" b="1" i="1" dirty="0"/>
              <a:t>in terms of</a:t>
            </a:r>
            <a:r>
              <a:rPr lang="en-US" b="1" dirty="0"/>
              <a:t> structure</a:t>
            </a:r>
            <a:r>
              <a:rPr lang="en-US" dirty="0"/>
              <a:t>” (</a:t>
            </a:r>
            <a:r>
              <a:rPr lang="en-US" dirty="0" err="1"/>
              <a:t>Sibeon</a:t>
            </a:r>
            <a:r>
              <a:rPr lang="en-US" dirty="0"/>
              <a:t>, 2004, 97). </a:t>
            </a:r>
          </a:p>
          <a:p>
            <a:endParaRPr lang="en-US" dirty="0" smtClean="0"/>
          </a:p>
          <a:p>
            <a:endParaRPr lang="en-US" dirty="0"/>
          </a:p>
        </p:txBody>
      </p:sp>
    </p:spTree>
    <p:extLst>
      <p:ext uri="{BB962C8B-B14F-4D97-AF65-F5344CB8AC3E}">
        <p14:creationId xmlns:p14="http://schemas.microsoft.com/office/powerpoint/2010/main" val="1934012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88"/>
            <a:ext cx="8229600" cy="1143000"/>
          </a:xfrm>
        </p:spPr>
        <p:txBody>
          <a:bodyPr/>
          <a:lstStyle/>
          <a:p>
            <a:r>
              <a:rPr lang="en-US" b="1" dirty="0" smtClean="0"/>
              <a:t>Sometimes it’s both…</a:t>
            </a:r>
            <a:endParaRPr lang="en-US" b="1" dirty="0"/>
          </a:p>
        </p:txBody>
      </p:sp>
      <p:sp>
        <p:nvSpPr>
          <p:cNvPr id="3" name="Content Placeholder 2"/>
          <p:cNvSpPr>
            <a:spLocks noGrp="1"/>
          </p:cNvSpPr>
          <p:nvPr>
            <p:ph idx="1"/>
          </p:nvPr>
        </p:nvSpPr>
        <p:spPr>
          <a:xfrm>
            <a:off x="144696" y="1237776"/>
            <a:ext cx="8999304" cy="5433352"/>
          </a:xfrm>
        </p:spPr>
        <p:txBody>
          <a:bodyPr>
            <a:normAutofit fontScale="85000" lnSpcReduction="20000"/>
          </a:bodyPr>
          <a:lstStyle/>
          <a:p>
            <a:r>
              <a:rPr lang="en-US" dirty="0" smtClean="0"/>
              <a:t>Corruption increases in systems of education that have broken down: when “the central authority in </a:t>
            </a:r>
            <a:r>
              <a:rPr lang="en-US" b="1" dirty="0" smtClean="0"/>
              <a:t>education broke down</a:t>
            </a:r>
            <a:r>
              <a:rPr lang="en-US" dirty="0" smtClean="0"/>
              <a:t> and the various agents (ministry officials, rectors, faculty, and staff) </a:t>
            </a:r>
            <a:r>
              <a:rPr lang="en-US" b="1" dirty="0" smtClean="0"/>
              <a:t>no longer acted in concert</a:t>
            </a:r>
            <a:r>
              <a:rPr lang="en-US" dirty="0" smtClean="0"/>
              <a:t>” (</a:t>
            </a:r>
            <a:r>
              <a:rPr lang="en-US" dirty="0" err="1" smtClean="0"/>
              <a:t>Heyneman</a:t>
            </a:r>
            <a:r>
              <a:rPr lang="en-US" dirty="0" smtClean="0"/>
              <a:t>, et al., 2008, 1-2). </a:t>
            </a:r>
          </a:p>
          <a:p>
            <a:endParaRPr lang="en-US" dirty="0" smtClean="0"/>
          </a:p>
          <a:p>
            <a:r>
              <a:rPr lang="en-US" dirty="0" err="1"/>
              <a:t>Biswal</a:t>
            </a:r>
            <a:r>
              <a:rPr lang="en-US" dirty="0"/>
              <a:t> (1999) suggested the main reasons for teacher-supplied tutoring are related to (1) low salaries from governmental schools and (2) weak accountability and monitoring systems. </a:t>
            </a:r>
            <a:r>
              <a:rPr lang="en-US" dirty="0" smtClean="0"/>
              <a:t>In other words, </a:t>
            </a:r>
            <a:r>
              <a:rPr lang="en-US" b="1" dirty="0" smtClean="0"/>
              <a:t>individuals react to their circumstances</a:t>
            </a:r>
            <a:r>
              <a:rPr lang="en-US" dirty="0" smtClean="0"/>
              <a:t>.</a:t>
            </a:r>
          </a:p>
          <a:p>
            <a:pPr marL="0" indent="0">
              <a:buNone/>
            </a:pPr>
            <a:endParaRPr lang="en-US" dirty="0" smtClean="0"/>
          </a:p>
          <a:p>
            <a:r>
              <a:rPr lang="en-US" dirty="0" smtClean="0"/>
              <a:t>Dawson (2009) writes of the “</a:t>
            </a:r>
            <a:r>
              <a:rPr lang="en-US" b="1" dirty="0" smtClean="0"/>
              <a:t>tricks of the teacher</a:t>
            </a:r>
            <a:r>
              <a:rPr lang="en-US" dirty="0" smtClean="0"/>
              <a:t>” who force students into tutoring, thus locating corruption at the </a:t>
            </a:r>
            <a:r>
              <a:rPr lang="en-US" b="1" dirty="0" smtClean="0"/>
              <a:t>individual level</a:t>
            </a:r>
            <a:r>
              <a:rPr lang="en-US" dirty="0" smtClean="0"/>
              <a:t>.</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274996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TotalTime>
  <Words>1483</Words>
  <Application>Microsoft Macintosh PowerPoint</Application>
  <PresentationFormat>On-screen Show (4:3)</PresentationFormat>
  <Paragraphs>85</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Structures and Agents Enabling Educational Corruption in Cambodia: Shadow Education and the Business of Examinations </vt:lpstr>
      <vt:lpstr>Kitamura, Y., Edwards Jr., D.B., Chhinn, S. &amp; Williams, J. (Eds.) (2015). The political economy of schooling in Cambodia: Issues of equity and quality. New York: Palgrave MacMillan.  </vt:lpstr>
      <vt:lpstr>Cambodia and Corruption</vt:lpstr>
      <vt:lpstr>PowerPoint Presentation</vt:lpstr>
      <vt:lpstr>Blame the teacher!</vt:lpstr>
      <vt:lpstr>Upward conflation</vt:lpstr>
      <vt:lpstr>It’s the system!</vt:lpstr>
      <vt:lpstr>Downward conflation</vt:lpstr>
      <vt:lpstr>Sometimes it’s both…</vt:lpstr>
      <vt:lpstr>Corruption = Monopoly Power + Discretion – Accountability. </vt:lpstr>
      <vt:lpstr>In search of alternatives…</vt:lpstr>
      <vt:lpstr>In search of alternatives…</vt:lpstr>
      <vt:lpstr>Re-turning to Cambodia</vt:lpstr>
      <vt:lpstr>Corruption through social relations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Structures and Agents Enabling Educational Corruption in Cambodia: Shadow Education and the Business of Examinations </dc:title>
  <dc:creator>William Brehm</dc:creator>
  <cp:lastModifiedBy>William Brehm</cp:lastModifiedBy>
  <cp:revision>32</cp:revision>
  <dcterms:created xsi:type="dcterms:W3CDTF">2015-02-20T05:39:55Z</dcterms:created>
  <dcterms:modified xsi:type="dcterms:W3CDTF">2015-03-10T13:13:58Z</dcterms:modified>
</cp:coreProperties>
</file>