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notesMasterIdLst>
    <p:notesMasterId r:id="rId15"/>
  </p:notesMasterIdLst>
  <p:sldIdLst>
    <p:sldId id="256" r:id="rId2"/>
    <p:sldId id="271" r:id="rId3"/>
    <p:sldId id="269" r:id="rId4"/>
    <p:sldId id="257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3131F-C793-744D-8520-EE82B220A413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FAD73-715B-DE47-BEE0-6DD4ADE88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Shadow Education: fee-based education outside mainstream schooling, focused on the national-curriculum </a:t>
            </a:r>
          </a:p>
          <a:p>
            <a:r>
              <a:rPr lang="en-US" sz="1200" dirty="0" smtClean="0"/>
              <a:t>Shadow education used for: a remedial need, an elective desire, or examination preparation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FAD73-715B-DE47-BEE0-6DD4ADE882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labor, subjects of labor, and instruments of labor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208C2-CB54-F742-8CDF-4D0DC32972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know</a:t>
            </a:r>
            <a:r>
              <a:rPr lang="en-US" baseline="0" dirty="0" smtClean="0"/>
              <a:t> mainstream education is a combination of public and private schooling?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70703-4238-3848-92E1-212845F229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 Kyrgyzstan, “students blame the context, not the culprits [i.e. teachers]” (Johnson, 2011: 254) of corruption, because “workers perceived to be contributing to the greater good of society... [can] deviate from the law.”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0208C2-CB54-F742-8CDF-4D0DC32972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have dichotomized mainstream schooling and shadow education. </a:t>
            </a:r>
          </a:p>
          <a:p>
            <a:r>
              <a:rPr lang="en-US" baseline="0" dirty="0" smtClean="0"/>
              <a:t>We have applied education theories of mainstream schooling and applied them to shadow education</a:t>
            </a:r>
          </a:p>
          <a:p>
            <a:r>
              <a:rPr lang="en-US" baseline="0" dirty="0" smtClean="0"/>
              <a:t>We have continued to use modernization theories that have tried to be prescriptive and ameliorative.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FAD73-715B-DE47-BEE0-6DD4ADE882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6F900A6-E434-EE4D-A7D9-93DCFFA0ADFB}" type="datetimeFigureOut">
              <a:rPr lang="en-US" smtClean="0"/>
              <a:pPr/>
              <a:t>2/24/13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1321A82-EAA1-1C47-8EEE-D95CF56242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877" y="4611116"/>
            <a:ext cx="6737035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William C. Brehm</a:t>
            </a:r>
          </a:p>
          <a:p>
            <a:r>
              <a:rPr lang="en-US" dirty="0" smtClean="0"/>
              <a:t>The University of Hong Kong</a:t>
            </a:r>
          </a:p>
          <a:p>
            <a:r>
              <a:rPr lang="en-US" dirty="0" smtClean="0"/>
              <a:t>Presented at the</a:t>
            </a:r>
          </a:p>
          <a:p>
            <a:r>
              <a:rPr lang="en-US" dirty="0" smtClean="0"/>
              <a:t>Comparative Education Society of Hong Kong</a:t>
            </a:r>
          </a:p>
          <a:p>
            <a:r>
              <a:rPr lang="en-US" dirty="0" smtClean="0"/>
              <a:t>City University of Hong Kong </a:t>
            </a:r>
          </a:p>
          <a:p>
            <a:r>
              <a:rPr lang="en-US" dirty="0" smtClean="0"/>
              <a:t>February 23, 2013.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Theorizing Educational Capitalism: Shadows,</a:t>
            </a:r>
            <a:r>
              <a:rPr lang="en-US" dirty="0" smtClean="0"/>
              <a:t> Commodities</a:t>
            </a:r>
            <a:r>
              <a:rPr lang="en-US" dirty="0"/>
              <a:t>, and</a:t>
            </a:r>
            <a:r>
              <a:rPr lang="en-US" dirty="0" smtClean="0"/>
              <a:t> Social Relations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726267"/>
            <a:ext cx="81025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 (Body)"/>
                <a:cs typeface="Georgia (Body)"/>
              </a:rPr>
              <a:t>Previously titled: Challenging Commonplace Assumptions about Shadow Education in Cambodia </a:t>
            </a:r>
          </a:p>
          <a:p>
            <a:endParaRPr lang="en-US" sz="2800" dirty="0">
              <a:latin typeface="Georgia (Body)"/>
              <a:cs typeface="Georgia 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-40638"/>
            <a:ext cx="7583487" cy="1044388"/>
          </a:xfrm>
        </p:spPr>
        <p:txBody>
          <a:bodyPr/>
          <a:lstStyle/>
          <a:p>
            <a:r>
              <a:rPr lang="en-US" sz="4000" dirty="0" smtClean="0"/>
              <a:t>Educational Capitalism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7514" y="1533755"/>
            <a:ext cx="8479956" cy="5410867"/>
          </a:xfrm>
        </p:spPr>
        <p:txBody>
          <a:bodyPr>
            <a:noAutofit/>
          </a:bodyPr>
          <a:lstStyle/>
          <a:p>
            <a:r>
              <a:rPr lang="en-US" sz="3000" dirty="0" smtClean="0"/>
              <a:t>Creative destruction: the way in which capital searches for new opportunities by destroying something in the process</a:t>
            </a:r>
          </a:p>
          <a:p>
            <a:r>
              <a:rPr lang="en-US" sz="3000" dirty="0" smtClean="0"/>
              <a:t>Educational Capitalism destroys “mainstream school”</a:t>
            </a:r>
          </a:p>
          <a:p>
            <a:r>
              <a:rPr lang="en-US" sz="3000" dirty="0" smtClean="0"/>
              <a:t>Commodities exchanged in the realm of education: not only exogenous/endogenous privatization but also new ways to produce knowledge itself, i.e., knowledge as a commodity</a:t>
            </a:r>
          </a:p>
          <a:p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032" y="-66106"/>
            <a:ext cx="7583487" cy="1044388"/>
          </a:xfrm>
        </p:spPr>
        <p:txBody>
          <a:bodyPr/>
          <a:lstStyle/>
          <a:p>
            <a:r>
              <a:rPr lang="en-US" sz="4000" dirty="0" smtClean="0"/>
              <a:t>Social Relations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8343" y="1486272"/>
            <a:ext cx="8559045" cy="6247475"/>
          </a:xfrm>
        </p:spPr>
        <p:txBody>
          <a:bodyPr>
            <a:noAutofit/>
          </a:bodyPr>
          <a:lstStyle/>
          <a:p>
            <a:r>
              <a:rPr lang="en-US" sz="3000" dirty="0" smtClean="0"/>
              <a:t>Social relations formed by: 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Political economic exchange (e.g., Marx and </a:t>
            </a:r>
            <a:r>
              <a:rPr lang="en-US" sz="3000" dirty="0" err="1" smtClean="0">
                <a:solidFill>
                  <a:schemeClr val="tx1"/>
                </a:solidFill>
              </a:rPr>
              <a:t>Appadurai</a:t>
            </a:r>
            <a:r>
              <a:rPr lang="en-US" sz="30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Symbolic exchange (e.g., </a:t>
            </a:r>
            <a:r>
              <a:rPr lang="en-US" sz="3000" dirty="0" err="1" smtClean="0">
                <a:solidFill>
                  <a:schemeClr val="tx1"/>
                </a:solidFill>
              </a:rPr>
              <a:t>Baudillard</a:t>
            </a:r>
            <a:r>
              <a:rPr lang="en-US" sz="3000" dirty="0" smtClean="0">
                <a:solidFill>
                  <a:schemeClr val="tx1"/>
                </a:solidFill>
              </a:rPr>
              <a:t> and </a:t>
            </a:r>
            <a:r>
              <a:rPr lang="en-US" sz="3000" dirty="0" err="1" smtClean="0">
                <a:solidFill>
                  <a:schemeClr val="tx1"/>
                </a:solidFill>
              </a:rPr>
              <a:t>Bourdieu</a:t>
            </a:r>
            <a:r>
              <a:rPr lang="en-US" sz="30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3000" dirty="0" smtClean="0">
                <a:solidFill>
                  <a:schemeClr val="tx1"/>
                </a:solidFill>
              </a:rPr>
              <a:t>Credit/debtor relationships (e.g., </a:t>
            </a:r>
            <a:r>
              <a:rPr lang="en-US" sz="3000" dirty="0" err="1" smtClean="0">
                <a:solidFill>
                  <a:schemeClr val="tx1"/>
                </a:solidFill>
              </a:rPr>
              <a:t>Nietzsch</a:t>
            </a:r>
            <a:r>
              <a:rPr lang="en-US" sz="3000" dirty="0" smtClean="0">
                <a:solidFill>
                  <a:schemeClr val="tx1"/>
                </a:solidFill>
              </a:rPr>
              <a:t> and </a:t>
            </a:r>
            <a:r>
              <a:rPr lang="en-US" sz="3000" dirty="0" err="1" smtClean="0">
                <a:solidFill>
                  <a:schemeClr val="tx1"/>
                </a:solidFill>
              </a:rPr>
              <a:t>Lazzarato</a:t>
            </a:r>
            <a:r>
              <a:rPr lang="en-US" sz="3000" dirty="0" smtClean="0">
                <a:solidFill>
                  <a:schemeClr val="tx1"/>
                </a:solidFill>
              </a:rPr>
              <a:t>).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33" y="-153625"/>
            <a:ext cx="8652046" cy="1044388"/>
          </a:xfrm>
        </p:spPr>
        <p:txBody>
          <a:bodyPr>
            <a:noAutofit/>
          </a:bodyPr>
          <a:lstStyle/>
          <a:p>
            <a:r>
              <a:rPr lang="en-US" sz="3400" dirty="0" smtClean="0"/>
              <a:t>The Political Economy of Education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133" y="1574633"/>
            <a:ext cx="8652046" cy="4767891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The exchange of commodities constructs social relations (a “social hieroglyph), which have political, economic, and ethical dimensions. </a:t>
            </a:r>
          </a:p>
          <a:p>
            <a:pPr lvl="1"/>
            <a:r>
              <a:rPr lang="en-US" sz="3000" dirty="0" smtClean="0">
                <a:solidFill>
                  <a:srgbClr val="000000"/>
                </a:solidFill>
              </a:rPr>
              <a:t>Economic: Informal fees, student as consumer.</a:t>
            </a:r>
          </a:p>
          <a:p>
            <a:pPr lvl="1"/>
            <a:r>
              <a:rPr lang="en-US" sz="3000" dirty="0" smtClean="0">
                <a:solidFill>
                  <a:srgbClr val="000000"/>
                </a:solidFill>
              </a:rPr>
              <a:t>Political: Who is able to attend shadow education (i.e., power relations)? A “sorting machine.”</a:t>
            </a:r>
          </a:p>
          <a:p>
            <a:pPr lvl="1"/>
            <a:r>
              <a:rPr lang="en-US" sz="3000" dirty="0" smtClean="0">
                <a:solidFill>
                  <a:srgbClr val="000000"/>
                </a:solidFill>
              </a:rPr>
              <a:t>Ethical: What is considered and taught as correct?  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44388"/>
          </a:xfrm>
        </p:spPr>
        <p:txBody>
          <a:bodyPr>
            <a:noAutofit/>
          </a:bodyPr>
          <a:lstStyle/>
          <a:p>
            <a:pPr algn="ctr"/>
            <a:r>
              <a:rPr lang="en-US" sz="3900" dirty="0" smtClean="0"/>
              <a:t>Educational Capitalism &amp; Nation-State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75191"/>
            <a:ext cx="8481060" cy="4017362"/>
          </a:xfrm>
        </p:spPr>
        <p:txBody>
          <a:bodyPr>
            <a:noAutofit/>
          </a:bodyPr>
          <a:lstStyle/>
          <a:p>
            <a:r>
              <a:rPr lang="en-US" sz="3000" dirty="0" smtClean="0"/>
              <a:t>Educational capitalism critiques assumptions about nation-state and its use of education</a:t>
            </a:r>
          </a:p>
          <a:p>
            <a:r>
              <a:rPr lang="en-US" sz="3000" dirty="0" smtClean="0"/>
              <a:t>Are schools used to create nationalism?</a:t>
            </a:r>
          </a:p>
          <a:p>
            <a:r>
              <a:rPr lang="en-US" sz="3000" dirty="0" smtClean="0"/>
              <a:t>Do states provide schooling?</a:t>
            </a:r>
          </a:p>
          <a:p>
            <a:r>
              <a:rPr lang="en-US" sz="3000" dirty="0" smtClean="0"/>
              <a:t>What is the link between the nation and the state? </a:t>
            </a:r>
          </a:p>
          <a:p>
            <a:r>
              <a:rPr lang="en-US" sz="3000" dirty="0" smtClean="0"/>
              <a:t>The rise of a “</a:t>
            </a:r>
            <a:r>
              <a:rPr lang="en-US" sz="3000" dirty="0" err="1" smtClean="0"/>
              <a:t>Schizo</a:t>
            </a:r>
            <a:r>
              <a:rPr lang="en-US" sz="3000" dirty="0" smtClean="0"/>
              <a:t>-State”?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286000"/>
            <a:ext cx="8503920" cy="2980267"/>
          </a:xfrm>
        </p:spPr>
        <p:txBody>
          <a:bodyPr/>
          <a:lstStyle/>
          <a:p>
            <a:r>
              <a:rPr lang="en-US" dirty="0" smtClean="0"/>
              <a:t>The education system in Cambodia</a:t>
            </a:r>
          </a:p>
          <a:p>
            <a:r>
              <a:rPr lang="en-US" dirty="0" smtClean="0"/>
              <a:t>A look at privatization of public education</a:t>
            </a:r>
          </a:p>
          <a:p>
            <a:r>
              <a:rPr lang="en-US" dirty="0" smtClean="0"/>
              <a:t>Theories of shadow education and their limits</a:t>
            </a:r>
          </a:p>
          <a:p>
            <a:r>
              <a:rPr lang="en-US" dirty="0" smtClean="0"/>
              <a:t>The Dialectics of Educational Capitalism</a:t>
            </a:r>
          </a:p>
          <a:p>
            <a:r>
              <a:rPr lang="en-US" dirty="0" smtClean="0"/>
              <a:t>Impacts on the Nation-State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67422"/>
            <a:ext cx="8534400" cy="758952"/>
          </a:xfrm>
        </p:spPr>
        <p:txBody>
          <a:bodyPr>
            <a:noAutofit/>
          </a:bodyPr>
          <a:lstStyle/>
          <a:p>
            <a:r>
              <a:rPr lang="en-US" sz="4800" dirty="0" smtClean="0"/>
              <a:t>Education in Cambodia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867757" y="3659408"/>
            <a:ext cx="20293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Education</a:t>
            </a:r>
            <a:endParaRPr lang="en-US" sz="30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636735" y="2664507"/>
            <a:ext cx="914400" cy="914399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51135" y="2170485"/>
            <a:ext cx="22506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/>
              <a:t>Mainstream </a:t>
            </a:r>
          </a:p>
          <a:p>
            <a:pPr algn="ctr"/>
            <a:r>
              <a:rPr lang="en-US" sz="3000" dirty="0" smtClean="0"/>
              <a:t>Schooling</a:t>
            </a:r>
            <a:endParaRPr lang="en-US" sz="3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36735" y="4421942"/>
            <a:ext cx="914400" cy="699987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25875" y="4614097"/>
            <a:ext cx="1926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/>
              <a:t>Shadow </a:t>
            </a:r>
          </a:p>
          <a:p>
            <a:pPr algn="ctr"/>
            <a:r>
              <a:rPr lang="en-US" sz="3000" dirty="0" smtClean="0"/>
              <a:t>Education</a:t>
            </a:r>
            <a:endParaRPr lang="en-US" sz="3000" dirty="0"/>
          </a:p>
        </p:txBody>
      </p:sp>
      <p:cxnSp>
        <p:nvCxnSpPr>
          <p:cNvPr id="13" name="Straight Connector 12"/>
          <p:cNvCxnSpPr/>
          <p:nvPr/>
        </p:nvCxnSpPr>
        <p:spPr>
          <a:xfrm rot="10800000">
            <a:off x="5887459" y="2664508"/>
            <a:ext cx="973562" cy="717898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5887457" y="4614096"/>
            <a:ext cx="973565" cy="507833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84929" y="3493736"/>
            <a:ext cx="1926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/>
              <a:t>Hybrid </a:t>
            </a:r>
          </a:p>
          <a:p>
            <a:pPr algn="ctr"/>
            <a:r>
              <a:rPr lang="en-US" sz="3000" dirty="0" smtClean="0"/>
              <a:t>Education</a:t>
            </a:r>
            <a:endParaRPr lang="en-US" sz="3000" dirty="0"/>
          </a:p>
        </p:txBody>
      </p:sp>
      <p:sp>
        <p:nvSpPr>
          <p:cNvPr id="22" name="Rectangle 21"/>
          <p:cNvSpPr/>
          <p:nvPr/>
        </p:nvSpPr>
        <p:spPr>
          <a:xfrm>
            <a:off x="301752" y="1477214"/>
            <a:ext cx="8534400" cy="2512644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01752" y="4003664"/>
            <a:ext cx="8534400" cy="2388392"/>
          </a:xfrm>
          <a:prstGeom prst="rect">
            <a:avLst/>
          </a:prstGeom>
          <a:solidFill>
            <a:schemeClr val="accent2">
              <a:alpha val="46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45121" y="1525033"/>
            <a:ext cx="255195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Publicly Funded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Provided by nation-states?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5121" y="5273796"/>
            <a:ext cx="28160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Privately funded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Privately operated?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87459" y="1570321"/>
            <a:ext cx="2948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Education For All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84797" y="5629760"/>
            <a:ext cx="3637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All Education For Some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21" grpId="0"/>
      <p:bldP spid="22" grpId="0" animBg="1"/>
      <p:bldP spid="23" grpId="0" animBg="1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-51103"/>
            <a:ext cx="7583487" cy="104438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Privatization in/of education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9686" y="1425387"/>
            <a:ext cx="8591008" cy="513254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Endogenous - </a:t>
            </a:r>
            <a:r>
              <a:rPr lang="en-GB" sz="3000" dirty="0" smtClean="0"/>
              <a:t>Where the public sector is asked to behave more like the private sector (a </a:t>
            </a:r>
            <a:r>
              <a:rPr lang="en-GB" sz="3000" i="1" dirty="0" smtClean="0"/>
              <a:t>logic </a:t>
            </a:r>
            <a:r>
              <a:rPr lang="en-GB" sz="3000" dirty="0" smtClean="0"/>
              <a:t>of privatization).</a:t>
            </a:r>
            <a:r>
              <a:rPr lang="en-US" sz="3000" dirty="0" smtClean="0"/>
              <a:t> </a:t>
            </a:r>
          </a:p>
          <a:p>
            <a:r>
              <a:rPr lang="en-US" sz="3000" dirty="0" smtClean="0"/>
              <a:t>Exogenous - </a:t>
            </a:r>
            <a:r>
              <a:rPr lang="en-GB" sz="3200" dirty="0" smtClean="0"/>
              <a:t>Where the private sector moves into public education</a:t>
            </a:r>
            <a:r>
              <a:rPr lang="en-US" sz="3200" dirty="0" smtClean="0"/>
              <a:t> (a </a:t>
            </a:r>
            <a:r>
              <a:rPr lang="en-US" sz="3200" i="1" dirty="0" smtClean="0"/>
              <a:t>marketplace </a:t>
            </a:r>
            <a:r>
              <a:rPr lang="en-US" sz="3200" dirty="0" smtClean="0"/>
              <a:t>for privatization).</a:t>
            </a:r>
            <a:endParaRPr lang="en-US" sz="3000" dirty="0" smtClean="0"/>
          </a:p>
          <a:p>
            <a:r>
              <a:rPr lang="en-US" sz="3000" dirty="0" smtClean="0"/>
              <a:t>Factors of production – Where knowledge production moves from public to private space (a </a:t>
            </a:r>
            <a:r>
              <a:rPr lang="en-US" sz="3000" i="1" dirty="0" smtClean="0"/>
              <a:t>differentiation </a:t>
            </a:r>
            <a:r>
              <a:rPr lang="en-US" sz="3000" dirty="0" smtClean="0"/>
              <a:t>of production because of privatization).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732" y="-62549"/>
            <a:ext cx="8973165" cy="1044388"/>
          </a:xfrm>
        </p:spPr>
        <p:txBody>
          <a:bodyPr>
            <a:noAutofit/>
          </a:bodyPr>
          <a:lstStyle/>
          <a:p>
            <a:r>
              <a:rPr lang="en-US" sz="3900" dirty="0" smtClean="0"/>
              <a:t>Current Theories on Shadow Education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0119" y="2019045"/>
            <a:ext cx="8315494" cy="4889017"/>
          </a:xfrm>
        </p:spPr>
        <p:txBody>
          <a:bodyPr>
            <a:noAutofit/>
          </a:bodyPr>
          <a:lstStyle/>
          <a:p>
            <a:r>
              <a:rPr lang="en-US" sz="3000" dirty="0" smtClean="0"/>
              <a:t>Limited Supply: Inadequate government investments in and governance of education. </a:t>
            </a:r>
          </a:p>
          <a:p>
            <a:r>
              <a:rPr lang="en-US" sz="3000" dirty="0" smtClean="0"/>
              <a:t>Human Capital: The desire by household to invest in their children’s education.</a:t>
            </a:r>
          </a:p>
          <a:p>
            <a:r>
              <a:rPr lang="en-US" sz="3000" dirty="0" smtClean="0"/>
              <a:t>Corruption: The corrupt practices of teachers or administrators who force students to attend extra classes as a way to benefit personally 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16" y="-122603"/>
            <a:ext cx="8573295" cy="104438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Limitations of Limited Supply Theory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0295" y="1513370"/>
            <a:ext cx="7901357" cy="4524360"/>
          </a:xfrm>
        </p:spPr>
        <p:txBody>
          <a:bodyPr>
            <a:noAutofit/>
          </a:bodyPr>
          <a:lstStyle/>
          <a:p>
            <a:r>
              <a:rPr lang="en-US" sz="3000" dirty="0" smtClean="0"/>
              <a:t>Proposition that if education supply is adequate—longer school days, fewer students in classes, better trained teachers, higher education expenditures, etc.—then shadow education would decrease. </a:t>
            </a:r>
          </a:p>
          <a:p>
            <a:r>
              <a:rPr lang="en-US" sz="3000" dirty="0" smtClean="0"/>
              <a:t>But evidence from around the world suggests otherwise: In Hong Kong nearly 80 percent of students attend shadow education in a system that is arguably the best around the world.</a:t>
            </a:r>
          </a:p>
          <a:p>
            <a:pPr>
              <a:buNone/>
            </a:pP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805" y="-95117"/>
            <a:ext cx="8622107" cy="10443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Limitations of Human Capital Theory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0946" y="1529759"/>
            <a:ext cx="8848261" cy="5358682"/>
          </a:xfrm>
        </p:spPr>
        <p:txBody>
          <a:bodyPr>
            <a:noAutofit/>
          </a:bodyPr>
          <a:lstStyle/>
          <a:p>
            <a:r>
              <a:rPr lang="en-US" sz="3000" dirty="0" smtClean="0"/>
              <a:t>Parents are often un- or under-informed about the rates of return on tutoring; </a:t>
            </a:r>
          </a:p>
          <a:p>
            <a:r>
              <a:rPr lang="en-US" sz="3000" dirty="0" smtClean="0"/>
              <a:t>Parents seek private tutoring not for its ability to increase academic achievement but rather for other reasons like child-care</a:t>
            </a:r>
          </a:p>
          <a:p>
            <a:r>
              <a:rPr lang="en-US" sz="3000" dirty="0" smtClean="0"/>
              <a:t>Some students see tutoring as consumption that should provide immediate gratification instead of an investment that has deferred benefits. </a:t>
            </a:r>
          </a:p>
          <a:p>
            <a:pPr>
              <a:buNone/>
            </a:pP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623" y="-77084"/>
            <a:ext cx="8625477" cy="10443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Limitations of Theories of Corruption 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1623" y="2370667"/>
            <a:ext cx="8625477" cy="2915396"/>
          </a:xfrm>
        </p:spPr>
        <p:txBody>
          <a:bodyPr>
            <a:noAutofit/>
          </a:bodyPr>
          <a:lstStyle/>
          <a:p>
            <a:r>
              <a:rPr lang="en-US" sz="3000" dirty="0" smtClean="0"/>
              <a:t>Some teachers allow poor students to attend shadow education free of charge.</a:t>
            </a:r>
          </a:p>
          <a:p>
            <a:r>
              <a:rPr lang="en-US" sz="3000" dirty="0" smtClean="0"/>
              <a:t>Others only provide it because of demand.</a:t>
            </a:r>
          </a:p>
          <a:p>
            <a:r>
              <a:rPr lang="en-US" sz="3000" dirty="0" smtClean="0"/>
              <a:t>Still others use it to innovate their teaching practices.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732" y="2914356"/>
            <a:ext cx="30431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/>
              <a:t>Education</a:t>
            </a:r>
            <a:endParaRPr lang="en-US" sz="4500" dirty="0"/>
          </a:p>
        </p:txBody>
      </p:sp>
      <p:cxnSp>
        <p:nvCxnSpPr>
          <p:cNvPr id="6" name="Straight Connector 5"/>
          <p:cNvCxnSpPr/>
          <p:nvPr/>
        </p:nvCxnSpPr>
        <p:spPr>
          <a:xfrm rot="5400000" flipH="1" flipV="1">
            <a:off x="1507570" y="1230769"/>
            <a:ext cx="1546418" cy="1489414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48373" y="442127"/>
            <a:ext cx="32836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500" dirty="0" smtClean="0"/>
              <a:t>Mainstream </a:t>
            </a:r>
          </a:p>
          <a:p>
            <a:pPr algn="ctr"/>
            <a:r>
              <a:rPr lang="en-US" sz="4500" dirty="0" smtClean="0"/>
              <a:t>Schooling</a:t>
            </a:r>
            <a:endParaRPr lang="en-US" sz="45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536072" y="4026883"/>
            <a:ext cx="1489414" cy="1154717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25486" y="4893733"/>
            <a:ext cx="27981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500" dirty="0" smtClean="0"/>
              <a:t>Shadow </a:t>
            </a:r>
          </a:p>
          <a:p>
            <a:pPr algn="ctr"/>
            <a:r>
              <a:rPr lang="en-US" sz="4500" dirty="0" smtClean="0"/>
              <a:t>Education</a:t>
            </a:r>
            <a:endParaRPr lang="en-US" sz="4500" dirty="0"/>
          </a:p>
        </p:txBody>
      </p:sp>
      <p:cxnSp>
        <p:nvCxnSpPr>
          <p:cNvPr id="13" name="Straight Connector 12"/>
          <p:cNvCxnSpPr/>
          <p:nvPr/>
        </p:nvCxnSpPr>
        <p:spPr>
          <a:xfrm rot="10800000">
            <a:off x="5823642" y="1202267"/>
            <a:ext cx="1627026" cy="965200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V="1">
            <a:off x="5823643" y="4334932"/>
            <a:ext cx="1627025" cy="1063383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32032" y="2549555"/>
            <a:ext cx="27981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500" dirty="0" smtClean="0"/>
              <a:t>Hybrid </a:t>
            </a:r>
          </a:p>
          <a:p>
            <a:pPr algn="ctr"/>
            <a:r>
              <a:rPr lang="en-US" sz="4500" dirty="0" smtClean="0"/>
              <a:t>Education</a:t>
            </a:r>
            <a:endParaRPr lang="en-US" sz="4500" dirty="0"/>
          </a:p>
        </p:txBody>
      </p:sp>
      <p:cxnSp>
        <p:nvCxnSpPr>
          <p:cNvPr id="17" name="Straight Connector 16"/>
          <p:cNvCxnSpPr>
            <a:stCxn id="12" idx="0"/>
          </p:cNvCxnSpPr>
          <p:nvPr/>
        </p:nvCxnSpPr>
        <p:spPr>
          <a:xfrm rot="16200000" flipV="1">
            <a:off x="2936632" y="3405801"/>
            <a:ext cx="2974277" cy="1588"/>
          </a:xfrm>
          <a:prstGeom prst="line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140</TotalTime>
  <Words>785</Words>
  <Application>Microsoft Macintosh PowerPoint</Application>
  <PresentationFormat>On-screen Show (4:3)</PresentationFormat>
  <Paragraphs>87</Paragraphs>
  <Slides>13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Theorizing Educational Capitalism: Shadows, Commodities, and Social Relations</vt:lpstr>
      <vt:lpstr>Outline</vt:lpstr>
      <vt:lpstr>Education in Cambodia</vt:lpstr>
      <vt:lpstr>Privatization in/of education</vt:lpstr>
      <vt:lpstr>Current Theories on Shadow Education</vt:lpstr>
      <vt:lpstr>Limitations of Limited Supply Theory</vt:lpstr>
      <vt:lpstr>Limitations of Human Capital Theory</vt:lpstr>
      <vt:lpstr>Limitations of Theories of Corruption  </vt:lpstr>
      <vt:lpstr>Slide 9</vt:lpstr>
      <vt:lpstr>Educational Capitalism</vt:lpstr>
      <vt:lpstr>Social Relations </vt:lpstr>
      <vt:lpstr>The Political Economy of Education</vt:lpstr>
      <vt:lpstr>Educational Capitalism &amp; Nation-State</vt:lpstr>
    </vt:vector>
  </TitlesOfParts>
  <Company>Lehigh University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Theorizing Educational Capitalism: Shadows, Commodities, and Social Relations</dc:title>
  <dc:creator>William Brehm</dc:creator>
  <cp:lastModifiedBy>William Brehm</cp:lastModifiedBy>
  <cp:revision>16</cp:revision>
  <dcterms:created xsi:type="dcterms:W3CDTF">2013-02-24T02:58:05Z</dcterms:created>
  <dcterms:modified xsi:type="dcterms:W3CDTF">2013-02-24T03:23:24Z</dcterms:modified>
</cp:coreProperties>
</file>