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Override PartName="/ppt/charts/chart1.xml" ContentType="application/vnd.openxmlformats-officedocument.drawingml.char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Default Extension="rels" ContentType="application/vnd.openxmlformats-package.relationships+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7"/>
  </p:notesMasterIdLst>
  <p:sldIdLst>
    <p:sldId id="270" r:id="rId2"/>
    <p:sldId id="272" r:id="rId3"/>
    <p:sldId id="256" r:id="rId4"/>
    <p:sldId id="268" r:id="rId5"/>
    <p:sldId id="257" r:id="rId6"/>
    <p:sldId id="260" r:id="rId7"/>
    <p:sldId id="258" r:id="rId8"/>
    <p:sldId id="259" r:id="rId9"/>
    <p:sldId id="261" r:id="rId10"/>
    <p:sldId id="266" r:id="rId11"/>
    <p:sldId id="262" r:id="rId12"/>
    <p:sldId id="263" r:id="rId13"/>
    <p:sldId id="264" r:id="rId14"/>
    <p:sldId id="271" r:id="rId15"/>
    <p:sldId id="27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2" d="100"/>
          <a:sy n="92" d="100"/>
        </p:scale>
        <p:origin x="-80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TLC:PROJECT:CRCP:Research:Peri:Final%20report:Mono's%20file:Attendance_Analysis_Fin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
  <c:chart>
    <c:title>
      <c:tx>
        <c:rich>
          <a:bodyPr/>
          <a:lstStyle/>
          <a:p>
            <a:pPr>
              <a:defRPr/>
            </a:pPr>
            <a:r>
              <a:rPr lang="en-US"/>
              <a:t>Average monthly score for Lower Secondary School students in urban area</a:t>
            </a:r>
          </a:p>
        </c:rich>
      </c:tx>
      <c:layout/>
    </c:title>
    <c:plotArea>
      <c:layout/>
      <c:barChart>
        <c:barDir val="col"/>
        <c:grouping val="clustered"/>
        <c:ser>
          <c:idx val="0"/>
          <c:order val="0"/>
          <c:tx>
            <c:strRef>
              <c:f>Figures!$B$29</c:f>
              <c:strCache>
                <c:ptCount val="1"/>
                <c:pt idx="0">
                  <c:v>Private tutoring students</c:v>
                </c:pt>
              </c:strCache>
            </c:strRef>
          </c:tx>
          <c:dLbls>
            <c:dLbl>
              <c:idx val="0"/>
              <c:layout/>
              <c:dLblPos val="inEnd"/>
              <c:showVal val="1"/>
            </c:dLbl>
            <c:dLbl>
              <c:idx val="1"/>
              <c:layout/>
              <c:dLblPos val="inEnd"/>
              <c:showVal val="1"/>
            </c:dLbl>
            <c:dLbl>
              <c:idx val="2"/>
              <c:layout/>
              <c:dLblPos val="inEnd"/>
              <c:showVal val="1"/>
            </c:dLbl>
            <c:delete val="1"/>
          </c:dLbls>
          <c:cat>
            <c:strRef>
              <c:f>Figures!$A$30:$A$32</c:f>
              <c:strCache>
                <c:ptCount val="3"/>
                <c:pt idx="0">
                  <c:v>Mathematics                        n= 58 (one class)</c:v>
                </c:pt>
                <c:pt idx="1">
                  <c:v>Chemistry                     n=95 (two classes)</c:v>
                </c:pt>
                <c:pt idx="2">
                  <c:v>Khmer                          n=90 (two classes)</c:v>
                </c:pt>
              </c:strCache>
            </c:strRef>
          </c:cat>
          <c:val>
            <c:numRef>
              <c:f>Figures!$B$30:$B$32</c:f>
              <c:numCache>
                <c:formatCode>General</c:formatCode>
                <c:ptCount val="3"/>
                <c:pt idx="0">
                  <c:v>7.42</c:v>
                </c:pt>
                <c:pt idx="1">
                  <c:v>6.87</c:v>
                </c:pt>
                <c:pt idx="2">
                  <c:v>8.3</c:v>
                </c:pt>
              </c:numCache>
            </c:numRef>
          </c:val>
        </c:ser>
        <c:ser>
          <c:idx val="1"/>
          <c:order val="1"/>
          <c:tx>
            <c:strRef>
              <c:f>Figures!$C$29</c:f>
              <c:strCache>
                <c:ptCount val="1"/>
                <c:pt idx="0">
                  <c:v>Non-private tutoring students</c:v>
                </c:pt>
              </c:strCache>
            </c:strRef>
          </c:tx>
          <c:dLbls>
            <c:dLbl>
              <c:idx val="0"/>
              <c:layout/>
              <c:dLblPos val="inEnd"/>
              <c:showVal val="1"/>
            </c:dLbl>
            <c:dLbl>
              <c:idx val="1"/>
              <c:layout/>
              <c:dLblPos val="inEnd"/>
              <c:showVal val="1"/>
            </c:dLbl>
            <c:dLbl>
              <c:idx val="2"/>
              <c:layout/>
              <c:dLblPos val="inEnd"/>
              <c:showVal val="1"/>
            </c:dLbl>
            <c:delete val="1"/>
          </c:dLbls>
          <c:cat>
            <c:strRef>
              <c:f>Figures!$A$30:$A$32</c:f>
              <c:strCache>
                <c:ptCount val="3"/>
                <c:pt idx="0">
                  <c:v>Mathematics                        n= 58 (one class)</c:v>
                </c:pt>
                <c:pt idx="1">
                  <c:v>Chemistry                     n=95 (two classes)</c:v>
                </c:pt>
                <c:pt idx="2">
                  <c:v>Khmer                          n=90 (two classes)</c:v>
                </c:pt>
              </c:strCache>
            </c:strRef>
          </c:cat>
          <c:val>
            <c:numRef>
              <c:f>Figures!$C$30:$C$32</c:f>
              <c:numCache>
                <c:formatCode>General</c:formatCode>
                <c:ptCount val="3"/>
                <c:pt idx="0">
                  <c:v>3.5</c:v>
                </c:pt>
                <c:pt idx="1">
                  <c:v>3.64</c:v>
                </c:pt>
                <c:pt idx="2">
                  <c:v>3.76</c:v>
                </c:pt>
              </c:numCache>
            </c:numRef>
          </c:val>
        </c:ser>
        <c:axId val="516171032"/>
        <c:axId val="516174056"/>
      </c:barChart>
      <c:catAx>
        <c:axId val="516171032"/>
        <c:scaling>
          <c:orientation val="minMax"/>
        </c:scaling>
        <c:axPos val="b"/>
        <c:tickLblPos val="nextTo"/>
        <c:crossAx val="516174056"/>
        <c:crosses val="autoZero"/>
        <c:auto val="1"/>
        <c:lblAlgn val="ctr"/>
        <c:lblOffset val="100"/>
      </c:catAx>
      <c:valAx>
        <c:axId val="516174056"/>
        <c:scaling>
          <c:orientation val="minMax"/>
        </c:scaling>
        <c:axPos val="l"/>
        <c:majorGridlines/>
        <c:title>
          <c:tx>
            <c:rich>
              <a:bodyPr/>
              <a:lstStyle/>
              <a:p>
                <a:pPr>
                  <a:defRPr/>
                </a:pPr>
                <a:r>
                  <a:rPr lang="en-US"/>
                  <a:t>Average score (out of 10 points)</a:t>
                </a:r>
              </a:p>
            </c:rich>
          </c:tx>
          <c:layout/>
        </c:title>
        <c:numFmt formatCode="General" sourceLinked="1"/>
        <c:tickLblPos val="nextTo"/>
        <c:crossAx val="516171032"/>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D79DD4-6C3E-B04A-9C3A-FD1BA77AD119}" type="datetimeFigureOut">
              <a:rPr lang="en-US" smtClean="0"/>
              <a:pPr/>
              <a:t>4/22/12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270703-4238-3848-92E1-212845F229B0}"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927038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main points: (1)</a:t>
            </a:r>
            <a:r>
              <a:rPr lang="en-US" baseline="0" dirty="0" smtClean="0"/>
              <a:t> shadow education does not work for understanding the main type of private tutoring in Cambodia and (2) the combination of public and private school has serious equity impacts</a:t>
            </a:r>
            <a:endParaRPr lang="en-US" dirty="0"/>
          </a:p>
        </p:txBody>
      </p:sp>
      <p:sp>
        <p:nvSpPr>
          <p:cNvPr id="4" name="Slide Number Placeholder 3"/>
          <p:cNvSpPr>
            <a:spLocks noGrp="1"/>
          </p:cNvSpPr>
          <p:nvPr>
            <p:ph type="sldNum" sz="quarter" idx="10"/>
          </p:nvPr>
        </p:nvSpPr>
        <p:spPr/>
        <p:txBody>
          <a:bodyPr/>
          <a:lstStyle/>
          <a:p>
            <a:fld id="{E6270703-4238-3848-92E1-212845F229B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are concerned with the privatization of education. Within mainstream education myriad</a:t>
            </a:r>
            <a:r>
              <a:rPr lang="en-US" baseline="0" dirty="0" smtClean="0"/>
              <a:t> ways of privatization have occurred, from sport fields being sponsored by Nike to entire curriculums being designed by </a:t>
            </a:r>
            <a:r>
              <a:rPr lang="en-US" baseline="0" dirty="0" err="1" smtClean="0"/>
              <a:t>Pearsons</a:t>
            </a:r>
            <a:r>
              <a:rPr lang="en-US" baseline="0" dirty="0" smtClean="0"/>
              <a:t>. Interestingly, the issue of private tutoring has remained somewhat underdeveloped/underexplored in relation to the privatization of public education. Mark Bray pointed this out in his report of shadow education in Europe. And yet private tutoring is a major area where private money is flowing worldwide, and increasingly so. </a:t>
            </a:r>
          </a:p>
          <a:p>
            <a:endParaRPr lang="en-US" baseline="0" dirty="0" smtClean="0"/>
          </a:p>
          <a:p>
            <a:r>
              <a:rPr lang="en-US" baseline="0" dirty="0" smtClean="0"/>
              <a:t>Perhaps one of the reasons for this is the way in which we have conceptualized private tutoring as related to, but separate form mainstream schooling. Keeping it separate makes the entire phenomena a private space: only parents who can afford it for whatever reason send their children to private tutoring. </a:t>
            </a:r>
          </a:p>
          <a:p>
            <a:endParaRPr lang="en-US" dirty="0" smtClean="0"/>
          </a:p>
          <a:p>
            <a:r>
              <a:rPr lang="en-US" dirty="0" smtClean="0"/>
              <a:t>But</a:t>
            </a:r>
            <a:r>
              <a:rPr lang="en-US" baseline="0" dirty="0" smtClean="0"/>
              <a:t> what if there is privatization of education through private tutoring happening inside mainstream schooling? Is that “shadow education” or something different?</a:t>
            </a:r>
            <a:endParaRPr lang="en-US" dirty="0"/>
          </a:p>
        </p:txBody>
      </p:sp>
      <p:sp>
        <p:nvSpPr>
          <p:cNvPr id="4" name="Slide Number Placeholder 3"/>
          <p:cNvSpPr>
            <a:spLocks noGrp="1"/>
          </p:cNvSpPr>
          <p:nvPr>
            <p:ph type="sldNum" sz="quarter" idx="10"/>
          </p:nvPr>
        </p:nvSpPr>
        <p:spPr/>
        <p:txBody>
          <a:bodyPr/>
          <a:lstStyle/>
          <a:p>
            <a:fld id="{E6270703-4238-3848-92E1-212845F229B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do we know</a:t>
            </a:r>
            <a:r>
              <a:rPr lang="en-US" baseline="0" dirty="0" smtClean="0"/>
              <a:t> mainstream education is a combination of public and private schooling?</a:t>
            </a:r>
            <a:endParaRPr lang="en-US" dirty="0"/>
          </a:p>
        </p:txBody>
      </p:sp>
      <p:sp>
        <p:nvSpPr>
          <p:cNvPr id="4" name="Slide Number Placeholder 3"/>
          <p:cNvSpPr>
            <a:spLocks noGrp="1"/>
          </p:cNvSpPr>
          <p:nvPr>
            <p:ph type="sldNum" sz="quarter" idx="10"/>
          </p:nvPr>
        </p:nvSpPr>
        <p:spPr/>
        <p:txBody>
          <a:bodyPr/>
          <a:lstStyle/>
          <a:p>
            <a:fld id="{E6270703-4238-3848-92E1-212845F229B0}"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does a P-P system of education do?</a:t>
            </a:r>
            <a:endParaRPr lang="en-US" dirty="0"/>
          </a:p>
        </p:txBody>
      </p:sp>
      <p:sp>
        <p:nvSpPr>
          <p:cNvPr id="4" name="Slide Number Placeholder 3"/>
          <p:cNvSpPr>
            <a:spLocks noGrp="1"/>
          </p:cNvSpPr>
          <p:nvPr>
            <p:ph type="sldNum" sz="quarter" idx="10"/>
          </p:nvPr>
        </p:nvSpPr>
        <p:spPr/>
        <p:txBody>
          <a:bodyPr/>
          <a:lstStyle/>
          <a:p>
            <a:fld id="{E6270703-4238-3848-92E1-212845F229B0}"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Achievement </a:t>
            </a:r>
            <a:endParaRPr lang="en-US" dirty="0"/>
          </a:p>
        </p:txBody>
      </p:sp>
      <p:sp>
        <p:nvSpPr>
          <p:cNvPr id="4" name="Slide Number Placeholder 3"/>
          <p:cNvSpPr>
            <a:spLocks noGrp="1"/>
          </p:cNvSpPr>
          <p:nvPr>
            <p:ph type="sldNum" sz="quarter" idx="10"/>
          </p:nvPr>
        </p:nvSpPr>
        <p:spPr/>
        <p:txBody>
          <a:bodyPr/>
          <a:lstStyle/>
          <a:p>
            <a:fld id="{E6270703-4238-3848-92E1-212845F229B0}"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Values</a:t>
            </a:r>
            <a:endParaRPr lang="en-US" dirty="0"/>
          </a:p>
        </p:txBody>
      </p:sp>
      <p:sp>
        <p:nvSpPr>
          <p:cNvPr id="4" name="Slide Number Placeholder 3"/>
          <p:cNvSpPr>
            <a:spLocks noGrp="1"/>
          </p:cNvSpPr>
          <p:nvPr>
            <p:ph type="sldNum" sz="quarter" idx="10"/>
          </p:nvPr>
        </p:nvSpPr>
        <p:spPr/>
        <p:txBody>
          <a:bodyPr/>
          <a:lstStyle/>
          <a:p>
            <a:fld id="{E6270703-4238-3848-92E1-212845F229B0}"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Society</a:t>
            </a:r>
            <a:endParaRPr lang="en-US" dirty="0"/>
          </a:p>
        </p:txBody>
      </p:sp>
      <p:sp>
        <p:nvSpPr>
          <p:cNvPr id="4" name="Slide Number Placeholder 3"/>
          <p:cNvSpPr>
            <a:spLocks noGrp="1"/>
          </p:cNvSpPr>
          <p:nvPr>
            <p:ph type="sldNum" sz="quarter" idx="10"/>
          </p:nvPr>
        </p:nvSpPr>
        <p:spPr/>
        <p:txBody>
          <a:bodyPr/>
          <a:lstStyle/>
          <a:p>
            <a:fld id="{E6270703-4238-3848-92E1-212845F229B0}"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ED9401-DD39-384E-BF04-E10B324F2CD1}" type="datetimeFigureOut">
              <a:rPr lang="en-US" smtClean="0"/>
              <a:pPr/>
              <a:t>4/22/12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ED9401-DD39-384E-BF04-E10B324F2CD1}" type="datetimeFigureOut">
              <a:rPr lang="en-US" smtClean="0"/>
              <a:pPr/>
              <a:t>4/22/12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ED9401-DD39-384E-BF04-E10B324F2CD1}" type="datetimeFigureOut">
              <a:rPr lang="en-US" smtClean="0"/>
              <a:pPr/>
              <a:t>4/22/12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ED9401-DD39-384E-BF04-E10B324F2CD1}" type="datetimeFigureOut">
              <a:rPr lang="en-US" smtClean="0"/>
              <a:pPr/>
              <a:t>4/22/12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ED9401-DD39-384E-BF04-E10B324F2CD1}" type="datetimeFigureOut">
              <a:rPr lang="en-US" smtClean="0"/>
              <a:pPr/>
              <a:t>4/22/12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ED9401-DD39-384E-BF04-E10B324F2CD1}" type="datetimeFigureOut">
              <a:rPr lang="en-US" smtClean="0"/>
              <a:pPr/>
              <a:t>4/22/12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ED9401-DD39-384E-BF04-E10B324F2CD1}" type="datetimeFigureOut">
              <a:rPr lang="en-US" smtClean="0"/>
              <a:pPr/>
              <a:t>4/22/12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ED9401-DD39-384E-BF04-E10B324F2CD1}" type="datetimeFigureOut">
              <a:rPr lang="en-US" smtClean="0"/>
              <a:pPr/>
              <a:t>4/22/12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ED9401-DD39-384E-BF04-E10B324F2CD1}" type="datetimeFigureOut">
              <a:rPr lang="en-US" smtClean="0"/>
              <a:pPr/>
              <a:t>4/22/12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ED9401-DD39-384E-BF04-E10B324F2CD1}" type="datetimeFigureOut">
              <a:rPr lang="en-US" smtClean="0"/>
              <a:pPr/>
              <a:t>4/22/12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ED9401-DD39-384E-BF04-E10B324F2CD1}" type="datetimeFigureOut">
              <a:rPr lang="en-US" smtClean="0"/>
              <a:pPr/>
              <a:t>4/22/12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DC55F4-0BBE-4945-A586-601EF2D9A6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ED9401-DD39-384E-BF04-E10B324F2CD1}" type="datetimeFigureOut">
              <a:rPr lang="en-US" smtClean="0"/>
              <a:pPr/>
              <a:t>4/22/12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DC55F4-0BBE-4945-A586-601EF2D9A6C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Macintosh%20HD:Users:WCBrehm:Downloads:PERI_March%205-is-1.docx!OLE_LINK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1684300"/>
            <a:ext cx="9144000" cy="1143000"/>
          </a:xfrm>
        </p:spPr>
        <p:txBody>
          <a:bodyPr>
            <a:noAutofit/>
          </a:bodyPr>
          <a:lstStyle/>
          <a:p>
            <a:r>
              <a:rPr lang="en-US" sz="6000" dirty="0" smtClean="0"/>
              <a:t>The </a:t>
            </a:r>
            <a:r>
              <a:rPr lang="en-US" sz="6000" dirty="0" smtClean="0">
                <a:solidFill>
                  <a:srgbClr val="FF0000"/>
                </a:solidFill>
              </a:rPr>
              <a:t>Hidden </a:t>
            </a:r>
            <a:r>
              <a:rPr lang="en-US" sz="6000" dirty="0" smtClean="0"/>
              <a:t>Privatization of Public Education in Cambodia</a:t>
            </a:r>
            <a:endParaRPr lang="en-US" sz="6000" dirty="0"/>
          </a:p>
        </p:txBody>
      </p:sp>
      <p:sp>
        <p:nvSpPr>
          <p:cNvPr id="4" name="TextBox 3"/>
          <p:cNvSpPr txBox="1"/>
          <p:nvPr/>
        </p:nvSpPr>
        <p:spPr>
          <a:xfrm>
            <a:off x="609600" y="4301067"/>
            <a:ext cx="7958667" cy="1077218"/>
          </a:xfrm>
          <a:prstGeom prst="rect">
            <a:avLst/>
          </a:prstGeom>
          <a:noFill/>
        </p:spPr>
        <p:txBody>
          <a:bodyPr wrap="square" rtlCol="0">
            <a:spAutoFit/>
          </a:bodyPr>
          <a:lstStyle/>
          <a:p>
            <a:pPr algn="ctr"/>
            <a:r>
              <a:rPr lang="en-US" sz="3200" i="1" dirty="0" smtClean="0"/>
              <a:t>William C. Brehm, This Life Cambodia</a:t>
            </a:r>
          </a:p>
          <a:p>
            <a:pPr algn="ctr"/>
            <a:r>
              <a:rPr lang="en-US" sz="3200" i="1" dirty="0" err="1" smtClean="0"/>
              <a:t>Iveta</a:t>
            </a:r>
            <a:r>
              <a:rPr lang="en-US" sz="3200" i="1" dirty="0" smtClean="0"/>
              <a:t> </a:t>
            </a:r>
            <a:r>
              <a:rPr lang="en-US" sz="3200" i="1" dirty="0" err="1" smtClean="0"/>
              <a:t>Silova</a:t>
            </a:r>
            <a:r>
              <a:rPr lang="en-US" sz="3200" i="1" dirty="0" smtClean="0"/>
              <a:t>, Lehigh University</a:t>
            </a:r>
            <a:endParaRPr lang="en-US" sz="32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05925"/>
            <a:ext cx="8229600" cy="1143000"/>
          </a:xfrm>
        </p:spPr>
        <p:txBody>
          <a:bodyPr>
            <a:noAutofit/>
          </a:bodyPr>
          <a:lstStyle/>
          <a:p>
            <a:r>
              <a:rPr lang="en-US" sz="6000" dirty="0" smtClean="0"/>
              <a:t>A </a:t>
            </a:r>
            <a:r>
              <a:rPr lang="en-US" sz="6000" dirty="0" smtClean="0">
                <a:solidFill>
                  <a:srgbClr val="FF0000"/>
                </a:solidFill>
              </a:rPr>
              <a:t>public-private</a:t>
            </a:r>
            <a:r>
              <a:rPr lang="en-US" sz="6000" dirty="0" smtClean="0"/>
              <a:t> system of education </a:t>
            </a:r>
            <a:r>
              <a:rPr lang="en-US" sz="6000" dirty="0" smtClean="0">
                <a:solidFill>
                  <a:srgbClr val="FF0000"/>
                </a:solidFill>
              </a:rPr>
              <a:t>impacts:</a:t>
            </a:r>
            <a:br>
              <a:rPr lang="en-US" sz="6000" dirty="0" smtClean="0">
                <a:solidFill>
                  <a:srgbClr val="FF0000"/>
                </a:solidFill>
              </a:rPr>
            </a:br>
            <a:r>
              <a:rPr lang="en-US" sz="6000" dirty="0" smtClean="0">
                <a:solidFill>
                  <a:srgbClr val="FF0000"/>
                </a:solidFill>
              </a:rPr>
              <a:t/>
            </a:r>
            <a:br>
              <a:rPr lang="en-US" sz="6000" dirty="0" smtClean="0">
                <a:solidFill>
                  <a:srgbClr val="FF0000"/>
                </a:solidFill>
              </a:rPr>
            </a:br>
            <a:r>
              <a:rPr lang="en-US" sz="6000" dirty="0" smtClean="0">
                <a:solidFill>
                  <a:srgbClr val="FF0000"/>
                </a:solidFill>
              </a:rPr>
              <a:t> </a:t>
            </a:r>
            <a:r>
              <a:rPr lang="en-US" sz="6000" dirty="0" smtClean="0"/>
              <a:t>ACHIEVEMENT </a:t>
            </a:r>
            <a:br>
              <a:rPr lang="en-US" sz="6000" dirty="0" smtClean="0"/>
            </a:br>
            <a:r>
              <a:rPr lang="en-US" sz="6000" dirty="0" smtClean="0"/>
              <a:t>VALUES</a:t>
            </a:r>
            <a:br>
              <a:rPr lang="en-US" sz="6000" dirty="0" smtClean="0"/>
            </a:br>
            <a:r>
              <a:rPr lang="en-US" sz="6000" dirty="0" smtClean="0"/>
              <a:t>SOCIETY </a:t>
            </a:r>
            <a:endParaRPr lang="en-US" sz="6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 2"/>
          <p:cNvGraphicFramePr/>
          <p:nvPr/>
        </p:nvGraphicFramePr>
        <p:xfrm>
          <a:off x="0" y="234698"/>
          <a:ext cx="9144000" cy="596407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515519"/>
            <a:ext cx="9144000" cy="1681425"/>
          </a:xfrm>
        </p:spPr>
        <p:txBody>
          <a:bodyPr>
            <a:noAutofit/>
          </a:bodyPr>
          <a:lstStyle/>
          <a:p>
            <a:r>
              <a:rPr lang="en-US" sz="6600" dirty="0" smtClean="0"/>
              <a:t>Out of </a:t>
            </a:r>
            <a:r>
              <a:rPr lang="en-US" sz="6600" dirty="0" smtClean="0">
                <a:solidFill>
                  <a:srgbClr val="FF0000"/>
                </a:solidFill>
              </a:rPr>
              <a:t>444 students</a:t>
            </a:r>
            <a:r>
              <a:rPr lang="en-US" sz="6600" dirty="0" smtClean="0"/>
              <a:t> in 6 schools</a:t>
            </a:r>
            <a:br>
              <a:rPr lang="en-US" sz="6600" dirty="0" smtClean="0"/>
            </a:br>
            <a:r>
              <a:rPr lang="en-US" sz="6600" dirty="0" smtClean="0"/>
              <a:t/>
            </a:r>
            <a:br>
              <a:rPr lang="en-US" sz="6600" dirty="0" smtClean="0"/>
            </a:br>
            <a:r>
              <a:rPr lang="en-US" sz="6600" dirty="0" smtClean="0">
                <a:solidFill>
                  <a:srgbClr val="FF0000"/>
                </a:solidFill>
              </a:rPr>
              <a:t>59 percent</a:t>
            </a:r>
            <a:r>
              <a:rPr lang="en-US" sz="6600" dirty="0" smtClean="0"/>
              <a:t> attended private tutoring </a:t>
            </a:r>
            <a:endParaRPr lang="en-US" sz="6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3051079"/>
            <a:ext cx="9144000" cy="1143000"/>
          </a:xfrm>
        </p:spPr>
        <p:txBody>
          <a:bodyPr>
            <a:normAutofit fontScale="90000"/>
          </a:bodyPr>
          <a:lstStyle/>
          <a:p>
            <a:r>
              <a:rPr lang="en-US" sz="6667" dirty="0"/>
              <a:t>“I want to attend private tutoring because I don’t want other students to </a:t>
            </a:r>
            <a:r>
              <a:rPr lang="en-US" sz="6667" dirty="0">
                <a:solidFill>
                  <a:srgbClr val="FF0000"/>
                </a:solidFill>
              </a:rPr>
              <a:t>look down on me</a:t>
            </a:r>
            <a:r>
              <a:rPr lang="en-US" sz="6667" dirty="0"/>
              <a:t> as I am not </a:t>
            </a:r>
            <a:r>
              <a:rPr lang="en-US" sz="6667" i="1" dirty="0"/>
              <a:t>smart</a:t>
            </a:r>
            <a:r>
              <a:rPr lang="en-US" sz="6667" dirty="0"/>
              <a:t>.</a:t>
            </a:r>
            <a:r>
              <a:rPr lang="en-US" sz="6667" dirty="0" smtClean="0"/>
              <a:t>”</a:t>
            </a:r>
            <a:r>
              <a:rPr lang="en-US" dirty="0" smtClean="0"/>
              <a:t> </a:t>
            </a:r>
            <a:br>
              <a:rPr lang="en-US" dirty="0" smtClean="0"/>
            </a:br>
            <a:r>
              <a:rPr lang="en-US" dirty="0" smtClean="0"/>
              <a:t/>
            </a:r>
            <a:br>
              <a:rPr lang="en-US" dirty="0" smtClean="0"/>
            </a:br>
            <a:r>
              <a:rPr lang="en-US" dirty="0" smtClean="0"/>
              <a:t>– Grade 6 Student</a:t>
            </a:r>
            <a:br>
              <a:rPr lang="en-US" dirty="0" smtClean="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955"/>
            <a:ext cx="8229600" cy="1143000"/>
          </a:xfrm>
        </p:spPr>
        <p:txBody>
          <a:bodyPr/>
          <a:lstStyle/>
          <a:p>
            <a:r>
              <a:rPr lang="en-US" dirty="0" smtClean="0"/>
              <a:t>Conclusions</a:t>
            </a:r>
            <a:endParaRPr lang="en-US" dirty="0"/>
          </a:p>
        </p:txBody>
      </p:sp>
      <p:sp>
        <p:nvSpPr>
          <p:cNvPr id="3" name="Content Placeholder 2"/>
          <p:cNvSpPr>
            <a:spLocks noGrp="1"/>
          </p:cNvSpPr>
          <p:nvPr>
            <p:ph idx="1"/>
          </p:nvPr>
        </p:nvSpPr>
        <p:spPr>
          <a:xfrm>
            <a:off x="0" y="1185334"/>
            <a:ext cx="9144000" cy="4940830"/>
          </a:xfrm>
        </p:spPr>
        <p:txBody>
          <a:bodyPr>
            <a:noAutofit/>
          </a:bodyPr>
          <a:lstStyle/>
          <a:p>
            <a:r>
              <a:rPr lang="en-US" sz="3600" dirty="0" smtClean="0">
                <a:solidFill>
                  <a:srgbClr val="FFFFFF"/>
                </a:solidFill>
                <a:latin typeface="Calibri (Headings)"/>
                <a:cs typeface="Calibri (Headings)"/>
              </a:rPr>
              <a:t>When education is </a:t>
            </a:r>
            <a:r>
              <a:rPr lang="en-US" sz="3600" dirty="0" smtClean="0">
                <a:solidFill>
                  <a:srgbClr val="FF0000"/>
                </a:solidFill>
                <a:latin typeface="Calibri (Headings)"/>
                <a:cs typeface="Calibri (Headings)"/>
              </a:rPr>
              <a:t>treated like a</a:t>
            </a:r>
            <a:r>
              <a:rPr lang="en-US" sz="3600" dirty="0" smtClean="0">
                <a:solidFill>
                  <a:srgbClr val="FFFFFF"/>
                </a:solidFill>
                <a:latin typeface="Calibri (Headings)"/>
                <a:cs typeface="Calibri (Headings)"/>
              </a:rPr>
              <a:t> </a:t>
            </a:r>
            <a:r>
              <a:rPr lang="en-US" sz="3600" dirty="0" smtClean="0">
                <a:solidFill>
                  <a:srgbClr val="FF0000"/>
                </a:solidFill>
                <a:latin typeface="Calibri (Headings)"/>
                <a:cs typeface="Calibri (Headings)"/>
              </a:rPr>
              <a:t>commodity</a:t>
            </a:r>
            <a:r>
              <a:rPr lang="en-US" sz="3600" dirty="0" smtClean="0">
                <a:solidFill>
                  <a:srgbClr val="FFFFFF"/>
                </a:solidFill>
                <a:latin typeface="Calibri (Headings)"/>
                <a:cs typeface="Calibri (Headings)"/>
              </a:rPr>
              <a:t>, the hybridization of public and private schooling is possible.</a:t>
            </a:r>
            <a:r>
              <a:rPr lang="en-US" sz="3600" dirty="0" smtClean="0">
                <a:solidFill>
                  <a:srgbClr val="FFFFFF"/>
                </a:solidFill>
              </a:rPr>
              <a:t> </a:t>
            </a:r>
          </a:p>
          <a:p>
            <a:pPr marL="0" indent="0">
              <a:buNone/>
            </a:pPr>
            <a:endParaRPr lang="en-US" sz="3600" dirty="0" smtClean="0">
              <a:solidFill>
                <a:srgbClr val="FFFFFF"/>
              </a:solidFill>
            </a:endParaRPr>
          </a:p>
          <a:p>
            <a:r>
              <a:rPr lang="en-US" sz="3600" dirty="0" smtClean="0">
                <a:solidFill>
                  <a:srgbClr val="FFFFFF"/>
                </a:solidFill>
              </a:rPr>
              <a:t>Education as an individual good instead of a public good </a:t>
            </a:r>
            <a:r>
              <a:rPr lang="en-US" sz="3600" dirty="0" smtClean="0">
                <a:solidFill>
                  <a:srgbClr val="FF0000"/>
                </a:solidFill>
              </a:rPr>
              <a:t>changes the social contract</a:t>
            </a:r>
            <a:r>
              <a:rPr lang="en-US" sz="3600" dirty="0" smtClean="0">
                <a:solidFill>
                  <a:srgbClr val="FFFFFF"/>
                </a:solidFill>
              </a:rPr>
              <a:t> between government and citizen.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15839" y="1393110"/>
            <a:ext cx="8437519" cy="4911210"/>
          </a:xfrm>
        </p:spPr>
        <p:txBody>
          <a:bodyPr>
            <a:normAutofit fontScale="92500" lnSpcReduction="10000"/>
          </a:bodyPr>
          <a:lstStyle/>
          <a:p>
            <a:r>
              <a:rPr lang="en-US" dirty="0" smtClean="0"/>
              <a:t>Private tutoring is</a:t>
            </a:r>
            <a:r>
              <a:rPr lang="en-US" dirty="0" smtClean="0">
                <a:solidFill>
                  <a:srgbClr val="FF0000"/>
                </a:solidFill>
              </a:rPr>
              <a:t> not a “shadow”</a:t>
            </a:r>
            <a:r>
              <a:rPr lang="en-US" dirty="0" smtClean="0"/>
              <a:t> of mainstream schooling only</a:t>
            </a:r>
          </a:p>
          <a:p>
            <a:endParaRPr lang="en-US" dirty="0"/>
          </a:p>
          <a:p>
            <a:r>
              <a:rPr lang="en-US" dirty="0" smtClean="0"/>
              <a:t>It is a major mechanism/manifestation of </a:t>
            </a:r>
            <a:r>
              <a:rPr lang="en-US" dirty="0" smtClean="0">
                <a:solidFill>
                  <a:srgbClr val="FF0000"/>
                </a:solidFill>
              </a:rPr>
              <a:t>privatization of public education</a:t>
            </a:r>
          </a:p>
          <a:p>
            <a:endParaRPr lang="en-US" dirty="0"/>
          </a:p>
          <a:p>
            <a:r>
              <a:rPr lang="en-US" dirty="0">
                <a:solidFill>
                  <a:srgbClr val="FFFFFF"/>
                </a:solidFill>
              </a:rPr>
              <a:t>New conceptualizations of private tutoring are needed to further our understanding of </a:t>
            </a:r>
            <a:r>
              <a:rPr lang="en-US" dirty="0" smtClean="0">
                <a:solidFill>
                  <a:srgbClr val="FFFFFF"/>
                </a:solidFill>
              </a:rPr>
              <a:t>the impact and implications of private tutoring as a form of </a:t>
            </a:r>
            <a:r>
              <a:rPr lang="en-US" dirty="0">
                <a:solidFill>
                  <a:srgbClr val="FF0000"/>
                </a:solidFill>
              </a:rPr>
              <a:t>privatization of public education</a:t>
            </a:r>
            <a:r>
              <a:rPr lang="en-US" dirty="0">
                <a:solidFill>
                  <a:srgbClr val="FFFFFF"/>
                </a:solidFill>
              </a:rPr>
              <a:t>.</a:t>
            </a:r>
          </a:p>
          <a:p>
            <a:endParaRPr lang="en-US" dirty="0" smtClean="0"/>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79627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Points</a:t>
            </a:r>
            <a:endParaRPr lang="en-US" dirty="0"/>
          </a:p>
        </p:txBody>
      </p:sp>
      <p:sp>
        <p:nvSpPr>
          <p:cNvPr id="3" name="Content Placeholder 2"/>
          <p:cNvSpPr>
            <a:spLocks noGrp="1"/>
          </p:cNvSpPr>
          <p:nvPr>
            <p:ph idx="1"/>
          </p:nvPr>
        </p:nvSpPr>
        <p:spPr>
          <a:xfrm>
            <a:off x="457200" y="1600200"/>
            <a:ext cx="8686800" cy="5257800"/>
          </a:xfrm>
        </p:spPr>
        <p:txBody>
          <a:bodyPr>
            <a:normAutofit/>
          </a:bodyPr>
          <a:lstStyle/>
          <a:p>
            <a:r>
              <a:rPr lang="en-US" sz="3600" dirty="0" smtClean="0"/>
              <a:t> “Shadow education” reaches its </a:t>
            </a:r>
            <a:r>
              <a:rPr lang="en-US" sz="3600" dirty="0" smtClean="0">
                <a:solidFill>
                  <a:srgbClr val="FF0000"/>
                </a:solidFill>
              </a:rPr>
              <a:t>conceptual limit</a:t>
            </a:r>
            <a:r>
              <a:rPr lang="en-US" sz="3600" dirty="0" smtClean="0"/>
              <a:t> when looking at the main type of private tutoring in Cambodia </a:t>
            </a:r>
          </a:p>
          <a:p>
            <a:r>
              <a:rPr lang="en-US" sz="3600" dirty="0" smtClean="0"/>
              <a:t>The </a:t>
            </a:r>
            <a:r>
              <a:rPr lang="en-US" sz="3600" dirty="0" smtClean="0">
                <a:solidFill>
                  <a:srgbClr val="FF0000"/>
                </a:solidFill>
              </a:rPr>
              <a:t>hybridization </a:t>
            </a:r>
            <a:r>
              <a:rPr lang="en-US" sz="3600" dirty="0" smtClean="0"/>
              <a:t>of public and private school has serious equity impacts for society</a:t>
            </a:r>
          </a:p>
          <a:p>
            <a:endParaRPr lang="en-US" sz="3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stretch>
            <a:fillRect/>
          </a:stretch>
        </p:blipFill>
        <p:spPr>
          <a:xfrm>
            <a:off x="-7160" y="717901"/>
            <a:ext cx="9151160" cy="616893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p:nvPr/>
        </p:nvSpPr>
        <p:spPr>
          <a:xfrm>
            <a:off x="0" y="0"/>
            <a:ext cx="9144000" cy="7179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Down Arrow 5"/>
          <p:cNvSpPr/>
          <p:nvPr/>
        </p:nvSpPr>
        <p:spPr>
          <a:xfrm>
            <a:off x="7086600" y="717901"/>
            <a:ext cx="685800" cy="1412524"/>
          </a:xfrm>
          <a:prstGeom prst="downArrow">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4920370" y="179456"/>
            <a:ext cx="4244671" cy="584776"/>
          </a:xfrm>
          <a:prstGeom prst="rect">
            <a:avLst/>
          </a:prstGeom>
          <a:noFill/>
        </p:spPr>
        <p:txBody>
          <a:bodyPr wrap="none" rtlCol="0">
            <a:spAutoFit/>
          </a:bodyPr>
          <a:lstStyle/>
          <a:p>
            <a:r>
              <a:rPr lang="en-US" sz="3200" dirty="0" smtClean="0">
                <a:solidFill>
                  <a:schemeClr val="bg1"/>
                </a:solidFill>
              </a:rPr>
              <a:t>Mainstream Schooling</a:t>
            </a:r>
            <a:endParaRPr lang="en-US" sz="3200" dirty="0">
              <a:solidFill>
                <a:schemeClr val="bg1"/>
              </a:solidFill>
            </a:endParaRPr>
          </a:p>
        </p:txBody>
      </p:sp>
      <p:sp>
        <p:nvSpPr>
          <p:cNvPr id="9" name="Down Arrow 8"/>
          <p:cNvSpPr/>
          <p:nvPr/>
        </p:nvSpPr>
        <p:spPr>
          <a:xfrm>
            <a:off x="1371600" y="1525535"/>
            <a:ext cx="685800" cy="1401281"/>
          </a:xfrm>
          <a:prstGeom prst="downArrow">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38598" y="907695"/>
            <a:ext cx="3606877" cy="584776"/>
          </a:xfrm>
          <a:prstGeom prst="rect">
            <a:avLst/>
          </a:prstGeom>
          <a:noFill/>
        </p:spPr>
        <p:txBody>
          <a:bodyPr wrap="none" rtlCol="0">
            <a:spAutoFit/>
          </a:bodyPr>
          <a:lstStyle/>
          <a:p>
            <a:r>
              <a:rPr lang="en-US" sz="3200" dirty="0" smtClean="0">
                <a:solidFill>
                  <a:schemeClr val="bg1"/>
                </a:solidFill>
              </a:rPr>
              <a:t>Shadow Education</a:t>
            </a:r>
            <a:endParaRPr lang="en-US" sz="3200" dirty="0">
              <a:solidFill>
                <a:schemeClr val="bg1"/>
              </a:solidFill>
            </a:endParaRPr>
          </a:p>
        </p:txBody>
      </p:sp>
      <p:sp>
        <p:nvSpPr>
          <p:cNvPr id="11" name="TextBox 10"/>
          <p:cNvSpPr txBox="1"/>
          <p:nvPr/>
        </p:nvSpPr>
        <p:spPr>
          <a:xfrm>
            <a:off x="680455" y="3062280"/>
            <a:ext cx="2469134" cy="2492990"/>
          </a:xfrm>
          <a:prstGeom prst="rect">
            <a:avLst/>
          </a:prstGeom>
          <a:noFill/>
        </p:spPr>
        <p:txBody>
          <a:bodyPr wrap="square" rtlCol="0">
            <a:spAutoFit/>
          </a:bodyPr>
          <a:lstStyle/>
          <a:p>
            <a:pPr>
              <a:buFont typeface="Arial"/>
              <a:buChar char="•"/>
            </a:pPr>
            <a:r>
              <a:rPr lang="en-US" sz="2400" dirty="0" smtClean="0">
                <a:solidFill>
                  <a:srgbClr val="FF0000"/>
                </a:solidFill>
                <a:effectLst>
                  <a:outerShdw blurRad="50800" dist="38100" dir="2700000">
                    <a:srgbClr val="000000">
                      <a:alpha val="43000"/>
                    </a:srgbClr>
                  </a:outerShdw>
                </a:effectLst>
              </a:rPr>
              <a:t>Enrichment</a:t>
            </a:r>
          </a:p>
          <a:p>
            <a:pPr>
              <a:buFont typeface="Arial"/>
              <a:buChar char="•"/>
            </a:pPr>
            <a:r>
              <a:rPr lang="en-US" sz="2400" dirty="0" smtClean="0">
                <a:solidFill>
                  <a:srgbClr val="FF0000"/>
                </a:solidFill>
                <a:effectLst>
                  <a:outerShdw blurRad="50800" dist="38100" dir="2700000">
                    <a:srgbClr val="000000">
                      <a:alpha val="43000"/>
                    </a:srgbClr>
                  </a:outerShdw>
                </a:effectLst>
              </a:rPr>
              <a:t>High-stakes Testing preparation</a:t>
            </a:r>
          </a:p>
          <a:p>
            <a:pPr>
              <a:buFont typeface="Arial"/>
              <a:buChar char="•"/>
            </a:pPr>
            <a:r>
              <a:rPr lang="en-US" sz="2400" dirty="0" smtClean="0">
                <a:solidFill>
                  <a:srgbClr val="FF0000"/>
                </a:solidFill>
                <a:effectLst>
                  <a:outerShdw blurRad="50800" dist="38100" dir="2700000">
                    <a:srgbClr val="000000">
                      <a:alpha val="43000"/>
                    </a:srgbClr>
                  </a:outerShdw>
                </a:effectLst>
              </a:rPr>
              <a:t>Remedial class</a:t>
            </a:r>
          </a:p>
          <a:p>
            <a:endParaRPr lang="en-US" dirty="0" smtClean="0">
              <a:effectLst>
                <a:outerShdw blurRad="50800" dist="38100" dir="2700000">
                  <a:srgbClr val="000000">
                    <a:alpha val="43000"/>
                  </a:srgbClr>
                </a:outerShdw>
              </a:effectLst>
            </a:endParaRPr>
          </a:p>
          <a:p>
            <a:endParaRPr lang="en-US" dirty="0">
              <a:effectLst>
                <a:outerShdw blurRad="50800" dist="38100" dir="2700000">
                  <a:srgbClr val="000000">
                    <a:alpha val="43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animBg="1"/>
      <p:bldP spid="10" grpId="0"/>
      <p:bldP spid="11"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76"/>
            <a:ext cx="8229600" cy="1143000"/>
          </a:xfrm>
        </p:spPr>
        <p:txBody>
          <a:bodyPr/>
          <a:lstStyle/>
          <a:p>
            <a:r>
              <a:rPr lang="en-US" dirty="0" smtClean="0"/>
              <a:t>Cambodian Private Tutoring</a:t>
            </a:r>
            <a:endParaRPr lang="en-US" dirty="0"/>
          </a:p>
        </p:txBody>
      </p:sp>
      <p:sp>
        <p:nvSpPr>
          <p:cNvPr id="6" name="Content Placeholder 5"/>
          <p:cNvSpPr>
            <a:spLocks noGrp="1"/>
          </p:cNvSpPr>
          <p:nvPr>
            <p:ph sz="half" idx="1"/>
          </p:nvPr>
        </p:nvSpPr>
        <p:spPr>
          <a:xfrm>
            <a:off x="0" y="2629299"/>
            <a:ext cx="4495800" cy="2340627"/>
          </a:xfrm>
        </p:spPr>
        <p:txBody>
          <a:bodyPr>
            <a:noAutofit/>
          </a:bodyPr>
          <a:lstStyle/>
          <a:p>
            <a:r>
              <a:rPr lang="en-US" sz="3200" dirty="0" smtClean="0"/>
              <a:t>Extra Study (to finish curriculum, supplement salary, provide space for new pedagogies?) </a:t>
            </a:r>
          </a:p>
          <a:p>
            <a:r>
              <a:rPr lang="en-US" sz="3200" dirty="0" smtClean="0"/>
              <a:t>Extra Study during holidays</a:t>
            </a:r>
            <a:endParaRPr lang="en-US" sz="3200" dirty="0"/>
          </a:p>
        </p:txBody>
      </p:sp>
      <p:sp>
        <p:nvSpPr>
          <p:cNvPr id="7" name="Content Placeholder 6"/>
          <p:cNvSpPr>
            <a:spLocks noGrp="1"/>
          </p:cNvSpPr>
          <p:nvPr>
            <p:ph sz="half" idx="2"/>
          </p:nvPr>
        </p:nvSpPr>
        <p:spPr>
          <a:xfrm>
            <a:off x="4648200" y="2629298"/>
            <a:ext cx="4495800" cy="2882496"/>
          </a:xfrm>
        </p:spPr>
        <p:txBody>
          <a:bodyPr>
            <a:noAutofit/>
          </a:bodyPr>
          <a:lstStyle/>
          <a:p>
            <a:r>
              <a:rPr lang="en-US" sz="3200" dirty="0" smtClean="0"/>
              <a:t>Extra Special Study (Enrichment/Remedial)</a:t>
            </a:r>
          </a:p>
          <a:p>
            <a:r>
              <a:rPr lang="en-US" sz="3200" dirty="0" smtClean="0"/>
              <a:t>Private tutoring schools (High-stakes testing centers)</a:t>
            </a:r>
          </a:p>
          <a:p>
            <a:r>
              <a:rPr lang="en-US" sz="3200" dirty="0" smtClean="0"/>
              <a:t>English/French extra study (Enrichment)</a:t>
            </a:r>
            <a:endParaRPr lang="en-US" sz="3200" dirty="0"/>
          </a:p>
        </p:txBody>
      </p:sp>
      <p:sp>
        <p:nvSpPr>
          <p:cNvPr id="8" name="TextBox 7"/>
          <p:cNvSpPr txBox="1"/>
          <p:nvPr/>
        </p:nvSpPr>
        <p:spPr>
          <a:xfrm>
            <a:off x="4766731" y="1552080"/>
            <a:ext cx="3606877" cy="584776"/>
          </a:xfrm>
          <a:prstGeom prst="rect">
            <a:avLst/>
          </a:prstGeom>
          <a:noFill/>
        </p:spPr>
        <p:txBody>
          <a:bodyPr wrap="none" rtlCol="0">
            <a:spAutoFit/>
          </a:bodyPr>
          <a:lstStyle/>
          <a:p>
            <a:r>
              <a:rPr lang="en-US" sz="3200" dirty="0" smtClean="0">
                <a:solidFill>
                  <a:srgbClr val="FF0000"/>
                </a:solidFill>
              </a:rPr>
              <a:t>Shadow Education</a:t>
            </a:r>
            <a:endParaRPr lang="en-US" sz="3200" dirty="0">
              <a:solidFill>
                <a:srgbClr val="FF0000"/>
              </a:solidFill>
            </a:endParaRPr>
          </a:p>
        </p:txBody>
      </p:sp>
      <p:sp>
        <p:nvSpPr>
          <p:cNvPr id="9" name="TextBox 8"/>
          <p:cNvSpPr txBox="1"/>
          <p:nvPr/>
        </p:nvSpPr>
        <p:spPr>
          <a:xfrm>
            <a:off x="457200" y="1552080"/>
            <a:ext cx="2716208" cy="1077218"/>
          </a:xfrm>
          <a:prstGeom prst="rect">
            <a:avLst/>
          </a:prstGeom>
          <a:noFill/>
        </p:spPr>
        <p:txBody>
          <a:bodyPr wrap="none" rtlCol="0">
            <a:spAutoFit/>
          </a:bodyPr>
          <a:lstStyle/>
          <a:p>
            <a:pPr algn="ctr"/>
            <a:r>
              <a:rPr lang="en-US" sz="3200" dirty="0" smtClean="0">
                <a:solidFill>
                  <a:srgbClr val="FF0000"/>
                </a:solidFill>
              </a:rPr>
              <a:t>Public-Private </a:t>
            </a:r>
          </a:p>
          <a:p>
            <a:pPr algn="ctr"/>
            <a:r>
              <a:rPr lang="en-US" sz="3200" dirty="0" smtClean="0">
                <a:solidFill>
                  <a:srgbClr val="FF0000"/>
                </a:solidFill>
              </a:rPr>
              <a:t>Education</a:t>
            </a:r>
            <a:endParaRPr lang="en-US" sz="3200" dirty="0">
              <a:solidFill>
                <a:srgbClr val="FF0000"/>
              </a:solidFill>
            </a:endParaRPr>
          </a:p>
        </p:txBody>
      </p:sp>
      <p:sp>
        <p:nvSpPr>
          <p:cNvPr id="10" name="Oval 9"/>
          <p:cNvSpPr/>
          <p:nvPr/>
        </p:nvSpPr>
        <p:spPr>
          <a:xfrm>
            <a:off x="0" y="2629298"/>
            <a:ext cx="4080933" cy="3974702"/>
          </a:xfrm>
          <a:prstGeom prst="ellipse">
            <a:avLst/>
          </a:prstGeom>
          <a:noFill/>
          <a:ln w="53975">
            <a:solidFill>
              <a:srgbClr val="FF0000"/>
            </a:solidFill>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P spid="8" grpId="0"/>
      <p:bldP spid="9" grpId="0"/>
      <p:bldP spid="10" grpId="0"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10440" y="2471227"/>
            <a:ext cx="8904139" cy="1629076"/>
          </a:xfrm>
        </p:spPr>
        <p:txBody>
          <a:bodyPr>
            <a:noAutofit/>
          </a:bodyPr>
          <a:lstStyle/>
          <a:p>
            <a:r>
              <a:rPr lang="en-US" sz="6600" dirty="0" smtClean="0"/>
              <a:t>Mainstream education in Cambodia is a combination of </a:t>
            </a:r>
            <a:r>
              <a:rPr lang="en-US" sz="6600" dirty="0" smtClean="0">
                <a:solidFill>
                  <a:srgbClr val="FF0000"/>
                </a:solidFill>
              </a:rPr>
              <a:t>public </a:t>
            </a:r>
            <a:r>
              <a:rPr lang="en-US" sz="6600" dirty="0" smtClean="0"/>
              <a:t>and </a:t>
            </a:r>
            <a:r>
              <a:rPr lang="en-US" sz="6600" dirty="0" smtClean="0">
                <a:solidFill>
                  <a:srgbClr val="FF0000"/>
                </a:solidFill>
              </a:rPr>
              <a:t>private </a:t>
            </a:r>
            <a:r>
              <a:rPr lang="en-US" sz="6600" dirty="0" smtClean="0"/>
              <a:t>school</a:t>
            </a:r>
            <a:endParaRPr lang="en-US" sz="6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52596"/>
            <a:ext cx="8229600" cy="4525963"/>
          </a:xfrm>
        </p:spPr>
        <p:txBody>
          <a:bodyPr>
            <a:normAutofit fontScale="92500"/>
          </a:bodyPr>
          <a:lstStyle/>
          <a:p>
            <a:pPr marL="1371600" indent="-1371600">
              <a:buFont typeface="+mj-lt"/>
              <a:buAutoNum type="arabicPeriod"/>
            </a:pPr>
            <a:r>
              <a:rPr lang="en-US" sz="8000" dirty="0" smtClean="0"/>
              <a:t>Shared Costs</a:t>
            </a:r>
          </a:p>
          <a:p>
            <a:pPr marL="1371600" indent="-1371600">
              <a:buFont typeface="+mj-lt"/>
              <a:buAutoNum type="arabicPeriod"/>
            </a:pPr>
            <a:r>
              <a:rPr lang="en-US" sz="8000" dirty="0" smtClean="0"/>
              <a:t>Split Curriculum</a:t>
            </a:r>
          </a:p>
          <a:p>
            <a:pPr marL="1371600" indent="-1371600">
              <a:buFont typeface="+mj-lt"/>
              <a:buAutoNum type="arabicPeriod"/>
            </a:pPr>
            <a:r>
              <a:rPr lang="en-US" sz="8000" dirty="0" smtClean="0"/>
              <a:t>Combined Time</a:t>
            </a:r>
          </a:p>
          <a:p>
            <a:endParaRPr lang="en-US" sz="8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15362" name="Object 2"/>
          <p:cNvGraphicFramePr>
            <a:graphicFrameLocks noChangeAspect="1"/>
          </p:cNvGraphicFramePr>
          <p:nvPr/>
        </p:nvGraphicFramePr>
        <p:xfrm>
          <a:off x="-17475" y="759316"/>
          <a:ext cx="9159761" cy="4942454"/>
        </p:xfrm>
        <a:graphic>
          <a:graphicData uri="http://schemas.openxmlformats.org/presentationml/2006/ole">
            <p:oleObj spid="_x0000_s15370" name="Document" r:id="rId3" imgW="24380952" imgH="13155556" progId="Word.Document.12">
              <p:link updateAutomatic="1"/>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4984"/>
            <a:ext cx="8229600" cy="4525963"/>
          </a:xfrm>
        </p:spPr>
        <p:txBody>
          <a:bodyPr>
            <a:normAutofit fontScale="92500" lnSpcReduction="10000"/>
          </a:bodyPr>
          <a:lstStyle/>
          <a:p>
            <a:pPr>
              <a:buNone/>
            </a:pPr>
            <a:r>
              <a:rPr lang="en-US" dirty="0" smtClean="0"/>
              <a:t>	</a:t>
            </a:r>
            <a:r>
              <a:rPr lang="en-US" sz="6000" dirty="0"/>
              <a:t>“You learn </a:t>
            </a:r>
            <a:r>
              <a:rPr lang="en-US" sz="6000" dirty="0">
                <a:solidFill>
                  <a:srgbClr val="FF0000"/>
                </a:solidFill>
              </a:rPr>
              <a:t>50 percent</a:t>
            </a:r>
            <a:r>
              <a:rPr lang="en-US" sz="6000" dirty="0"/>
              <a:t> in</a:t>
            </a:r>
            <a:r>
              <a:rPr lang="en-US" sz="6000" dirty="0" smtClean="0"/>
              <a:t>  </a:t>
            </a:r>
            <a:r>
              <a:rPr lang="en-US" sz="6000" dirty="0"/>
              <a:t>government school and </a:t>
            </a:r>
            <a:r>
              <a:rPr lang="en-US" sz="6000" dirty="0">
                <a:solidFill>
                  <a:srgbClr val="FF0000"/>
                </a:solidFill>
              </a:rPr>
              <a:t>50 percent</a:t>
            </a:r>
            <a:r>
              <a:rPr lang="en-US" sz="6000" dirty="0"/>
              <a:t> in private tutoring.”</a:t>
            </a:r>
            <a:r>
              <a:rPr lang="en-US" sz="6000" dirty="0" smtClean="0"/>
              <a:t>  </a:t>
            </a:r>
          </a:p>
          <a:p>
            <a:pPr algn="r">
              <a:buNone/>
            </a:pPr>
            <a:r>
              <a:rPr lang="en-US" sz="3892" dirty="0" smtClean="0"/>
              <a:t>- Grade 9 Student</a:t>
            </a:r>
          </a:p>
          <a:p>
            <a:pPr>
              <a:buNone/>
            </a:pPr>
            <a:r>
              <a:rPr lang="en-US" dirty="0"/>
              <a:t> </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52235"/>
            <a:ext cx="9144000" cy="5701769"/>
          </a:xfrm>
        </p:spPr>
        <p:txBody>
          <a:bodyPr>
            <a:noAutofit/>
          </a:bodyPr>
          <a:lstStyle/>
          <a:p>
            <a:pPr algn="ctr">
              <a:buNone/>
            </a:pPr>
            <a:r>
              <a:rPr lang="en-US" sz="6000" dirty="0" smtClean="0"/>
              <a:t>	Government school is </a:t>
            </a:r>
            <a:r>
              <a:rPr lang="en-US" sz="6000" dirty="0" smtClean="0">
                <a:solidFill>
                  <a:srgbClr val="FF0000"/>
                </a:solidFill>
              </a:rPr>
              <a:t>4 or 5 hours</a:t>
            </a:r>
            <a:r>
              <a:rPr lang="en-US" sz="6000" dirty="0" smtClean="0"/>
              <a:t> per day. </a:t>
            </a:r>
          </a:p>
          <a:p>
            <a:pPr algn="ctr">
              <a:buNone/>
            </a:pPr>
            <a:endParaRPr lang="en-US" sz="6000" dirty="0" smtClean="0"/>
          </a:p>
          <a:p>
            <a:pPr algn="ctr">
              <a:buNone/>
            </a:pPr>
            <a:r>
              <a:rPr lang="en-US" sz="6000" dirty="0" smtClean="0"/>
              <a:t>	Yet, many students study </a:t>
            </a:r>
            <a:r>
              <a:rPr lang="en-US" sz="6000" dirty="0" smtClean="0">
                <a:solidFill>
                  <a:srgbClr val="FF0000"/>
                </a:solidFill>
              </a:rPr>
              <a:t>8 or 9 hours</a:t>
            </a:r>
            <a:r>
              <a:rPr lang="en-US" sz="6000" dirty="0" smtClean="0"/>
              <a:t> per day.	</a:t>
            </a:r>
            <a:endParaRPr lang="en-US" sz="6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505</TotalTime>
  <Words>610</Words>
  <Application>Microsoft Macintosh PowerPoint</Application>
  <PresentationFormat>On-screen Show (4:3)</PresentationFormat>
  <Paragraphs>69</Paragraphs>
  <Slides>15</Slides>
  <Notes>7</Notes>
  <HiddenSlides>0</HiddenSlides>
  <MMClips>0</MMClips>
  <ScaleCrop>false</ScaleCrop>
  <HeadingPairs>
    <vt:vector size="6" baseType="variant">
      <vt:variant>
        <vt:lpstr>Design Template</vt:lpstr>
      </vt:variant>
      <vt:variant>
        <vt:i4>1</vt:i4>
      </vt:variant>
      <vt:variant>
        <vt:lpstr>Links</vt:lpstr>
      </vt:variant>
      <vt:variant>
        <vt:i4>1</vt:i4>
      </vt:variant>
      <vt:variant>
        <vt:lpstr>Slide Titles</vt:lpstr>
      </vt:variant>
      <vt:variant>
        <vt:i4>15</vt:i4>
      </vt:variant>
    </vt:vector>
  </HeadingPairs>
  <TitlesOfParts>
    <vt:vector size="17" baseType="lpstr">
      <vt:lpstr>Office Theme</vt:lpstr>
      <vt:lpstr>Macintosh HD:Users:WCBrehm:Downloads:PERI_March 5-is-1.docx!OLE_LINK1</vt:lpstr>
      <vt:lpstr>The Hidden Privatization of Public Education in Cambodia</vt:lpstr>
      <vt:lpstr>Main Points</vt:lpstr>
      <vt:lpstr>Slide 3</vt:lpstr>
      <vt:lpstr>Cambodian Private Tutoring</vt:lpstr>
      <vt:lpstr>Mainstream education in Cambodia is a combination of public and private school</vt:lpstr>
      <vt:lpstr>Slide 6</vt:lpstr>
      <vt:lpstr>Slide 7</vt:lpstr>
      <vt:lpstr>Slide 8</vt:lpstr>
      <vt:lpstr>Slide 9</vt:lpstr>
      <vt:lpstr>A public-private system of education impacts:   ACHIEVEMENT  VALUES SOCIETY </vt:lpstr>
      <vt:lpstr>Slide 11</vt:lpstr>
      <vt:lpstr>Out of 444 students in 6 schools  59 percent attended private tutoring </vt:lpstr>
      <vt:lpstr>“I want to attend private tutoring because I don’t want other students to look down on me as I am not smart.”   – Grade 6 Student </vt:lpstr>
      <vt:lpstr>Conclusions</vt:lpstr>
      <vt:lpstr>Conclusions</vt:lpstr>
    </vt:vector>
  </TitlesOfParts>
  <Company>Lehigh University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 Brehm</dc:creator>
  <cp:lastModifiedBy>William Brehm</cp:lastModifiedBy>
  <cp:revision>17</cp:revision>
  <dcterms:created xsi:type="dcterms:W3CDTF">2012-04-22T10:38:16Z</dcterms:created>
  <dcterms:modified xsi:type="dcterms:W3CDTF">2012-04-22T10:40:01Z</dcterms:modified>
</cp:coreProperties>
</file>