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257" r:id="rId2"/>
    <p:sldId id="273" r:id="rId3"/>
    <p:sldId id="261" r:id="rId4"/>
    <p:sldId id="265" r:id="rId5"/>
    <p:sldId id="279" r:id="rId6"/>
    <p:sldId id="283" r:id="rId7"/>
    <p:sldId id="285" r:id="rId8"/>
    <p:sldId id="284" r:id="rId9"/>
    <p:sldId id="27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5D8B2"/>
    <a:srgbClr val="83A375"/>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62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42CAA-B34C-404E-A792-CF5EC4EC1108}" type="datetimeFigureOut">
              <a:rPr lang="en-US" smtClean="0"/>
              <a:pPr/>
              <a:t>5/1/11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A0B347-690B-3842-8980-2BB7A4CCF6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Main goal of presentation: to </a:t>
            </a:r>
            <a:r>
              <a:rPr lang="en-US" sz="1200" kern="1200" dirty="0" smtClean="0">
                <a:solidFill>
                  <a:schemeClr val="tx1"/>
                </a:solidFill>
                <a:latin typeface="+mn-lt"/>
                <a:ea typeface="+mn-ea"/>
                <a:cs typeface="+mn-cs"/>
              </a:rPr>
              <a:t>situate the emergence of the system of private tutoring within the Cambodia context and then to explore how it, together with the institution of education, (</a:t>
            </a:r>
            <a:r>
              <a:rPr lang="en-US" sz="1200" kern="1200" dirty="0" err="1" smtClean="0">
                <a:solidFill>
                  <a:schemeClr val="tx1"/>
                </a:solidFill>
                <a:latin typeface="+mn-lt"/>
                <a:ea typeface="+mn-ea"/>
                <a:cs typeface="+mn-cs"/>
              </a:rPr>
              <a:t>re)produces</a:t>
            </a:r>
            <a:r>
              <a:rPr lang="en-US" sz="1200" kern="1200" dirty="0" smtClean="0">
                <a:solidFill>
                  <a:schemeClr val="tx1"/>
                </a:solidFill>
                <a:latin typeface="+mn-lt"/>
                <a:ea typeface="+mn-ea"/>
                <a:cs typeface="+mn-cs"/>
              </a:rPr>
              <a:t> inequality and orders society along traditional lines of power and hierarchy.  </a:t>
            </a:r>
          </a:p>
          <a:p>
            <a:endParaRPr lang="en-US" dirty="0" smtClean="0"/>
          </a:p>
          <a:p>
            <a:r>
              <a:rPr lang="en-US" dirty="0" smtClean="0"/>
              <a:t>Argument:</a:t>
            </a:r>
            <a:r>
              <a:rPr lang="en-US" baseline="0" dirty="0" smtClean="0"/>
              <a:t> Cambodian public education is being privatized by the system or private tutoring to order and stratify Cambodian society along traditional lines.</a:t>
            </a:r>
            <a:endParaRPr lang="en-US" dirty="0"/>
          </a:p>
        </p:txBody>
      </p:sp>
      <p:sp>
        <p:nvSpPr>
          <p:cNvPr id="4" name="Slide Number Placeholder 3"/>
          <p:cNvSpPr>
            <a:spLocks noGrp="1"/>
          </p:cNvSpPr>
          <p:nvPr>
            <p:ph type="sldNum" sz="quarter" idx="10"/>
          </p:nvPr>
        </p:nvSpPr>
        <p:spPr/>
        <p:txBody>
          <a:bodyPr/>
          <a:lstStyle/>
          <a:p>
            <a:fld id="{22C77BD7-4C35-154B-97C8-AEAA1D56C61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education system that is based on “equality” and “fairness” is almost anachronism to Cambodia. Yet, since the 1990s that is exactly what the government has said it has been trying to do. But I suggest there is a cultural need to make the education system order society, and further that this ordering is being down by private tutoring.</a:t>
            </a:r>
            <a:endParaRPr lang="en-US" dirty="0"/>
          </a:p>
        </p:txBody>
      </p:sp>
      <p:sp>
        <p:nvSpPr>
          <p:cNvPr id="4" name="Slide Number Placeholder 3"/>
          <p:cNvSpPr>
            <a:spLocks noGrp="1"/>
          </p:cNvSpPr>
          <p:nvPr>
            <p:ph type="sldNum" sz="quarter" idx="10"/>
          </p:nvPr>
        </p:nvSpPr>
        <p:spPr/>
        <p:txBody>
          <a:bodyPr/>
          <a:lstStyle/>
          <a:p>
            <a:fld id="{54A0B347-690B-3842-8980-2BB7A4CCF6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Education in Cambodia, post-French colonialism, has not changed all that much. Despite the various rhetoric, the focus has always been on increasing access to education as well as creating a particular type of Cambodian Citizen, one that knows his place in society and supports the absolute ruler of the country. More over, aside from </a:t>
            </a:r>
            <a:r>
              <a:rPr lang="en-US" baseline="0" dirty="0" err="1" smtClean="0"/>
              <a:t>Pol</a:t>
            </a:r>
            <a:r>
              <a:rPr lang="en-US" baseline="0" dirty="0" smtClean="0"/>
              <a:t> Pot’s regime, most students have continued to see education in similar ways as during French Colonialism: graduating school will </a:t>
            </a:r>
            <a:r>
              <a:rPr lang="en-US" baseline="0" dirty="0" err="1" smtClean="0"/>
              <a:t>gurentee</a:t>
            </a:r>
            <a:r>
              <a:rPr lang="en-US" baseline="0" dirty="0" smtClean="0"/>
              <a:t> a job. </a:t>
            </a:r>
          </a:p>
          <a:p>
            <a:endParaRPr lang="en-US" baseline="0" dirty="0" smtClean="0"/>
          </a:p>
          <a:p>
            <a:r>
              <a:rPr lang="en-US" baseline="0" dirty="0" smtClean="0"/>
              <a:t>In terms of private tutoring, although the practice existed through all of these periods, mostly for elite students trying to learn French (the language of instruction at University under Sihanouk) or French (the language needed to communicate with the many advisors under </a:t>
            </a:r>
            <a:r>
              <a:rPr lang="en-US" baseline="0" dirty="0" err="1" smtClean="0"/>
              <a:t>Samrin’s</a:t>
            </a:r>
            <a:r>
              <a:rPr lang="en-US" baseline="0" dirty="0" smtClean="0"/>
              <a:t> regime), the system proliferated under the </a:t>
            </a:r>
            <a:r>
              <a:rPr lang="en-US" baseline="0" dirty="0" err="1" smtClean="0"/>
              <a:t>Sen</a:t>
            </a:r>
            <a:r>
              <a:rPr lang="en-US" baseline="0" dirty="0" smtClean="0"/>
              <a:t> regime for historical reasons we will get to in another slide.  </a:t>
            </a:r>
          </a:p>
          <a:p>
            <a:endParaRPr lang="en-US" baseline="0" dirty="0" smtClean="0"/>
          </a:p>
        </p:txBody>
      </p:sp>
      <p:sp>
        <p:nvSpPr>
          <p:cNvPr id="4" name="Slide Number Placeholder 3"/>
          <p:cNvSpPr>
            <a:spLocks noGrp="1"/>
          </p:cNvSpPr>
          <p:nvPr>
            <p:ph type="sldNum" sz="quarter" idx="10"/>
          </p:nvPr>
        </p:nvSpPr>
        <p:spPr/>
        <p:txBody>
          <a:bodyPr/>
          <a:lstStyle/>
          <a:p>
            <a:fld id="{22C77BD7-4C35-154B-97C8-AEAA1D56C61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won’t go into much detail here, expect to say that metaphor of shadow education at its simplest mimics the public education system in terms of shape and content. It also gives off connotations of an area that remains hidden to public education policy circles as it is a form of education hiding in the shadows. Dr. Bray is the leading scholar of private tutoring, and even worked with my mentor in graduate school and partner in this research, </a:t>
            </a:r>
            <a:r>
              <a:rPr lang="en-US" baseline="0" dirty="0" err="1" smtClean="0"/>
              <a:t>Iveta</a:t>
            </a:r>
            <a:r>
              <a:rPr lang="en-US" baseline="0" dirty="0" smtClean="0"/>
              <a:t> </a:t>
            </a:r>
            <a:r>
              <a:rPr lang="en-US" baseline="0" dirty="0" err="1" smtClean="0"/>
              <a:t>Silova</a:t>
            </a:r>
            <a:r>
              <a:rPr lang="en-US" baseline="0" dirty="0" smtClean="0"/>
              <a:t>. Dr. Bray wrote last year that shadow education is expanding because more forms are being seen worldwide. It is precisely for this reason that the field of comparative education needs to continue and invigorate our research projects on private tutoring in order to understand and complete the “jigsaw puzzle” Dr. Bray starting putting together in the 1990s. </a:t>
            </a:r>
            <a:endParaRPr lang="en-US" dirty="0" smtClean="0"/>
          </a:p>
          <a:p>
            <a:endParaRPr lang="en-US" baseline="0" dirty="0" smtClean="0"/>
          </a:p>
          <a:p>
            <a:r>
              <a:rPr lang="en-US" baseline="0" dirty="0" smtClean="0"/>
              <a:t>Private tutoring is obviously connected to mass schools. And in fact, the proponents of neo-institutionalism have pointed to private tutoring as another example of the spreading world culture of education. Moreover, the scholars of neo-institutionalism point to a similar homogenizing effect in private tutoring as they do in public education: as the world culture spreads, private tutoring takes on common forms and intent. </a:t>
            </a:r>
          </a:p>
          <a:p>
            <a:endParaRPr lang="en-US" baseline="0" dirty="0" smtClean="0"/>
          </a:p>
          <a:p>
            <a:r>
              <a:rPr lang="en-US" baseline="0" dirty="0" smtClean="0"/>
              <a:t>Yet in the same journal issue where Mori and Baker express these homogenizing characteristics of private tutoring, Walter Dawson suggests private tutoring in Cambodia represents a specific form of private, which he called “teacher corruption.” Although there is “teacher corruption” as a result of the PT system, this term misses the larger conceptual issues, and implies the problem rests with the teachers, not the system, of education. </a:t>
            </a:r>
          </a:p>
          <a:p>
            <a:endParaRPr lang="en-US" baseline="0" dirty="0" smtClean="0"/>
          </a:p>
          <a:p>
            <a:endParaRPr lang="en-US" baseline="0" dirty="0" smtClean="0"/>
          </a:p>
          <a:p>
            <a:r>
              <a:rPr lang="en-US" baseline="0" dirty="0" smtClean="0"/>
              <a:t>Notes from </a:t>
            </a:r>
            <a:r>
              <a:rPr lang="en-US" baseline="0" dirty="0" err="1" smtClean="0"/>
              <a:t>Iveta:</a:t>
            </a:r>
            <a:r>
              <a:rPr lang="en-US" sz="1200" kern="1200" dirty="0" err="1" smtClean="0">
                <a:solidFill>
                  <a:schemeClr val="tx1"/>
                </a:solidFill>
                <a:latin typeface="+mn-lt"/>
                <a:ea typeface="+mn-ea"/>
                <a:cs typeface="+mn-cs"/>
              </a:rPr>
              <a:t>he</a:t>
            </a:r>
            <a:r>
              <a:rPr lang="en-US" sz="1200" kern="1200" dirty="0" smtClean="0">
                <a:solidFill>
                  <a:schemeClr val="tx1"/>
                </a:solidFill>
                <a:latin typeface="+mn-lt"/>
                <a:ea typeface="+mn-ea"/>
                <a:cs typeface="+mn-cs"/>
              </a:rPr>
              <a:t> whole point is to show systemic problems in the way mainstream schooling is set up. in the post-socialist PT research (especially the one on Central Asia), we tried to show how PT was an emerging system responding to the public perception of deteriorating quality in public schools. everyone wants it -- and parents actually don't mind that teachers offer it to their own students. they largely did not perceive it as corruption, but as a broken system in which everyone wanted to survive (both teachers (because of their inadequate salaries) and students (because they needed more knowledge that the public </a:t>
            </a:r>
            <a:r>
              <a:rPr lang="en-US" sz="1200" kern="1200" dirty="0" err="1" smtClean="0">
                <a:solidFill>
                  <a:schemeClr val="tx1"/>
                </a:solidFill>
                <a:latin typeface="+mn-lt"/>
                <a:ea typeface="+mn-ea"/>
                <a:cs typeface="+mn-cs"/>
              </a:rPr>
              <a:t>ed</a:t>
            </a:r>
            <a:r>
              <a:rPr lang="en-US" sz="1200" kern="1200" dirty="0" smtClean="0">
                <a:solidFill>
                  <a:schemeClr val="tx1"/>
                </a:solidFill>
                <a:latin typeface="+mn-lt"/>
                <a:ea typeface="+mn-ea"/>
                <a:cs typeface="+mn-cs"/>
              </a:rPr>
              <a:t> system can provide). so it so way beyond corruption alone.</a:t>
            </a:r>
            <a:endParaRPr lang="en-US" baseline="0" dirty="0" smtClean="0"/>
          </a:p>
        </p:txBody>
      </p:sp>
      <p:sp>
        <p:nvSpPr>
          <p:cNvPr id="4" name="Slide Number Placeholder 3"/>
          <p:cNvSpPr>
            <a:spLocks noGrp="1"/>
          </p:cNvSpPr>
          <p:nvPr>
            <p:ph type="sldNum" sz="quarter" idx="10"/>
          </p:nvPr>
        </p:nvSpPr>
        <p:spPr/>
        <p:txBody>
          <a:bodyPr/>
          <a:lstStyle/>
          <a:p>
            <a:fld id="{22C77BD7-4C35-154B-97C8-AEAA1D56C61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A0B347-690B-3842-8980-2BB7A4CCF67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A0B347-690B-3842-8980-2BB7A4CCF67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Education in Cambodia, post-French colonialism, has not changed all that much. Despite the various rhetoric, the focus has always been on increasing access to education as well as creating a particular type of Cambodian Citizen, one that knows his place in society and supports the absolute ruler of the country. More over, aside from </a:t>
            </a:r>
            <a:r>
              <a:rPr lang="en-US" baseline="0" dirty="0" err="1" smtClean="0"/>
              <a:t>Pol</a:t>
            </a:r>
            <a:r>
              <a:rPr lang="en-US" baseline="0" dirty="0" smtClean="0"/>
              <a:t> Pot’s regime, most students have continued to see education in similar ways as during French Colonialism: graduating school will </a:t>
            </a:r>
            <a:r>
              <a:rPr lang="en-US" baseline="0" dirty="0" err="1" smtClean="0"/>
              <a:t>gurentee</a:t>
            </a:r>
            <a:r>
              <a:rPr lang="en-US" baseline="0" dirty="0" smtClean="0"/>
              <a:t> a job. </a:t>
            </a:r>
          </a:p>
          <a:p>
            <a:endParaRPr lang="en-US" baseline="0" dirty="0" smtClean="0"/>
          </a:p>
          <a:p>
            <a:r>
              <a:rPr lang="en-US" baseline="0" dirty="0" smtClean="0"/>
              <a:t>In terms of private tutoring, although the practice existed through all of these periods, mostly for elite students trying to learn French (the language of instruction at University under Sihanouk) or French (the language needed to communicate with the many advisors under </a:t>
            </a:r>
            <a:r>
              <a:rPr lang="en-US" baseline="0" dirty="0" err="1" smtClean="0"/>
              <a:t>Samrin’s</a:t>
            </a:r>
            <a:r>
              <a:rPr lang="en-US" baseline="0" dirty="0" smtClean="0"/>
              <a:t> regime), the system proliferated under the </a:t>
            </a:r>
            <a:r>
              <a:rPr lang="en-US" baseline="0" dirty="0" err="1" smtClean="0"/>
              <a:t>Sen</a:t>
            </a:r>
            <a:r>
              <a:rPr lang="en-US" baseline="0" dirty="0" smtClean="0"/>
              <a:t> regime for historical reasons we will get to in another slide.  </a:t>
            </a:r>
          </a:p>
          <a:p>
            <a:endParaRPr lang="en-US" baseline="0" dirty="0" smtClean="0"/>
          </a:p>
        </p:txBody>
      </p:sp>
      <p:sp>
        <p:nvSpPr>
          <p:cNvPr id="4" name="Slide Number Placeholder 3"/>
          <p:cNvSpPr>
            <a:spLocks noGrp="1"/>
          </p:cNvSpPr>
          <p:nvPr>
            <p:ph type="sldNum" sz="quarter" idx="10"/>
          </p:nvPr>
        </p:nvSpPr>
        <p:spPr/>
        <p:txBody>
          <a:bodyPr/>
          <a:lstStyle/>
          <a:p>
            <a:fld id="{22C77BD7-4C35-154B-97C8-AEAA1D56C61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explain</a:t>
            </a:r>
            <a:r>
              <a:rPr lang="en-US" baseline="0" dirty="0" smtClean="0"/>
              <a:t> the privatization of public education through the system of private tutoring? </a:t>
            </a:r>
            <a:r>
              <a:rPr lang="en-US" dirty="0" smtClean="0"/>
              <a:t>Within all</a:t>
            </a:r>
            <a:r>
              <a:rPr lang="en-US" baseline="0" dirty="0" smtClean="0"/>
              <a:t> social institutions in Cambodia we believe we see the mixture of all of these times and their specific way of the production of knowledge and identity. This understanding helps us explain the private tutoring system in Cambodia today.</a:t>
            </a:r>
            <a:endParaRPr lang="en-US" dirty="0"/>
          </a:p>
        </p:txBody>
      </p:sp>
      <p:sp>
        <p:nvSpPr>
          <p:cNvPr id="4" name="Slide Number Placeholder 3"/>
          <p:cNvSpPr>
            <a:spLocks noGrp="1"/>
          </p:cNvSpPr>
          <p:nvPr>
            <p:ph type="sldNum" sz="quarter" idx="10"/>
          </p:nvPr>
        </p:nvSpPr>
        <p:spPr/>
        <p:txBody>
          <a:bodyPr/>
          <a:lstStyle/>
          <a:p>
            <a:fld id="{54A0B347-690B-3842-8980-2BB7A4CCF67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56E965-C50B-5D49-AEEA-338E69F7272F}" type="datetimeFigureOut">
              <a:rPr lang="en-US" smtClean="0"/>
              <a:pPr/>
              <a:t>5/1/11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6E965-C50B-5D49-AEEA-338E69F7272F}" type="datetimeFigureOut">
              <a:rPr lang="en-US" smtClean="0"/>
              <a:pPr/>
              <a:t>5/1/11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6E965-C50B-5D49-AEEA-338E69F7272F}" type="datetimeFigureOut">
              <a:rPr lang="en-US" smtClean="0"/>
              <a:pPr/>
              <a:t>5/1/11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6E965-C50B-5D49-AEEA-338E69F7272F}" type="datetimeFigureOut">
              <a:rPr lang="en-US" smtClean="0"/>
              <a:pPr/>
              <a:t>5/1/11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6E965-C50B-5D49-AEEA-338E69F7272F}" type="datetimeFigureOut">
              <a:rPr lang="en-US" smtClean="0"/>
              <a:pPr/>
              <a:t>5/1/11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56E965-C50B-5D49-AEEA-338E69F7272F}" type="datetimeFigureOut">
              <a:rPr lang="en-US" smtClean="0"/>
              <a:pPr/>
              <a:t>5/1/11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56E965-C50B-5D49-AEEA-338E69F7272F}" type="datetimeFigureOut">
              <a:rPr lang="en-US" smtClean="0"/>
              <a:pPr/>
              <a:t>5/1/11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56E965-C50B-5D49-AEEA-338E69F7272F}" type="datetimeFigureOut">
              <a:rPr lang="en-US" smtClean="0"/>
              <a:pPr/>
              <a:t>5/1/11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6E965-C50B-5D49-AEEA-338E69F7272F}" type="datetimeFigureOut">
              <a:rPr lang="en-US" smtClean="0"/>
              <a:pPr/>
              <a:t>5/1/11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6E965-C50B-5D49-AEEA-338E69F7272F}" type="datetimeFigureOut">
              <a:rPr lang="en-US" smtClean="0"/>
              <a:pPr/>
              <a:t>5/1/11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6E965-C50B-5D49-AEEA-338E69F7272F}" type="datetimeFigureOut">
              <a:rPr lang="en-US" smtClean="0"/>
              <a:pPr/>
              <a:t>5/1/11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55A43-C541-DB47-84BF-691BD5484B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6E965-C50B-5D49-AEEA-338E69F7272F}" type="datetimeFigureOut">
              <a:rPr lang="en-US" smtClean="0"/>
              <a:pPr/>
              <a:t>5/1/11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55A43-C541-DB47-84BF-691BD5484B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C5D8B2"/>
          </a:solidFill>
          <a:latin typeface="Herculanum"/>
          <a:ea typeface="+mj-ea"/>
          <a:cs typeface="Herculanum"/>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bg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bg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bg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bg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file://localhost/Users/WCBrehm/Desktop/TLCLeaf_Black.pn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file://localhost/Users/WCBrehm/Desktop/TLCLeaf_Black.pn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file://localhost/Users/WCBrehm/Desktop/TLCLeaf_Black.png"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file://localhost/Users/WCBrehm/Desktop/TLCLeaf_Black.pn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file://localhost/Users/WCBrehm/Desktop/TLCLeaf_Black.p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1704"/>
            <a:ext cx="9144000" cy="2791737"/>
          </a:xfrm>
        </p:spPr>
        <p:txBody>
          <a:bodyPr>
            <a:normAutofit fontScale="90000"/>
          </a:bodyPr>
          <a:lstStyle/>
          <a:p>
            <a:r>
              <a:rPr lang="en-US" b="1" dirty="0" smtClean="0">
                <a:solidFill>
                  <a:srgbClr val="C5D8B2"/>
                </a:solidFill>
                <a:latin typeface="Herculanum"/>
                <a:cs typeface="Herculanum"/>
              </a:rPr>
              <a:t>The hidden privatization of public education in Cambodia: Quality and equity implications of private tutoring</a:t>
            </a:r>
            <a:r>
              <a:rPr lang="en-US" dirty="0" smtClean="0">
                <a:solidFill>
                  <a:srgbClr val="C5D8B2"/>
                </a:solidFill>
                <a:latin typeface="Herculanum"/>
                <a:cs typeface="Herculanum"/>
              </a:rPr>
              <a:t> </a:t>
            </a:r>
            <a:br>
              <a:rPr lang="en-US" dirty="0" smtClean="0">
                <a:solidFill>
                  <a:srgbClr val="C5D8B2"/>
                </a:solidFill>
                <a:latin typeface="Herculanum"/>
                <a:cs typeface="Herculanum"/>
              </a:rPr>
            </a:br>
            <a:endParaRPr lang="en-US" dirty="0">
              <a:solidFill>
                <a:srgbClr val="C5D8B2"/>
              </a:solidFill>
              <a:latin typeface="Herculanum"/>
              <a:cs typeface="Herculanum"/>
            </a:endParaRPr>
          </a:p>
        </p:txBody>
      </p:sp>
      <p:sp>
        <p:nvSpPr>
          <p:cNvPr id="4" name="TextBox 3"/>
          <p:cNvSpPr txBox="1"/>
          <p:nvPr/>
        </p:nvSpPr>
        <p:spPr>
          <a:xfrm>
            <a:off x="2263930" y="3240275"/>
            <a:ext cx="2552869" cy="646331"/>
          </a:xfrm>
          <a:prstGeom prst="rect">
            <a:avLst/>
          </a:prstGeom>
          <a:noFill/>
        </p:spPr>
        <p:txBody>
          <a:bodyPr wrap="square" rtlCol="0">
            <a:spAutoFit/>
          </a:bodyPr>
          <a:lstStyle/>
          <a:p>
            <a:pPr algn="ctr"/>
            <a:r>
              <a:rPr lang="en-US" dirty="0" smtClean="0">
                <a:solidFill>
                  <a:schemeClr val="bg1"/>
                </a:solidFill>
                <a:latin typeface="Verdana"/>
                <a:cs typeface="Verdana"/>
              </a:rPr>
              <a:t>William C. Brehm </a:t>
            </a:r>
          </a:p>
          <a:p>
            <a:pPr algn="ctr"/>
            <a:r>
              <a:rPr lang="en-US" i="1" dirty="0" smtClean="0">
                <a:solidFill>
                  <a:schemeClr val="bg1"/>
                </a:solidFill>
                <a:latin typeface="Verdana"/>
                <a:cs typeface="Verdana"/>
              </a:rPr>
              <a:t>This Life Cambodia</a:t>
            </a:r>
            <a:endParaRPr lang="en-US" i="1" dirty="0">
              <a:solidFill>
                <a:schemeClr val="bg1"/>
              </a:solidFill>
              <a:latin typeface="Verdana"/>
              <a:cs typeface="Verdana"/>
            </a:endParaRPr>
          </a:p>
        </p:txBody>
      </p:sp>
      <p:sp>
        <p:nvSpPr>
          <p:cNvPr id="5" name="TextBox 4"/>
          <p:cNvSpPr txBox="1"/>
          <p:nvPr/>
        </p:nvSpPr>
        <p:spPr>
          <a:xfrm>
            <a:off x="4816799" y="3240275"/>
            <a:ext cx="2552869" cy="646331"/>
          </a:xfrm>
          <a:prstGeom prst="rect">
            <a:avLst/>
          </a:prstGeom>
          <a:noFill/>
        </p:spPr>
        <p:txBody>
          <a:bodyPr wrap="square" rtlCol="0">
            <a:spAutoFit/>
          </a:bodyPr>
          <a:lstStyle/>
          <a:p>
            <a:pPr algn="ctr"/>
            <a:r>
              <a:rPr lang="en-US" dirty="0" err="1" smtClean="0">
                <a:solidFill>
                  <a:schemeClr val="bg1"/>
                </a:solidFill>
                <a:latin typeface="Verdana"/>
                <a:cs typeface="Verdana"/>
              </a:rPr>
              <a:t>Iveta</a:t>
            </a:r>
            <a:r>
              <a:rPr lang="en-US" dirty="0" smtClean="0">
                <a:solidFill>
                  <a:schemeClr val="bg1"/>
                </a:solidFill>
                <a:latin typeface="Verdana"/>
                <a:cs typeface="Verdana"/>
              </a:rPr>
              <a:t> </a:t>
            </a:r>
            <a:r>
              <a:rPr lang="en-US" dirty="0" err="1" smtClean="0">
                <a:solidFill>
                  <a:schemeClr val="bg1"/>
                </a:solidFill>
                <a:latin typeface="Verdana"/>
                <a:cs typeface="Verdana"/>
              </a:rPr>
              <a:t>Silova</a:t>
            </a:r>
            <a:endParaRPr lang="en-US" dirty="0" smtClean="0">
              <a:solidFill>
                <a:schemeClr val="bg1"/>
              </a:solidFill>
              <a:latin typeface="Verdana"/>
              <a:cs typeface="Verdana"/>
            </a:endParaRPr>
          </a:p>
          <a:p>
            <a:pPr algn="ctr"/>
            <a:r>
              <a:rPr lang="en-US" i="1" dirty="0" smtClean="0">
                <a:solidFill>
                  <a:schemeClr val="bg1"/>
                </a:solidFill>
                <a:latin typeface="Verdana"/>
                <a:cs typeface="Verdana"/>
              </a:rPr>
              <a:t>Lehigh University</a:t>
            </a:r>
            <a:endParaRPr lang="en-US" i="1" dirty="0">
              <a:solidFill>
                <a:schemeClr val="bg1"/>
              </a:solidFill>
              <a:latin typeface="Verdana"/>
              <a:cs typeface="Verdana"/>
            </a:endParaRPr>
          </a:p>
        </p:txBody>
      </p:sp>
      <p:sp>
        <p:nvSpPr>
          <p:cNvPr id="6" name="TextBox 5"/>
          <p:cNvSpPr txBox="1"/>
          <p:nvPr/>
        </p:nvSpPr>
        <p:spPr>
          <a:xfrm>
            <a:off x="825512" y="4755571"/>
            <a:ext cx="7632688" cy="1200328"/>
          </a:xfrm>
          <a:prstGeom prst="rect">
            <a:avLst/>
          </a:prstGeom>
          <a:noFill/>
        </p:spPr>
        <p:txBody>
          <a:bodyPr wrap="square" rtlCol="0">
            <a:spAutoFit/>
          </a:bodyPr>
          <a:lstStyle/>
          <a:p>
            <a:pPr algn="ctr"/>
            <a:r>
              <a:rPr lang="en-US" sz="2400" dirty="0" smtClean="0">
                <a:solidFill>
                  <a:srgbClr val="FFFFFF"/>
                </a:solidFill>
                <a:latin typeface="Verdana"/>
                <a:cs typeface="Verdana"/>
              </a:rPr>
              <a:t>Research supported by the Open Society Institute – With contribution of the Education Support Program of OSI Budapest</a:t>
            </a:r>
            <a:endParaRPr lang="en-US" sz="2400" dirty="0">
              <a:solidFill>
                <a:srgbClr val="FFFFFF"/>
              </a:solidFill>
              <a:latin typeface="Verdana"/>
              <a:cs typeface="Verdan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 and modernity</a:t>
            </a:r>
            <a:endParaRPr lang="en-US" dirty="0"/>
          </a:p>
        </p:txBody>
      </p:sp>
      <p:sp>
        <p:nvSpPr>
          <p:cNvPr id="4" name="Content Placeholder 2"/>
          <p:cNvSpPr>
            <a:spLocks noGrp="1"/>
          </p:cNvSpPr>
          <p:nvPr>
            <p:ph idx="1"/>
          </p:nvPr>
        </p:nvSpPr>
        <p:spPr>
          <a:xfrm>
            <a:off x="457199" y="1417638"/>
            <a:ext cx="8315858" cy="5105436"/>
          </a:xfrm>
        </p:spPr>
        <p:txBody>
          <a:bodyPr>
            <a:normAutofit/>
          </a:bodyPr>
          <a:lstStyle/>
          <a:p>
            <a:pPr>
              <a:spcAft>
                <a:spcPts val="2400"/>
              </a:spcAft>
              <a:buSzPct val="100000"/>
              <a:buBlip>
                <a:blip r:embed="rId3" r:link="rId4"/>
              </a:buBlip>
            </a:pPr>
            <a:r>
              <a:rPr lang="en-US" dirty="0" smtClean="0">
                <a:latin typeface="Verdana"/>
                <a:cs typeface="Verdana"/>
              </a:rPr>
              <a:t>Absolutism, hierarchy, and power</a:t>
            </a:r>
          </a:p>
          <a:p>
            <a:pPr>
              <a:spcAft>
                <a:spcPts val="2400"/>
              </a:spcAft>
              <a:buSzPct val="100000"/>
              <a:buBlip>
                <a:blip r:embed="rId3" r:link="rId4"/>
              </a:buBlip>
            </a:pPr>
            <a:r>
              <a:rPr lang="en-US" dirty="0" smtClean="0">
                <a:latin typeface="Verdana"/>
                <a:cs typeface="Verdana"/>
              </a:rPr>
              <a:t>Colonialism mixed and bolstered traditional tenets with and through modern institutions</a:t>
            </a:r>
          </a:p>
          <a:p>
            <a:pPr>
              <a:spcAft>
                <a:spcPts val="2400"/>
              </a:spcAft>
              <a:buSzPct val="100000"/>
              <a:buBlip>
                <a:blip r:embed="rId3" r:link="rId4"/>
              </a:buBlip>
            </a:pPr>
            <a:r>
              <a:rPr lang="en-US" dirty="0" smtClean="0">
                <a:latin typeface="Verdana"/>
                <a:cs typeface="Verdana"/>
              </a:rPr>
              <a:t>Private tutoring as a </a:t>
            </a:r>
            <a:r>
              <a:rPr lang="en-US" dirty="0" smtClean="0"/>
              <a:t>conduit of traditionalism within modern mass schooling</a:t>
            </a:r>
            <a:endParaRPr lang="en-US" dirty="0" smtClean="0">
              <a:latin typeface="Verdana"/>
              <a:cs typeface="Verdana"/>
            </a:endParaRPr>
          </a:p>
          <a:p>
            <a:pPr>
              <a:spcAft>
                <a:spcPts val="2400"/>
              </a:spcAft>
              <a:buSzPct val="100000"/>
              <a:buBlip>
                <a:blip r:embed="rId3" r:link="rId4"/>
              </a:buBlip>
            </a:pPr>
            <a:endParaRPr lang="en-US" dirty="0" smtClean="0">
              <a:latin typeface="Verdana"/>
              <a:cs typeface="Verdan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86502"/>
            <a:ext cx="8315858" cy="5105436"/>
          </a:xfrm>
        </p:spPr>
        <p:txBody>
          <a:bodyPr>
            <a:normAutofit fontScale="92500" lnSpcReduction="10000"/>
          </a:bodyPr>
          <a:lstStyle/>
          <a:p>
            <a:pPr>
              <a:spcAft>
                <a:spcPts val="2400"/>
              </a:spcAft>
              <a:buSzPct val="100000"/>
              <a:buBlip>
                <a:blip r:embed="rId3" r:link="rId4"/>
              </a:buBlip>
            </a:pPr>
            <a:r>
              <a:rPr lang="en-US" dirty="0" smtClean="0">
                <a:latin typeface="Verdana"/>
                <a:cs typeface="Verdana"/>
              </a:rPr>
              <a:t>1954 – 1970: Sihanouk’s “Buddhist socialists”</a:t>
            </a:r>
          </a:p>
          <a:p>
            <a:pPr>
              <a:spcAft>
                <a:spcPts val="2400"/>
              </a:spcAft>
              <a:buSzPct val="100000"/>
              <a:buBlip>
                <a:blip r:embed="rId3" r:link="rId4"/>
              </a:buBlip>
            </a:pPr>
            <a:r>
              <a:rPr lang="en-US" dirty="0" smtClean="0"/>
              <a:t>1970-1975: Lon </a:t>
            </a:r>
            <a:r>
              <a:rPr lang="en-US" dirty="0" err="1" smtClean="0"/>
              <a:t>Nol’s</a:t>
            </a:r>
            <a:r>
              <a:rPr lang="en-US" dirty="0" smtClean="0"/>
              <a:t> “Neo-</a:t>
            </a:r>
            <a:r>
              <a:rPr lang="en-US" dirty="0" err="1" smtClean="0"/>
              <a:t>Khmerism</a:t>
            </a:r>
            <a:r>
              <a:rPr lang="en-US" dirty="0" smtClean="0"/>
              <a:t>”</a:t>
            </a:r>
          </a:p>
          <a:p>
            <a:pPr>
              <a:spcAft>
                <a:spcPts val="2400"/>
              </a:spcAft>
              <a:buSzPct val="100000"/>
              <a:buBlip>
                <a:blip r:embed="rId3" r:link="rId4"/>
              </a:buBlip>
            </a:pPr>
            <a:r>
              <a:rPr lang="en-US" dirty="0" smtClean="0">
                <a:latin typeface="Verdana"/>
                <a:cs typeface="Verdana"/>
              </a:rPr>
              <a:t>1975-1979: </a:t>
            </a:r>
            <a:r>
              <a:rPr lang="en-US" dirty="0" err="1" smtClean="0">
                <a:latin typeface="Verdana"/>
                <a:cs typeface="Verdana"/>
              </a:rPr>
              <a:t>Pol</a:t>
            </a:r>
            <a:r>
              <a:rPr lang="en-US" dirty="0" smtClean="0">
                <a:latin typeface="Verdana"/>
                <a:cs typeface="Verdana"/>
              </a:rPr>
              <a:t> Pot’s “collectivism”</a:t>
            </a:r>
          </a:p>
          <a:p>
            <a:pPr>
              <a:spcAft>
                <a:spcPts val="2400"/>
              </a:spcAft>
              <a:buSzPct val="100000"/>
              <a:buBlip>
                <a:blip r:embed="rId3" r:link="rId4"/>
              </a:buBlip>
            </a:pPr>
            <a:r>
              <a:rPr lang="en-US" dirty="0" smtClean="0"/>
              <a:t>1979-1985: </a:t>
            </a:r>
            <a:r>
              <a:rPr lang="en-US" dirty="0" err="1" smtClean="0"/>
              <a:t>Heng</a:t>
            </a:r>
            <a:r>
              <a:rPr lang="en-US" dirty="0" smtClean="0"/>
              <a:t> </a:t>
            </a:r>
            <a:r>
              <a:rPr lang="en-US" dirty="0" err="1" smtClean="0"/>
              <a:t>Samrin’s</a:t>
            </a:r>
            <a:r>
              <a:rPr lang="en-US" dirty="0" smtClean="0"/>
              <a:t> “new Socialist Workmen”</a:t>
            </a:r>
          </a:p>
          <a:p>
            <a:pPr>
              <a:spcAft>
                <a:spcPts val="2400"/>
              </a:spcAft>
              <a:buSzPct val="100000"/>
              <a:buBlip>
                <a:blip r:embed="rId3" r:link="rId4"/>
              </a:buBlip>
            </a:pPr>
            <a:r>
              <a:rPr lang="en-US" dirty="0" smtClean="0">
                <a:latin typeface="Verdana"/>
                <a:cs typeface="Verdana"/>
              </a:rPr>
              <a:t>1985- present: Hun </a:t>
            </a:r>
            <a:r>
              <a:rPr lang="en-US" dirty="0" err="1" smtClean="0">
                <a:latin typeface="Verdana"/>
                <a:cs typeface="Verdana"/>
              </a:rPr>
              <a:t>Sen’s</a:t>
            </a:r>
            <a:r>
              <a:rPr lang="en-US" dirty="0" smtClean="0"/>
              <a:t> “plural democracy”</a:t>
            </a:r>
            <a:endParaRPr lang="en-US" dirty="0" smtClean="0">
              <a:latin typeface="Verdana"/>
              <a:cs typeface="Verdana"/>
            </a:endParaRPr>
          </a:p>
        </p:txBody>
      </p:sp>
      <p:sp>
        <p:nvSpPr>
          <p:cNvPr id="6" name="Title 1"/>
          <p:cNvSpPr txBox="1">
            <a:spLocks/>
          </p:cNvSpPr>
          <p:nvPr/>
        </p:nvSpPr>
        <p:spPr>
          <a:xfrm>
            <a:off x="609600" y="180836"/>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C5D8B2"/>
                </a:solidFill>
                <a:effectLst/>
                <a:uLnTx/>
                <a:uFillTx/>
                <a:latin typeface="Herculanum"/>
                <a:ea typeface="+mj-ea"/>
                <a:cs typeface="Herculanum"/>
              </a:rPr>
              <a:t>Same Same But different</a:t>
            </a:r>
            <a:endParaRPr kumimoji="0" lang="en-US" sz="4400" b="0" i="0" u="none" strike="noStrike" kern="1200" cap="none" spc="0" normalizeH="0" baseline="0" noProof="0" dirty="0">
              <a:ln>
                <a:noFill/>
              </a:ln>
              <a:solidFill>
                <a:srgbClr val="C5D8B2"/>
              </a:solidFill>
              <a:effectLst/>
              <a:uLnTx/>
              <a:uFillTx/>
              <a:latin typeface="Herculanum"/>
              <a:ea typeface="+mj-ea"/>
              <a:cs typeface="Herculanum"/>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49469" y="1429271"/>
            <a:ext cx="7299157" cy="1200328"/>
          </a:xfrm>
          <a:prstGeom prst="rect">
            <a:avLst/>
          </a:prstGeom>
          <a:noFill/>
        </p:spPr>
        <p:txBody>
          <a:bodyPr wrap="square" rtlCol="0">
            <a:spAutoFit/>
          </a:bodyPr>
          <a:lstStyle/>
          <a:p>
            <a:pPr algn="ctr"/>
            <a:r>
              <a:rPr lang="en-US" sz="2400" dirty="0" smtClean="0">
                <a:solidFill>
                  <a:schemeClr val="bg1"/>
                </a:solidFill>
                <a:latin typeface="Verdana"/>
                <a:cs typeface="Verdana"/>
              </a:rPr>
              <a:t>“The shadow appears to have </a:t>
            </a:r>
            <a:r>
              <a:rPr lang="en-US" sz="2400" b="1" dirty="0" smtClean="0">
                <a:solidFill>
                  <a:srgbClr val="C5D8B2"/>
                </a:solidFill>
                <a:latin typeface="Verdana"/>
                <a:cs typeface="Verdana"/>
              </a:rPr>
              <a:t>expanded </a:t>
            </a:r>
            <a:r>
              <a:rPr lang="en-US" sz="2400" dirty="0" smtClean="0">
                <a:solidFill>
                  <a:srgbClr val="FFFFFF"/>
                </a:solidFill>
                <a:latin typeface="Verdana"/>
                <a:cs typeface="Verdana"/>
              </a:rPr>
              <a:t>and </a:t>
            </a:r>
            <a:r>
              <a:rPr lang="en-US" sz="2400" b="1" dirty="0" smtClean="0">
                <a:solidFill>
                  <a:srgbClr val="C5D8B2"/>
                </a:solidFill>
                <a:latin typeface="Verdana"/>
                <a:cs typeface="Verdana"/>
              </a:rPr>
              <a:t>become denser</a:t>
            </a:r>
            <a:r>
              <a:rPr lang="en-US" sz="2400" b="1" dirty="0" smtClean="0">
                <a:solidFill>
                  <a:srgbClr val="FFFFFF"/>
                </a:solidFill>
                <a:latin typeface="Verdana"/>
                <a:cs typeface="Verdana"/>
              </a:rPr>
              <a:t>”</a:t>
            </a:r>
            <a:endParaRPr lang="en-US" sz="2400" dirty="0" smtClean="0">
              <a:solidFill>
                <a:srgbClr val="FFFFFF"/>
              </a:solidFill>
              <a:latin typeface="Verdana"/>
              <a:cs typeface="Verdana"/>
            </a:endParaRPr>
          </a:p>
          <a:p>
            <a:pPr algn="ctr"/>
            <a:r>
              <a:rPr lang="en-US" sz="2400" dirty="0" smtClean="0">
                <a:solidFill>
                  <a:srgbClr val="FFFFFF"/>
                </a:solidFill>
                <a:latin typeface="Verdana"/>
                <a:cs typeface="Verdana"/>
              </a:rPr>
              <a:t>(Bray, 2010)</a:t>
            </a:r>
            <a:endParaRPr lang="en-US" sz="2400" dirty="0">
              <a:solidFill>
                <a:srgbClr val="FFFFFF"/>
              </a:solidFill>
              <a:latin typeface="Verdana"/>
              <a:cs typeface="Verdana"/>
            </a:endParaRPr>
          </a:p>
        </p:txBody>
      </p:sp>
      <p:sp>
        <p:nvSpPr>
          <p:cNvPr id="6" name="TextBox 5"/>
          <p:cNvSpPr txBox="1"/>
          <p:nvPr/>
        </p:nvSpPr>
        <p:spPr>
          <a:xfrm>
            <a:off x="427638" y="2887711"/>
            <a:ext cx="8228790" cy="2308324"/>
          </a:xfrm>
          <a:prstGeom prst="rect">
            <a:avLst/>
          </a:prstGeom>
          <a:noFill/>
        </p:spPr>
        <p:txBody>
          <a:bodyPr wrap="square" rtlCol="0">
            <a:spAutoFit/>
          </a:bodyPr>
          <a:lstStyle/>
          <a:p>
            <a:pPr algn="ctr"/>
            <a:r>
              <a:rPr lang="en-US" sz="2400" dirty="0" smtClean="0">
                <a:solidFill>
                  <a:srgbClr val="FFFFFF"/>
                </a:solidFill>
                <a:latin typeface="Verdana"/>
                <a:cs typeface="Verdana"/>
              </a:rPr>
              <a:t>“In other words, shadow education is transformed by a ‘global culture of education,’ even in the nations where the practice has long existed, and therefore is found worldwide with </a:t>
            </a:r>
            <a:r>
              <a:rPr lang="en-US" sz="2400" b="1" dirty="0" smtClean="0">
                <a:solidFill>
                  <a:srgbClr val="C5D8B2"/>
                </a:solidFill>
                <a:latin typeface="Verdana"/>
                <a:cs typeface="Verdana"/>
              </a:rPr>
              <a:t>similar intent and increasingly common forms</a:t>
            </a:r>
            <a:r>
              <a:rPr lang="en-US" sz="2400" b="1" dirty="0" smtClean="0">
                <a:solidFill>
                  <a:srgbClr val="FFFFFF"/>
                </a:solidFill>
                <a:latin typeface="Verdana"/>
                <a:cs typeface="Verdana"/>
              </a:rPr>
              <a:t>”</a:t>
            </a:r>
          </a:p>
          <a:p>
            <a:pPr algn="ctr"/>
            <a:r>
              <a:rPr lang="en-US" sz="2400" dirty="0" smtClean="0">
                <a:solidFill>
                  <a:srgbClr val="FFFFFF"/>
                </a:solidFill>
                <a:latin typeface="Verdana"/>
                <a:cs typeface="Verdana"/>
              </a:rPr>
              <a:t>(Baker and </a:t>
            </a:r>
            <a:r>
              <a:rPr lang="en-US" sz="2400" dirty="0" err="1" smtClean="0">
                <a:solidFill>
                  <a:srgbClr val="FFFFFF"/>
                </a:solidFill>
                <a:latin typeface="Verdana"/>
                <a:cs typeface="Verdana"/>
              </a:rPr>
              <a:t>LeTendre</a:t>
            </a:r>
            <a:r>
              <a:rPr lang="en-US" sz="2400" dirty="0" smtClean="0">
                <a:solidFill>
                  <a:srgbClr val="FFFFFF"/>
                </a:solidFill>
                <a:latin typeface="Verdana"/>
                <a:cs typeface="Verdana"/>
              </a:rPr>
              <a:t> 2005).” (Mori &amp; Baker, 2010)</a:t>
            </a:r>
            <a:endParaRPr lang="en-US" sz="2400" dirty="0">
              <a:solidFill>
                <a:srgbClr val="FFFFFF"/>
              </a:solidFill>
              <a:latin typeface="Verdana"/>
              <a:cs typeface="Verdana"/>
            </a:endParaRPr>
          </a:p>
        </p:txBody>
      </p:sp>
      <p:sp>
        <p:nvSpPr>
          <p:cNvPr id="8" name="TextBox 7"/>
          <p:cNvSpPr txBox="1"/>
          <p:nvPr/>
        </p:nvSpPr>
        <p:spPr>
          <a:xfrm>
            <a:off x="649469" y="5442343"/>
            <a:ext cx="7299157" cy="1200328"/>
          </a:xfrm>
          <a:prstGeom prst="rect">
            <a:avLst/>
          </a:prstGeom>
          <a:noFill/>
        </p:spPr>
        <p:txBody>
          <a:bodyPr wrap="square" rtlCol="0">
            <a:spAutoFit/>
          </a:bodyPr>
          <a:lstStyle/>
          <a:p>
            <a:pPr algn="ctr"/>
            <a:r>
              <a:rPr lang="en-US" sz="2400" dirty="0" smtClean="0">
                <a:solidFill>
                  <a:srgbClr val="FFFFFF"/>
                </a:solidFill>
                <a:latin typeface="Verdana"/>
                <a:cs typeface="Verdana"/>
              </a:rPr>
              <a:t>“a case representative of a specific form of private tutoring as </a:t>
            </a:r>
            <a:r>
              <a:rPr lang="en-US" sz="2400" dirty="0" smtClean="0">
                <a:latin typeface="Verdana"/>
                <a:cs typeface="Verdana"/>
              </a:rPr>
              <a:t>‘‘</a:t>
            </a:r>
            <a:r>
              <a:rPr lang="en-US" sz="2400" b="1" dirty="0" smtClean="0">
                <a:solidFill>
                  <a:srgbClr val="C5D8B2"/>
                </a:solidFill>
                <a:latin typeface="Verdana"/>
                <a:cs typeface="Verdana"/>
              </a:rPr>
              <a:t>teacher corruption</a:t>
            </a:r>
            <a:r>
              <a:rPr lang="en-US" sz="2400" dirty="0" smtClean="0">
                <a:solidFill>
                  <a:srgbClr val="FFFFFF"/>
                </a:solidFill>
                <a:latin typeface="Verdana"/>
                <a:cs typeface="Verdana"/>
              </a:rPr>
              <a:t>’’ </a:t>
            </a:r>
          </a:p>
          <a:p>
            <a:pPr algn="ctr"/>
            <a:r>
              <a:rPr lang="en-US" sz="2400" dirty="0" smtClean="0">
                <a:solidFill>
                  <a:srgbClr val="FFFFFF"/>
                </a:solidFill>
                <a:latin typeface="Verdana"/>
                <a:cs typeface="Verdana"/>
              </a:rPr>
              <a:t> (Dawson, 2010)</a:t>
            </a:r>
            <a:endParaRPr lang="en-US" sz="2400" dirty="0">
              <a:solidFill>
                <a:srgbClr val="FFFFFF"/>
              </a:solidFill>
              <a:latin typeface="Verdana"/>
              <a:cs typeface="Verdana"/>
            </a:endParaRPr>
          </a:p>
        </p:txBody>
      </p:sp>
      <p:sp>
        <p:nvSpPr>
          <p:cNvPr id="9" name="TextBox 8"/>
          <p:cNvSpPr txBox="1"/>
          <p:nvPr/>
        </p:nvSpPr>
        <p:spPr>
          <a:xfrm>
            <a:off x="0" y="178961"/>
            <a:ext cx="9143999" cy="707886"/>
          </a:xfrm>
          <a:prstGeom prst="rect">
            <a:avLst/>
          </a:prstGeom>
          <a:noFill/>
        </p:spPr>
        <p:txBody>
          <a:bodyPr wrap="square" rtlCol="0">
            <a:spAutoFit/>
          </a:bodyPr>
          <a:lstStyle/>
          <a:p>
            <a:pPr algn="ctr"/>
            <a:r>
              <a:rPr lang="en-US" sz="4000" b="1" dirty="0" smtClean="0">
                <a:solidFill>
                  <a:srgbClr val="C5D8B2"/>
                </a:solidFill>
                <a:latin typeface="Herculanum"/>
                <a:cs typeface="Herculanum"/>
              </a:rPr>
              <a:t>Systems, Shadows, and facades</a:t>
            </a:r>
            <a:endParaRPr lang="en-US" sz="4000" b="1" dirty="0">
              <a:solidFill>
                <a:srgbClr val="C5D8B2"/>
              </a:solidFill>
              <a:latin typeface="Herculanum"/>
              <a:cs typeface="Herculan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8807" y="274638"/>
            <a:ext cx="8007736" cy="1143000"/>
          </a:xfrm>
        </p:spPr>
        <p:txBody>
          <a:bodyPr>
            <a:normAutofit/>
          </a:bodyPr>
          <a:lstStyle/>
          <a:p>
            <a:r>
              <a:rPr lang="en-US" dirty="0" smtClean="0"/>
              <a:t>Beyond the Shadow</a:t>
            </a:r>
            <a:endParaRPr lang="en-US" dirty="0"/>
          </a:p>
        </p:txBody>
      </p:sp>
      <p:sp>
        <p:nvSpPr>
          <p:cNvPr id="4" name="Content Placeholder 2"/>
          <p:cNvSpPr>
            <a:spLocks noGrp="1"/>
          </p:cNvSpPr>
          <p:nvPr>
            <p:ph idx="1"/>
          </p:nvPr>
        </p:nvSpPr>
        <p:spPr>
          <a:xfrm>
            <a:off x="298806" y="1437446"/>
            <a:ext cx="8863870" cy="4525963"/>
          </a:xfrm>
        </p:spPr>
        <p:txBody>
          <a:bodyPr>
            <a:noAutofit/>
          </a:bodyPr>
          <a:lstStyle/>
          <a:p>
            <a:pPr>
              <a:buSzPct val="100000"/>
              <a:buBlip>
                <a:blip r:embed="rId3" r:link="rId4"/>
              </a:buBlip>
            </a:pPr>
            <a:r>
              <a:rPr lang="en-US" dirty="0" smtClean="0">
                <a:latin typeface="Verdana"/>
                <a:cs typeface="Verdana"/>
              </a:rPr>
              <a:t>Teachers earn more money</a:t>
            </a:r>
          </a:p>
          <a:p>
            <a:pPr>
              <a:buSzPct val="100000"/>
              <a:buBlip>
                <a:blip r:embed="rId3" r:link="rId4"/>
              </a:buBlip>
            </a:pPr>
            <a:r>
              <a:rPr lang="en-US" dirty="0" smtClean="0">
                <a:latin typeface="Verdana"/>
                <a:cs typeface="Verdana"/>
              </a:rPr>
              <a:t>Students receive the full curriculum</a:t>
            </a:r>
          </a:p>
          <a:p>
            <a:pPr>
              <a:buSzPct val="100000"/>
              <a:buBlip>
                <a:blip r:embed="rId3" r:link="rId4"/>
              </a:buBlip>
            </a:pPr>
            <a:r>
              <a:rPr lang="en-US" dirty="0" smtClean="0">
                <a:latin typeface="Verdana"/>
                <a:cs typeface="Verdana"/>
              </a:rPr>
              <a:t>Smaller classes allow for different teaching methods</a:t>
            </a:r>
          </a:p>
          <a:p>
            <a:pPr>
              <a:buSzPct val="100000"/>
              <a:buBlip>
                <a:blip r:embed="rId3" r:link="rId4"/>
              </a:buBlip>
            </a:pPr>
            <a:r>
              <a:rPr lang="en-US" dirty="0" smtClean="0">
                <a:latin typeface="Verdana"/>
                <a:cs typeface="Verdana"/>
              </a:rPr>
              <a:t>Lack of attention </a:t>
            </a:r>
            <a:r>
              <a:rPr lang="en-US" dirty="0" smtClean="0"/>
              <a:t>allows space for teachers to concentrate on quality, not access</a:t>
            </a:r>
            <a:endParaRPr lang="en-US" dirty="0" smtClean="0">
              <a:latin typeface="Verdana"/>
              <a:cs typeface="Verdana"/>
            </a:endParaRPr>
          </a:p>
          <a:p>
            <a:pPr>
              <a:buSzPct val="100000"/>
              <a:buBlip>
                <a:blip r:embed="rId3" r:link="rId4"/>
              </a:buBlip>
            </a:pPr>
            <a:r>
              <a:rPr lang="en-US" dirty="0" smtClean="0">
                <a:latin typeface="Verdana"/>
                <a:cs typeface="Verdana"/>
              </a:rPr>
              <a:t>Scores and attendance determined in private tutoring</a:t>
            </a:r>
          </a:p>
          <a:p>
            <a:pPr>
              <a:buSzPct val="100000"/>
              <a:buBlip>
                <a:blip r:embed="rId3" r:link="rId4"/>
              </a:buBlip>
            </a:pPr>
            <a:endParaRPr lang="en-US" dirty="0" smtClean="0">
              <a:latin typeface="Verdana"/>
              <a:cs typeface="Verdana"/>
            </a:endParaRPr>
          </a:p>
          <a:p>
            <a:pPr>
              <a:buSzPct val="100000"/>
              <a:buBlip>
                <a:blip r:embed="rId3" r:link="rId4"/>
              </a:buBlip>
            </a:pPr>
            <a:endParaRPr lang="en-US"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8807" y="274638"/>
            <a:ext cx="8007736" cy="1143000"/>
          </a:xfrm>
        </p:spPr>
        <p:txBody>
          <a:bodyPr>
            <a:normAutofit/>
          </a:bodyPr>
          <a:lstStyle/>
          <a:p>
            <a:r>
              <a:rPr lang="en-US" dirty="0" smtClean="0"/>
              <a:t>Private Tutoring Costs</a:t>
            </a:r>
            <a:endParaRPr lang="en-US" dirty="0"/>
          </a:p>
        </p:txBody>
      </p:sp>
      <p:graphicFrame>
        <p:nvGraphicFramePr>
          <p:cNvPr id="7" name="Table 6"/>
          <p:cNvGraphicFramePr>
            <a:graphicFrameLocks noGrp="1"/>
          </p:cNvGraphicFramePr>
          <p:nvPr/>
        </p:nvGraphicFramePr>
        <p:xfrm>
          <a:off x="573070" y="1397000"/>
          <a:ext cx="8146932" cy="5201553"/>
        </p:xfrm>
        <a:graphic>
          <a:graphicData uri="http://schemas.openxmlformats.org/drawingml/2006/table">
            <a:tbl>
              <a:tblPr firstRow="1" bandRow="1">
                <a:tableStyleId>{3C2FFA5D-87B4-456A-9821-1D502468CF0F}</a:tableStyleId>
              </a:tblPr>
              <a:tblGrid>
                <a:gridCol w="2715644"/>
                <a:gridCol w="2715644"/>
                <a:gridCol w="2715644"/>
              </a:tblGrid>
              <a:tr h="468204">
                <a:tc>
                  <a:txBody>
                    <a:bodyPr/>
                    <a:lstStyle/>
                    <a:p>
                      <a:r>
                        <a:rPr lang="en-US" dirty="0" smtClean="0"/>
                        <a:t>Type</a:t>
                      </a:r>
                      <a:endParaRPr lang="en-US" dirty="0"/>
                    </a:p>
                  </a:txBody>
                  <a:tcPr/>
                </a:tc>
                <a:tc>
                  <a:txBody>
                    <a:bodyPr/>
                    <a:lstStyle/>
                    <a:p>
                      <a:r>
                        <a:rPr lang="en-US" dirty="0" smtClean="0"/>
                        <a:t>Pervious Research</a:t>
                      </a:r>
                      <a:endParaRPr lang="en-US" dirty="0"/>
                    </a:p>
                  </a:txBody>
                  <a:tcPr/>
                </a:tc>
                <a:tc>
                  <a:txBody>
                    <a:bodyPr/>
                    <a:lstStyle/>
                    <a:p>
                      <a:r>
                        <a:rPr lang="en-US" dirty="0" smtClean="0"/>
                        <a:t>Preliminary Data</a:t>
                      </a:r>
                      <a:endParaRPr lang="en-US" dirty="0"/>
                    </a:p>
                  </a:txBody>
                  <a:tcPr/>
                </a:tc>
              </a:tr>
              <a:tr h="808133">
                <a:tc>
                  <a:txBody>
                    <a:bodyPr/>
                    <a:lstStyle/>
                    <a:p>
                      <a:r>
                        <a:rPr lang="en-US" dirty="0" smtClean="0"/>
                        <a:t>Primary School (Urban)</a:t>
                      </a:r>
                      <a:endParaRPr lang="en-US" dirty="0"/>
                    </a:p>
                  </a:txBody>
                  <a:tcPr/>
                </a:tc>
                <a:tc>
                  <a:txBody>
                    <a:bodyPr/>
                    <a:lstStyle/>
                    <a:p>
                      <a:r>
                        <a:rPr lang="en-US" dirty="0" smtClean="0"/>
                        <a:t>200R/class</a:t>
                      </a:r>
                    </a:p>
                    <a:p>
                      <a:r>
                        <a:rPr lang="en-US" dirty="0" smtClean="0"/>
                        <a:t>(Bray, 2005)</a:t>
                      </a:r>
                      <a:endParaRPr lang="en-US" dirty="0"/>
                    </a:p>
                  </a:txBody>
                  <a:tcPr/>
                </a:tc>
                <a:tc>
                  <a:txBody>
                    <a:bodyPr/>
                    <a:lstStyle/>
                    <a:p>
                      <a:r>
                        <a:rPr lang="en-US" dirty="0" smtClean="0"/>
                        <a:t>500R/class</a:t>
                      </a:r>
                      <a:endParaRPr lang="en-US" dirty="0"/>
                    </a:p>
                  </a:txBody>
                  <a:tcPr/>
                </a:tc>
              </a:tr>
              <a:tr h="1154475">
                <a:tc>
                  <a:txBody>
                    <a:bodyPr/>
                    <a:lstStyle/>
                    <a:p>
                      <a:r>
                        <a:rPr lang="en-US" dirty="0" smtClean="0"/>
                        <a:t>Primary School</a:t>
                      </a:r>
                    </a:p>
                    <a:p>
                      <a:r>
                        <a:rPr lang="en-US" dirty="0" smtClean="0"/>
                        <a:t>(Rural)</a:t>
                      </a:r>
                      <a:endParaRPr lang="en-US" dirty="0"/>
                    </a:p>
                  </a:txBody>
                  <a:tcPr/>
                </a:tc>
                <a:tc>
                  <a:txBody>
                    <a:bodyPr/>
                    <a:lstStyle/>
                    <a:p>
                      <a:r>
                        <a:rPr lang="en-US" dirty="0" smtClean="0"/>
                        <a:t>259R/Class</a:t>
                      </a:r>
                    </a:p>
                    <a:p>
                      <a:r>
                        <a:rPr lang="en-US" dirty="0" smtClean="0"/>
                        <a:t>(</a:t>
                      </a:r>
                      <a:r>
                        <a:rPr lang="en-US" dirty="0" err="1" smtClean="0"/>
                        <a:t>MoEYS</a:t>
                      </a:r>
                      <a:r>
                        <a:rPr lang="en-US" dirty="0" smtClean="0"/>
                        <a:t> Grade 3 Assessment, 2006)</a:t>
                      </a:r>
                      <a:endParaRPr lang="en-US" dirty="0"/>
                    </a:p>
                  </a:txBody>
                  <a:tcPr/>
                </a:tc>
                <a:tc>
                  <a:txBody>
                    <a:bodyPr/>
                    <a:lstStyle/>
                    <a:p>
                      <a:r>
                        <a:rPr lang="en-US" dirty="0" smtClean="0"/>
                        <a:t>200-300 R/class</a:t>
                      </a:r>
                      <a:endParaRPr lang="en-US" dirty="0"/>
                    </a:p>
                  </a:txBody>
                  <a:tcPr/>
                </a:tc>
              </a:tr>
              <a:tr h="808133">
                <a:tc>
                  <a:txBody>
                    <a:bodyPr/>
                    <a:lstStyle/>
                    <a:p>
                      <a:r>
                        <a:rPr lang="en-US" dirty="0" smtClean="0"/>
                        <a:t>Secondary School</a:t>
                      </a:r>
                    </a:p>
                    <a:p>
                      <a:r>
                        <a:rPr lang="en-US" dirty="0" smtClean="0"/>
                        <a:t>(Urban)</a:t>
                      </a:r>
                      <a:endParaRPr lang="en-US" dirty="0"/>
                    </a:p>
                  </a:txBody>
                  <a:tcPr/>
                </a:tc>
                <a:tc>
                  <a:txBody>
                    <a:bodyPr/>
                    <a:lstStyle/>
                    <a:p>
                      <a:r>
                        <a:rPr lang="en-US" dirty="0" smtClean="0"/>
                        <a:t>500R/hour</a:t>
                      </a:r>
                    </a:p>
                    <a:p>
                      <a:r>
                        <a:rPr lang="en-US" dirty="0" smtClean="0"/>
                        <a:t>(Bray, 2005)</a:t>
                      </a:r>
                      <a:endParaRPr lang="en-US" dirty="0"/>
                    </a:p>
                  </a:txBody>
                  <a:tcPr/>
                </a:tc>
                <a:tc>
                  <a:txBody>
                    <a:bodyPr/>
                    <a:lstStyle/>
                    <a:p>
                      <a:r>
                        <a:rPr lang="en-US" dirty="0" smtClean="0"/>
                        <a:t>1000R/hour</a:t>
                      </a:r>
                      <a:endParaRPr lang="en-US" dirty="0"/>
                    </a:p>
                  </a:txBody>
                  <a:tcPr/>
                </a:tc>
              </a:tr>
              <a:tr h="808133">
                <a:tc>
                  <a:txBody>
                    <a:bodyPr/>
                    <a:lstStyle/>
                    <a:p>
                      <a:r>
                        <a:rPr lang="en-US" dirty="0" smtClean="0"/>
                        <a:t>Secondary School</a:t>
                      </a:r>
                    </a:p>
                    <a:p>
                      <a:r>
                        <a:rPr lang="en-US" dirty="0" smtClean="0"/>
                        <a:t>(Rural)</a:t>
                      </a:r>
                      <a:endParaRPr lang="en-US" dirty="0"/>
                    </a:p>
                  </a:txBody>
                  <a:tcPr/>
                </a:tc>
                <a:tc>
                  <a:txBody>
                    <a:bodyPr/>
                    <a:lstStyle/>
                    <a:p>
                      <a:r>
                        <a:rPr lang="en-US" dirty="0" smtClean="0"/>
                        <a:t>300-400R/hour</a:t>
                      </a:r>
                    </a:p>
                    <a:p>
                      <a:r>
                        <a:rPr lang="en-US" dirty="0" smtClean="0"/>
                        <a:t>(Bray,</a:t>
                      </a:r>
                      <a:r>
                        <a:rPr lang="en-US" baseline="0" dirty="0" smtClean="0"/>
                        <a:t> 2005)</a:t>
                      </a:r>
                      <a:endParaRPr lang="en-US" dirty="0"/>
                    </a:p>
                  </a:txBody>
                  <a:tcPr/>
                </a:tc>
                <a:tc>
                  <a:txBody>
                    <a:bodyPr/>
                    <a:lstStyle/>
                    <a:p>
                      <a:r>
                        <a:rPr lang="en-US" dirty="0" smtClean="0"/>
                        <a:t>500-700R/hour</a:t>
                      </a:r>
                      <a:endParaRPr lang="en-US" dirty="0"/>
                    </a:p>
                  </a:txBody>
                  <a:tcPr/>
                </a:tc>
              </a:tr>
              <a:tr h="1154475">
                <a:tc>
                  <a:txBody>
                    <a:bodyPr/>
                    <a:lstStyle/>
                    <a:p>
                      <a:r>
                        <a:rPr lang="en-US" dirty="0" smtClean="0"/>
                        <a:t>Extra special</a:t>
                      </a:r>
                      <a:r>
                        <a:rPr lang="en-US" baseline="0" dirty="0" smtClean="0"/>
                        <a:t> private tutoring</a:t>
                      </a:r>
                    </a:p>
                    <a:p>
                      <a:r>
                        <a:rPr lang="en-US" baseline="0" dirty="0" smtClean="0"/>
                        <a:t>(urban)</a:t>
                      </a:r>
                      <a:endParaRPr lang="en-US" dirty="0"/>
                    </a:p>
                  </a:txBody>
                  <a:tcPr/>
                </a:tc>
                <a:tc>
                  <a:txBody>
                    <a:bodyPr/>
                    <a:lstStyle/>
                    <a:p>
                      <a:r>
                        <a:rPr lang="en-US" dirty="0" smtClean="0"/>
                        <a:t>N/A</a:t>
                      </a:r>
                      <a:endParaRPr lang="en-US" dirty="0"/>
                    </a:p>
                  </a:txBody>
                  <a:tcPr/>
                </a:tc>
                <a:tc>
                  <a:txBody>
                    <a:bodyPr/>
                    <a:lstStyle/>
                    <a:p>
                      <a:r>
                        <a:rPr lang="en-US" dirty="0" smtClean="0"/>
                        <a:t>16,000R/hour</a:t>
                      </a:r>
                      <a:endParaRPr 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45661"/>
            <a:ext cx="8315858" cy="5105436"/>
          </a:xfrm>
        </p:spPr>
        <p:txBody>
          <a:bodyPr>
            <a:normAutofit fontScale="85000" lnSpcReduction="10000"/>
          </a:bodyPr>
          <a:lstStyle/>
          <a:p>
            <a:pPr>
              <a:spcAft>
                <a:spcPts val="2400"/>
              </a:spcAft>
              <a:buSzPct val="100000"/>
              <a:buBlip>
                <a:blip r:embed="rId3" r:link="rId4"/>
              </a:buBlip>
            </a:pPr>
            <a:r>
              <a:rPr lang="en-US" dirty="0" smtClean="0"/>
              <a:t>The gross intake rate for the last year of primary school increased from 47 percent in 2000 to 79.5 percent in 2008. </a:t>
            </a:r>
          </a:p>
          <a:p>
            <a:pPr>
              <a:spcAft>
                <a:spcPts val="2400"/>
              </a:spcAft>
              <a:buSzPct val="100000"/>
              <a:buBlip>
                <a:blip r:embed="rId3" r:link="rId4"/>
              </a:buBlip>
            </a:pPr>
            <a:r>
              <a:rPr lang="en-US" dirty="0" smtClean="0"/>
              <a:t>Primary enrollment increased from 2.2 million to 2.7 million between 1999/00 and 2001/02. </a:t>
            </a:r>
          </a:p>
          <a:p>
            <a:pPr>
              <a:spcAft>
                <a:spcPts val="2400"/>
              </a:spcAft>
              <a:buSzPct val="100000"/>
              <a:buBlip>
                <a:blip r:embed="rId3" r:link="rId4"/>
              </a:buBlip>
            </a:pPr>
            <a:r>
              <a:rPr lang="en-US" dirty="0" smtClean="0"/>
              <a:t>The number of primary schools increased 40% since 1990. </a:t>
            </a:r>
          </a:p>
          <a:p>
            <a:pPr>
              <a:spcAft>
                <a:spcPts val="2400"/>
              </a:spcAft>
              <a:buSzPct val="100000"/>
              <a:buBlip>
                <a:blip r:embed="rId3" r:link="rId4"/>
              </a:buBlip>
            </a:pPr>
            <a:r>
              <a:rPr lang="en-US" dirty="0" smtClean="0"/>
              <a:t>The number of secondary school quadrupled in the same period (see Engle, forthcoming). </a:t>
            </a:r>
            <a:endParaRPr lang="en-US" dirty="0" smtClean="0">
              <a:latin typeface="Verdana"/>
              <a:cs typeface="Verdana"/>
            </a:endParaRPr>
          </a:p>
        </p:txBody>
      </p:sp>
      <p:sp>
        <p:nvSpPr>
          <p:cNvPr id="4" name="Title 1"/>
          <p:cNvSpPr>
            <a:spLocks noGrp="1"/>
          </p:cNvSpPr>
          <p:nvPr>
            <p:ph type="title"/>
          </p:nvPr>
        </p:nvSpPr>
        <p:spPr>
          <a:xfrm>
            <a:off x="457199" y="0"/>
            <a:ext cx="8160354" cy="1645661"/>
          </a:xfrm>
        </p:spPr>
        <p:txBody>
          <a:bodyPr>
            <a:normAutofit/>
          </a:bodyPr>
          <a:lstStyle/>
          <a:p>
            <a:pPr marL="857250" indent="-857250"/>
            <a:r>
              <a:rPr lang="en-US" b="1" dirty="0" smtClean="0">
                <a:latin typeface="Herculanum"/>
                <a:cs typeface="Herculanum"/>
              </a:rPr>
              <a:t>Reaching EFA?</a:t>
            </a:r>
            <a:endParaRPr lang="en-US" b="1" dirty="0">
              <a:latin typeface="Herculanum"/>
              <a:cs typeface="Herculanum"/>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tutoring: factors</a:t>
            </a:r>
            <a:endParaRPr lang="en-US" dirty="0"/>
          </a:p>
        </p:txBody>
      </p:sp>
      <p:sp>
        <p:nvSpPr>
          <p:cNvPr id="4" name="Content Placeholder 2"/>
          <p:cNvSpPr>
            <a:spLocks noGrp="1"/>
          </p:cNvSpPr>
          <p:nvPr>
            <p:ph idx="1"/>
          </p:nvPr>
        </p:nvSpPr>
        <p:spPr>
          <a:xfrm>
            <a:off x="280130" y="1548968"/>
            <a:ext cx="8863870" cy="4525963"/>
          </a:xfrm>
        </p:spPr>
        <p:txBody>
          <a:bodyPr>
            <a:noAutofit/>
          </a:bodyPr>
          <a:lstStyle/>
          <a:p>
            <a:pPr>
              <a:buSzPct val="100000"/>
              <a:buBlip>
                <a:blip r:embed="rId2" r:link="rId3"/>
              </a:buBlip>
            </a:pPr>
            <a:r>
              <a:rPr lang="en-US" b="1" dirty="0" smtClean="0">
                <a:ln>
                  <a:solidFill>
                    <a:srgbClr val="C5D8B2"/>
                  </a:solidFill>
                </a:ln>
                <a:solidFill>
                  <a:srgbClr val="C5D8B2"/>
                </a:solidFill>
                <a:latin typeface="Verdana"/>
                <a:cs typeface="Verdana"/>
              </a:rPr>
              <a:t>Economic</a:t>
            </a:r>
            <a:r>
              <a:rPr lang="en-US" dirty="0" smtClean="0">
                <a:latin typeface="Verdana"/>
                <a:cs typeface="Verdana"/>
              </a:rPr>
              <a:t>: Teachers earn more in </a:t>
            </a:r>
            <a:r>
              <a:rPr lang="en-US" dirty="0" smtClean="0"/>
              <a:t>private tutoring than government school</a:t>
            </a:r>
            <a:endParaRPr lang="en-US" dirty="0" smtClean="0">
              <a:latin typeface="Verdana"/>
              <a:cs typeface="Verdana"/>
            </a:endParaRPr>
          </a:p>
          <a:p>
            <a:pPr>
              <a:buSzPct val="100000"/>
              <a:buBlip>
                <a:blip r:embed="rId2" r:link="rId3"/>
              </a:buBlip>
            </a:pPr>
            <a:r>
              <a:rPr lang="en-US" dirty="0" smtClean="0">
                <a:latin typeface="Verdana"/>
                <a:cs typeface="Verdana"/>
              </a:rPr>
              <a:t>:: </a:t>
            </a:r>
          </a:p>
          <a:p>
            <a:pPr>
              <a:buSzPct val="100000"/>
              <a:buBlip>
                <a:blip r:embed="rId2" r:link="rId3"/>
              </a:buBlip>
            </a:pPr>
            <a:endParaRPr lang="en-US" dirty="0" smtClean="0"/>
          </a:p>
          <a:p>
            <a:pPr>
              <a:buSzPct val="100000"/>
              <a:buBlip>
                <a:blip r:embed="rId2" r:link="rId3"/>
              </a:buBlip>
            </a:pPr>
            <a:endParaRPr lang="en-US" dirty="0" smtClean="0">
              <a:latin typeface="Verdana"/>
              <a:cs typeface="Verdana"/>
            </a:endParaRPr>
          </a:p>
          <a:p>
            <a:pPr>
              <a:buSzPct val="100000"/>
              <a:buBlip>
                <a:blip r:embed="rId2" r:link="rId3"/>
              </a:buBlip>
            </a:pPr>
            <a:endParaRPr lang="en-US" dirty="0" smtClean="0">
              <a:latin typeface="Verdana"/>
              <a:cs typeface="Verdana"/>
            </a:endParaRPr>
          </a:p>
          <a:p>
            <a:pPr>
              <a:buSzPct val="100000"/>
              <a:buBlip>
                <a:blip r:embed="rId2" r:link="rId3"/>
              </a:buBlip>
            </a:pPr>
            <a:r>
              <a:rPr lang="en-US" b="1" dirty="0" smtClean="0">
                <a:ln>
                  <a:solidFill>
                    <a:srgbClr val="C5D8B2"/>
                  </a:solidFill>
                </a:ln>
                <a:solidFill>
                  <a:srgbClr val="C5D8B2"/>
                </a:solidFill>
                <a:latin typeface="Verdana"/>
                <a:cs typeface="Verdana"/>
              </a:rPr>
              <a:t>Structural</a:t>
            </a:r>
            <a:r>
              <a:rPr lang="en-US" dirty="0" smtClean="0">
                <a:latin typeface="Verdana"/>
                <a:cs typeface="Verdana"/>
              </a:rPr>
              <a:t>: Double Shift Schooling</a:t>
            </a:r>
          </a:p>
          <a:p>
            <a:pPr>
              <a:buSzPct val="100000"/>
              <a:buBlip>
                <a:blip r:embed="rId2" r:link="rId3"/>
              </a:buBlip>
            </a:pPr>
            <a:r>
              <a:rPr lang="en-US" b="1" dirty="0" smtClean="0">
                <a:solidFill>
                  <a:srgbClr val="C5D8B2"/>
                </a:solidFill>
              </a:rPr>
              <a:t>Political</a:t>
            </a:r>
            <a:r>
              <a:rPr lang="en-US" dirty="0" smtClean="0"/>
              <a:t>: Ungoverned space orders society while public school looks modern</a:t>
            </a:r>
            <a:endParaRPr lang="en-US" dirty="0" smtClean="0">
              <a:latin typeface="Verdana"/>
              <a:cs typeface="Verdana"/>
            </a:endParaRPr>
          </a:p>
          <a:p>
            <a:pPr>
              <a:buSzPct val="100000"/>
              <a:buBlip>
                <a:blip r:embed="rId2" r:link="rId3"/>
              </a:buBlip>
            </a:pPr>
            <a:endParaRPr lang="en-US" dirty="0" smtClean="0">
              <a:latin typeface="Verdana"/>
              <a:cs typeface="Verdana"/>
            </a:endParaRPr>
          </a:p>
          <a:p>
            <a:pPr>
              <a:buSzPct val="100000"/>
              <a:buBlip>
                <a:blip r:embed="rId2" r:link="rId3"/>
              </a:buBlip>
            </a:pPr>
            <a:endParaRPr lang="en-US" dirty="0">
              <a:latin typeface="Verdana"/>
              <a:cs typeface="Verdana"/>
            </a:endParaRPr>
          </a:p>
        </p:txBody>
      </p:sp>
      <p:graphicFrame>
        <p:nvGraphicFramePr>
          <p:cNvPr id="5" name="Table 4"/>
          <p:cNvGraphicFramePr>
            <a:graphicFrameLocks noGrp="1"/>
          </p:cNvGraphicFramePr>
          <p:nvPr/>
        </p:nvGraphicFramePr>
        <p:xfrm>
          <a:off x="280130" y="2708214"/>
          <a:ext cx="8625735" cy="2021840"/>
        </p:xfrm>
        <a:graphic>
          <a:graphicData uri="http://schemas.openxmlformats.org/drawingml/2006/table">
            <a:tbl>
              <a:tblPr firstRow="1" bandRow="1">
                <a:tableStyleId>{3C2FFA5D-87B4-456A-9821-1D502468CF0F}</a:tableStyleId>
              </a:tblPr>
              <a:tblGrid>
                <a:gridCol w="2875245"/>
                <a:gridCol w="2875245"/>
                <a:gridCol w="2875245"/>
              </a:tblGrid>
              <a:tr h="370840">
                <a:tc>
                  <a:txBody>
                    <a:bodyPr/>
                    <a:lstStyle/>
                    <a:p>
                      <a:r>
                        <a:rPr lang="en-US" dirty="0" smtClean="0"/>
                        <a:t>Type</a:t>
                      </a:r>
                      <a:endParaRPr lang="en-US" dirty="0"/>
                    </a:p>
                  </a:txBody>
                  <a:tcPr/>
                </a:tc>
                <a:tc>
                  <a:txBody>
                    <a:bodyPr/>
                    <a:lstStyle/>
                    <a:p>
                      <a:r>
                        <a:rPr lang="en-US" dirty="0" smtClean="0"/>
                        <a:t>Bray (2005)</a:t>
                      </a:r>
                      <a:endParaRPr lang="en-US" dirty="0"/>
                    </a:p>
                  </a:txBody>
                  <a:tcPr/>
                </a:tc>
                <a:tc>
                  <a:txBody>
                    <a:bodyPr/>
                    <a:lstStyle/>
                    <a:p>
                      <a:r>
                        <a:rPr lang="en-US" dirty="0" smtClean="0"/>
                        <a:t>Preliminary</a:t>
                      </a:r>
                      <a:r>
                        <a:rPr lang="en-US" baseline="0" dirty="0" smtClean="0"/>
                        <a:t> Data</a:t>
                      </a:r>
                      <a:endParaRPr lang="en-US" dirty="0"/>
                    </a:p>
                  </a:txBody>
                  <a:tcPr/>
                </a:tc>
              </a:tr>
              <a:tr h="370840">
                <a:tc>
                  <a:txBody>
                    <a:bodyPr/>
                    <a:lstStyle/>
                    <a:p>
                      <a:r>
                        <a:rPr lang="en-US" dirty="0" smtClean="0"/>
                        <a:t>Primary</a:t>
                      </a:r>
                      <a:r>
                        <a:rPr lang="en-US" baseline="0" dirty="0" smtClean="0"/>
                        <a:t> School  PT</a:t>
                      </a:r>
                      <a:endParaRPr lang="en-US" dirty="0"/>
                    </a:p>
                  </a:txBody>
                  <a:tcPr/>
                </a:tc>
                <a:tc>
                  <a:txBody>
                    <a:bodyPr/>
                    <a:lstStyle/>
                    <a:p>
                      <a:r>
                        <a:rPr lang="en-US" dirty="0" smtClean="0"/>
                        <a:t>$48/month</a:t>
                      </a:r>
                      <a:endParaRPr lang="en-US" dirty="0"/>
                    </a:p>
                  </a:txBody>
                  <a:tcPr/>
                </a:tc>
                <a:tc>
                  <a:txBody>
                    <a:bodyPr/>
                    <a:lstStyle/>
                    <a:p>
                      <a:r>
                        <a:rPr lang="en-US" dirty="0" smtClean="0"/>
                        <a:t>$60/month</a:t>
                      </a:r>
                      <a:endParaRPr lang="en-US" dirty="0"/>
                    </a:p>
                  </a:txBody>
                  <a:tcPr/>
                </a:tc>
              </a:tr>
              <a:tr h="370840">
                <a:tc>
                  <a:txBody>
                    <a:bodyPr/>
                    <a:lstStyle/>
                    <a:p>
                      <a:r>
                        <a:rPr lang="en-US" dirty="0" smtClean="0"/>
                        <a:t>Secondary School PT (Urban)</a:t>
                      </a:r>
                      <a:endParaRPr lang="en-US" dirty="0"/>
                    </a:p>
                  </a:txBody>
                  <a:tcPr/>
                </a:tc>
                <a:tc>
                  <a:txBody>
                    <a:bodyPr/>
                    <a:lstStyle/>
                    <a:p>
                      <a:r>
                        <a:rPr lang="en-US" dirty="0" smtClean="0"/>
                        <a:t>$52/month</a:t>
                      </a:r>
                      <a:endParaRPr lang="en-US" dirty="0"/>
                    </a:p>
                  </a:txBody>
                  <a:tcPr/>
                </a:tc>
                <a:tc>
                  <a:txBody>
                    <a:bodyPr/>
                    <a:lstStyle/>
                    <a:p>
                      <a:r>
                        <a:rPr lang="en-US" dirty="0" smtClean="0"/>
                        <a:t>$180/month</a:t>
                      </a:r>
                      <a:endParaRPr lang="en-US" dirty="0"/>
                    </a:p>
                  </a:txBody>
                  <a:tcPr/>
                </a:tc>
              </a:tr>
              <a:tr h="370840">
                <a:tc>
                  <a:txBody>
                    <a:bodyPr/>
                    <a:lstStyle/>
                    <a:p>
                      <a:r>
                        <a:rPr lang="en-US" dirty="0" smtClean="0"/>
                        <a:t>Secondary School PT (Rural)</a:t>
                      </a:r>
                      <a:endParaRPr lang="en-US" dirty="0"/>
                    </a:p>
                  </a:txBody>
                  <a:tcPr/>
                </a:tc>
                <a:tc>
                  <a:txBody>
                    <a:bodyPr/>
                    <a:lstStyle/>
                    <a:p>
                      <a:r>
                        <a:rPr lang="en-US" dirty="0" smtClean="0"/>
                        <a:t>$16/month</a:t>
                      </a:r>
                      <a:endParaRPr lang="en-US" dirty="0"/>
                    </a:p>
                  </a:txBody>
                  <a:tcPr/>
                </a:tc>
                <a:tc>
                  <a:txBody>
                    <a:bodyPr/>
                    <a:lstStyle/>
                    <a:p>
                      <a:r>
                        <a:rPr lang="en-US" dirty="0" smtClean="0"/>
                        <a:t>$33/month</a:t>
                      </a:r>
                      <a:endParaRPr lang="en-US"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TLC_eyes.tif"/>
          <p:cNvPicPr>
            <a:picLocks noChangeAspect="1"/>
          </p:cNvPicPr>
          <p:nvPr/>
        </p:nvPicPr>
        <p:blipFill>
          <a:blip r:embed="rId3"/>
          <a:stretch>
            <a:fillRect/>
          </a:stretch>
        </p:blipFill>
        <p:spPr>
          <a:xfrm>
            <a:off x="96054" y="1882342"/>
            <a:ext cx="8931315" cy="276612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1708</TotalTime>
  <Words>1490</Words>
  <Application>Microsoft Macintosh PowerPoint</Application>
  <PresentationFormat>On-screen Show (4:3)</PresentationFormat>
  <Paragraphs>108</Paragraphs>
  <Slides>9</Slides>
  <Notes>8</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The hidden privatization of public education in Cambodia: Quality and equity implications of private tutoring  </vt:lpstr>
      <vt:lpstr>Tradition and modernity</vt:lpstr>
      <vt:lpstr>Slide 3</vt:lpstr>
      <vt:lpstr>Slide 4</vt:lpstr>
      <vt:lpstr>Beyond the Shadow</vt:lpstr>
      <vt:lpstr>Private Tutoring Costs</vt:lpstr>
      <vt:lpstr>Reaching EFA?</vt:lpstr>
      <vt:lpstr>Private tutoring: factors</vt:lpstr>
      <vt:lpstr>Slide 9</vt:lpstr>
    </vt:vector>
  </TitlesOfParts>
  <Company>Lehigh University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hidden privatization of public education in Cambodia: Quality and equity implications of private tutoring  </dc:title>
  <dc:creator>William Brehm</dc:creator>
  <cp:lastModifiedBy>William Brehm</cp:lastModifiedBy>
  <cp:revision>56</cp:revision>
  <dcterms:created xsi:type="dcterms:W3CDTF">2011-05-02T01:43:57Z</dcterms:created>
  <dcterms:modified xsi:type="dcterms:W3CDTF">2011-05-02T01:45:51Z</dcterms:modified>
</cp:coreProperties>
</file>