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 id="2147484056" r:id="rId2"/>
    <p:sldMasterId id="2147484068" r:id="rId3"/>
    <p:sldMasterId id="2147484080" r:id="rId4"/>
    <p:sldMasterId id="2147484092" r:id="rId5"/>
    <p:sldMasterId id="2147484104" r:id="rId6"/>
    <p:sldMasterId id="2147484116" r:id="rId7"/>
    <p:sldMasterId id="2147484128" r:id="rId8"/>
    <p:sldMasterId id="2147484140" r:id="rId9"/>
    <p:sldMasterId id="2147484152" r:id="rId10"/>
  </p:sldMasterIdLst>
  <p:notesMasterIdLst>
    <p:notesMasterId r:id="rId47"/>
  </p:notesMasterIdLst>
  <p:sldIdLst>
    <p:sldId id="256" r:id="rId11"/>
    <p:sldId id="337" r:id="rId12"/>
    <p:sldId id="350" r:id="rId13"/>
    <p:sldId id="360" r:id="rId14"/>
    <p:sldId id="336" r:id="rId15"/>
    <p:sldId id="334" r:id="rId16"/>
    <p:sldId id="339" r:id="rId17"/>
    <p:sldId id="340" r:id="rId18"/>
    <p:sldId id="344" r:id="rId19"/>
    <p:sldId id="341" r:id="rId20"/>
    <p:sldId id="351" r:id="rId21"/>
    <p:sldId id="357" r:id="rId22"/>
    <p:sldId id="358" r:id="rId23"/>
    <p:sldId id="386" r:id="rId24"/>
    <p:sldId id="368" r:id="rId25"/>
    <p:sldId id="361" r:id="rId26"/>
    <p:sldId id="371" r:id="rId27"/>
    <p:sldId id="384" r:id="rId28"/>
    <p:sldId id="385" r:id="rId29"/>
    <p:sldId id="362" r:id="rId30"/>
    <p:sldId id="388" r:id="rId31"/>
    <p:sldId id="367" r:id="rId32"/>
    <p:sldId id="372" r:id="rId33"/>
    <p:sldId id="364" r:id="rId34"/>
    <p:sldId id="375" r:id="rId35"/>
    <p:sldId id="383" r:id="rId36"/>
    <p:sldId id="377" r:id="rId37"/>
    <p:sldId id="378" r:id="rId38"/>
    <p:sldId id="379" r:id="rId39"/>
    <p:sldId id="381" r:id="rId40"/>
    <p:sldId id="365" r:id="rId41"/>
    <p:sldId id="356" r:id="rId42"/>
    <p:sldId id="366" r:id="rId43"/>
    <p:sldId id="348" r:id="rId44"/>
    <p:sldId id="349" r:id="rId45"/>
    <p:sldId id="32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9474" autoAdjust="0"/>
  </p:normalViewPr>
  <p:slideViewPr>
    <p:cSldViewPr>
      <p:cViewPr varScale="1">
        <p:scale>
          <a:sx n="104" d="100"/>
          <a:sy n="104" d="100"/>
        </p:scale>
        <p:origin x="1794" y="84"/>
      </p:cViewPr>
      <p:guideLst>
        <p:guide orient="horz" pos="2160"/>
        <p:guide pos="2880"/>
      </p:guideLst>
    </p:cSldViewPr>
  </p:slideViewPr>
  <p:outlineViewPr>
    <p:cViewPr>
      <p:scale>
        <a:sx n="33" d="100"/>
        <a:sy n="33" d="100"/>
      </p:scale>
      <p:origin x="0" y="5736"/>
    </p:cViewPr>
  </p:outlineViewPr>
  <p:notesTextViewPr>
    <p:cViewPr>
      <p:scale>
        <a:sx n="1" d="1"/>
        <a:sy n="1" d="1"/>
      </p:scale>
      <p:origin x="0" y="0"/>
    </p:cViewPr>
  </p:notesTextViewPr>
  <p:sorterViewPr>
    <p:cViewPr>
      <p:scale>
        <a:sx n="100" d="100"/>
        <a:sy n="100" d="100"/>
      </p:scale>
      <p:origin x="0" y="1872"/>
    </p:cViewPr>
  </p:sorterViewPr>
  <p:notesViewPr>
    <p:cSldViewPr>
      <p:cViewPr>
        <p:scale>
          <a:sx n="60" d="100"/>
          <a:sy n="60" d="100"/>
        </p:scale>
        <p:origin x="-2664" y="1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56D05-F73A-4D79-9B9E-E982AA467C2D}" type="datetimeFigureOut">
              <a:rPr lang="en-GB" smtClean="0"/>
              <a:pPr/>
              <a:t>29/08/2018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A0AEC-2EBD-4815-9A1E-C012EFF6F268}" type="slidenum">
              <a:rPr lang="en-GB" smtClean="0"/>
              <a:pPr/>
              <a:t>‹#›</a:t>
            </a:fld>
            <a:endParaRPr lang="en-GB" dirty="0"/>
          </a:p>
        </p:txBody>
      </p:sp>
    </p:spTree>
    <p:extLst>
      <p:ext uri="{BB962C8B-B14F-4D97-AF65-F5344CB8AC3E}">
        <p14:creationId xmlns:p14="http://schemas.microsoft.com/office/powerpoint/2010/main" val="383755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baseline="0" dirty="0" smtClean="0"/>
          </a:p>
        </p:txBody>
      </p:sp>
      <p:sp>
        <p:nvSpPr>
          <p:cNvPr id="4" name="Slide Number Placeholder 3"/>
          <p:cNvSpPr>
            <a:spLocks noGrp="1"/>
          </p:cNvSpPr>
          <p:nvPr>
            <p:ph type="sldNum" sz="quarter" idx="10"/>
          </p:nvPr>
        </p:nvSpPr>
        <p:spPr/>
        <p:txBody>
          <a:bodyPr/>
          <a:lstStyle/>
          <a:p>
            <a:fld id="{278A0AEC-2EBD-4815-9A1E-C012EFF6F268}" type="slidenum">
              <a:rPr lang="en-GB" smtClean="0"/>
              <a:pPr/>
              <a:t>1</a:t>
            </a:fld>
            <a:endParaRPr lang="en-GB" dirty="0"/>
          </a:p>
        </p:txBody>
      </p:sp>
    </p:spTree>
    <p:extLst>
      <p:ext uri="{BB962C8B-B14F-4D97-AF65-F5344CB8AC3E}">
        <p14:creationId xmlns:p14="http://schemas.microsoft.com/office/powerpoint/2010/main" val="135133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Explicit reference to death here via ‘control my end’ (line 1). The therapist has enquired as to how her</a:t>
            </a:r>
            <a:r>
              <a:rPr lang="en-US" sz="1200" kern="1200" baseline="0" dirty="0" smtClean="0">
                <a:solidFill>
                  <a:schemeClr val="tx1"/>
                </a:solidFill>
                <a:effectLst/>
                <a:latin typeface="+mn-lt"/>
                <a:ea typeface="+mn-ea"/>
                <a:cs typeface="+mn-cs"/>
              </a:rPr>
              <a:t> partner feels about this.</a:t>
            </a:r>
            <a:endParaRPr lang="en-US" sz="1200" kern="1200" dirty="0" smtClean="0">
              <a:solidFill>
                <a:schemeClr val="tx1"/>
              </a:solidFill>
              <a:effectLst/>
              <a:latin typeface="+mn-lt"/>
              <a:ea typeface="+mn-ea"/>
              <a:cs typeface="+mn-cs"/>
            </a:endParaRPr>
          </a:p>
          <a:p>
            <a:pPr marL="228600" indent="-228600">
              <a:buAutoNum type="arabicParenR"/>
            </a:pPr>
            <a:r>
              <a:rPr lang="en-US" sz="1200" kern="1200" dirty="0" smtClean="0">
                <a:solidFill>
                  <a:schemeClr val="tx1"/>
                </a:solidFill>
                <a:effectLst/>
                <a:latin typeface="+mn-lt"/>
                <a:ea typeface="+mn-ea"/>
                <a:cs typeface="+mn-cs"/>
              </a:rPr>
              <a:t>Exaggerated, playful extreme talk about death which is potentially problematic – raises issue of suicide. Laughter and</a:t>
            </a:r>
            <a:r>
              <a:rPr lang="en-US" sz="1200" kern="1200" baseline="0" dirty="0" smtClean="0">
                <a:solidFill>
                  <a:schemeClr val="tx1"/>
                </a:solidFill>
                <a:effectLst/>
                <a:latin typeface="+mn-lt"/>
                <a:ea typeface="+mn-ea"/>
                <a:cs typeface="+mn-cs"/>
              </a:rPr>
              <a:t> high intonation modulates uptake as something serious to be attended to by the therapist.</a:t>
            </a:r>
            <a:endParaRPr lang="en-US" sz="1200" kern="1200" dirty="0" smtClean="0">
              <a:solidFill>
                <a:schemeClr val="tx1"/>
              </a:solidFill>
              <a:effectLst/>
              <a:latin typeface="+mn-lt"/>
              <a:ea typeface="+mn-ea"/>
              <a:cs typeface="+mn-cs"/>
            </a:endParaRPr>
          </a:p>
          <a:p>
            <a:pPr marL="228600" indent="-228600">
              <a:buAutoNum type="arabicParenR"/>
            </a:pPr>
            <a:r>
              <a:rPr lang="en-US" sz="1200" kern="1200" dirty="0" smtClean="0">
                <a:solidFill>
                  <a:schemeClr val="tx1"/>
                </a:solidFill>
                <a:effectLst/>
                <a:latin typeface="+mn-lt"/>
                <a:ea typeface="+mn-ea"/>
                <a:cs typeface="+mn-cs"/>
              </a:rPr>
              <a:t>Off the record alignment through intonation. Avoids problematic alignment with content. The therapist is put in a problematic position here of being invited to align with a suicidal notion. The therapist manages this potentially problematic position by aligning with the client in an off the record manner. She uses acknowledgment tokens but in an animated fashion that embodies some symmetry with the animated story production. This is achieved through elongated production and accompanied by croaky voice (line 74).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responding in this way, the therapist aligns with the emotional stance of the story telling without aligning with the content of the story or explicitly inviting further exploration of this. The therapist then responds with a quiet news </a:t>
            </a:r>
            <a:r>
              <a:rPr lang="en-US" sz="1200" kern="1200" baseline="0" dirty="0" smtClean="0">
                <a:solidFill>
                  <a:schemeClr val="tx1"/>
                </a:solidFill>
                <a:effectLst/>
                <a:latin typeface="+mn-lt"/>
                <a:ea typeface="+mn-ea"/>
                <a:cs typeface="+mn-cs"/>
              </a:rPr>
              <a:t>receipt token ‘oh’ and acknowledgment ‘okay.’</a:t>
            </a:r>
            <a:endParaRPr lang="en-GB" sz="1200" kern="1200" dirty="0" smtClean="0">
              <a:solidFill>
                <a:schemeClr val="tx1"/>
              </a:solidFill>
              <a:effectLst/>
              <a:latin typeface="+mn-lt"/>
              <a:ea typeface="+mn-ea"/>
              <a:cs typeface="+mn-cs"/>
            </a:endParaRPr>
          </a:p>
          <a:p>
            <a:pPr marL="228600" indent="-228600">
              <a:buAutoNum type="arabicParen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8A0AEC-2EBD-4815-9A1E-C012EFF6F268}" type="slidenum">
              <a:rPr lang="en-GB" smtClean="0"/>
              <a:pPr/>
              <a:t>18</a:t>
            </a:fld>
            <a:endParaRPr lang="en-GB" dirty="0"/>
          </a:p>
        </p:txBody>
      </p:sp>
    </p:spTree>
    <p:extLst>
      <p:ext uri="{BB962C8B-B14F-4D97-AF65-F5344CB8AC3E}">
        <p14:creationId xmlns:p14="http://schemas.microsoft.com/office/powerpoint/2010/main" val="3841486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client continues to pursue a </a:t>
            </a:r>
            <a:r>
              <a:rPr lang="en-US" sz="1200" kern="1200" dirty="0" smtClean="0">
                <a:solidFill>
                  <a:schemeClr val="tx1"/>
                </a:solidFill>
                <a:effectLst/>
                <a:latin typeface="+mn-lt"/>
                <a:ea typeface="+mn-ea"/>
                <a:cs typeface="+mn-cs"/>
              </a:rPr>
              <a:t>problematic, extreme case/ light hearted notion of death.</a:t>
            </a:r>
          </a:p>
          <a:p>
            <a:pPr marL="228600" indent="-228600">
              <a:buAutoNum type="arabicParenR"/>
            </a:pPr>
            <a:r>
              <a:rPr lang="en-US" sz="1200" kern="1200" baseline="0" dirty="0" smtClean="0">
                <a:solidFill>
                  <a:schemeClr val="tx1"/>
                </a:solidFill>
                <a:effectLst/>
                <a:latin typeface="+mn-lt"/>
                <a:ea typeface="+mn-ea"/>
                <a:cs typeface="+mn-cs"/>
              </a:rPr>
              <a:t>At first we see minimal receipts from the client as she delivers her story.</a:t>
            </a:r>
          </a:p>
          <a:p>
            <a:pPr marL="228600" indent="-228600">
              <a:buAutoNum type="arabicParenR"/>
            </a:pPr>
            <a:r>
              <a:rPr lang="en-US" sz="1200" kern="1200" baseline="0" dirty="0" smtClean="0">
                <a:solidFill>
                  <a:schemeClr val="tx1"/>
                </a:solidFill>
                <a:effectLst/>
                <a:latin typeface="+mn-lt"/>
                <a:ea typeface="+mn-ea"/>
                <a:cs typeface="+mn-cs"/>
              </a:rPr>
              <a:t>Once the story is complete and where an appreciation of the story is due, the therapist again delivers more acknowledgement tokens.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The therapist is put in a problematic position here of being invited to align with a suicidal notion. The therapist manages this potentially problematic position by aligning with the client in an off the record manner. She uses acknowledgment tokens but in an animated fashion that embodies some symmetry with the animated story production. This is achieved through elongated production and accompanied by a croaky voice (line 87) and with interpolated laughter,</a:t>
            </a:r>
            <a:r>
              <a:rPr lang="en-US" sz="1200" kern="1200" baseline="0" dirty="0" smtClean="0">
                <a:solidFill>
                  <a:schemeClr val="tx1"/>
                </a:solidFill>
                <a:effectLst/>
                <a:latin typeface="+mn-lt"/>
                <a:ea typeface="+mn-ea"/>
                <a:cs typeface="+mn-cs"/>
              </a:rPr>
              <a:t> or a very minimal ‘off the record’ laughter</a:t>
            </a:r>
            <a:r>
              <a:rPr lang="en-US" sz="1200" kern="1200" dirty="0" smtClean="0">
                <a:solidFill>
                  <a:schemeClr val="tx1"/>
                </a:solidFill>
                <a:effectLst/>
                <a:latin typeface="+mn-lt"/>
                <a:ea typeface="+mn-ea"/>
                <a:cs typeface="+mn-cs"/>
              </a:rPr>
              <a:t> (line 88). An alternative</a:t>
            </a:r>
            <a:r>
              <a:rPr lang="en-US" sz="1200" kern="1200" baseline="0" dirty="0" smtClean="0">
                <a:solidFill>
                  <a:schemeClr val="tx1"/>
                </a:solidFill>
                <a:effectLst/>
                <a:latin typeface="+mn-lt"/>
                <a:ea typeface="+mn-ea"/>
                <a:cs typeface="+mn-cs"/>
              </a:rPr>
              <a:t> and more strongly symmetrical laughter here might be considered inappropriate, or taking this issue too lightly. </a:t>
            </a:r>
            <a:r>
              <a:rPr lang="en-US" sz="1200" kern="1200" dirty="0" smtClean="0">
                <a:solidFill>
                  <a:schemeClr val="tx1"/>
                </a:solidFill>
                <a:effectLst/>
                <a:latin typeface="+mn-lt"/>
                <a:ea typeface="+mn-ea"/>
                <a:cs typeface="+mn-cs"/>
              </a:rPr>
              <a:t>In responding in this way, the therapist aligns with the emotional stance of the story telling without aligning with the content of the story or explicitly inviting further exploration of this. </a:t>
            </a:r>
          </a:p>
        </p:txBody>
      </p:sp>
      <p:sp>
        <p:nvSpPr>
          <p:cNvPr id="4" name="Slide Number Placeholder 3"/>
          <p:cNvSpPr>
            <a:spLocks noGrp="1"/>
          </p:cNvSpPr>
          <p:nvPr>
            <p:ph type="sldNum" sz="quarter" idx="10"/>
          </p:nvPr>
        </p:nvSpPr>
        <p:spPr/>
        <p:txBody>
          <a:bodyPr/>
          <a:lstStyle/>
          <a:p>
            <a:fld id="{278A0AEC-2EBD-4815-9A1E-C012EFF6F268}" type="slidenum">
              <a:rPr lang="en-GB" smtClean="0"/>
              <a:pPr/>
              <a:t>19</a:t>
            </a:fld>
            <a:endParaRPr lang="en-GB" dirty="0"/>
          </a:p>
        </p:txBody>
      </p:sp>
    </p:spTree>
    <p:extLst>
      <p:ext uri="{BB962C8B-B14F-4D97-AF65-F5344CB8AC3E}">
        <p14:creationId xmlns:p14="http://schemas.microsoft.com/office/powerpoint/2010/main" val="143585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Sum – importance of capturing how and when talk is produced – resource in responding to particularly intensified notions of talk around death and dying. Management of the interactional issue of maintaining alignment without strongly inviting continued problematic talk.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8A0AEC-2EBD-4815-9A1E-C012EFF6F268}" type="slidenum">
              <a:rPr lang="en-GB" smtClean="0"/>
              <a:pPr/>
              <a:t>20</a:t>
            </a:fld>
            <a:endParaRPr lang="en-GB" dirty="0"/>
          </a:p>
        </p:txBody>
      </p:sp>
    </p:spTree>
    <p:extLst>
      <p:ext uri="{BB962C8B-B14F-4D97-AF65-F5344CB8AC3E}">
        <p14:creationId xmlns:p14="http://schemas.microsoft.com/office/powerpoint/2010/main" val="2998078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pPr/>
              <a:t>23</a:t>
            </a:fld>
            <a:endParaRPr lang="en-GB" dirty="0"/>
          </a:p>
        </p:txBody>
      </p:sp>
    </p:spTree>
    <p:extLst>
      <p:ext uri="{BB962C8B-B14F-4D97-AF65-F5344CB8AC3E}">
        <p14:creationId xmlns:p14="http://schemas.microsoft.com/office/powerpoint/2010/main" val="1838229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87864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smtClean="0">
                <a:solidFill>
                  <a:schemeClr val="tx1"/>
                </a:solidFill>
                <a:effectLst/>
                <a:latin typeface="+mn-lt"/>
                <a:ea typeface="+mn-ea"/>
                <a:cs typeface="+mn-cs"/>
              </a:rPr>
              <a:t>More oblique reference to death here </a:t>
            </a:r>
            <a:r>
              <a:rPr lang="en-US" dirty="0" smtClean="0"/>
              <a:t>‘knew myself I was in trouble’, ‘scared to ask about some stuff’, ‘frightened of what’s </a:t>
            </a:r>
            <a:r>
              <a:rPr lang="en-US" dirty="0" err="1" smtClean="0"/>
              <a:t>gonna</a:t>
            </a:r>
            <a:r>
              <a:rPr lang="en-US" dirty="0" smtClean="0"/>
              <a:t> happen.’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smtClean="0">
                <a:solidFill>
                  <a:schemeClr val="tx1"/>
                </a:solidFill>
                <a:effectLst/>
                <a:latin typeface="+mn-lt"/>
                <a:ea typeface="+mn-ea"/>
                <a:cs typeface="+mn-cs"/>
              </a:rPr>
              <a:t>Although the client has mentioned some negative emotions, she goes on to project a more positive stance – that she is optimistic.</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Description which interprets – via epistemic marker ‘sounds like’ and edited version of ‘realist.’ Interpretations, in contrast to formulations are where the talk is presented as from the </a:t>
            </a:r>
            <a:r>
              <a:rPr lang="en-US" sz="1200" i="1" kern="1200" dirty="0" smtClean="0">
                <a:solidFill>
                  <a:schemeClr val="tx1"/>
                </a:solidFill>
                <a:effectLst/>
                <a:latin typeface="+mn-lt"/>
                <a:ea typeface="+mn-ea"/>
                <a:cs typeface="+mn-cs"/>
              </a:rPr>
              <a:t>therapists’</a:t>
            </a:r>
            <a:r>
              <a:rPr lang="en-US" sz="1200" kern="1200" dirty="0" smtClean="0">
                <a:solidFill>
                  <a:schemeClr val="tx1"/>
                </a:solidFill>
                <a:effectLst/>
                <a:latin typeface="+mn-lt"/>
                <a:ea typeface="+mn-ea"/>
                <a:cs typeface="+mn-cs"/>
              </a:rPr>
              <a:t> perspective, and as such, seek extended agreements or disagreements (see </a:t>
            </a:r>
            <a:r>
              <a:rPr lang="en-US" sz="1200" kern="1200" dirty="0" err="1" smtClean="0">
                <a:solidFill>
                  <a:schemeClr val="tx1"/>
                </a:solidFill>
                <a:effectLst/>
                <a:latin typeface="+mn-lt"/>
                <a:ea typeface="+mn-ea"/>
                <a:cs typeface="+mn-cs"/>
              </a:rPr>
              <a:t>Peräkylä</a:t>
            </a:r>
            <a:r>
              <a:rPr lang="en-US" sz="1200" kern="1200" dirty="0" smtClean="0">
                <a:solidFill>
                  <a:schemeClr val="tx1"/>
                </a:solidFill>
                <a:effectLst/>
                <a:latin typeface="+mn-lt"/>
                <a:ea typeface="+mn-ea"/>
                <a:cs typeface="+mn-cs"/>
              </a:rPr>
              <a:t>, 2004).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Elicits an extended agreement,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rather  than a simple ‘yes’ type confirmation.</a:t>
            </a:r>
          </a:p>
          <a:p>
            <a:pPr marL="228600" indent="-228600">
              <a:buAutoNum type="arabicParenR"/>
            </a:pPr>
            <a:r>
              <a:rPr lang="en-US" sz="1200" kern="1200" dirty="0" smtClean="0">
                <a:solidFill>
                  <a:schemeClr val="tx1"/>
                </a:solidFill>
                <a:effectLst/>
                <a:latin typeface="+mn-lt"/>
                <a:ea typeface="+mn-ea"/>
                <a:cs typeface="+mn-cs"/>
              </a:rPr>
              <a:t>The therapist then validates having negative emotions and</a:t>
            </a:r>
            <a:r>
              <a:rPr lang="en-US" sz="1200" kern="1200" baseline="0" dirty="0" smtClean="0">
                <a:solidFill>
                  <a:schemeClr val="tx1"/>
                </a:solidFill>
                <a:effectLst/>
                <a:latin typeface="+mn-lt"/>
                <a:ea typeface="+mn-ea"/>
                <a:cs typeface="+mn-cs"/>
              </a:rPr>
              <a:t> uses this as a basis for exploring them thereafter. </a:t>
            </a:r>
            <a:r>
              <a:rPr lang="en-US" sz="1200" kern="1200" dirty="0" smtClean="0">
                <a:solidFill>
                  <a:schemeClr val="tx1"/>
                </a:solidFill>
                <a:effectLst/>
                <a:latin typeface="+mn-lt"/>
                <a:ea typeface="+mn-ea"/>
                <a:cs typeface="+mn-cs"/>
              </a:rPr>
              <a:t> </a:t>
            </a:r>
          </a:p>
          <a:p>
            <a:pPr marL="228600" indent="-228600">
              <a:buAutoNum type="arabicParenR"/>
            </a:pPr>
            <a:endParaRPr lang="en-US" sz="1200" kern="1200" dirty="0" smtClean="0">
              <a:solidFill>
                <a:schemeClr val="tx1"/>
              </a:solidFill>
              <a:effectLst/>
              <a:latin typeface="+mn-lt"/>
              <a:ea typeface="+mn-ea"/>
              <a:cs typeface="+mn-cs"/>
            </a:endParaRPr>
          </a:p>
          <a:p>
            <a:pPr marL="228600" indent="-228600">
              <a:buAutoNum type="arabicParenR"/>
            </a:pPr>
            <a:endParaRPr lang="en-US" sz="1200" kern="1200" dirty="0" smtClean="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1838229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therapist continues to pursue troubles talk </a:t>
            </a:r>
            <a:r>
              <a:rPr lang="en-US" sz="1200" kern="1200" baseline="0" dirty="0" smtClean="0">
                <a:solidFill>
                  <a:schemeClr val="tx1"/>
                </a:solidFill>
                <a:effectLst/>
                <a:latin typeface="+mn-lt"/>
                <a:ea typeface="+mn-ea"/>
                <a:cs typeface="+mn-cs"/>
              </a:rPr>
              <a:t>using a</a:t>
            </a:r>
            <a:r>
              <a:rPr lang="en-US" sz="1200" kern="1200" dirty="0" smtClean="0">
                <a:solidFill>
                  <a:schemeClr val="tx1"/>
                </a:solidFill>
                <a:effectLst/>
                <a:latin typeface="+mn-lt"/>
                <a:ea typeface="+mn-ea"/>
                <a:cs typeface="+mn-cs"/>
              </a:rPr>
              <a:t> strong negative assessment which invites a second assessment and then an enquiry specifically</a:t>
            </a:r>
            <a:r>
              <a:rPr lang="en-US" sz="1200" kern="1200" baseline="0" dirty="0" smtClean="0">
                <a:solidFill>
                  <a:schemeClr val="tx1"/>
                </a:solidFill>
                <a:effectLst/>
                <a:latin typeface="+mn-lt"/>
                <a:ea typeface="+mn-ea"/>
                <a:cs typeface="+mn-cs"/>
              </a:rPr>
              <a:t> into whether the client finds it scary. This elicits a response which strongly confirms that it is indeed scary, by going beyond the characterization of ‘scary’</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minimal expansion from the client on this however, the therapist then constructs a turn with a pause and projectable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part to that turn, this provides an opportunity for the client to come in and build on this negative aspect. This is what has been identified in by</a:t>
            </a:r>
            <a:r>
              <a:rPr lang="en-US" sz="1200" kern="1200" baseline="0" dirty="0" smtClean="0">
                <a:solidFill>
                  <a:schemeClr val="tx1"/>
                </a:solidFill>
                <a:effectLst/>
                <a:latin typeface="+mn-lt"/>
                <a:ea typeface="+mn-ea"/>
                <a:cs typeface="+mn-cs"/>
              </a:rPr>
              <a:t> Lerner in the literature as a collaborative completion. </a:t>
            </a:r>
            <a:r>
              <a:rPr lang="en-US" sz="1200" kern="1200" dirty="0" smtClean="0">
                <a:solidFill>
                  <a:schemeClr val="tx1"/>
                </a:solidFill>
                <a:effectLst/>
                <a:latin typeface="+mn-lt"/>
                <a:ea typeface="+mn-ea"/>
                <a:cs typeface="+mn-cs"/>
              </a:rPr>
              <a:t>Indeed, the client collaboratively completes the therapists turn in line 102.</a:t>
            </a:r>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pPr/>
              <a:t>28</a:t>
            </a:fld>
            <a:endParaRPr lang="en-GB" dirty="0"/>
          </a:p>
        </p:txBody>
      </p:sp>
    </p:spTree>
    <p:extLst>
      <p:ext uri="{BB962C8B-B14F-4D97-AF65-F5344CB8AC3E}">
        <p14:creationId xmlns:p14="http://schemas.microsoft.com/office/powerpoint/2010/main" val="2830427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The client goes on to expand on this using the metaphor or being in a car. In doing so, she strongly aligns with the perspective. </a:t>
            </a:r>
            <a:endParaRPr lang="en-GB"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smtClean="0"/>
              <a:t>Optimistic projection to close down.</a:t>
            </a:r>
          </a:p>
          <a:p>
            <a:pPr marL="228600" indent="-228600">
              <a:buAutoNum type="arabicParenR"/>
            </a:pPr>
            <a:r>
              <a:rPr lang="en-GB" baseline="0" dirty="0" smtClean="0"/>
              <a:t>Although continued pursuit of negative aspect from the client – issue of managing people’s expectations. </a:t>
            </a:r>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pPr/>
              <a:t>29</a:t>
            </a:fld>
            <a:endParaRPr lang="en-GB" dirty="0"/>
          </a:p>
        </p:txBody>
      </p:sp>
    </p:spTree>
    <p:extLst>
      <p:ext uri="{BB962C8B-B14F-4D97-AF65-F5344CB8AC3E}">
        <p14:creationId xmlns:p14="http://schemas.microsoft.com/office/powerpoint/2010/main" val="878649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878649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pPr/>
              <a:t>31</a:t>
            </a:fld>
            <a:endParaRPr lang="en-GB" dirty="0"/>
          </a:p>
        </p:txBody>
      </p:sp>
    </p:spTree>
    <p:extLst>
      <p:ext uri="{BB962C8B-B14F-4D97-AF65-F5344CB8AC3E}">
        <p14:creationId xmlns:p14="http://schemas.microsoft.com/office/powerpoint/2010/main" val="246898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Fundamental principle – talk is always doing something</a:t>
            </a:r>
            <a:r>
              <a:rPr lang="en-GB" baseline="0" dirty="0" smtClean="0"/>
              <a:t> e.g. greeting, request, information giving, advice, formulating, interpreting.</a:t>
            </a:r>
          </a:p>
          <a:p>
            <a:r>
              <a:rPr lang="en-GB" baseline="0" dirty="0" smtClean="0"/>
              <a:t>– it doesn’t just float but is part of an action exchange with another person or people – in ordinary conversations, if I say something, I make relevant a response from you</a:t>
            </a:r>
          </a:p>
          <a:p>
            <a:endParaRPr lang="en-GB" baseline="0" dirty="0" smtClean="0"/>
          </a:p>
          <a:p>
            <a:r>
              <a:rPr lang="en-GB" baseline="0" dirty="0" smtClean="0"/>
              <a:t>Members methods for creating and maintaining social order so that we can understand one another.</a:t>
            </a:r>
          </a:p>
          <a:p>
            <a:endParaRPr lang="en-GB" baseline="0" dirty="0" smtClean="0"/>
          </a:p>
          <a:p>
            <a:r>
              <a:rPr lang="en-GB" baseline="0" dirty="0" smtClean="0"/>
              <a:t>Participant orientations – talk about rigour</a:t>
            </a:r>
          </a:p>
          <a:p>
            <a:endParaRPr lang="en-GB" baseline="0" dirty="0" smtClean="0"/>
          </a:p>
          <a:p>
            <a:r>
              <a:rPr lang="en-GB" dirty="0" smtClean="0"/>
              <a:t>Avoids problem of recall </a:t>
            </a:r>
            <a:r>
              <a:rPr lang="en-GB" sz="900" dirty="0" smtClean="0"/>
              <a:t>(Heritage and Atkinson,  1984)</a:t>
            </a:r>
          </a:p>
          <a:p>
            <a:r>
              <a:rPr lang="en-GB" dirty="0" smtClean="0"/>
              <a:t>‘Black box’ of real life encounters </a:t>
            </a:r>
          </a:p>
          <a:p>
            <a:endParaRPr lang="en-GB" baseline="0" dirty="0" smtClean="0"/>
          </a:p>
          <a:p>
            <a:endParaRPr lang="en-GB" baseline="0" dirty="0" smtClean="0"/>
          </a:p>
          <a:p>
            <a:r>
              <a:rPr lang="en-GB" baseline="0" dirty="0" smtClean="0"/>
              <a:t>Social constructionist perspective –Ontological perspective – nature of reality: social constructionist approach </a:t>
            </a:r>
          </a:p>
          <a:p>
            <a:r>
              <a:rPr lang="en-GB" baseline="0" dirty="0" smtClean="0"/>
              <a:t>Epistemological perspective - how we can study the world: aim to understand participant orientations and constructions of the world vs. a positivist of “truth seeking”</a:t>
            </a:r>
          </a:p>
        </p:txBody>
      </p:sp>
      <p:sp>
        <p:nvSpPr>
          <p:cNvPr id="4" name="Slide Number Placeholder 3"/>
          <p:cNvSpPr>
            <a:spLocks noGrp="1"/>
          </p:cNvSpPr>
          <p:nvPr>
            <p:ph type="sldNum" sz="quarter" idx="10"/>
          </p:nvPr>
        </p:nvSpPr>
        <p:spPr/>
        <p:txBody>
          <a:bodyPr/>
          <a:lstStyle/>
          <a:p>
            <a:fld id="{278A0AEC-2EBD-4815-9A1E-C012EFF6F268}" type="slidenum">
              <a:rPr lang="en-GB" smtClean="0"/>
              <a:pPr/>
              <a:t>6</a:t>
            </a:fld>
            <a:endParaRPr lang="en-GB"/>
          </a:p>
        </p:txBody>
      </p:sp>
    </p:spTree>
    <p:extLst>
      <p:ext uri="{BB962C8B-B14F-4D97-AF65-F5344CB8AC3E}">
        <p14:creationId xmlns:p14="http://schemas.microsoft.com/office/powerpoint/2010/main" val="2103809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pPr/>
              <a:t>36</a:t>
            </a:fld>
            <a:endParaRPr lang="en-GB" dirty="0"/>
          </a:p>
        </p:txBody>
      </p:sp>
    </p:spTree>
    <p:extLst>
      <p:ext uri="{BB962C8B-B14F-4D97-AF65-F5344CB8AC3E}">
        <p14:creationId xmlns:p14="http://schemas.microsoft.com/office/powerpoint/2010/main" val="68061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apriori</a:t>
            </a:r>
            <a:r>
              <a:rPr lang="en-GB" dirty="0" smtClean="0"/>
              <a:t>/ can’t disregard any detail as irrelevant/</a:t>
            </a:r>
            <a:r>
              <a:rPr lang="en-GB" baseline="0" dirty="0" smtClean="0"/>
              <a:t> context – back to </a:t>
            </a:r>
            <a:r>
              <a:rPr lang="en-GB" baseline="0" dirty="0" err="1" smtClean="0"/>
              <a:t>Garfinkel</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pPr/>
              <a:t>7</a:t>
            </a:fld>
            <a:endParaRPr lang="en-GB"/>
          </a:p>
        </p:txBody>
      </p:sp>
    </p:spTree>
    <p:extLst>
      <p:ext uri="{BB962C8B-B14F-4D97-AF65-F5344CB8AC3E}">
        <p14:creationId xmlns:p14="http://schemas.microsoft.com/office/powerpoint/2010/main" val="209726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pPr/>
              <a:t>8</a:t>
            </a:fld>
            <a:endParaRPr lang="en-GB"/>
          </a:p>
        </p:txBody>
      </p:sp>
    </p:spTree>
    <p:extLst>
      <p:ext uri="{BB962C8B-B14F-4D97-AF65-F5344CB8AC3E}">
        <p14:creationId xmlns:p14="http://schemas.microsoft.com/office/powerpoint/2010/main" val="3965987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Heritage</a:t>
            </a:r>
            <a:r>
              <a:rPr lang="en-GB" sz="1200" kern="1200" baseline="0" dirty="0" smtClean="0">
                <a:solidFill>
                  <a:schemeClr val="tx1"/>
                </a:solidFill>
                <a:effectLst/>
                <a:latin typeface="+mn-lt"/>
                <a:ea typeface="+mn-ea"/>
                <a:cs typeface="+mn-cs"/>
              </a:rPr>
              <a:t> and colleagues </a:t>
            </a:r>
            <a:r>
              <a:rPr lang="en-GB" sz="1200" kern="1200" dirty="0" smtClean="0">
                <a:solidFill>
                  <a:schemeClr val="tx1"/>
                </a:solidFill>
                <a:effectLst/>
                <a:latin typeface="+mn-lt"/>
                <a:ea typeface="+mn-ea"/>
                <a:cs typeface="+mn-cs"/>
              </a:rPr>
              <a:t>found that when visiting GP surgeries, significantly more patients listed further reasons for their visit when their doctor asked if they had “some” rather than “any” more concerns. </a:t>
            </a:r>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pPr/>
              <a:t>9</a:t>
            </a:fld>
            <a:endParaRPr lang="en-GB" dirty="0"/>
          </a:p>
        </p:txBody>
      </p:sp>
    </p:spTree>
    <p:extLst>
      <p:ext uri="{BB962C8B-B14F-4D97-AF65-F5344CB8AC3E}">
        <p14:creationId xmlns:p14="http://schemas.microsoft.com/office/powerpoint/2010/main" val="234354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How doctors skilfully deliver bad news around end-of life in a way that is tailored to the patients responses.</a:t>
            </a:r>
          </a:p>
        </p:txBody>
      </p:sp>
      <p:sp>
        <p:nvSpPr>
          <p:cNvPr id="4" name="Slide Number Placeholder 3"/>
          <p:cNvSpPr>
            <a:spLocks noGrp="1"/>
          </p:cNvSpPr>
          <p:nvPr>
            <p:ph type="sldNum" sz="quarter" idx="10"/>
          </p:nvPr>
        </p:nvSpPr>
        <p:spPr/>
        <p:txBody>
          <a:bodyPr/>
          <a:lstStyle/>
          <a:p>
            <a:fld id="{278A0AEC-2EBD-4815-9A1E-C012EFF6F268}" type="slidenum">
              <a:rPr lang="en-GB" smtClean="0"/>
              <a:pPr/>
              <a:t>12</a:t>
            </a:fld>
            <a:endParaRPr lang="en-GB" dirty="0"/>
          </a:p>
        </p:txBody>
      </p:sp>
    </p:spTree>
    <p:extLst>
      <p:ext uri="{BB962C8B-B14F-4D97-AF65-F5344CB8AC3E}">
        <p14:creationId xmlns:p14="http://schemas.microsoft.com/office/powerpoint/2010/main" val="424855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End of life, death,</a:t>
            </a:r>
            <a:r>
              <a:rPr lang="en-GB" baseline="0" dirty="0" smtClean="0"/>
              <a:t> dying and vague might be fearing the future, being scared or in trouble etc. </a:t>
            </a:r>
          </a:p>
          <a:p>
            <a:r>
              <a:rPr lang="en-GB" baseline="0" dirty="0" smtClean="0"/>
              <a:t>Initial gloss and doesn’t quite capture the gradual way in which death talk might be introduced by the therapist and gradually closed down by therapist/client either…and this is what out study hopes to explore further. </a:t>
            </a:r>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pPr/>
              <a:t>13</a:t>
            </a:fld>
            <a:endParaRPr lang="en-GB" dirty="0"/>
          </a:p>
        </p:txBody>
      </p:sp>
    </p:spTree>
    <p:extLst>
      <p:ext uri="{BB962C8B-B14F-4D97-AF65-F5344CB8AC3E}">
        <p14:creationId xmlns:p14="http://schemas.microsoft.com/office/powerpoint/2010/main" val="39601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un-annotated</a:t>
            </a:r>
            <a:r>
              <a:rPr lang="en-GB" baseline="0" dirty="0" smtClean="0"/>
              <a:t> files will have sound files and be played </a:t>
            </a:r>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pPr/>
              <a:t>16</a:t>
            </a:fld>
            <a:endParaRPr lang="en-GB" dirty="0"/>
          </a:p>
        </p:txBody>
      </p:sp>
    </p:spTree>
    <p:extLst>
      <p:ext uri="{BB962C8B-B14F-4D97-AF65-F5344CB8AC3E}">
        <p14:creationId xmlns:p14="http://schemas.microsoft.com/office/powerpoint/2010/main" val="103411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un-annotated</a:t>
            </a:r>
            <a:r>
              <a:rPr lang="en-GB" baseline="0" dirty="0" smtClean="0"/>
              <a:t> files will have sound files and be played </a:t>
            </a:r>
            <a:endParaRPr lang="en-GB" dirty="0" smtClean="0"/>
          </a:p>
          <a:p>
            <a:endParaRPr lang="en-GB" dirty="0"/>
          </a:p>
        </p:txBody>
      </p:sp>
      <p:sp>
        <p:nvSpPr>
          <p:cNvPr id="4" name="Slide Number Placeholder 3"/>
          <p:cNvSpPr>
            <a:spLocks noGrp="1"/>
          </p:cNvSpPr>
          <p:nvPr>
            <p:ph type="sldNum" sz="quarter" idx="10"/>
          </p:nvPr>
        </p:nvSpPr>
        <p:spPr/>
        <p:txBody>
          <a:bodyPr/>
          <a:lstStyle/>
          <a:p>
            <a:fld id="{278A0AEC-2EBD-4815-9A1E-C012EFF6F268}" type="slidenum">
              <a:rPr lang="en-GB" smtClean="0"/>
              <a:pPr/>
              <a:t>17</a:t>
            </a:fld>
            <a:endParaRPr lang="en-GB" dirty="0"/>
          </a:p>
        </p:txBody>
      </p:sp>
    </p:spTree>
    <p:extLst>
      <p:ext uri="{BB962C8B-B14F-4D97-AF65-F5344CB8AC3E}">
        <p14:creationId xmlns:p14="http://schemas.microsoft.com/office/powerpoint/2010/main" val="4018226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smtClean="0"/>
            </a:lvl1pPr>
          </a:lstStyle>
          <a:p>
            <a:endParaRPr lang="en-GB" dirty="0"/>
          </a:p>
        </p:txBody>
      </p:sp>
    </p:spTree>
    <p:extLst>
      <p:ext uri="{BB962C8B-B14F-4D97-AF65-F5344CB8AC3E}">
        <p14:creationId xmlns:p14="http://schemas.microsoft.com/office/powerpoint/2010/main" val="137021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5926788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smtClean="0"/>
            </a:lvl1pPr>
          </a:lstStyle>
          <a:p>
            <a:pPr>
              <a:defRPr/>
            </a:pPr>
            <a:endParaRPr lang="en-US" altLang="en-US"/>
          </a:p>
        </p:txBody>
      </p:sp>
    </p:spTree>
    <p:extLst>
      <p:ext uri="{BB962C8B-B14F-4D97-AF65-F5344CB8AC3E}">
        <p14:creationId xmlns:p14="http://schemas.microsoft.com/office/powerpoint/2010/main" val="14289455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78443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3013613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403267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009802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5767533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1014348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9892907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4248177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25803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668827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26245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smtClean="0"/>
            </a:lvl1pPr>
          </a:lstStyle>
          <a:p>
            <a:endParaRPr lang="en-GB" dirty="0"/>
          </a:p>
        </p:txBody>
      </p:sp>
    </p:spTree>
    <p:extLst>
      <p:ext uri="{BB962C8B-B14F-4D97-AF65-F5344CB8AC3E}">
        <p14:creationId xmlns:p14="http://schemas.microsoft.com/office/powerpoint/2010/main" val="485629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630387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992676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947887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103278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473181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334179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65230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6805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516838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23514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221511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5794375"/>
            <a:ext cx="92868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794375"/>
            <a:ext cx="33702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960"/>
            <a:ext cx="8496300" cy="3097212"/>
          </a:xfrm>
        </p:spPr>
        <p:txBody>
          <a:bodyPr/>
          <a:lstStyle>
            <a:lvl1pPr marL="0" indent="0">
              <a:buFontTx/>
              <a:buNone/>
              <a:defRPr/>
            </a:lvl1pPr>
          </a:lstStyle>
          <a:p>
            <a:pPr lvl="0"/>
            <a:r>
              <a:rPr lang="en-US" altLang="en-US" noProof="0" smtClean="0"/>
              <a:t>Click to edit Master subtitle style</a:t>
            </a:r>
            <a:endParaRPr lang="en-US" altLang="en-US" noProof="0" dirty="0" smtClean="0"/>
          </a:p>
        </p:txBody>
      </p:sp>
    </p:spTree>
    <p:extLst>
      <p:ext uri="{BB962C8B-B14F-4D97-AF65-F5344CB8AC3E}">
        <p14:creationId xmlns:p14="http://schemas.microsoft.com/office/powerpoint/2010/main" val="1743547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052096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616915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923641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720061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595973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05981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876961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770362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819983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725816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453709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5794375"/>
            <a:ext cx="92868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794375"/>
            <a:ext cx="33702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323850" y="1484313"/>
            <a:ext cx="8496300" cy="1368425"/>
          </a:xfrm>
        </p:spPr>
        <p:txBody>
          <a:bodyPr/>
          <a:lstStyle>
            <a:lvl1pPr>
              <a:defRPr sz="4000">
                <a:latin typeface="Calibri" panose="020F0502020204030204" pitchFamily="34" charset="0"/>
              </a:defRPr>
            </a:lvl1pPr>
          </a:lstStyle>
          <a:p>
            <a:pPr lvl="0"/>
            <a:r>
              <a:rPr lang="en-US" altLang="en-US" noProof="0" smtClean="0"/>
              <a:t>Click to edit Master title style</a:t>
            </a:r>
            <a:endParaRPr lang="en-US" altLang="en-US" noProof="0" dirty="0" smtClean="0"/>
          </a:p>
        </p:txBody>
      </p:sp>
      <p:sp>
        <p:nvSpPr>
          <p:cNvPr id="4099" name="Rectangle 3"/>
          <p:cNvSpPr>
            <a:spLocks noGrp="1" noChangeArrowheads="1"/>
          </p:cNvSpPr>
          <p:nvPr>
            <p:ph type="subTitle" idx="1"/>
          </p:nvPr>
        </p:nvSpPr>
        <p:spPr>
          <a:xfrm>
            <a:off x="323850" y="3068960"/>
            <a:ext cx="8496300" cy="3097212"/>
          </a:xfrm>
        </p:spPr>
        <p:txBody>
          <a:bodyPr/>
          <a:lstStyle>
            <a:lvl1pPr marL="0" indent="0">
              <a:buFontTx/>
              <a:buNone/>
              <a:defRPr>
                <a:latin typeface="Calibri" panose="020F0502020204030204" pitchFamily="34" charset="0"/>
              </a:defRPr>
            </a:lvl1pPr>
          </a:lstStyle>
          <a:p>
            <a:pPr lvl="0"/>
            <a:r>
              <a:rPr lang="en-US" altLang="en-US" noProof="0" smtClean="0"/>
              <a:t>Click to edit Master subtitle style</a:t>
            </a:r>
            <a:endParaRPr lang="en-US" altLang="en-US" noProof="0" dirty="0" smtClean="0"/>
          </a:p>
        </p:txBody>
      </p:sp>
    </p:spTree>
    <p:extLst>
      <p:ext uri="{BB962C8B-B14F-4D97-AF65-F5344CB8AC3E}">
        <p14:creationId xmlns:p14="http://schemas.microsoft.com/office/powerpoint/2010/main" val="1142478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70039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580735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211204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968264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29290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23092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247375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045030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72854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5284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811250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5794375"/>
            <a:ext cx="92868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794375"/>
            <a:ext cx="33702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323850" y="1484313"/>
            <a:ext cx="8496300" cy="1368425"/>
          </a:xfrm>
        </p:spPr>
        <p:txBody>
          <a:bodyPr/>
          <a:lstStyle>
            <a:lvl1pPr>
              <a:defRPr sz="4000">
                <a:latin typeface="Calibri" panose="020F0502020204030204" pitchFamily="34" charset="0"/>
              </a:defRPr>
            </a:lvl1pPr>
          </a:lstStyle>
          <a:p>
            <a:pPr lvl="0"/>
            <a:r>
              <a:rPr lang="en-US" altLang="en-US" noProof="0" smtClean="0"/>
              <a:t>Click to edit Master title style</a:t>
            </a:r>
            <a:endParaRPr lang="en-US" altLang="en-US" noProof="0" dirty="0" smtClean="0"/>
          </a:p>
        </p:txBody>
      </p:sp>
      <p:sp>
        <p:nvSpPr>
          <p:cNvPr id="4099" name="Rectangle 3"/>
          <p:cNvSpPr>
            <a:spLocks noGrp="1" noChangeArrowheads="1"/>
          </p:cNvSpPr>
          <p:nvPr>
            <p:ph type="subTitle" idx="1"/>
          </p:nvPr>
        </p:nvSpPr>
        <p:spPr>
          <a:xfrm>
            <a:off x="323850" y="3068960"/>
            <a:ext cx="8496300" cy="3097212"/>
          </a:xfrm>
        </p:spPr>
        <p:txBody>
          <a:bodyPr/>
          <a:lstStyle>
            <a:lvl1pPr marL="0" indent="0">
              <a:buFontTx/>
              <a:buNone/>
              <a:defRPr>
                <a:latin typeface="Calibri" panose="020F0502020204030204" pitchFamily="34" charset="0"/>
              </a:defRPr>
            </a:lvl1pPr>
          </a:lstStyle>
          <a:p>
            <a:pPr lvl="0"/>
            <a:r>
              <a:rPr lang="en-US" altLang="en-US" noProof="0" smtClean="0"/>
              <a:t>Click to edit Master subtitle style</a:t>
            </a:r>
            <a:endParaRPr lang="en-US" altLang="en-US" noProof="0" dirty="0" smtClean="0"/>
          </a:p>
        </p:txBody>
      </p:sp>
    </p:spTree>
    <p:extLst>
      <p:ext uri="{BB962C8B-B14F-4D97-AF65-F5344CB8AC3E}">
        <p14:creationId xmlns:p14="http://schemas.microsoft.com/office/powerpoint/2010/main" val="2944118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144751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2236381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235808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44146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6646633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1157076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6438488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160235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417362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825851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380747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5794375"/>
            <a:ext cx="92868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794375"/>
            <a:ext cx="33702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323850" y="1484313"/>
            <a:ext cx="8496300" cy="1368425"/>
          </a:xfrm>
        </p:spPr>
        <p:txBody>
          <a:bodyPr/>
          <a:lstStyle>
            <a:lvl1pPr>
              <a:defRPr sz="4000">
                <a:latin typeface="Calibri" panose="020F0502020204030204" pitchFamily="34" charset="0"/>
              </a:defRPr>
            </a:lvl1pPr>
          </a:lstStyle>
          <a:p>
            <a:pPr lvl="0"/>
            <a:r>
              <a:rPr lang="en-US" altLang="en-US" noProof="0" smtClean="0"/>
              <a:t>Click to edit Master title style</a:t>
            </a:r>
            <a:endParaRPr lang="en-US" altLang="en-US" noProof="0" dirty="0" smtClean="0"/>
          </a:p>
        </p:txBody>
      </p:sp>
      <p:sp>
        <p:nvSpPr>
          <p:cNvPr id="4099" name="Rectangle 3"/>
          <p:cNvSpPr>
            <a:spLocks noGrp="1" noChangeArrowheads="1"/>
          </p:cNvSpPr>
          <p:nvPr>
            <p:ph type="subTitle" idx="1"/>
          </p:nvPr>
        </p:nvSpPr>
        <p:spPr>
          <a:xfrm>
            <a:off x="323850" y="3068960"/>
            <a:ext cx="8496300" cy="3097212"/>
          </a:xfrm>
        </p:spPr>
        <p:txBody>
          <a:bodyPr/>
          <a:lstStyle>
            <a:lvl1pPr marL="0" indent="0">
              <a:buFontTx/>
              <a:buNone/>
              <a:defRPr>
                <a:latin typeface="Calibri" panose="020F0502020204030204" pitchFamily="34" charset="0"/>
              </a:defRPr>
            </a:lvl1pPr>
          </a:lstStyle>
          <a:p>
            <a:pPr lvl="0"/>
            <a:r>
              <a:rPr lang="en-US" altLang="en-US" noProof="0" smtClean="0"/>
              <a:t>Click to edit Master subtitle style</a:t>
            </a:r>
            <a:endParaRPr lang="en-US" altLang="en-US" noProof="0" dirty="0" smtClean="0"/>
          </a:p>
        </p:txBody>
      </p:sp>
    </p:spTree>
    <p:extLst>
      <p:ext uri="{BB962C8B-B14F-4D97-AF65-F5344CB8AC3E}">
        <p14:creationId xmlns:p14="http://schemas.microsoft.com/office/powerpoint/2010/main" val="161372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172779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6318631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89808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1503016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135453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553260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770290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1000634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2644660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426900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4678562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5794375"/>
            <a:ext cx="92868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794375"/>
            <a:ext cx="33702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323850" y="1484313"/>
            <a:ext cx="8496300" cy="1368425"/>
          </a:xfrm>
        </p:spPr>
        <p:txBody>
          <a:bodyPr/>
          <a:lstStyle>
            <a:lvl1pPr>
              <a:defRPr sz="4000">
                <a:latin typeface="Calibri" panose="020F0502020204030204" pitchFamily="34" charset="0"/>
              </a:defRPr>
            </a:lvl1pPr>
          </a:lstStyle>
          <a:p>
            <a:pPr lvl="0"/>
            <a:r>
              <a:rPr lang="en-US" altLang="en-US" noProof="0" smtClean="0"/>
              <a:t>Click to edit Master title style</a:t>
            </a:r>
            <a:endParaRPr lang="en-US" altLang="en-US" noProof="0" dirty="0" smtClean="0"/>
          </a:p>
        </p:txBody>
      </p:sp>
      <p:sp>
        <p:nvSpPr>
          <p:cNvPr id="4099" name="Rectangle 3"/>
          <p:cNvSpPr>
            <a:spLocks noGrp="1" noChangeArrowheads="1"/>
          </p:cNvSpPr>
          <p:nvPr>
            <p:ph type="subTitle" idx="1"/>
          </p:nvPr>
        </p:nvSpPr>
        <p:spPr>
          <a:xfrm>
            <a:off x="323850" y="3068960"/>
            <a:ext cx="8496300" cy="3097212"/>
          </a:xfrm>
        </p:spPr>
        <p:txBody>
          <a:bodyPr/>
          <a:lstStyle>
            <a:lvl1pPr marL="0" indent="0">
              <a:buFontTx/>
              <a:buNone/>
              <a:defRPr>
                <a:latin typeface="Calibri" panose="020F0502020204030204" pitchFamily="34" charset="0"/>
              </a:defRPr>
            </a:lvl1pPr>
          </a:lstStyle>
          <a:p>
            <a:pPr lvl="0"/>
            <a:r>
              <a:rPr lang="en-US" altLang="en-US" noProof="0" smtClean="0"/>
              <a:t>Click to edit Master subtitle style</a:t>
            </a:r>
            <a:endParaRPr lang="en-US" altLang="en-US" noProof="0" dirty="0" smtClean="0"/>
          </a:p>
        </p:txBody>
      </p:sp>
    </p:spTree>
    <p:extLst>
      <p:ext uri="{BB962C8B-B14F-4D97-AF65-F5344CB8AC3E}">
        <p14:creationId xmlns:p14="http://schemas.microsoft.com/office/powerpoint/2010/main" val="23606996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5241683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41363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0019124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5164443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994586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40142479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8526450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4341078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95501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40443809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8890283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5794375"/>
            <a:ext cx="92868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794375"/>
            <a:ext cx="33702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323850" y="1484313"/>
            <a:ext cx="8496300" cy="1368425"/>
          </a:xfrm>
        </p:spPr>
        <p:txBody>
          <a:bodyPr/>
          <a:lstStyle>
            <a:lvl1pPr>
              <a:defRPr sz="4000">
                <a:latin typeface="Calibri" panose="020F0502020204030204" pitchFamily="34" charset="0"/>
              </a:defRPr>
            </a:lvl1pPr>
          </a:lstStyle>
          <a:p>
            <a:pPr lvl="0"/>
            <a:r>
              <a:rPr lang="en-US" altLang="en-US" noProof="0" smtClean="0"/>
              <a:t>Click to edit Master title style</a:t>
            </a:r>
            <a:endParaRPr lang="en-US" altLang="en-US" noProof="0" dirty="0" smtClean="0"/>
          </a:p>
        </p:txBody>
      </p:sp>
      <p:sp>
        <p:nvSpPr>
          <p:cNvPr id="4099" name="Rectangle 3"/>
          <p:cNvSpPr>
            <a:spLocks noGrp="1" noChangeArrowheads="1"/>
          </p:cNvSpPr>
          <p:nvPr>
            <p:ph type="subTitle" idx="1"/>
          </p:nvPr>
        </p:nvSpPr>
        <p:spPr>
          <a:xfrm>
            <a:off x="323850" y="3068960"/>
            <a:ext cx="8496300" cy="3097212"/>
          </a:xfrm>
        </p:spPr>
        <p:txBody>
          <a:bodyPr/>
          <a:lstStyle>
            <a:lvl1pPr marL="0" indent="0">
              <a:buFontTx/>
              <a:buNone/>
              <a:defRPr>
                <a:latin typeface="Calibri" panose="020F0502020204030204" pitchFamily="34" charset="0"/>
              </a:defRPr>
            </a:lvl1pPr>
          </a:lstStyle>
          <a:p>
            <a:pPr lvl="0"/>
            <a:r>
              <a:rPr lang="en-US" altLang="en-US" noProof="0" smtClean="0"/>
              <a:t>Click to edit Master subtitle style</a:t>
            </a:r>
            <a:endParaRPr lang="en-US" altLang="en-US" noProof="0" dirty="0" smtClean="0"/>
          </a:p>
        </p:txBody>
      </p:sp>
    </p:spTree>
    <p:extLst>
      <p:ext uri="{BB962C8B-B14F-4D97-AF65-F5344CB8AC3E}">
        <p14:creationId xmlns:p14="http://schemas.microsoft.com/office/powerpoint/2010/main" val="34011371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56547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6730874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6409237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6884046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32534047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7636824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6729522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4536929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7923539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13151850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27522804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smtClean="0"/>
            </a:lvl1pPr>
          </a:lstStyle>
          <a:p>
            <a:endParaRPr lang="en-GB" dirty="0">
              <a:solidFill>
                <a:srgbClr val="000000"/>
              </a:solidFill>
            </a:endParaRPr>
          </a:p>
        </p:txBody>
      </p:sp>
    </p:spTree>
    <p:extLst>
      <p:ext uri="{BB962C8B-B14F-4D97-AF65-F5344CB8AC3E}">
        <p14:creationId xmlns:p14="http://schemas.microsoft.com/office/powerpoint/2010/main" val="400933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smtClean="0"/>
              <a:pPr/>
              <a:t>‹#›</a:t>
            </a:fld>
            <a:endParaRPr lang="en-GB" dirty="0"/>
          </a:p>
        </p:txBody>
      </p:sp>
    </p:spTree>
    <p:extLst>
      <p:ext uri="{BB962C8B-B14F-4D97-AF65-F5344CB8AC3E}">
        <p14:creationId xmlns:p14="http://schemas.microsoft.com/office/powerpoint/2010/main" val="8987365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9722760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3059441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2684015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CF0FFB5-2717-4576-861C-05A3B228708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0178996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ECF0FFB5-2717-4576-861C-05A3B228708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593728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CF0FFB5-2717-4576-861C-05A3B228708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1482687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6580414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F0FFB5-2717-4576-861C-05A3B228708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666708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399011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CF0FFB5-2717-4576-861C-05A3B228708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1536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4.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4.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ECF0FFB5-2717-4576-861C-05A3B228708B}" type="slidenum">
              <a:rPr lang="en-GB" smtClean="0"/>
              <a:pPr/>
              <a:t>‹#›</a:t>
            </a:fld>
            <a:endParaRPr lang="en-GB" dirty="0"/>
          </a:p>
        </p:txBody>
      </p:sp>
      <p:pic>
        <p:nvPicPr>
          <p:cNvPr id="1029" name="Picture 13" descr="DarkBlue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ECF0FFB5-2717-4576-861C-05A3B228708B}" type="slidenum">
              <a:rPr lang="en-GB" smtClean="0"/>
              <a:pPr/>
              <a:t>‹#›</a:t>
            </a:fld>
            <a:endParaRPr lang="en-GB" dirty="0"/>
          </a:p>
        </p:txBody>
      </p:sp>
      <p:pic>
        <p:nvPicPr>
          <p:cNvPr id="1029" name="Picture 13" descr="DarkBlue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ECF0FFB5-2717-4576-861C-05A3B228708B}" type="slidenum">
              <a:rPr lang="en-GB" smtClean="0"/>
              <a:pPr/>
              <a:t>‹#›</a:t>
            </a:fld>
            <a:endParaRPr lang="en-GB" dirty="0"/>
          </a:p>
        </p:txBody>
      </p:sp>
      <p:pic>
        <p:nvPicPr>
          <p:cNvPr id="1029" name="Picture 13" descr="DarkBlue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ECF0FFB5-2717-4576-861C-05A3B228708B}" type="slidenum">
              <a:rPr lang="en-GB" smtClean="0"/>
              <a:pPr/>
              <a:t>‹#›</a:t>
            </a:fld>
            <a:endParaRPr lang="en-GB" dirty="0"/>
          </a:p>
        </p:txBody>
      </p:sp>
      <p:pic>
        <p:nvPicPr>
          <p:cNvPr id="1029" name="Picture 13" descr="DarkBlue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8" y="5819775"/>
            <a:ext cx="92868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2988" y="5819775"/>
            <a:ext cx="33702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ECF0FFB5-2717-4576-861C-05A3B228708B}" type="slidenum">
              <a:rPr lang="en-GB" smtClean="0"/>
              <a:pPr/>
              <a:t>‹#›</a:t>
            </a:fld>
            <a:endParaRPr lang="en-GB" dirty="0"/>
          </a:p>
        </p:txBody>
      </p:sp>
      <p:pic>
        <p:nvPicPr>
          <p:cNvPr id="1029" name="Picture 13" descr="DarkBlue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8" y="5819775"/>
            <a:ext cx="92868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2988" y="5819775"/>
            <a:ext cx="33702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349500"/>
            <a:ext cx="848995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ECF0FFB5-2717-4576-861C-05A3B228708B}" type="slidenum">
              <a:rPr lang="en-GB" smtClean="0"/>
              <a:pPr/>
              <a:t>‹#›</a:t>
            </a:fld>
            <a:endParaRPr lang="en-GB" dirty="0"/>
          </a:p>
        </p:txBody>
      </p:sp>
      <p:pic>
        <p:nvPicPr>
          <p:cNvPr id="1029" name="Picture 13" descr="DarkBlue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8" y="5819775"/>
            <a:ext cx="92868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2988" y="5819775"/>
            <a:ext cx="33702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fontAlgn="base" hangingPunct="1">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b="1">
          <a:solidFill>
            <a:schemeClr val="tx2"/>
          </a:solidFill>
          <a:latin typeface="Calibri" pitchFamily="34" charset="0"/>
        </a:defRPr>
      </a:lvl2pPr>
      <a:lvl3pPr algn="l" rtl="0" eaLnBrk="1" fontAlgn="base" hangingPunct="1">
        <a:spcBef>
          <a:spcPct val="0"/>
        </a:spcBef>
        <a:spcAft>
          <a:spcPct val="0"/>
        </a:spcAft>
        <a:defRPr sz="4000" b="1">
          <a:solidFill>
            <a:schemeClr val="tx2"/>
          </a:solidFill>
          <a:latin typeface="Calibri" pitchFamily="34" charset="0"/>
        </a:defRPr>
      </a:lvl3pPr>
      <a:lvl4pPr algn="l" rtl="0" eaLnBrk="1" fontAlgn="base" hangingPunct="1">
        <a:spcBef>
          <a:spcPct val="0"/>
        </a:spcBef>
        <a:spcAft>
          <a:spcPct val="0"/>
        </a:spcAft>
        <a:defRPr sz="4000" b="1">
          <a:solidFill>
            <a:schemeClr val="tx2"/>
          </a:solidFill>
          <a:latin typeface="Calibri" pitchFamily="34" charset="0"/>
        </a:defRPr>
      </a:lvl4pPr>
      <a:lvl5pPr algn="l" rtl="0" eaLnBrk="1" fontAlgn="base" hangingPunct="1">
        <a:spcBef>
          <a:spcPct val="0"/>
        </a:spcBef>
        <a:spcAft>
          <a:spcPct val="0"/>
        </a:spcAft>
        <a:defRPr sz="4000" b="1">
          <a:solidFill>
            <a:schemeClr val="tx2"/>
          </a:solidFill>
          <a:latin typeface="Calibri" pitchFamily="34"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060575"/>
            <a:ext cx="848995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ECF0FFB5-2717-4576-861C-05A3B228708B}" type="slidenum">
              <a:rPr lang="en-GB" smtClean="0"/>
              <a:pPr/>
              <a:t>‹#›</a:t>
            </a:fld>
            <a:endParaRPr lang="en-GB" dirty="0"/>
          </a:p>
        </p:txBody>
      </p:sp>
      <p:pic>
        <p:nvPicPr>
          <p:cNvPr id="1029" name="Picture 13" descr="DarkBlue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8" y="5819775"/>
            <a:ext cx="92868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2988" y="5819775"/>
            <a:ext cx="33702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fontAlgn="base" hangingPunct="1">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b="1">
          <a:solidFill>
            <a:schemeClr val="tx2"/>
          </a:solidFill>
          <a:latin typeface="Calibri" pitchFamily="34" charset="0"/>
        </a:defRPr>
      </a:lvl2pPr>
      <a:lvl3pPr algn="l" rtl="0" eaLnBrk="1" fontAlgn="base" hangingPunct="1">
        <a:spcBef>
          <a:spcPct val="0"/>
        </a:spcBef>
        <a:spcAft>
          <a:spcPct val="0"/>
        </a:spcAft>
        <a:defRPr sz="4000" b="1">
          <a:solidFill>
            <a:schemeClr val="tx2"/>
          </a:solidFill>
          <a:latin typeface="Calibri" pitchFamily="34" charset="0"/>
        </a:defRPr>
      </a:lvl3pPr>
      <a:lvl4pPr algn="l" rtl="0" eaLnBrk="1" fontAlgn="base" hangingPunct="1">
        <a:spcBef>
          <a:spcPct val="0"/>
        </a:spcBef>
        <a:spcAft>
          <a:spcPct val="0"/>
        </a:spcAft>
        <a:defRPr sz="4000" b="1">
          <a:solidFill>
            <a:schemeClr val="tx2"/>
          </a:solidFill>
          <a:latin typeface="Calibri" pitchFamily="34" charset="0"/>
        </a:defRPr>
      </a:lvl4pPr>
      <a:lvl5pPr algn="l" rtl="0" eaLnBrk="1" fontAlgn="base" hangingPunct="1">
        <a:spcBef>
          <a:spcPct val="0"/>
        </a:spcBef>
        <a:spcAft>
          <a:spcPct val="0"/>
        </a:spcAft>
        <a:defRPr sz="4000" b="1">
          <a:solidFill>
            <a:schemeClr val="tx2"/>
          </a:solidFill>
          <a:latin typeface="Calibri" pitchFamily="34"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1916113"/>
            <a:ext cx="8489950" cy="390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ECF0FFB5-2717-4576-861C-05A3B228708B}" type="slidenum">
              <a:rPr lang="en-GB" smtClean="0"/>
              <a:pPr/>
              <a:t>‹#›</a:t>
            </a:fld>
            <a:endParaRPr lang="en-GB" dirty="0"/>
          </a:p>
        </p:txBody>
      </p:sp>
      <p:pic>
        <p:nvPicPr>
          <p:cNvPr id="1029" name="Picture 13" descr="DarkBlue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8" y="5819775"/>
            <a:ext cx="92868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2988" y="5819775"/>
            <a:ext cx="33702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fontAlgn="base" hangingPunct="1">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b="1">
          <a:solidFill>
            <a:schemeClr val="tx2"/>
          </a:solidFill>
          <a:latin typeface="Calibri" pitchFamily="34" charset="0"/>
        </a:defRPr>
      </a:lvl2pPr>
      <a:lvl3pPr algn="l" rtl="0" eaLnBrk="1" fontAlgn="base" hangingPunct="1">
        <a:spcBef>
          <a:spcPct val="0"/>
        </a:spcBef>
        <a:spcAft>
          <a:spcPct val="0"/>
        </a:spcAft>
        <a:defRPr sz="4000" b="1">
          <a:solidFill>
            <a:schemeClr val="tx2"/>
          </a:solidFill>
          <a:latin typeface="Calibri" pitchFamily="34" charset="0"/>
        </a:defRPr>
      </a:lvl3pPr>
      <a:lvl4pPr algn="l" rtl="0" eaLnBrk="1" fontAlgn="base" hangingPunct="1">
        <a:spcBef>
          <a:spcPct val="0"/>
        </a:spcBef>
        <a:spcAft>
          <a:spcPct val="0"/>
        </a:spcAft>
        <a:defRPr sz="4000" b="1">
          <a:solidFill>
            <a:schemeClr val="tx2"/>
          </a:solidFill>
          <a:latin typeface="Calibri" pitchFamily="34" charset="0"/>
        </a:defRPr>
      </a:lvl4pPr>
      <a:lvl5pPr algn="l" rtl="0" eaLnBrk="1" fontAlgn="base" hangingPunct="1">
        <a:spcBef>
          <a:spcPct val="0"/>
        </a:spcBef>
        <a:spcAft>
          <a:spcPct val="0"/>
        </a:spcAft>
        <a:defRPr sz="4000" b="1">
          <a:solidFill>
            <a:schemeClr val="tx2"/>
          </a:solidFill>
          <a:latin typeface="Calibri" pitchFamily="34"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1916113"/>
            <a:ext cx="8489950" cy="390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ECF0FFB5-2717-4576-861C-05A3B228708B}" type="slidenum">
              <a:rPr lang="en-GB" smtClean="0"/>
              <a:pPr/>
              <a:t>‹#›</a:t>
            </a:fld>
            <a:endParaRPr lang="en-GB" dirty="0"/>
          </a:p>
        </p:txBody>
      </p:sp>
      <p:pic>
        <p:nvPicPr>
          <p:cNvPr id="1029" name="Picture 13" descr="DarkBlue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8" y="5819775"/>
            <a:ext cx="92868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2988" y="5819775"/>
            <a:ext cx="33702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eaLnBrk="1" fontAlgn="base" hangingPunct="1">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b="1">
          <a:solidFill>
            <a:schemeClr val="tx2"/>
          </a:solidFill>
          <a:latin typeface="Calibri" pitchFamily="34" charset="0"/>
        </a:defRPr>
      </a:lvl2pPr>
      <a:lvl3pPr algn="l" rtl="0" eaLnBrk="1" fontAlgn="base" hangingPunct="1">
        <a:spcBef>
          <a:spcPct val="0"/>
        </a:spcBef>
        <a:spcAft>
          <a:spcPct val="0"/>
        </a:spcAft>
        <a:defRPr sz="4000" b="1">
          <a:solidFill>
            <a:schemeClr val="tx2"/>
          </a:solidFill>
          <a:latin typeface="Calibri" pitchFamily="34" charset="0"/>
        </a:defRPr>
      </a:lvl3pPr>
      <a:lvl4pPr algn="l" rtl="0" eaLnBrk="1" fontAlgn="base" hangingPunct="1">
        <a:spcBef>
          <a:spcPct val="0"/>
        </a:spcBef>
        <a:spcAft>
          <a:spcPct val="0"/>
        </a:spcAft>
        <a:defRPr sz="4000" b="1">
          <a:solidFill>
            <a:schemeClr val="tx2"/>
          </a:solidFill>
          <a:latin typeface="Calibri" pitchFamily="34" charset="0"/>
        </a:defRPr>
      </a:lvl4pPr>
      <a:lvl5pPr algn="l" rtl="0" eaLnBrk="1" fontAlgn="base" hangingPunct="1">
        <a:spcBef>
          <a:spcPct val="0"/>
        </a:spcBef>
        <a:spcAft>
          <a:spcPct val="0"/>
        </a:spcAft>
        <a:defRPr sz="4000" b="1">
          <a:solidFill>
            <a:schemeClr val="tx2"/>
          </a:solidFill>
          <a:latin typeface="Calibri" pitchFamily="34"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ECF0FFB5-2717-4576-861C-05A3B228708B}" type="slidenum">
              <a:rPr lang="en-GB">
                <a:solidFill>
                  <a:srgbClr val="000000"/>
                </a:solidFill>
              </a:rPr>
              <a:pPr/>
              <a:t>‹#›</a:t>
            </a:fld>
            <a:endParaRPr lang="en-GB" dirty="0">
              <a:solidFill>
                <a:srgbClr val="000000"/>
              </a:solidFill>
            </a:endParaRPr>
          </a:p>
        </p:txBody>
      </p:sp>
      <p:pic>
        <p:nvPicPr>
          <p:cNvPr id="1029" name="Picture 13" descr="DarkBlue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703156"/>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0.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r>
            <a:br>
              <a:rPr lang="en-GB" dirty="0" smtClean="0"/>
            </a:br>
            <a:r>
              <a:rPr lang="en-US" sz="4900" b="1" dirty="0" smtClean="0">
                <a:latin typeface="Calibri"/>
              </a:rPr>
              <a:t>A Conversation </a:t>
            </a:r>
            <a:r>
              <a:rPr lang="en-US" sz="4900" b="1" dirty="0">
                <a:latin typeface="Calibri"/>
              </a:rPr>
              <a:t>A</a:t>
            </a:r>
            <a:r>
              <a:rPr lang="en-US" sz="4900" b="1" dirty="0" smtClean="0">
                <a:latin typeface="Calibri"/>
              </a:rPr>
              <a:t>nalytic (CA) study of CALM therapy sessions</a:t>
            </a:r>
            <a:endParaRPr lang="en-GB" sz="4900" dirty="0"/>
          </a:p>
        </p:txBody>
      </p:sp>
      <p:sp>
        <p:nvSpPr>
          <p:cNvPr id="3" name="Subtitle 2"/>
          <p:cNvSpPr>
            <a:spLocks noGrp="1"/>
          </p:cNvSpPr>
          <p:nvPr>
            <p:ph type="subTitle" idx="1"/>
          </p:nvPr>
        </p:nvSpPr>
        <p:spPr>
          <a:xfrm>
            <a:off x="323850" y="3573016"/>
            <a:ext cx="8496300" cy="2160240"/>
          </a:xfrm>
        </p:spPr>
        <p:txBody>
          <a:bodyPr>
            <a:normAutofit/>
          </a:bodyPr>
          <a:lstStyle/>
          <a:p>
            <a:pPr>
              <a:spcBef>
                <a:spcPts val="0"/>
              </a:spcBef>
            </a:pPr>
            <a:r>
              <a:rPr lang="en-GB" dirty="0" err="1" smtClean="0"/>
              <a:t>Dr.</a:t>
            </a:r>
            <a:r>
              <a:rPr lang="en-GB" dirty="0" smtClean="0"/>
              <a:t> Chloe Shaw </a:t>
            </a:r>
            <a:r>
              <a:rPr lang="en-GB" sz="2400" dirty="0" smtClean="0"/>
              <a:t>on behalf of the CA CALM Study Team </a:t>
            </a:r>
          </a:p>
          <a:p>
            <a:pPr>
              <a:spcBef>
                <a:spcPts val="0"/>
              </a:spcBef>
            </a:pPr>
            <a:r>
              <a:rPr lang="en-GB" dirty="0" smtClean="0"/>
              <a:t>University College London</a:t>
            </a:r>
          </a:p>
        </p:txBody>
      </p:sp>
      <p:pic>
        <p:nvPicPr>
          <p:cNvPr id="4" name="Picture 3"/>
          <p:cNvPicPr>
            <a:picLocks noChangeAspect="1"/>
          </p:cNvPicPr>
          <p:nvPr/>
        </p:nvPicPr>
        <p:blipFill rotWithShape="1">
          <a:blip r:embed="rId3"/>
          <a:srcRect l="69443"/>
          <a:stretch/>
        </p:blipFill>
        <p:spPr>
          <a:xfrm>
            <a:off x="4499992" y="5824416"/>
            <a:ext cx="1829755" cy="912510"/>
          </a:xfrm>
          <a:prstGeom prst="rect">
            <a:avLst/>
          </a:prstGeom>
        </p:spPr>
      </p:pic>
      <p:pic>
        <p:nvPicPr>
          <p:cNvPr id="5"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3725" y="6007100"/>
            <a:ext cx="1933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eve-appeal-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1925" y="5735638"/>
            <a:ext cx="9302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70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 and Psychotherapy</a:t>
            </a:r>
            <a:endParaRPr lang="en-GB" dirty="0"/>
          </a:p>
        </p:txBody>
      </p:sp>
      <p:sp>
        <p:nvSpPr>
          <p:cNvPr id="3" name="Content Placeholder 2"/>
          <p:cNvSpPr>
            <a:spLocks noGrp="1"/>
          </p:cNvSpPr>
          <p:nvPr>
            <p:ph idx="1"/>
          </p:nvPr>
        </p:nvSpPr>
        <p:spPr/>
        <p:txBody>
          <a:bodyPr>
            <a:normAutofit fontScale="92500"/>
          </a:bodyPr>
          <a:lstStyle/>
          <a:p>
            <a:r>
              <a:rPr lang="en-GB" dirty="0" smtClean="0"/>
              <a:t>Relatively </a:t>
            </a:r>
            <a:r>
              <a:rPr lang="en-GB" dirty="0"/>
              <a:t>new area </a:t>
            </a:r>
            <a:r>
              <a:rPr lang="en-GB" dirty="0" smtClean="0"/>
              <a:t>with particular </a:t>
            </a:r>
            <a:r>
              <a:rPr lang="en-GB" dirty="0"/>
              <a:t>interest over the last </a:t>
            </a:r>
            <a:r>
              <a:rPr lang="en-GB" dirty="0" smtClean="0"/>
              <a:t>decade </a:t>
            </a:r>
            <a:r>
              <a:rPr lang="en-GB" sz="2000" dirty="0" smtClean="0"/>
              <a:t>(See </a:t>
            </a:r>
            <a:r>
              <a:rPr lang="en-GB" sz="2000" dirty="0" err="1" smtClean="0"/>
              <a:t>Peräkylä</a:t>
            </a:r>
            <a:r>
              <a:rPr lang="en-GB" sz="2000" dirty="0" smtClean="0"/>
              <a:t> for review).</a:t>
            </a:r>
          </a:p>
          <a:p>
            <a:r>
              <a:rPr lang="en-GB" dirty="0" smtClean="0"/>
              <a:t>Range of therapies including – </a:t>
            </a:r>
            <a:r>
              <a:rPr lang="en-GB" dirty="0"/>
              <a:t>cognitive therapies </a:t>
            </a:r>
            <a:r>
              <a:rPr lang="en-GB" sz="1400" dirty="0" smtClean="0"/>
              <a:t>(e.g. </a:t>
            </a:r>
            <a:r>
              <a:rPr lang="en-GB" sz="2000" dirty="0" err="1" smtClean="0"/>
              <a:t>Antaki</a:t>
            </a:r>
            <a:r>
              <a:rPr lang="en-GB" sz="2000" dirty="0"/>
              <a:t>, </a:t>
            </a:r>
            <a:r>
              <a:rPr lang="en-GB" sz="2000" dirty="0" smtClean="0"/>
              <a:t>Barnes and </a:t>
            </a:r>
            <a:r>
              <a:rPr lang="en-GB" sz="2000" dirty="0" err="1" smtClean="0"/>
              <a:t>Leudar</a:t>
            </a:r>
            <a:r>
              <a:rPr lang="en-GB" sz="2000" dirty="0" smtClean="0"/>
              <a:t>) </a:t>
            </a:r>
            <a:r>
              <a:rPr lang="en-GB" dirty="0" smtClean="0"/>
              <a:t>and </a:t>
            </a:r>
            <a:r>
              <a:rPr lang="en-GB" dirty="0"/>
              <a:t>psychoanalysis </a:t>
            </a:r>
            <a:r>
              <a:rPr lang="en-GB" sz="2000" dirty="0" smtClean="0"/>
              <a:t>(e.g. </a:t>
            </a:r>
            <a:r>
              <a:rPr lang="en-GB" sz="2000" dirty="0" err="1" smtClean="0"/>
              <a:t>Peräkylä</a:t>
            </a:r>
            <a:r>
              <a:rPr lang="en-GB" sz="2000" dirty="0" smtClean="0"/>
              <a:t>).</a:t>
            </a:r>
          </a:p>
          <a:p>
            <a:r>
              <a:rPr lang="en-GB" dirty="0" smtClean="0"/>
              <a:t>Main </a:t>
            </a:r>
            <a:r>
              <a:rPr lang="en-GB" dirty="0"/>
              <a:t>areas of </a:t>
            </a:r>
            <a:r>
              <a:rPr lang="en-GB" dirty="0" smtClean="0"/>
              <a:t>research: </a:t>
            </a:r>
            <a:r>
              <a:rPr lang="en-GB" dirty="0"/>
              <a:t>formulations, interpretations, questions, and relational aspects of practice including resistance, affiliation and emotion. </a:t>
            </a:r>
          </a:p>
        </p:txBody>
      </p:sp>
    </p:spTree>
    <p:extLst>
      <p:ext uri="{BB962C8B-B14F-4D97-AF65-F5344CB8AC3E}">
        <p14:creationId xmlns:p14="http://schemas.microsoft.com/office/powerpoint/2010/main" val="2812030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 and Theory in Psychotherapy</a:t>
            </a:r>
            <a:endParaRPr lang="en-GB" dirty="0"/>
          </a:p>
        </p:txBody>
      </p:sp>
      <p:sp>
        <p:nvSpPr>
          <p:cNvPr id="3" name="Content Placeholder 2"/>
          <p:cNvSpPr>
            <a:spLocks noGrp="1"/>
          </p:cNvSpPr>
          <p:nvPr>
            <p:ph idx="1"/>
          </p:nvPr>
        </p:nvSpPr>
        <p:spPr/>
        <p:txBody>
          <a:bodyPr/>
          <a:lstStyle/>
          <a:p>
            <a:pPr>
              <a:spcBef>
                <a:spcPts val="0"/>
              </a:spcBef>
            </a:pPr>
            <a:r>
              <a:rPr lang="en-US" sz="2400" dirty="0" smtClean="0"/>
              <a:t>Explicating identified practices </a:t>
            </a:r>
            <a:r>
              <a:rPr lang="en-US" sz="1800" dirty="0" smtClean="0"/>
              <a:t>(e.g. </a:t>
            </a:r>
            <a:r>
              <a:rPr lang="en-GB" sz="1800" dirty="0" err="1" smtClean="0"/>
              <a:t>Antaki</a:t>
            </a:r>
            <a:r>
              <a:rPr lang="en-GB" sz="1800" dirty="0" smtClean="0"/>
              <a:t> et al. on formulations) </a:t>
            </a:r>
          </a:p>
          <a:p>
            <a:pPr>
              <a:spcBef>
                <a:spcPts val="0"/>
              </a:spcBef>
            </a:pPr>
            <a:r>
              <a:rPr lang="en-GB" sz="2400" dirty="0" smtClean="0"/>
              <a:t>Identifying new practices and dimensions </a:t>
            </a:r>
            <a:r>
              <a:rPr lang="en-GB" sz="1800" dirty="0" smtClean="0"/>
              <a:t>(e.g. Rae)</a:t>
            </a:r>
          </a:p>
          <a:p>
            <a:pPr>
              <a:spcBef>
                <a:spcPts val="0"/>
              </a:spcBef>
            </a:pPr>
            <a:r>
              <a:rPr lang="en-US" sz="2400" dirty="0" smtClean="0"/>
              <a:t>Exploring how therapeutic goals are established within </a:t>
            </a:r>
            <a:r>
              <a:rPr lang="en-US" sz="1800" dirty="0" smtClean="0"/>
              <a:t>(see </a:t>
            </a:r>
            <a:r>
              <a:rPr lang="en-GB" sz="1800" dirty="0" err="1" smtClean="0"/>
              <a:t>Voutilainen</a:t>
            </a:r>
            <a:r>
              <a:rPr lang="en-GB" sz="1800" dirty="0" smtClean="0"/>
              <a:t> et al.) </a:t>
            </a:r>
            <a:r>
              <a:rPr lang="en-US" sz="2400" dirty="0" smtClean="0"/>
              <a:t>and across </a:t>
            </a:r>
            <a:r>
              <a:rPr lang="en-US" sz="1800" dirty="0" smtClean="0"/>
              <a:t>(see </a:t>
            </a:r>
            <a:r>
              <a:rPr lang="en-US" sz="1800" dirty="0" err="1" smtClean="0"/>
              <a:t>Bercelli</a:t>
            </a:r>
            <a:r>
              <a:rPr lang="en-US" sz="1800" dirty="0" smtClean="0"/>
              <a:t> et al.) </a:t>
            </a:r>
            <a:r>
              <a:rPr lang="en-US" sz="2400" dirty="0" smtClean="0"/>
              <a:t>therapy sessions. </a:t>
            </a:r>
          </a:p>
          <a:p>
            <a:pPr>
              <a:spcBef>
                <a:spcPts val="0"/>
              </a:spcBef>
            </a:pPr>
            <a:r>
              <a:rPr lang="en-US" sz="2400" dirty="0" smtClean="0"/>
              <a:t>Differences between practices used in different types of psychotherapy</a:t>
            </a:r>
            <a:r>
              <a:rPr lang="en-US" dirty="0" smtClean="0"/>
              <a:t> </a:t>
            </a:r>
            <a:r>
              <a:rPr lang="en-US" sz="1800" dirty="0" smtClean="0"/>
              <a:t>(</a:t>
            </a:r>
            <a:r>
              <a:rPr lang="en-GB" sz="1800" dirty="0" smtClean="0"/>
              <a:t>e.g. </a:t>
            </a:r>
            <a:r>
              <a:rPr lang="en-GB" sz="1800" dirty="0" err="1" smtClean="0"/>
              <a:t>Weiste</a:t>
            </a:r>
            <a:r>
              <a:rPr lang="en-GB" sz="1800" dirty="0" smtClean="0"/>
              <a:t> and </a:t>
            </a:r>
            <a:r>
              <a:rPr lang="en-GB" sz="1800" dirty="0" err="1" smtClean="0"/>
              <a:t>Peräkylä</a:t>
            </a:r>
            <a:r>
              <a:rPr lang="en-GB" sz="1800" dirty="0" smtClean="0"/>
              <a:t>). </a:t>
            </a:r>
          </a:p>
          <a:p>
            <a:pPr>
              <a:spcBef>
                <a:spcPts val="0"/>
              </a:spcBef>
            </a:pPr>
            <a:r>
              <a:rPr lang="en-GB" sz="2400" dirty="0" smtClean="0"/>
              <a:t>Addressing how issues are raised that are specific to a given approach </a:t>
            </a:r>
            <a:r>
              <a:rPr lang="en-GB" sz="2400" smtClean="0"/>
              <a:t>and context</a:t>
            </a:r>
            <a:endParaRPr lang="en-GB" sz="2400" dirty="0" smtClean="0"/>
          </a:p>
          <a:p>
            <a:pPr marL="68580" indent="0" algn="r">
              <a:buNone/>
            </a:pPr>
            <a:endParaRPr lang="en-US" sz="2000" dirty="0" smtClean="0"/>
          </a:p>
          <a:p>
            <a:pPr marL="68580" indent="0" algn="r">
              <a:buNone/>
            </a:pPr>
            <a:r>
              <a:rPr lang="en-US" sz="1800" dirty="0" smtClean="0"/>
              <a:t>See </a:t>
            </a:r>
            <a:r>
              <a:rPr lang="en-US" sz="1800" dirty="0" err="1" smtClean="0"/>
              <a:t>Peräkylä</a:t>
            </a:r>
            <a:r>
              <a:rPr lang="en-US" sz="1800" dirty="0" smtClean="0"/>
              <a:t> and </a:t>
            </a:r>
            <a:r>
              <a:rPr lang="en-US" sz="1800" dirty="0" err="1" smtClean="0"/>
              <a:t>Vehvilainen</a:t>
            </a:r>
            <a:endParaRPr lang="en-US" sz="1800" dirty="0" smtClean="0"/>
          </a:p>
          <a:p>
            <a:pPr marL="0" indent="0">
              <a:buNone/>
            </a:pPr>
            <a:endParaRPr lang="en-GB" dirty="0"/>
          </a:p>
        </p:txBody>
      </p:sp>
    </p:spTree>
    <p:extLst>
      <p:ext uri="{BB962C8B-B14F-4D97-AF65-F5344CB8AC3E}">
        <p14:creationId xmlns:p14="http://schemas.microsoft.com/office/powerpoint/2010/main" val="4009746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on talk around death</a:t>
            </a:r>
            <a:endParaRPr lang="en-GB" dirty="0"/>
          </a:p>
        </p:txBody>
      </p:sp>
      <p:sp>
        <p:nvSpPr>
          <p:cNvPr id="3" name="Content Placeholder 2"/>
          <p:cNvSpPr>
            <a:spLocks noGrp="1"/>
          </p:cNvSpPr>
          <p:nvPr>
            <p:ph idx="1"/>
          </p:nvPr>
        </p:nvSpPr>
        <p:spPr/>
        <p:txBody>
          <a:bodyPr/>
          <a:lstStyle/>
          <a:p>
            <a:pPr marL="0" indent="0">
              <a:buNone/>
            </a:pPr>
            <a:r>
              <a:rPr lang="en-GB" sz="2400" dirty="0" err="1" smtClean="0"/>
              <a:t>Lutfey</a:t>
            </a:r>
            <a:r>
              <a:rPr lang="en-GB" sz="2400" dirty="0" smtClean="0"/>
              <a:t> &amp; Maynard (1998) Bad </a:t>
            </a:r>
            <a:r>
              <a:rPr lang="en-GB" sz="2400" dirty="0"/>
              <a:t>news in </a:t>
            </a:r>
            <a:r>
              <a:rPr lang="en-GB" sz="2400" dirty="0" smtClean="0"/>
              <a:t>oncology encounters using conversation analysis.</a:t>
            </a:r>
          </a:p>
          <a:p>
            <a:pPr marL="0" indent="0">
              <a:buNone/>
            </a:pPr>
            <a:endParaRPr lang="en-GB" sz="2400" dirty="0" smtClean="0"/>
          </a:p>
          <a:p>
            <a:pPr marL="0" indent="0">
              <a:buNone/>
            </a:pPr>
            <a:r>
              <a:rPr lang="en-GB" sz="2400" dirty="0" smtClean="0"/>
              <a:t>How doctors deliver bad news about death and dying without using those words. </a:t>
            </a:r>
          </a:p>
          <a:p>
            <a:pPr marL="0" indent="0">
              <a:buNone/>
            </a:pPr>
            <a:endParaRPr lang="en-GB" sz="2400" dirty="0"/>
          </a:p>
          <a:p>
            <a:pPr marL="0" indent="0">
              <a:buNone/>
            </a:pPr>
            <a:r>
              <a:rPr lang="en-GB" sz="2400" dirty="0" smtClean="0"/>
              <a:t>Degree of explicitness </a:t>
            </a:r>
            <a:r>
              <a:rPr lang="en-GB" sz="2400" dirty="0" err="1" smtClean="0"/>
              <a:t>interactionally</a:t>
            </a:r>
            <a:r>
              <a:rPr lang="en-GB" sz="2400" dirty="0" smtClean="0"/>
              <a:t> constructed – related to patient responses.</a:t>
            </a:r>
          </a:p>
        </p:txBody>
      </p:sp>
    </p:spTree>
    <p:extLst>
      <p:ext uri="{BB962C8B-B14F-4D97-AF65-F5344CB8AC3E}">
        <p14:creationId xmlns:p14="http://schemas.microsoft.com/office/powerpoint/2010/main" val="4254898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Extent of talk around death and dying in the data</a:t>
            </a:r>
            <a:endParaRPr lang="en-GB" dirty="0"/>
          </a:p>
        </p:txBody>
      </p:sp>
      <p:sp>
        <p:nvSpPr>
          <p:cNvPr id="3" name="Content Placeholder 2"/>
          <p:cNvSpPr>
            <a:spLocks noGrp="1"/>
          </p:cNvSpPr>
          <p:nvPr>
            <p:ph idx="1"/>
          </p:nvPr>
        </p:nvSpPr>
        <p:spPr/>
        <p:txBody>
          <a:bodyPr/>
          <a:lstStyle/>
          <a:p>
            <a:r>
              <a:rPr lang="en-GB" sz="2400" dirty="0" smtClean="0"/>
              <a:t>What counts – explicit and vague references </a:t>
            </a:r>
          </a:p>
          <a:p>
            <a:r>
              <a:rPr lang="en-GB" sz="2400" dirty="0" smtClean="0"/>
              <a:t>10 conversations – 5 male, 5 female</a:t>
            </a:r>
          </a:p>
          <a:p>
            <a:r>
              <a:rPr lang="en-GB" sz="2400" dirty="0" smtClean="0"/>
              <a:t>57 </a:t>
            </a:r>
            <a:r>
              <a:rPr lang="en-GB" sz="2400" dirty="0"/>
              <a:t>instances of death talk – </a:t>
            </a:r>
            <a:r>
              <a:rPr lang="en-GB" sz="2400" dirty="0" smtClean="0"/>
              <a:t>approx. 6/conversation </a:t>
            </a:r>
            <a:endParaRPr lang="en-GB" sz="2400" dirty="0"/>
          </a:p>
          <a:p>
            <a:r>
              <a:rPr lang="en-GB" sz="2400" dirty="0" smtClean="0"/>
              <a:t>51 sequences – death talk raised by the </a:t>
            </a:r>
            <a:r>
              <a:rPr lang="en-GB" sz="2400" dirty="0"/>
              <a:t>client </a:t>
            </a:r>
            <a:endParaRPr lang="en-GB" sz="2400" dirty="0" smtClean="0"/>
          </a:p>
          <a:p>
            <a:r>
              <a:rPr lang="en-GB" sz="2400" dirty="0" smtClean="0"/>
              <a:t>43 of sequences closed </a:t>
            </a:r>
            <a:r>
              <a:rPr lang="en-GB" sz="2400" dirty="0"/>
              <a:t>down by </a:t>
            </a:r>
            <a:r>
              <a:rPr lang="en-GB" sz="2400" dirty="0" smtClean="0"/>
              <a:t>therapist</a:t>
            </a:r>
            <a:endParaRPr lang="en-GB" sz="2400" dirty="0">
              <a:solidFill>
                <a:srgbClr val="FF0000"/>
              </a:solidFill>
            </a:endParaRPr>
          </a:p>
        </p:txBody>
      </p:sp>
    </p:spTree>
    <p:extLst>
      <p:ext uri="{BB962C8B-B14F-4D97-AF65-F5344CB8AC3E}">
        <p14:creationId xmlns:p14="http://schemas.microsoft.com/office/powerpoint/2010/main" val="2346260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64904"/>
            <a:ext cx="8489950" cy="1296988"/>
          </a:xfrm>
        </p:spPr>
        <p:txBody>
          <a:bodyPr/>
          <a:lstStyle/>
          <a:p>
            <a:pPr algn="ctr"/>
            <a:r>
              <a:rPr lang="en-GB" sz="3600" dirty="0"/>
              <a:t>Explicit reference to death </a:t>
            </a:r>
            <a:r>
              <a:rPr lang="en-GB" dirty="0"/>
              <a:t/>
            </a:r>
            <a:br>
              <a:rPr lang="en-GB" dirty="0"/>
            </a:br>
            <a:endParaRPr lang="en-GB" dirty="0"/>
          </a:p>
        </p:txBody>
      </p:sp>
    </p:spTree>
    <p:extLst>
      <p:ext uri="{BB962C8B-B14F-4D97-AF65-F5344CB8AC3E}">
        <p14:creationId xmlns:p14="http://schemas.microsoft.com/office/powerpoint/2010/main" val="2563220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a:t>
            </a:r>
            <a:r>
              <a:rPr lang="en-GB" dirty="0" smtClean="0"/>
              <a:t>1118 </a:t>
            </a:r>
            <a:r>
              <a:rPr lang="en-GB" dirty="0"/>
              <a:t>– Clinical Details</a:t>
            </a:r>
          </a:p>
        </p:txBody>
      </p:sp>
      <p:sp>
        <p:nvSpPr>
          <p:cNvPr id="3" name="Content Placeholder 2"/>
          <p:cNvSpPr>
            <a:spLocks noGrp="1"/>
          </p:cNvSpPr>
          <p:nvPr>
            <p:ph idx="1"/>
          </p:nvPr>
        </p:nvSpPr>
        <p:spPr/>
        <p:txBody>
          <a:bodyPr/>
          <a:lstStyle/>
          <a:p>
            <a:pPr marL="0" indent="0">
              <a:buNone/>
            </a:pPr>
            <a:r>
              <a:rPr lang="en-US" b="1" dirty="0" smtClean="0"/>
              <a:t>Demographics: </a:t>
            </a:r>
            <a:r>
              <a:rPr lang="en-US" dirty="0" smtClean="0"/>
              <a:t>Female, Age 57</a:t>
            </a:r>
          </a:p>
          <a:p>
            <a:pPr marL="0" indent="0">
              <a:buNone/>
            </a:pPr>
            <a:r>
              <a:rPr lang="en-US" dirty="0"/>
              <a:t/>
            </a:r>
            <a:br>
              <a:rPr lang="en-US" dirty="0"/>
            </a:br>
            <a:r>
              <a:rPr lang="en-US" b="1" dirty="0"/>
              <a:t>Type of cancer: </a:t>
            </a:r>
            <a:r>
              <a:rPr lang="en-US" dirty="0"/>
              <a:t>High grade serous and </a:t>
            </a:r>
            <a:r>
              <a:rPr lang="en-US" dirty="0" err="1"/>
              <a:t>endometrioid</a:t>
            </a:r>
            <a:r>
              <a:rPr lang="en-US" dirty="0"/>
              <a:t> ovarian cancer with metastases to lung and retroperitoneal nodes</a:t>
            </a:r>
            <a:br>
              <a:rPr lang="en-US" dirty="0"/>
            </a:br>
            <a:endParaRPr lang="en-GB" dirty="0"/>
          </a:p>
        </p:txBody>
      </p:sp>
    </p:spTree>
    <p:extLst>
      <p:ext uri="{BB962C8B-B14F-4D97-AF65-F5344CB8AC3E}">
        <p14:creationId xmlns:p14="http://schemas.microsoft.com/office/powerpoint/2010/main" val="1021488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Explicit </a:t>
            </a:r>
            <a:r>
              <a:rPr lang="en-GB" dirty="0" smtClean="0"/>
              <a:t>reference - Extract </a:t>
            </a:r>
            <a:r>
              <a:rPr lang="en-GB" dirty="0"/>
              <a:t>1: </a:t>
            </a:r>
            <a:r>
              <a:rPr lang="en-GB" dirty="0" smtClean="0"/>
              <a:t>1118 (1)</a:t>
            </a:r>
            <a:r>
              <a:rPr lang="en-GB" dirty="0"/>
              <a:t/>
            </a:r>
            <a:br>
              <a:rPr lang="en-GB" dirty="0"/>
            </a:br>
            <a:r>
              <a:rPr lang="en-GB" dirty="0"/>
              <a:t> </a:t>
            </a:r>
          </a:p>
        </p:txBody>
      </p:sp>
      <p:sp>
        <p:nvSpPr>
          <p:cNvPr id="3" name="Content Placeholder 2"/>
          <p:cNvSpPr>
            <a:spLocks noGrp="1"/>
          </p:cNvSpPr>
          <p:nvPr>
            <p:ph idx="1"/>
          </p:nvPr>
        </p:nvSpPr>
        <p:spPr>
          <a:xfrm>
            <a:off x="330200" y="1700809"/>
            <a:ext cx="8489950" cy="4465042"/>
          </a:xfrm>
        </p:spPr>
        <p:txBody>
          <a:bodyPr/>
          <a:lstStyle/>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66 Cl</a:t>
            </a:r>
            <a:r>
              <a:rPr lang="en-US" sz="1800" dirty="0">
                <a:latin typeface="Courier New" panose="02070309020205020404" pitchFamily="49" charset="0"/>
                <a:ea typeface="Calibri"/>
                <a:cs typeface="Courier New" panose="02070309020205020404" pitchFamily="49" charset="0"/>
              </a:rPr>
              <a:t>:	He (0.2) #u-# (0.2) f</a:t>
            </a:r>
            <a:r>
              <a:rPr lang="en-US" sz="1800" u="sng" dirty="0">
                <a:latin typeface="Courier New" panose="02070309020205020404" pitchFamily="49" charset="0"/>
                <a:ea typeface="Calibri"/>
                <a:cs typeface="Courier New" panose="02070309020205020404" pitchFamily="49" charset="0"/>
              </a:rPr>
              <a:t>a</a:t>
            </a:r>
            <a:r>
              <a:rPr lang="en-US" sz="1800" dirty="0">
                <a:latin typeface="Courier New" panose="02070309020205020404" pitchFamily="49" charset="0"/>
                <a:ea typeface="Calibri"/>
                <a:cs typeface="Courier New" panose="02070309020205020404" pitchFamily="49" charset="0"/>
              </a:rPr>
              <a:t>mously (0.2) over, (0.4) our </a:t>
            </a:r>
            <a:endParaRPr lang="en-US" sz="1800" dirty="0" smtClean="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67 	thirty </a:t>
            </a:r>
            <a:r>
              <a:rPr lang="en-US" sz="1800" dirty="0">
                <a:latin typeface="Courier New" panose="02070309020205020404" pitchFamily="49" charset="0"/>
                <a:ea typeface="Calibri"/>
                <a:cs typeface="Courier New" panose="02070309020205020404" pitchFamily="49" charset="0"/>
              </a:rPr>
              <a:t>years (0.3)</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68 </a:t>
            </a:r>
            <a:r>
              <a:rPr lang="en-US" sz="1800" dirty="0" err="1" smtClean="0">
                <a:latin typeface="Courier New" panose="02070309020205020404" pitchFamily="49" charset="0"/>
                <a:ea typeface="Calibri"/>
                <a:cs typeface="Courier New" panose="02070309020205020404" pitchFamily="49" charset="0"/>
              </a:rPr>
              <a:t>Th</a:t>
            </a:r>
            <a:r>
              <a:rPr lang="en-US" sz="1800" dirty="0">
                <a:latin typeface="Courier New" panose="02070309020205020404" pitchFamily="49" charset="0"/>
                <a:ea typeface="Calibri"/>
                <a:cs typeface="Courier New" panose="02070309020205020404" pitchFamily="49" charset="0"/>
              </a:rPr>
              <a:t>:	</a:t>
            </a:r>
            <a:r>
              <a:rPr lang="en-US" sz="1800" u="sng" dirty="0">
                <a:latin typeface="Courier New" panose="02070309020205020404" pitchFamily="49" charset="0"/>
                <a:ea typeface="Calibri"/>
                <a:cs typeface="Courier New" panose="02070309020205020404" pitchFamily="49" charset="0"/>
              </a:rPr>
              <a:t>Y</a:t>
            </a:r>
            <a:r>
              <a:rPr lang="en-US" sz="1800" dirty="0">
                <a:latin typeface="Courier New" panose="02070309020205020404" pitchFamily="49" charset="0"/>
                <a:ea typeface="Calibri"/>
                <a:cs typeface="Courier New" panose="02070309020205020404" pitchFamily="49" charset="0"/>
              </a:rPr>
              <a:t>e[s ] </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69 Cl</a:t>
            </a:r>
            <a:r>
              <a:rPr lang="en-US" sz="1800" dirty="0">
                <a:latin typeface="Courier New" panose="02070309020205020404" pitchFamily="49" charset="0"/>
                <a:ea typeface="Calibri"/>
                <a:cs typeface="Courier New" panose="02070309020205020404" pitchFamily="49" charset="0"/>
              </a:rPr>
              <a:t>:	  [or] m</a:t>
            </a:r>
            <a:r>
              <a:rPr lang="en-US" sz="1800" u="sng" dirty="0">
                <a:latin typeface="Courier New" panose="02070309020205020404" pitchFamily="49" charset="0"/>
                <a:ea typeface="Calibri"/>
                <a:cs typeface="Courier New" panose="02070309020205020404" pitchFamily="49" charset="0"/>
              </a:rPr>
              <a:t>o</a:t>
            </a:r>
            <a:r>
              <a:rPr lang="en-US" sz="1800" dirty="0">
                <a:latin typeface="Courier New" panose="02070309020205020404" pitchFamily="49" charset="0"/>
                <a:ea typeface="Calibri"/>
                <a:cs typeface="Courier New" panose="02070309020205020404" pitchFamily="49" charset="0"/>
              </a:rPr>
              <a:t>re together has said (0.7) ‘just (.) &gt;you </a:t>
            </a:r>
            <a:endParaRPr lang="en-US" sz="1800" dirty="0" smtClean="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70     know</a:t>
            </a:r>
            <a:r>
              <a:rPr lang="en-US" sz="1800" dirty="0">
                <a:latin typeface="Courier New" panose="02070309020205020404" pitchFamily="49" charset="0"/>
                <a:ea typeface="Calibri"/>
                <a:cs typeface="Courier New" panose="02070309020205020404" pitchFamily="49" charset="0"/>
              </a:rPr>
              <a:t>&lt; (0.2) give me a </a:t>
            </a:r>
            <a:r>
              <a:rPr lang="en-US" sz="1800" dirty="0" err="1">
                <a:latin typeface="Courier New" panose="02070309020205020404" pitchFamily="49" charset="0"/>
                <a:ea typeface="Calibri"/>
                <a:cs typeface="Courier New" panose="02070309020205020404" pitchFamily="49" charset="0"/>
              </a:rPr>
              <a:t>g↑u</a:t>
            </a:r>
            <a:r>
              <a:rPr lang="en-US" sz="1800" dirty="0">
                <a:latin typeface="Courier New" panose="02070309020205020404" pitchFamily="49" charset="0"/>
                <a:ea typeface="Calibri"/>
                <a:cs typeface="Courier New" panose="02070309020205020404" pitchFamily="49" charset="0"/>
              </a:rPr>
              <a:t>(h)n &gt;.</a:t>
            </a:r>
            <a:r>
              <a:rPr lang="en-US" sz="1800" dirty="0" err="1">
                <a:latin typeface="Courier New" panose="02070309020205020404" pitchFamily="49" charset="0"/>
                <a:ea typeface="Calibri"/>
                <a:cs typeface="Courier New" panose="02070309020205020404" pitchFamily="49" charset="0"/>
              </a:rPr>
              <a:t>hh</a:t>
            </a:r>
            <a:r>
              <a:rPr lang="en-US" sz="1800" dirty="0">
                <a:latin typeface="Courier New" panose="02070309020205020404" pitchFamily="49" charset="0"/>
                <a:ea typeface="Calibri"/>
                <a:cs typeface="Courier New" panose="02070309020205020404" pitchFamily="49" charset="0"/>
              </a:rPr>
              <a:t> </a:t>
            </a:r>
            <a:r>
              <a:rPr lang="en-US" sz="1800" dirty="0" err="1">
                <a:latin typeface="Courier New" panose="02070309020205020404" pitchFamily="49" charset="0"/>
                <a:ea typeface="Calibri"/>
                <a:cs typeface="Courier New" panose="02070309020205020404" pitchFamily="49" charset="0"/>
              </a:rPr>
              <a:t>hh</a:t>
            </a:r>
            <a:r>
              <a:rPr lang="en-US" sz="1800" dirty="0">
                <a:latin typeface="Courier New" panose="02070309020205020404" pitchFamily="49" charset="0"/>
                <a:ea typeface="Calibri"/>
                <a:cs typeface="Courier New" panose="02070309020205020404" pitchFamily="49" charset="0"/>
              </a:rPr>
              <a:t>&lt; &gt;or&lt; </a:t>
            </a:r>
            <a:endParaRPr lang="en-US" sz="1800" dirty="0" smtClean="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71	[</a:t>
            </a:r>
            <a:r>
              <a:rPr lang="en-US" sz="1800" dirty="0">
                <a:latin typeface="Courier New" panose="02070309020205020404" pitchFamily="49" charset="0"/>
                <a:ea typeface="Calibri"/>
                <a:cs typeface="Courier New" panose="02070309020205020404" pitchFamily="49" charset="0"/>
              </a:rPr>
              <a:t>t</a:t>
            </a:r>
            <a:r>
              <a:rPr lang="en-US" sz="1800" u="sng" dirty="0">
                <a:latin typeface="Courier New" panose="02070309020205020404" pitchFamily="49" charset="0"/>
                <a:ea typeface="Calibri"/>
                <a:cs typeface="Courier New" panose="02070309020205020404" pitchFamily="49" charset="0"/>
              </a:rPr>
              <a:t>a</a:t>
            </a:r>
            <a:r>
              <a:rPr lang="en-US" sz="1800" dirty="0">
                <a:latin typeface="Courier New" panose="02070309020205020404" pitchFamily="49" charset="0"/>
                <a:ea typeface="Calibri"/>
                <a:cs typeface="Courier New" panose="02070309020205020404" pitchFamily="49" charset="0"/>
              </a:rPr>
              <a:t>ke me out] an sh</a:t>
            </a:r>
            <a:r>
              <a:rPr lang="en-US" sz="1800" u="sng" dirty="0">
                <a:latin typeface="Courier New" panose="02070309020205020404" pitchFamily="49" charset="0"/>
                <a:ea typeface="Calibri"/>
                <a:cs typeface="Courier New" panose="02070309020205020404" pitchFamily="49" charset="0"/>
              </a:rPr>
              <a:t>oo</a:t>
            </a:r>
            <a:r>
              <a:rPr lang="en-US" sz="1800" dirty="0">
                <a:latin typeface="Courier New" panose="02070309020205020404" pitchFamily="49" charset="0"/>
                <a:ea typeface="Calibri"/>
                <a:cs typeface="Courier New" panose="02070309020205020404" pitchFamily="49" charset="0"/>
              </a:rPr>
              <a:t>t me’ &gt;an I said&lt;</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72 </a:t>
            </a:r>
            <a:r>
              <a:rPr lang="en-US" sz="1800" dirty="0" err="1" smtClean="0">
                <a:latin typeface="Courier New" panose="02070309020205020404" pitchFamily="49" charset="0"/>
                <a:ea typeface="Calibri"/>
                <a:cs typeface="Courier New" panose="02070309020205020404" pitchFamily="49" charset="0"/>
              </a:rPr>
              <a:t>Th</a:t>
            </a:r>
            <a:r>
              <a:rPr lang="en-US" sz="1800" dirty="0">
                <a:latin typeface="Courier New" panose="02070309020205020404" pitchFamily="49" charset="0"/>
                <a:ea typeface="Calibri"/>
                <a:cs typeface="Courier New" panose="02070309020205020404" pitchFamily="49" charset="0"/>
              </a:rPr>
              <a:t>:	[   mm:     ]</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73 Cl</a:t>
            </a:r>
            <a:r>
              <a:rPr lang="en-US" sz="1800" dirty="0">
                <a:latin typeface="Courier New" panose="02070309020205020404" pitchFamily="49" charset="0"/>
                <a:ea typeface="Calibri"/>
                <a:cs typeface="Courier New" panose="02070309020205020404" pitchFamily="49" charset="0"/>
              </a:rPr>
              <a:t>:	‘°#I </a:t>
            </a:r>
            <a:r>
              <a:rPr lang="en-US" sz="1800" dirty="0" err="1">
                <a:latin typeface="Courier New" panose="02070309020205020404" pitchFamily="49" charset="0"/>
                <a:ea typeface="Calibri"/>
                <a:cs typeface="Courier New" panose="02070309020205020404" pitchFamily="49" charset="0"/>
              </a:rPr>
              <a:t>nee:d</a:t>
            </a:r>
            <a:r>
              <a:rPr lang="en-US" sz="1800" dirty="0">
                <a:latin typeface="Courier New" panose="02070309020205020404" pitchFamily="49" charset="0"/>
                <a:ea typeface="Calibri"/>
                <a:cs typeface="Courier New" panose="02070309020205020404" pitchFamily="49" charset="0"/>
              </a:rPr>
              <a:t>#° [need] a </a:t>
            </a:r>
            <a:r>
              <a:rPr lang="en-US" sz="1800" u="sng" dirty="0">
                <a:latin typeface="Courier New" panose="02070309020205020404" pitchFamily="49" charset="0"/>
                <a:ea typeface="Calibri"/>
                <a:cs typeface="Courier New" panose="02070309020205020404" pitchFamily="49" charset="0"/>
              </a:rPr>
              <a:t>g</a:t>
            </a:r>
            <a:r>
              <a:rPr lang="en-US" sz="1800" dirty="0">
                <a:latin typeface="Courier New" panose="02070309020205020404" pitchFamily="49" charset="0"/>
                <a:ea typeface="Calibri"/>
                <a:cs typeface="Courier New" panose="02070309020205020404" pitchFamily="49" charset="0"/>
              </a:rPr>
              <a:t>un it’s ↑too </a:t>
            </a:r>
            <a:r>
              <a:rPr lang="en-US" sz="1800" u="sng" dirty="0">
                <a:latin typeface="Courier New" panose="02070309020205020404" pitchFamily="49" charset="0"/>
                <a:ea typeface="Calibri"/>
                <a:cs typeface="Courier New" panose="02070309020205020404" pitchFamily="49" charset="0"/>
              </a:rPr>
              <a:t>me</a:t>
            </a:r>
            <a:r>
              <a:rPr lang="en-US" sz="1800" dirty="0">
                <a:latin typeface="Courier New" panose="02070309020205020404" pitchFamily="49" charset="0"/>
                <a:ea typeface="Calibri"/>
                <a:cs typeface="Courier New" panose="02070309020205020404" pitchFamily="49" charset="0"/>
              </a:rPr>
              <a:t>ssy:’</a:t>
            </a:r>
            <a:r>
              <a:rPr lang="en-US" sz="1100" dirty="0">
                <a:latin typeface="Courier New" panose="02070309020205020404" pitchFamily="49" charset="0"/>
                <a:ea typeface="Calibri"/>
                <a:cs typeface="Courier New" panose="02070309020205020404" pitchFamily="49" charset="0"/>
              </a:rPr>
              <a:t> </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74 </a:t>
            </a:r>
            <a:r>
              <a:rPr lang="en-US" sz="1800" dirty="0" err="1" smtClean="0">
                <a:latin typeface="Courier New" panose="02070309020205020404" pitchFamily="49" charset="0"/>
                <a:ea typeface="Calibri"/>
                <a:cs typeface="Courier New" panose="02070309020205020404" pitchFamily="49" charset="0"/>
              </a:rPr>
              <a:t>Th</a:t>
            </a:r>
            <a:r>
              <a:rPr lang="en-US" sz="1800" dirty="0">
                <a:latin typeface="Courier New" panose="02070309020205020404" pitchFamily="49" charset="0"/>
                <a:ea typeface="Calibri"/>
                <a:cs typeface="Courier New" panose="02070309020205020404" pitchFamily="49" charset="0"/>
              </a:rPr>
              <a:t>:		</a:t>
            </a:r>
            <a:r>
              <a:rPr lang="en-US" sz="1800" dirty="0" smtClean="0">
                <a:latin typeface="Courier New" panose="02070309020205020404" pitchFamily="49" charset="0"/>
                <a:ea typeface="Calibri"/>
                <a:cs typeface="Courier New" panose="02070309020205020404" pitchFamily="49" charset="0"/>
              </a:rPr>
              <a:t>      </a:t>
            </a:r>
            <a:r>
              <a:rPr lang="en-US" sz="1800" dirty="0">
                <a:latin typeface="Courier New" panose="02070309020205020404" pitchFamily="49" charset="0"/>
                <a:ea typeface="Calibri"/>
                <a:cs typeface="Courier New" panose="02070309020205020404" pitchFamily="49" charset="0"/>
              </a:rPr>
              <a:t>[ </a:t>
            </a:r>
            <a:r>
              <a:rPr lang="en-US" sz="1800" dirty="0" err="1">
                <a:latin typeface="Courier New" panose="02070309020205020404" pitchFamily="49" charset="0"/>
                <a:ea typeface="Calibri"/>
                <a:cs typeface="Courier New" panose="02070309020205020404" pitchFamily="49" charset="0"/>
              </a:rPr>
              <a:t>hm</a:t>
            </a:r>
            <a:r>
              <a:rPr lang="en-US" sz="1800" dirty="0">
                <a:latin typeface="Courier New" panose="02070309020205020404" pitchFamily="49" charset="0"/>
                <a:ea typeface="Calibri"/>
                <a:cs typeface="Courier New" panose="02070309020205020404" pitchFamily="49" charset="0"/>
              </a:rPr>
              <a:t> ]</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75 </a:t>
            </a:r>
            <a:r>
              <a:rPr lang="en-US" sz="1800" dirty="0" err="1" smtClean="0">
                <a:latin typeface="Courier New" panose="02070309020205020404" pitchFamily="49" charset="0"/>
                <a:ea typeface="Calibri"/>
                <a:cs typeface="Courier New" panose="02070309020205020404" pitchFamily="49" charset="0"/>
              </a:rPr>
              <a:t>Th</a:t>
            </a:r>
            <a:r>
              <a:rPr lang="en-US" sz="1800" dirty="0">
                <a:latin typeface="Courier New" panose="02070309020205020404" pitchFamily="49" charset="0"/>
                <a:ea typeface="Calibri"/>
                <a:cs typeface="Courier New" panose="02070309020205020404" pitchFamily="49" charset="0"/>
              </a:rPr>
              <a:t>:	mm#::# (.) m[m: ]</a:t>
            </a:r>
            <a:r>
              <a:rPr lang="en-US" sz="1100" dirty="0">
                <a:latin typeface="Courier New" panose="02070309020205020404" pitchFamily="49" charset="0"/>
                <a:ea typeface="Calibri"/>
                <a:cs typeface="Courier New" panose="02070309020205020404" pitchFamily="49" charset="0"/>
              </a:rPr>
              <a:t> </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76 Cl</a:t>
            </a:r>
            <a:r>
              <a:rPr lang="en-US" sz="1800" dirty="0">
                <a:latin typeface="Courier New" panose="02070309020205020404" pitchFamily="49" charset="0"/>
                <a:ea typeface="Calibri"/>
                <a:cs typeface="Courier New" panose="02070309020205020404" pitchFamily="49" charset="0"/>
              </a:rPr>
              <a:t>:	            [So,] (1.4)</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77 </a:t>
            </a:r>
            <a:r>
              <a:rPr lang="en-US" sz="1800" dirty="0" err="1" smtClean="0">
                <a:latin typeface="Courier New" panose="02070309020205020404" pitchFamily="49" charset="0"/>
                <a:ea typeface="Calibri"/>
                <a:cs typeface="Courier New" panose="02070309020205020404" pitchFamily="49" charset="0"/>
              </a:rPr>
              <a:t>Th</a:t>
            </a:r>
            <a:r>
              <a:rPr lang="en-US" sz="1800" dirty="0">
                <a:latin typeface="Courier New" panose="02070309020205020404" pitchFamily="49" charset="0"/>
                <a:ea typeface="Calibri"/>
                <a:cs typeface="Courier New" panose="02070309020205020404" pitchFamily="49" charset="0"/>
              </a:rPr>
              <a:t>:	°</a:t>
            </a:r>
            <a:r>
              <a:rPr lang="en-US" sz="1800" dirty="0" err="1">
                <a:latin typeface="Courier New" panose="02070309020205020404" pitchFamily="49" charset="0"/>
                <a:ea typeface="Calibri"/>
                <a:cs typeface="Courier New" panose="02070309020205020404" pitchFamily="49" charset="0"/>
              </a:rPr>
              <a:t>tch</a:t>
            </a:r>
            <a:r>
              <a:rPr lang="en-US" sz="1800" dirty="0">
                <a:latin typeface="Courier New" panose="02070309020205020404" pitchFamily="49" charset="0"/>
                <a:ea typeface="Calibri"/>
                <a:cs typeface="Courier New" panose="02070309020205020404" pitchFamily="49" charset="0"/>
              </a:rPr>
              <a:t> Oh ok[ay.°] </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78 Cl</a:t>
            </a:r>
            <a:r>
              <a:rPr lang="en-US" sz="1800" dirty="0">
                <a:latin typeface="Courier New" panose="02070309020205020404" pitchFamily="49" charset="0"/>
                <a:ea typeface="Calibri"/>
                <a:cs typeface="Courier New" panose="02070309020205020404" pitchFamily="49" charset="0"/>
              </a:rPr>
              <a:t>:	          [ Ur] (.) he underst</a:t>
            </a:r>
            <a:r>
              <a:rPr lang="en-US" sz="1800" u="sng" dirty="0">
                <a:latin typeface="Courier New" panose="02070309020205020404" pitchFamily="49" charset="0"/>
                <a:ea typeface="Calibri"/>
                <a:cs typeface="Courier New" panose="02070309020205020404" pitchFamily="49" charset="0"/>
              </a:rPr>
              <a:t>a</a:t>
            </a:r>
            <a:r>
              <a:rPr lang="en-US" sz="1800" dirty="0">
                <a:latin typeface="Courier New" panose="02070309020205020404" pitchFamily="49" charset="0"/>
                <a:ea typeface="Calibri"/>
                <a:cs typeface="Courier New" panose="02070309020205020404" pitchFamily="49" charset="0"/>
              </a:rPr>
              <a:t>nds .HH I: remember </a:t>
            </a:r>
            <a:endParaRPr lang="en-US" sz="1800" dirty="0" smtClean="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79	s</a:t>
            </a:r>
            <a:r>
              <a:rPr lang="en-US" sz="1800" u="sng" dirty="0" smtClean="0">
                <a:latin typeface="Courier New" panose="02070309020205020404" pitchFamily="49" charset="0"/>
                <a:ea typeface="Calibri"/>
                <a:cs typeface="Courier New" panose="02070309020205020404" pitchFamily="49" charset="0"/>
              </a:rPr>
              <a:t>a</a:t>
            </a:r>
            <a:r>
              <a:rPr lang="en-US" sz="1800" dirty="0" smtClean="0">
                <a:latin typeface="Courier New" panose="02070309020205020404" pitchFamily="49" charset="0"/>
                <a:ea typeface="Calibri"/>
                <a:cs typeface="Courier New" panose="02070309020205020404" pitchFamily="49" charset="0"/>
              </a:rPr>
              <a:t>ying </a:t>
            </a:r>
            <a:r>
              <a:rPr lang="en-US" sz="1800" dirty="0">
                <a:latin typeface="Courier New" panose="02070309020205020404" pitchFamily="49" charset="0"/>
                <a:ea typeface="Calibri"/>
                <a:cs typeface="Courier New" panose="02070309020205020404" pitchFamily="49" charset="0"/>
              </a:rPr>
              <a:t>to him one </a:t>
            </a:r>
            <a:r>
              <a:rPr lang="en-US" sz="1800" u="sng" dirty="0">
                <a:latin typeface="Courier New" panose="02070309020205020404" pitchFamily="49" charset="0"/>
                <a:ea typeface="Calibri"/>
                <a:cs typeface="Courier New" panose="02070309020205020404" pitchFamily="49" charset="0"/>
              </a:rPr>
              <a:t>d</a:t>
            </a:r>
            <a:r>
              <a:rPr lang="en-US" sz="1800" dirty="0">
                <a:latin typeface="Courier New" panose="02070309020205020404" pitchFamily="49" charset="0"/>
                <a:ea typeface="Calibri"/>
                <a:cs typeface="Courier New" panose="02070309020205020404" pitchFamily="49" charset="0"/>
              </a:rPr>
              <a:t>ay (0.2)</a:t>
            </a:r>
            <a:endParaRPr lang="en-GB" sz="1800" dirty="0">
              <a:latin typeface="Courier New" panose="02070309020205020404" pitchFamily="49" charset="0"/>
              <a:ea typeface="Calibri"/>
              <a:cs typeface="Courier New" panose="02070309020205020404" pitchFamily="49" charset="0"/>
            </a:endParaRPr>
          </a:p>
          <a:p>
            <a:pPr marL="0" indent="0">
              <a:lnSpc>
                <a:spcPct val="115000"/>
              </a:lnSpc>
              <a:spcAft>
                <a:spcPts val="1000"/>
              </a:spcAft>
              <a:buNone/>
            </a:pPr>
            <a:r>
              <a:rPr lang="en-US" sz="1200" dirty="0">
                <a:latin typeface="Courier New" panose="02070309020205020404" pitchFamily="49" charset="0"/>
                <a:ea typeface="Calibri"/>
                <a:cs typeface="Courier New" panose="02070309020205020404" pitchFamily="49" charset="0"/>
              </a:rPr>
              <a:t> </a:t>
            </a:r>
            <a:endParaRPr lang="en-GB" sz="1600" dirty="0">
              <a:effectLst/>
              <a:latin typeface="Courier New" panose="02070309020205020404" pitchFamily="49" charset="0"/>
              <a:ea typeface="Calibri"/>
              <a:cs typeface="Courier New" panose="02070309020205020404" pitchFamily="49" charset="0"/>
            </a:endParaRPr>
          </a:p>
        </p:txBody>
      </p:sp>
    </p:spTree>
    <p:extLst>
      <p:ext uri="{BB962C8B-B14F-4D97-AF65-F5344CB8AC3E}">
        <p14:creationId xmlns:p14="http://schemas.microsoft.com/office/powerpoint/2010/main" val="2012562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Explicit </a:t>
            </a:r>
            <a:r>
              <a:rPr lang="en-GB" dirty="0" smtClean="0"/>
              <a:t>reference - Extract </a:t>
            </a:r>
            <a:r>
              <a:rPr lang="en-GB" dirty="0"/>
              <a:t>1: </a:t>
            </a:r>
            <a:r>
              <a:rPr lang="en-GB" dirty="0" smtClean="0"/>
              <a:t>1118 (2)</a:t>
            </a:r>
            <a:r>
              <a:rPr lang="en-GB" dirty="0"/>
              <a:t/>
            </a:r>
            <a:br>
              <a:rPr lang="en-GB" dirty="0"/>
            </a:br>
            <a:r>
              <a:rPr lang="en-GB" dirty="0"/>
              <a:t> </a:t>
            </a:r>
          </a:p>
        </p:txBody>
      </p:sp>
      <p:sp>
        <p:nvSpPr>
          <p:cNvPr id="3" name="Content Placeholder 2"/>
          <p:cNvSpPr>
            <a:spLocks noGrp="1"/>
          </p:cNvSpPr>
          <p:nvPr>
            <p:ph idx="1"/>
          </p:nvPr>
        </p:nvSpPr>
        <p:spPr>
          <a:xfrm>
            <a:off x="330200" y="1700809"/>
            <a:ext cx="8489950" cy="4465042"/>
          </a:xfrm>
        </p:spPr>
        <p:txBody>
          <a:bodyPr/>
          <a:lstStyle/>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80 </a:t>
            </a:r>
            <a:r>
              <a:rPr lang="en-US" sz="1800" dirty="0" err="1" smtClean="0">
                <a:solidFill>
                  <a:srgbClr val="000000"/>
                </a:solidFill>
                <a:latin typeface="Courier New" panose="02070309020205020404" pitchFamily="49" charset="0"/>
                <a:ea typeface="Calibri"/>
                <a:cs typeface="Courier New" panose="02070309020205020404" pitchFamily="49" charset="0"/>
              </a:rPr>
              <a:t>Th</a:t>
            </a:r>
            <a:r>
              <a:rPr lang="en-US" sz="1800" dirty="0">
                <a:solidFill>
                  <a:srgbClr val="000000"/>
                </a:solidFill>
                <a:latin typeface="Courier New" panose="02070309020205020404" pitchFamily="49" charset="0"/>
                <a:ea typeface="Calibri"/>
                <a:cs typeface="Courier New" panose="02070309020205020404" pitchFamily="49" charset="0"/>
              </a:rPr>
              <a:t>:	m[</a:t>
            </a:r>
            <a:r>
              <a:rPr lang="en-US" sz="1800" dirty="0" err="1">
                <a:solidFill>
                  <a:srgbClr val="000000"/>
                </a:solidFill>
                <a:latin typeface="Courier New" panose="02070309020205020404" pitchFamily="49" charset="0"/>
                <a:ea typeface="Calibri"/>
                <a:cs typeface="Courier New" panose="02070309020205020404" pitchFamily="49" charset="0"/>
              </a:rPr>
              <a:t>hm</a:t>
            </a:r>
            <a:r>
              <a:rPr lang="en-US" sz="1800" dirty="0">
                <a:solidFill>
                  <a:srgbClr val="000000"/>
                </a:solidFill>
                <a:latin typeface="Courier New" panose="02070309020205020404" pitchFamily="49" charset="0"/>
                <a:ea typeface="Calibri"/>
                <a:cs typeface="Courier New" panose="02070309020205020404" pitchFamily="49" charset="0"/>
              </a:rPr>
              <a:t>,   ]</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81 Cl</a:t>
            </a:r>
            <a:r>
              <a:rPr lang="en-US" sz="1800" dirty="0">
                <a:solidFill>
                  <a:srgbClr val="000000"/>
                </a:solidFill>
                <a:latin typeface="Courier New" panose="02070309020205020404" pitchFamily="49" charset="0"/>
                <a:ea typeface="Calibri"/>
                <a:cs typeface="Courier New" panose="02070309020205020404" pitchFamily="49" charset="0"/>
              </a:rPr>
              <a:t>:	 [↑‘I’ve] ↑</a:t>
            </a:r>
            <a:r>
              <a:rPr lang="en-US" sz="1800" dirty="0" err="1">
                <a:solidFill>
                  <a:srgbClr val="000000"/>
                </a:solidFill>
                <a:latin typeface="Courier New" panose="02070309020205020404" pitchFamily="49" charset="0"/>
                <a:ea typeface="Calibri"/>
                <a:cs typeface="Courier New" panose="02070309020205020404" pitchFamily="49" charset="0"/>
              </a:rPr>
              <a:t>go:t</a:t>
            </a:r>
            <a:r>
              <a:rPr lang="en-US" sz="1800" dirty="0">
                <a:solidFill>
                  <a:srgbClr val="000000"/>
                </a:solidFill>
                <a:latin typeface="Courier New" panose="02070309020205020404" pitchFamily="49" charset="0"/>
                <a:ea typeface="Calibri"/>
                <a:cs typeface="Courier New" panose="02070309020205020404" pitchFamily="49" charset="0"/>
              </a:rPr>
              <a:t> it (0.9) </a:t>
            </a:r>
            <a:r>
              <a:rPr lang="en-US" sz="1800" u="sng" dirty="0">
                <a:solidFill>
                  <a:srgbClr val="000000"/>
                </a:solidFill>
                <a:latin typeface="Courier New" panose="02070309020205020404" pitchFamily="49" charset="0"/>
                <a:ea typeface="Calibri"/>
                <a:cs typeface="Courier New" panose="02070309020205020404" pitchFamily="49" charset="0"/>
              </a:rPr>
              <a:t>c</a:t>
            </a:r>
            <a:r>
              <a:rPr lang="en-US" sz="1800" dirty="0">
                <a:solidFill>
                  <a:srgbClr val="000000"/>
                </a:solidFill>
                <a:latin typeface="Courier New" panose="02070309020205020404" pitchFamily="49" charset="0"/>
                <a:ea typeface="Calibri"/>
                <a:cs typeface="Courier New" panose="02070309020205020404" pitchFamily="49" charset="0"/>
              </a:rPr>
              <a:t>arbon </a:t>
            </a:r>
            <a:r>
              <a:rPr lang="en-US" sz="1800" dirty="0" err="1">
                <a:solidFill>
                  <a:srgbClr val="000000"/>
                </a:solidFill>
                <a:latin typeface="Courier New" panose="02070309020205020404" pitchFamily="49" charset="0"/>
                <a:ea typeface="Calibri"/>
                <a:cs typeface="Courier New" panose="02070309020205020404" pitchFamily="49" charset="0"/>
              </a:rPr>
              <a:t>mon↑oxide</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poisoning</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82 </a:t>
            </a:r>
            <a:r>
              <a:rPr lang="en-US" sz="1800" dirty="0" err="1" smtClean="0">
                <a:solidFill>
                  <a:srgbClr val="000000"/>
                </a:solidFill>
                <a:latin typeface="Courier New" panose="02070309020205020404" pitchFamily="49" charset="0"/>
                <a:ea typeface="Calibri"/>
                <a:cs typeface="Courier New" panose="02070309020205020404" pitchFamily="49" charset="0"/>
              </a:rPr>
              <a:t>Th</a:t>
            </a:r>
            <a:r>
              <a:rPr lang="en-US" sz="1800" dirty="0">
                <a:solidFill>
                  <a:srgbClr val="000000"/>
                </a:solidFill>
                <a:latin typeface="Courier New" panose="02070309020205020404" pitchFamily="49" charset="0"/>
                <a:ea typeface="Calibri"/>
                <a:cs typeface="Courier New" panose="02070309020205020404" pitchFamily="49" charset="0"/>
              </a:rPr>
              <a:t>:	m[</a:t>
            </a:r>
            <a:r>
              <a:rPr lang="en-US" sz="1800" dirty="0" err="1">
                <a:solidFill>
                  <a:srgbClr val="000000"/>
                </a:solidFill>
                <a:latin typeface="Courier New" panose="02070309020205020404" pitchFamily="49" charset="0"/>
                <a:ea typeface="Calibri"/>
                <a:cs typeface="Courier New" panose="02070309020205020404" pitchFamily="49" charset="0"/>
              </a:rPr>
              <a:t>hm</a:t>
            </a:r>
            <a:r>
              <a:rPr lang="en-US" sz="1800" dirty="0">
                <a:solidFill>
                  <a:srgbClr val="000000"/>
                </a:solidFill>
                <a:latin typeface="Courier New" panose="02070309020205020404" pitchFamily="49" charset="0"/>
                <a:ea typeface="Calibri"/>
                <a:cs typeface="Courier New" panose="02070309020205020404" pitchFamily="49" charset="0"/>
              </a:rPr>
              <a:t> ]</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83 Cl</a:t>
            </a:r>
            <a:r>
              <a:rPr lang="en-US" sz="1800" dirty="0">
                <a:solidFill>
                  <a:srgbClr val="000000"/>
                </a:solidFill>
                <a:latin typeface="Courier New" panose="02070309020205020404" pitchFamily="49" charset="0"/>
                <a:ea typeface="Calibri"/>
                <a:cs typeface="Courier New" panose="02070309020205020404" pitchFamily="49" charset="0"/>
              </a:rPr>
              <a:t>:	 [You] </a:t>
            </a:r>
            <a:r>
              <a:rPr lang="en-US" sz="1800" u="sng" dirty="0">
                <a:solidFill>
                  <a:srgbClr val="000000"/>
                </a:solidFill>
                <a:latin typeface="Courier New" panose="02070309020205020404" pitchFamily="49" charset="0"/>
                <a:ea typeface="Calibri"/>
                <a:cs typeface="Courier New" panose="02070309020205020404" pitchFamily="49" charset="0"/>
              </a:rPr>
              <a:t>ju</a:t>
            </a:r>
            <a:r>
              <a:rPr lang="en-US" sz="1800" dirty="0">
                <a:solidFill>
                  <a:srgbClr val="000000"/>
                </a:solidFill>
                <a:latin typeface="Courier New" panose="02070309020205020404" pitchFamily="49" charset="0"/>
                <a:ea typeface="Calibri"/>
                <a:cs typeface="Courier New" panose="02070309020205020404" pitchFamily="49" charset="0"/>
              </a:rPr>
              <a:t>st go to sleep↑’=an ‘e said (0.6) ‘°that’d° </a:t>
            </a:r>
            <a:endParaRPr lang="en-US" sz="1800" dirty="0" smtClean="0">
              <a:solidFill>
                <a:srgbClr val="000000"/>
              </a:solidFill>
              <a:latin typeface="Courier New" panose="02070309020205020404" pitchFamily="49" charset="0"/>
              <a:ea typeface="Calibri"/>
              <a:cs typeface="Courier New" panose="02070309020205020404" pitchFamily="49" charset="0"/>
            </a:endParaRPr>
          </a:p>
          <a:p>
            <a:pPr lvl="0" algn="just">
              <a:spcBef>
                <a:spcPts val="0"/>
              </a:spcBef>
              <a:spcAft>
                <a:spcPts val="0"/>
              </a:spcAft>
              <a:buAutoNum type="arabicPlain" startAt="84"/>
            </a:pPr>
            <a:r>
              <a:rPr lang="en-US" sz="1800" dirty="0" smtClean="0">
                <a:solidFill>
                  <a:srgbClr val="000000"/>
                </a:solidFill>
                <a:latin typeface="Courier New" panose="02070309020205020404" pitchFamily="49" charset="0"/>
                <a:ea typeface="Calibri"/>
                <a:cs typeface="Courier New" panose="02070309020205020404" pitchFamily="49" charset="0"/>
              </a:rPr>
              <a:t>    be </a:t>
            </a:r>
            <a:r>
              <a:rPr lang="en-US" sz="1800" u="sng" dirty="0" smtClean="0">
                <a:solidFill>
                  <a:srgbClr val="000000"/>
                </a:solidFill>
                <a:latin typeface="Courier New" panose="02070309020205020404" pitchFamily="49" charset="0"/>
                <a:ea typeface="Calibri"/>
                <a:cs typeface="Courier New" panose="02070309020205020404" pitchFamily="49" charset="0"/>
              </a:rPr>
              <a:t>g</a:t>
            </a:r>
            <a:r>
              <a:rPr lang="en-US" sz="1800" dirty="0" smtClean="0">
                <a:solidFill>
                  <a:srgbClr val="000000"/>
                </a:solidFill>
                <a:latin typeface="Courier New" panose="02070309020205020404" pitchFamily="49" charset="0"/>
                <a:ea typeface="Calibri"/>
                <a:cs typeface="Courier New" panose="02070309020205020404" pitchFamily="49" charset="0"/>
              </a:rPr>
              <a:t>ood</a:t>
            </a:r>
            <a:r>
              <a:rPr lang="en-US" sz="1800" dirty="0">
                <a:solidFill>
                  <a:srgbClr val="000000"/>
                </a:solidFill>
                <a:latin typeface="Courier New" panose="02070309020205020404" pitchFamily="49" charset="0"/>
                <a:ea typeface="Calibri"/>
                <a:cs typeface="Courier New" panose="02070309020205020404" pitchFamily="49" charset="0"/>
              </a:rPr>
              <a:t>’ an then a few minutes later he said (1.1</a:t>
            </a:r>
            <a:r>
              <a:rPr lang="en-US" sz="1800" dirty="0" smtClean="0">
                <a:solidFill>
                  <a:srgbClr val="000000"/>
                </a:solidFill>
                <a:latin typeface="Courier New" panose="02070309020205020404" pitchFamily="49" charset="0"/>
                <a:ea typeface="Calibri"/>
                <a:cs typeface="Courier New" panose="02070309020205020404" pitchFamily="49" charset="0"/>
              </a:rPr>
              <a:t>)</a:t>
            </a:r>
          </a:p>
          <a:p>
            <a:pPr lvl="0" algn="just">
              <a:spcBef>
                <a:spcPts val="0"/>
              </a:spcBef>
              <a:spcAft>
                <a:spcPts val="0"/>
              </a:spcAft>
              <a:buAutoNum type="arabicPlain" startAt="84"/>
            </a:pP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   ‘</a:t>
            </a:r>
            <a:r>
              <a:rPr lang="en-US" sz="1800" dirty="0" err="1">
                <a:solidFill>
                  <a:srgbClr val="000000"/>
                </a:solidFill>
                <a:latin typeface="Courier New" panose="02070309020205020404" pitchFamily="49" charset="0"/>
                <a:ea typeface="Calibri"/>
                <a:cs typeface="Courier New" panose="02070309020205020404" pitchFamily="49" charset="0"/>
              </a:rPr>
              <a:t>w↑ait</a:t>
            </a:r>
            <a:r>
              <a:rPr lang="en-US" sz="1800" dirty="0">
                <a:solidFill>
                  <a:srgbClr val="000000"/>
                </a:solidFill>
                <a:latin typeface="Courier New" panose="02070309020205020404" pitchFamily="49" charset="0"/>
                <a:ea typeface="Calibri"/>
                <a:cs typeface="Courier New" panose="02070309020205020404" pitchFamily="49" charset="0"/>
              </a:rPr>
              <a:t> a minute (.) </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86 </a:t>
            </a:r>
            <a:r>
              <a:rPr lang="en-US" sz="1800" dirty="0" err="1" smtClean="0">
                <a:solidFill>
                  <a:srgbClr val="000000"/>
                </a:solidFill>
                <a:latin typeface="Courier New" panose="02070309020205020404" pitchFamily="49" charset="0"/>
                <a:ea typeface="Calibri"/>
                <a:cs typeface="Courier New" panose="02070309020205020404" pitchFamily="49" charset="0"/>
              </a:rPr>
              <a:t>Th</a:t>
            </a:r>
            <a:r>
              <a:rPr lang="en-US" sz="1800" dirty="0">
                <a:solidFill>
                  <a:srgbClr val="000000"/>
                </a:solidFill>
                <a:latin typeface="Courier New" panose="02070309020205020404" pitchFamily="49" charset="0"/>
                <a:ea typeface="Calibri"/>
                <a:cs typeface="Courier New" panose="02070309020205020404" pitchFamily="49" charset="0"/>
              </a:rPr>
              <a:t>:	&gt;</a:t>
            </a:r>
            <a:r>
              <a:rPr lang="en-US" sz="1800" dirty="0" err="1">
                <a:solidFill>
                  <a:srgbClr val="000000"/>
                </a:solidFill>
                <a:latin typeface="Courier New" panose="02070309020205020404" pitchFamily="49" charset="0"/>
                <a:ea typeface="Calibri"/>
                <a:cs typeface="Courier New" panose="02070309020205020404" pitchFamily="49" charset="0"/>
              </a:rPr>
              <a:t>mhm</a:t>
            </a:r>
            <a:r>
              <a:rPr lang="en-US" sz="1800" dirty="0">
                <a:solidFill>
                  <a:srgbClr val="000000"/>
                </a:solidFill>
                <a:latin typeface="Courier New" panose="02070309020205020404" pitchFamily="49" charset="0"/>
                <a:ea typeface="Calibri"/>
                <a:cs typeface="Courier New" panose="02070309020205020404" pitchFamily="49" charset="0"/>
              </a:rPr>
              <a:t>&lt;</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87 Cl</a:t>
            </a:r>
            <a:r>
              <a:rPr lang="en-US" sz="1800" dirty="0">
                <a:solidFill>
                  <a:srgbClr val="000000"/>
                </a:solidFill>
                <a:latin typeface="Courier New" panose="02070309020205020404" pitchFamily="49" charset="0"/>
                <a:ea typeface="Calibri"/>
                <a:cs typeface="Courier New" panose="02070309020205020404" pitchFamily="49" charset="0"/>
              </a:rPr>
              <a:t>:	(.) they’ll think ↑I did it.’ </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88 </a:t>
            </a:r>
            <a:r>
              <a:rPr lang="en-US" sz="1800" dirty="0" err="1" smtClean="0">
                <a:solidFill>
                  <a:srgbClr val="000000"/>
                </a:solidFill>
                <a:latin typeface="Courier New" panose="02070309020205020404" pitchFamily="49" charset="0"/>
                <a:ea typeface="Calibri"/>
                <a:cs typeface="Courier New" panose="02070309020205020404" pitchFamily="49" charset="0"/>
              </a:rPr>
              <a:t>Th</a:t>
            </a:r>
            <a:r>
              <a:rPr lang="en-US" sz="1800" dirty="0">
                <a:solidFill>
                  <a:srgbClr val="000000"/>
                </a:solidFill>
                <a:latin typeface="Courier New" panose="02070309020205020404" pitchFamily="49" charset="0"/>
                <a:ea typeface="Calibri"/>
                <a:cs typeface="Courier New" panose="02070309020205020404" pitchFamily="49" charset="0"/>
              </a:rPr>
              <a:t>:	mm[:#::#     ]= </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89 Cl:   [</a:t>
            </a:r>
            <a:r>
              <a:rPr lang="en-US" sz="1800" dirty="0">
                <a:solidFill>
                  <a:srgbClr val="000000"/>
                </a:solidFill>
                <a:latin typeface="Courier New" panose="02070309020205020404" pitchFamily="49" charset="0"/>
                <a:ea typeface="Calibri"/>
                <a:cs typeface="Courier New" panose="02070309020205020404" pitchFamily="49" charset="0"/>
              </a:rPr>
              <a:t>eh huh .</a:t>
            </a:r>
            <a:r>
              <a:rPr lang="en-US" sz="1800" dirty="0" err="1">
                <a:solidFill>
                  <a:srgbClr val="000000"/>
                </a:solidFill>
                <a:latin typeface="Courier New" panose="02070309020205020404" pitchFamily="49" charset="0"/>
                <a:ea typeface="Calibri"/>
                <a:cs typeface="Courier New" panose="02070309020205020404" pitchFamily="49" charset="0"/>
              </a:rPr>
              <a:t>hh</a:t>
            </a:r>
            <a:r>
              <a:rPr lang="en-US" sz="1800" dirty="0">
                <a:solidFill>
                  <a:srgbClr val="000000"/>
                </a:solidFill>
                <a:latin typeface="Courier New" panose="02070309020205020404" pitchFamily="49" charset="0"/>
                <a:ea typeface="Calibri"/>
                <a:cs typeface="Courier New" panose="02070309020205020404" pitchFamily="49" charset="0"/>
              </a:rPr>
              <a:t>]</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90 </a:t>
            </a:r>
            <a:r>
              <a:rPr lang="en-US" sz="1800" dirty="0" err="1" smtClean="0">
                <a:solidFill>
                  <a:srgbClr val="000000"/>
                </a:solidFill>
                <a:latin typeface="Courier New" panose="02070309020205020404" pitchFamily="49" charset="0"/>
                <a:ea typeface="Calibri"/>
                <a:cs typeface="Courier New" panose="02070309020205020404" pitchFamily="49" charset="0"/>
              </a:rPr>
              <a:t>Th</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a:t>
            </a:r>
            <a:r>
              <a:rPr lang="en-US" sz="1800" dirty="0">
                <a:solidFill>
                  <a:srgbClr val="000000"/>
                </a:solidFill>
                <a:latin typeface="Courier New" panose="02070309020205020404" pitchFamily="49" charset="0"/>
                <a:ea typeface="Calibri"/>
                <a:cs typeface="Courier New" panose="02070309020205020404" pitchFamily="49" charset="0"/>
              </a:rPr>
              <a:t>m(h)m hmm [hmm ] </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91 Cl</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a:t>
            </a:r>
            <a:r>
              <a:rPr lang="en-US" sz="1800" dirty="0">
                <a:solidFill>
                  <a:srgbClr val="000000"/>
                </a:solidFill>
                <a:latin typeface="Courier New" panose="02070309020205020404" pitchFamily="49" charset="0"/>
                <a:ea typeface="Calibri"/>
                <a:cs typeface="Courier New" panose="02070309020205020404" pitchFamily="49" charset="0"/>
              </a:rPr>
              <a:t>heh] huh .</a:t>
            </a:r>
            <a:r>
              <a:rPr lang="en-US" sz="1800" dirty="0" err="1">
                <a:solidFill>
                  <a:srgbClr val="000000"/>
                </a:solidFill>
                <a:latin typeface="Courier New" panose="02070309020205020404" pitchFamily="49" charset="0"/>
                <a:ea typeface="Calibri"/>
                <a:cs typeface="Courier New" panose="02070309020205020404" pitchFamily="49" charset="0"/>
              </a:rPr>
              <a:t>hslhh</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92 Cl</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So</a:t>
            </a:r>
            <a:r>
              <a:rPr lang="en-US" sz="1800" dirty="0">
                <a:solidFill>
                  <a:srgbClr val="000000"/>
                </a:solidFill>
                <a:latin typeface="Courier New" panose="02070309020205020404" pitchFamily="49" charset="0"/>
                <a:ea typeface="Calibri"/>
                <a:cs typeface="Courier New" panose="02070309020205020404" pitchFamily="49" charset="0"/>
              </a:rPr>
              <a:t>&lt; (.) </a:t>
            </a:r>
            <a:r>
              <a:rPr lang="en-US" sz="1800" u="sng" dirty="0">
                <a:solidFill>
                  <a:srgbClr val="000000"/>
                </a:solidFill>
                <a:latin typeface="Courier New" panose="02070309020205020404" pitchFamily="49" charset="0"/>
                <a:ea typeface="Calibri"/>
                <a:cs typeface="Courier New" panose="02070309020205020404" pitchFamily="49" charset="0"/>
              </a:rPr>
              <a:t>y</a:t>
            </a:r>
            <a:r>
              <a:rPr lang="en-US" sz="1800" dirty="0">
                <a:solidFill>
                  <a:srgbClr val="000000"/>
                </a:solidFill>
                <a:latin typeface="Courier New" panose="02070309020205020404" pitchFamily="49" charset="0"/>
                <a:ea typeface="Calibri"/>
                <a:cs typeface="Courier New" panose="02070309020205020404" pitchFamily="49" charset="0"/>
              </a:rPr>
              <a:t>eah</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93 </a:t>
            </a:r>
            <a:r>
              <a:rPr lang="en-US" sz="1800" dirty="0" err="1" smtClean="0">
                <a:solidFill>
                  <a:srgbClr val="000000"/>
                </a:solidFill>
                <a:latin typeface="Courier New" panose="02070309020205020404" pitchFamily="49" charset="0"/>
                <a:ea typeface="Calibri"/>
                <a:cs typeface="Courier New" panose="02070309020205020404" pitchFamily="49" charset="0"/>
              </a:rPr>
              <a:t>Th</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Yeah</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94</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a:t>
            </a:r>
            <a:r>
              <a:rPr lang="en-US" sz="1800" dirty="0">
                <a:solidFill>
                  <a:srgbClr val="000000"/>
                </a:solidFill>
                <a:latin typeface="Courier New" panose="02070309020205020404" pitchFamily="49" charset="0"/>
                <a:ea typeface="Calibri"/>
                <a:cs typeface="Courier New" panose="02070309020205020404" pitchFamily="49" charset="0"/>
              </a:rPr>
              <a:t>0.2)</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95 Cl</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a:t>
            </a:r>
            <a:r>
              <a:rPr lang="en-US" sz="1800" dirty="0">
                <a:solidFill>
                  <a:srgbClr val="000000"/>
                </a:solidFill>
                <a:latin typeface="Courier New" panose="02070309020205020404" pitchFamily="49" charset="0"/>
                <a:ea typeface="Calibri"/>
                <a:cs typeface="Courier New" panose="02070309020205020404" pitchFamily="49" charset="0"/>
              </a:rPr>
              <a:t>He kn</a:t>
            </a:r>
            <a:r>
              <a:rPr lang="en-US" sz="1800" u="sng" dirty="0">
                <a:solidFill>
                  <a:srgbClr val="000000"/>
                </a:solidFill>
                <a:latin typeface="Courier New" panose="02070309020205020404" pitchFamily="49" charset="0"/>
                <a:ea typeface="Calibri"/>
                <a:cs typeface="Courier New" panose="02070309020205020404" pitchFamily="49" charset="0"/>
              </a:rPr>
              <a:t>o</a:t>
            </a:r>
            <a:r>
              <a:rPr lang="en-US" sz="1800" dirty="0">
                <a:solidFill>
                  <a:srgbClr val="000000"/>
                </a:solidFill>
                <a:latin typeface="Courier New" panose="02070309020205020404" pitchFamily="49" charset="0"/>
                <a:ea typeface="Calibri"/>
                <a:cs typeface="Courier New" panose="02070309020205020404" pitchFamily="49" charset="0"/>
              </a:rPr>
              <a:t>ws how I feel.° </a:t>
            </a:r>
            <a:endParaRPr lang="en-GB" sz="1800" dirty="0">
              <a:solidFill>
                <a:srgbClr val="000000"/>
              </a:solidFill>
              <a:latin typeface="Courier New" panose="02070309020205020404" pitchFamily="49" charset="0"/>
              <a:ea typeface="Calibri"/>
              <a:cs typeface="Courier New" panose="02070309020205020404" pitchFamily="49" charset="0"/>
            </a:endParaRPr>
          </a:p>
          <a:p>
            <a:endParaRPr lang="en-GB" sz="1600" dirty="0"/>
          </a:p>
          <a:p>
            <a:pPr marL="0" indent="0">
              <a:lnSpc>
                <a:spcPct val="115000"/>
              </a:lnSpc>
              <a:spcAft>
                <a:spcPts val="1000"/>
              </a:spcAft>
              <a:buNone/>
            </a:pPr>
            <a:endParaRPr lang="en-GB" sz="1600" dirty="0">
              <a:effectLst/>
              <a:latin typeface="Courier New" panose="02070309020205020404" pitchFamily="49" charset="0"/>
              <a:ea typeface="Calibri"/>
              <a:cs typeface="Courier New" panose="02070309020205020404" pitchFamily="49" charset="0"/>
            </a:endParaRPr>
          </a:p>
        </p:txBody>
      </p:sp>
    </p:spTree>
    <p:extLst>
      <p:ext uri="{BB962C8B-B14F-4D97-AF65-F5344CB8AC3E}">
        <p14:creationId xmlns:p14="http://schemas.microsoft.com/office/powerpoint/2010/main" val="3025356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Explicit </a:t>
            </a:r>
            <a:r>
              <a:rPr lang="en-GB" dirty="0" smtClean="0"/>
              <a:t>reference - Extract </a:t>
            </a:r>
            <a:r>
              <a:rPr lang="en-GB" dirty="0"/>
              <a:t>1: </a:t>
            </a:r>
            <a:r>
              <a:rPr lang="en-GB" dirty="0" smtClean="0"/>
              <a:t>1118 (1)</a:t>
            </a:r>
            <a:r>
              <a:rPr lang="en-GB" dirty="0"/>
              <a:t/>
            </a:r>
            <a:br>
              <a:rPr lang="en-GB" dirty="0"/>
            </a:br>
            <a:r>
              <a:rPr lang="en-GB" dirty="0"/>
              <a:t> </a:t>
            </a:r>
          </a:p>
        </p:txBody>
      </p:sp>
      <p:sp>
        <p:nvSpPr>
          <p:cNvPr id="4" name="Rounded Rectangle 3"/>
          <p:cNvSpPr/>
          <p:nvPr/>
        </p:nvSpPr>
        <p:spPr>
          <a:xfrm>
            <a:off x="755576" y="1772816"/>
            <a:ext cx="7776864" cy="2232248"/>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810168" y="4221088"/>
            <a:ext cx="3168352" cy="288032"/>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64" y="4725144"/>
            <a:ext cx="31940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30200" y="1700809"/>
            <a:ext cx="8489950" cy="4465042"/>
          </a:xfrm>
        </p:spPr>
        <p:txBody>
          <a:bodyPr/>
          <a:lstStyle/>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66 Cl</a:t>
            </a:r>
            <a:r>
              <a:rPr lang="en-US" sz="1800" dirty="0">
                <a:latin typeface="Courier New" panose="02070309020205020404" pitchFamily="49" charset="0"/>
                <a:ea typeface="Calibri"/>
                <a:cs typeface="Courier New" panose="02070309020205020404" pitchFamily="49" charset="0"/>
              </a:rPr>
              <a:t>:	He (0.2) #u-# (0.2) f</a:t>
            </a:r>
            <a:r>
              <a:rPr lang="en-US" sz="1800" u="sng" dirty="0">
                <a:latin typeface="Courier New" panose="02070309020205020404" pitchFamily="49" charset="0"/>
                <a:ea typeface="Calibri"/>
                <a:cs typeface="Courier New" panose="02070309020205020404" pitchFamily="49" charset="0"/>
              </a:rPr>
              <a:t>a</a:t>
            </a:r>
            <a:r>
              <a:rPr lang="en-US" sz="1800" dirty="0">
                <a:latin typeface="Courier New" panose="02070309020205020404" pitchFamily="49" charset="0"/>
                <a:ea typeface="Calibri"/>
                <a:cs typeface="Courier New" panose="02070309020205020404" pitchFamily="49" charset="0"/>
              </a:rPr>
              <a:t>mously (0.2) over, (0.4) our </a:t>
            </a:r>
            <a:endParaRPr lang="en-US" sz="1800" dirty="0" smtClean="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67 	thirty </a:t>
            </a:r>
            <a:r>
              <a:rPr lang="en-US" sz="1800" dirty="0">
                <a:latin typeface="Courier New" panose="02070309020205020404" pitchFamily="49" charset="0"/>
                <a:ea typeface="Calibri"/>
                <a:cs typeface="Courier New" panose="02070309020205020404" pitchFamily="49" charset="0"/>
              </a:rPr>
              <a:t>years (0.3)</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68 </a:t>
            </a:r>
            <a:r>
              <a:rPr lang="en-US" sz="1800" dirty="0" err="1" smtClean="0">
                <a:latin typeface="Courier New" panose="02070309020205020404" pitchFamily="49" charset="0"/>
                <a:ea typeface="Calibri"/>
                <a:cs typeface="Courier New" panose="02070309020205020404" pitchFamily="49" charset="0"/>
              </a:rPr>
              <a:t>Th</a:t>
            </a:r>
            <a:r>
              <a:rPr lang="en-US" sz="1800" dirty="0">
                <a:latin typeface="Courier New" panose="02070309020205020404" pitchFamily="49" charset="0"/>
                <a:ea typeface="Calibri"/>
                <a:cs typeface="Courier New" panose="02070309020205020404" pitchFamily="49" charset="0"/>
              </a:rPr>
              <a:t>:	</a:t>
            </a:r>
            <a:r>
              <a:rPr lang="en-US" sz="1800" u="sng" dirty="0">
                <a:latin typeface="Courier New" panose="02070309020205020404" pitchFamily="49" charset="0"/>
                <a:ea typeface="Calibri"/>
                <a:cs typeface="Courier New" panose="02070309020205020404" pitchFamily="49" charset="0"/>
              </a:rPr>
              <a:t>Y</a:t>
            </a:r>
            <a:r>
              <a:rPr lang="en-US" sz="1800" dirty="0">
                <a:latin typeface="Courier New" panose="02070309020205020404" pitchFamily="49" charset="0"/>
                <a:ea typeface="Calibri"/>
                <a:cs typeface="Courier New" panose="02070309020205020404" pitchFamily="49" charset="0"/>
              </a:rPr>
              <a:t>e[s ] </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69 Cl</a:t>
            </a:r>
            <a:r>
              <a:rPr lang="en-US" sz="1800" dirty="0">
                <a:latin typeface="Courier New" panose="02070309020205020404" pitchFamily="49" charset="0"/>
                <a:ea typeface="Calibri"/>
                <a:cs typeface="Courier New" panose="02070309020205020404" pitchFamily="49" charset="0"/>
              </a:rPr>
              <a:t>:	  [or] m</a:t>
            </a:r>
            <a:r>
              <a:rPr lang="en-US" sz="1800" u="sng" dirty="0">
                <a:latin typeface="Courier New" panose="02070309020205020404" pitchFamily="49" charset="0"/>
                <a:ea typeface="Calibri"/>
                <a:cs typeface="Courier New" panose="02070309020205020404" pitchFamily="49" charset="0"/>
              </a:rPr>
              <a:t>o</a:t>
            </a:r>
            <a:r>
              <a:rPr lang="en-US" sz="1800" dirty="0">
                <a:latin typeface="Courier New" panose="02070309020205020404" pitchFamily="49" charset="0"/>
                <a:ea typeface="Calibri"/>
                <a:cs typeface="Courier New" panose="02070309020205020404" pitchFamily="49" charset="0"/>
              </a:rPr>
              <a:t>re together has said (0.7) ‘just (.) &gt;you </a:t>
            </a:r>
            <a:endParaRPr lang="en-US" sz="1800" dirty="0" smtClean="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70     know</a:t>
            </a:r>
            <a:r>
              <a:rPr lang="en-US" sz="1800" dirty="0">
                <a:latin typeface="Courier New" panose="02070309020205020404" pitchFamily="49" charset="0"/>
                <a:ea typeface="Calibri"/>
                <a:cs typeface="Courier New" panose="02070309020205020404" pitchFamily="49" charset="0"/>
              </a:rPr>
              <a:t>&lt; (0.2) give me a </a:t>
            </a:r>
            <a:r>
              <a:rPr lang="en-US" sz="1800" dirty="0" err="1">
                <a:latin typeface="Courier New" panose="02070309020205020404" pitchFamily="49" charset="0"/>
                <a:ea typeface="Calibri"/>
                <a:cs typeface="Courier New" panose="02070309020205020404" pitchFamily="49" charset="0"/>
              </a:rPr>
              <a:t>g↑u</a:t>
            </a:r>
            <a:r>
              <a:rPr lang="en-US" sz="1800" dirty="0">
                <a:latin typeface="Courier New" panose="02070309020205020404" pitchFamily="49" charset="0"/>
                <a:ea typeface="Calibri"/>
                <a:cs typeface="Courier New" panose="02070309020205020404" pitchFamily="49" charset="0"/>
              </a:rPr>
              <a:t>(h)n &gt;.</a:t>
            </a:r>
            <a:r>
              <a:rPr lang="en-US" sz="1800" dirty="0" err="1">
                <a:latin typeface="Courier New" panose="02070309020205020404" pitchFamily="49" charset="0"/>
                <a:ea typeface="Calibri"/>
                <a:cs typeface="Courier New" panose="02070309020205020404" pitchFamily="49" charset="0"/>
              </a:rPr>
              <a:t>hh</a:t>
            </a:r>
            <a:r>
              <a:rPr lang="en-US" sz="1800" dirty="0">
                <a:latin typeface="Courier New" panose="02070309020205020404" pitchFamily="49" charset="0"/>
                <a:ea typeface="Calibri"/>
                <a:cs typeface="Courier New" panose="02070309020205020404" pitchFamily="49" charset="0"/>
              </a:rPr>
              <a:t> </a:t>
            </a:r>
            <a:r>
              <a:rPr lang="en-US" sz="1800" dirty="0" err="1">
                <a:latin typeface="Courier New" panose="02070309020205020404" pitchFamily="49" charset="0"/>
                <a:ea typeface="Calibri"/>
                <a:cs typeface="Courier New" panose="02070309020205020404" pitchFamily="49" charset="0"/>
              </a:rPr>
              <a:t>hh</a:t>
            </a:r>
            <a:r>
              <a:rPr lang="en-US" sz="1800" dirty="0">
                <a:latin typeface="Courier New" panose="02070309020205020404" pitchFamily="49" charset="0"/>
                <a:ea typeface="Calibri"/>
                <a:cs typeface="Courier New" panose="02070309020205020404" pitchFamily="49" charset="0"/>
              </a:rPr>
              <a:t>&lt; &gt;or&lt; </a:t>
            </a:r>
            <a:endParaRPr lang="en-US" sz="1800" dirty="0" smtClean="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71	[</a:t>
            </a:r>
            <a:r>
              <a:rPr lang="en-US" sz="1800" dirty="0">
                <a:latin typeface="Courier New" panose="02070309020205020404" pitchFamily="49" charset="0"/>
                <a:ea typeface="Calibri"/>
                <a:cs typeface="Courier New" panose="02070309020205020404" pitchFamily="49" charset="0"/>
              </a:rPr>
              <a:t>t</a:t>
            </a:r>
            <a:r>
              <a:rPr lang="en-US" sz="1800" u="sng" dirty="0">
                <a:latin typeface="Courier New" panose="02070309020205020404" pitchFamily="49" charset="0"/>
                <a:ea typeface="Calibri"/>
                <a:cs typeface="Courier New" panose="02070309020205020404" pitchFamily="49" charset="0"/>
              </a:rPr>
              <a:t>a</a:t>
            </a:r>
            <a:r>
              <a:rPr lang="en-US" sz="1800" dirty="0">
                <a:latin typeface="Courier New" panose="02070309020205020404" pitchFamily="49" charset="0"/>
                <a:ea typeface="Calibri"/>
                <a:cs typeface="Courier New" panose="02070309020205020404" pitchFamily="49" charset="0"/>
              </a:rPr>
              <a:t>ke me out] an sh</a:t>
            </a:r>
            <a:r>
              <a:rPr lang="en-US" sz="1800" u="sng" dirty="0">
                <a:latin typeface="Courier New" panose="02070309020205020404" pitchFamily="49" charset="0"/>
                <a:ea typeface="Calibri"/>
                <a:cs typeface="Courier New" panose="02070309020205020404" pitchFamily="49" charset="0"/>
              </a:rPr>
              <a:t>oo</a:t>
            </a:r>
            <a:r>
              <a:rPr lang="en-US" sz="1800" dirty="0">
                <a:latin typeface="Courier New" panose="02070309020205020404" pitchFamily="49" charset="0"/>
                <a:ea typeface="Calibri"/>
                <a:cs typeface="Courier New" panose="02070309020205020404" pitchFamily="49" charset="0"/>
              </a:rPr>
              <a:t>t me’ &gt;an I said&lt;</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72 </a:t>
            </a:r>
            <a:r>
              <a:rPr lang="en-US" sz="1800" dirty="0" err="1" smtClean="0">
                <a:latin typeface="Courier New" panose="02070309020205020404" pitchFamily="49" charset="0"/>
                <a:ea typeface="Calibri"/>
                <a:cs typeface="Courier New" panose="02070309020205020404" pitchFamily="49" charset="0"/>
              </a:rPr>
              <a:t>Th</a:t>
            </a:r>
            <a:r>
              <a:rPr lang="en-US" sz="1800" dirty="0">
                <a:latin typeface="Courier New" panose="02070309020205020404" pitchFamily="49" charset="0"/>
                <a:ea typeface="Calibri"/>
                <a:cs typeface="Courier New" panose="02070309020205020404" pitchFamily="49" charset="0"/>
              </a:rPr>
              <a:t>:	[   mm:     ]</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73 Cl</a:t>
            </a:r>
            <a:r>
              <a:rPr lang="en-US" sz="1800" dirty="0">
                <a:latin typeface="Courier New" panose="02070309020205020404" pitchFamily="49" charset="0"/>
                <a:ea typeface="Calibri"/>
                <a:cs typeface="Courier New" panose="02070309020205020404" pitchFamily="49" charset="0"/>
              </a:rPr>
              <a:t>:	‘°#I </a:t>
            </a:r>
            <a:r>
              <a:rPr lang="en-US" sz="1800" dirty="0" err="1">
                <a:latin typeface="Courier New" panose="02070309020205020404" pitchFamily="49" charset="0"/>
                <a:ea typeface="Calibri"/>
                <a:cs typeface="Courier New" panose="02070309020205020404" pitchFamily="49" charset="0"/>
              </a:rPr>
              <a:t>nee:d</a:t>
            </a:r>
            <a:r>
              <a:rPr lang="en-US" sz="1800" dirty="0">
                <a:latin typeface="Courier New" panose="02070309020205020404" pitchFamily="49" charset="0"/>
                <a:ea typeface="Calibri"/>
                <a:cs typeface="Courier New" panose="02070309020205020404" pitchFamily="49" charset="0"/>
              </a:rPr>
              <a:t>#° [need] a </a:t>
            </a:r>
            <a:r>
              <a:rPr lang="en-US" sz="1800" u="sng" dirty="0">
                <a:latin typeface="Courier New" panose="02070309020205020404" pitchFamily="49" charset="0"/>
                <a:ea typeface="Calibri"/>
                <a:cs typeface="Courier New" panose="02070309020205020404" pitchFamily="49" charset="0"/>
              </a:rPr>
              <a:t>g</a:t>
            </a:r>
            <a:r>
              <a:rPr lang="en-US" sz="1800" dirty="0">
                <a:latin typeface="Courier New" panose="02070309020205020404" pitchFamily="49" charset="0"/>
                <a:ea typeface="Calibri"/>
                <a:cs typeface="Courier New" panose="02070309020205020404" pitchFamily="49" charset="0"/>
              </a:rPr>
              <a:t>un it’s ↑too </a:t>
            </a:r>
            <a:r>
              <a:rPr lang="en-US" sz="1800" u="sng" dirty="0">
                <a:latin typeface="Courier New" panose="02070309020205020404" pitchFamily="49" charset="0"/>
                <a:ea typeface="Calibri"/>
                <a:cs typeface="Courier New" panose="02070309020205020404" pitchFamily="49" charset="0"/>
              </a:rPr>
              <a:t>me</a:t>
            </a:r>
            <a:r>
              <a:rPr lang="en-US" sz="1800" dirty="0">
                <a:latin typeface="Courier New" panose="02070309020205020404" pitchFamily="49" charset="0"/>
                <a:ea typeface="Calibri"/>
                <a:cs typeface="Courier New" panose="02070309020205020404" pitchFamily="49" charset="0"/>
              </a:rPr>
              <a:t>ssy:’</a:t>
            </a:r>
            <a:r>
              <a:rPr lang="en-US" sz="1100" dirty="0">
                <a:latin typeface="Courier New" panose="02070309020205020404" pitchFamily="49" charset="0"/>
                <a:ea typeface="Calibri"/>
                <a:cs typeface="Courier New" panose="02070309020205020404" pitchFamily="49" charset="0"/>
              </a:rPr>
              <a:t> </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74 </a:t>
            </a:r>
            <a:r>
              <a:rPr lang="en-US" sz="1800" dirty="0" err="1" smtClean="0">
                <a:latin typeface="Courier New" panose="02070309020205020404" pitchFamily="49" charset="0"/>
                <a:ea typeface="Calibri"/>
                <a:cs typeface="Courier New" panose="02070309020205020404" pitchFamily="49" charset="0"/>
              </a:rPr>
              <a:t>Th</a:t>
            </a:r>
            <a:r>
              <a:rPr lang="en-US" sz="1800" dirty="0">
                <a:latin typeface="Courier New" panose="02070309020205020404" pitchFamily="49" charset="0"/>
                <a:ea typeface="Calibri"/>
                <a:cs typeface="Courier New" panose="02070309020205020404" pitchFamily="49" charset="0"/>
              </a:rPr>
              <a:t>:		</a:t>
            </a:r>
            <a:r>
              <a:rPr lang="en-US" sz="1800" dirty="0" smtClean="0">
                <a:latin typeface="Courier New" panose="02070309020205020404" pitchFamily="49" charset="0"/>
                <a:ea typeface="Calibri"/>
                <a:cs typeface="Courier New" panose="02070309020205020404" pitchFamily="49" charset="0"/>
              </a:rPr>
              <a:t>      </a:t>
            </a:r>
            <a:r>
              <a:rPr lang="en-US" sz="1800" dirty="0">
                <a:latin typeface="Courier New" panose="02070309020205020404" pitchFamily="49" charset="0"/>
                <a:ea typeface="Calibri"/>
                <a:cs typeface="Courier New" panose="02070309020205020404" pitchFamily="49" charset="0"/>
              </a:rPr>
              <a:t>[ </a:t>
            </a:r>
            <a:r>
              <a:rPr lang="en-US" sz="1800" dirty="0" err="1">
                <a:latin typeface="Courier New" panose="02070309020205020404" pitchFamily="49" charset="0"/>
                <a:ea typeface="Calibri"/>
                <a:cs typeface="Courier New" panose="02070309020205020404" pitchFamily="49" charset="0"/>
              </a:rPr>
              <a:t>hm</a:t>
            </a:r>
            <a:r>
              <a:rPr lang="en-US" sz="1800" dirty="0">
                <a:latin typeface="Courier New" panose="02070309020205020404" pitchFamily="49" charset="0"/>
                <a:ea typeface="Calibri"/>
                <a:cs typeface="Courier New" panose="02070309020205020404" pitchFamily="49" charset="0"/>
              </a:rPr>
              <a:t> ]</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75 </a:t>
            </a:r>
            <a:r>
              <a:rPr lang="en-US" sz="1800" dirty="0" err="1" smtClean="0">
                <a:latin typeface="Courier New" panose="02070309020205020404" pitchFamily="49" charset="0"/>
                <a:ea typeface="Calibri"/>
                <a:cs typeface="Courier New" panose="02070309020205020404" pitchFamily="49" charset="0"/>
              </a:rPr>
              <a:t>Th</a:t>
            </a:r>
            <a:r>
              <a:rPr lang="en-US" sz="1800" dirty="0">
                <a:latin typeface="Courier New" panose="02070309020205020404" pitchFamily="49" charset="0"/>
                <a:ea typeface="Calibri"/>
                <a:cs typeface="Courier New" panose="02070309020205020404" pitchFamily="49" charset="0"/>
              </a:rPr>
              <a:t>:	mm#::# (.) m[m: ]</a:t>
            </a:r>
            <a:r>
              <a:rPr lang="en-US" sz="1100" dirty="0">
                <a:latin typeface="Courier New" panose="02070309020205020404" pitchFamily="49" charset="0"/>
                <a:ea typeface="Calibri"/>
                <a:cs typeface="Courier New" panose="02070309020205020404" pitchFamily="49" charset="0"/>
              </a:rPr>
              <a:t> </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76 Cl</a:t>
            </a:r>
            <a:r>
              <a:rPr lang="en-US" sz="1800" dirty="0">
                <a:latin typeface="Courier New" panose="02070309020205020404" pitchFamily="49" charset="0"/>
                <a:ea typeface="Calibri"/>
                <a:cs typeface="Courier New" panose="02070309020205020404" pitchFamily="49" charset="0"/>
              </a:rPr>
              <a:t>:	            [So,] (1.4)</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77 </a:t>
            </a:r>
            <a:r>
              <a:rPr lang="en-US" sz="1800" dirty="0" err="1" smtClean="0">
                <a:latin typeface="Courier New" panose="02070309020205020404" pitchFamily="49" charset="0"/>
                <a:ea typeface="Calibri"/>
                <a:cs typeface="Courier New" panose="02070309020205020404" pitchFamily="49" charset="0"/>
              </a:rPr>
              <a:t>Th</a:t>
            </a:r>
            <a:r>
              <a:rPr lang="en-US" sz="1800" dirty="0">
                <a:latin typeface="Courier New" panose="02070309020205020404" pitchFamily="49" charset="0"/>
                <a:ea typeface="Calibri"/>
                <a:cs typeface="Courier New" panose="02070309020205020404" pitchFamily="49" charset="0"/>
              </a:rPr>
              <a:t>:	°</a:t>
            </a:r>
            <a:r>
              <a:rPr lang="en-US" sz="1800" dirty="0" err="1">
                <a:latin typeface="Courier New" panose="02070309020205020404" pitchFamily="49" charset="0"/>
                <a:ea typeface="Calibri"/>
                <a:cs typeface="Courier New" panose="02070309020205020404" pitchFamily="49" charset="0"/>
              </a:rPr>
              <a:t>tch</a:t>
            </a:r>
            <a:r>
              <a:rPr lang="en-US" sz="1800" dirty="0">
                <a:latin typeface="Courier New" panose="02070309020205020404" pitchFamily="49" charset="0"/>
                <a:ea typeface="Calibri"/>
                <a:cs typeface="Courier New" panose="02070309020205020404" pitchFamily="49" charset="0"/>
              </a:rPr>
              <a:t> Oh ok[ay.°] </a:t>
            </a:r>
            <a:endParaRPr lang="en-GB" sz="1800" dirty="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78 Cl</a:t>
            </a:r>
            <a:r>
              <a:rPr lang="en-US" sz="1800" dirty="0">
                <a:latin typeface="Courier New" panose="02070309020205020404" pitchFamily="49" charset="0"/>
                <a:ea typeface="Calibri"/>
                <a:cs typeface="Courier New" panose="02070309020205020404" pitchFamily="49" charset="0"/>
              </a:rPr>
              <a:t>:	          [ Ur] (.) he underst</a:t>
            </a:r>
            <a:r>
              <a:rPr lang="en-US" sz="1800" u="sng" dirty="0">
                <a:latin typeface="Courier New" panose="02070309020205020404" pitchFamily="49" charset="0"/>
                <a:ea typeface="Calibri"/>
                <a:cs typeface="Courier New" panose="02070309020205020404" pitchFamily="49" charset="0"/>
              </a:rPr>
              <a:t>a</a:t>
            </a:r>
            <a:r>
              <a:rPr lang="en-US" sz="1800" dirty="0">
                <a:latin typeface="Courier New" panose="02070309020205020404" pitchFamily="49" charset="0"/>
                <a:ea typeface="Calibri"/>
                <a:cs typeface="Courier New" panose="02070309020205020404" pitchFamily="49" charset="0"/>
              </a:rPr>
              <a:t>nds .HH I: remember </a:t>
            </a:r>
            <a:endParaRPr lang="en-US" sz="1800" dirty="0" smtClean="0">
              <a:latin typeface="Courier New" panose="02070309020205020404" pitchFamily="49" charset="0"/>
              <a:ea typeface="Calibri"/>
              <a:cs typeface="Courier New" panose="02070309020205020404" pitchFamily="49" charset="0"/>
            </a:endParaRPr>
          </a:p>
          <a:p>
            <a:pPr marL="0" indent="0" algn="just">
              <a:spcBef>
                <a:spcPts val="0"/>
              </a:spcBef>
              <a:spcAft>
                <a:spcPts val="0"/>
              </a:spcAft>
              <a:buNone/>
            </a:pPr>
            <a:r>
              <a:rPr lang="en-US" sz="1800" dirty="0" smtClean="0">
                <a:latin typeface="Courier New" panose="02070309020205020404" pitchFamily="49" charset="0"/>
                <a:ea typeface="Calibri"/>
                <a:cs typeface="Courier New" panose="02070309020205020404" pitchFamily="49" charset="0"/>
              </a:rPr>
              <a:t>79	s</a:t>
            </a:r>
            <a:r>
              <a:rPr lang="en-US" sz="1800" u="sng" dirty="0" smtClean="0">
                <a:latin typeface="Courier New" panose="02070309020205020404" pitchFamily="49" charset="0"/>
                <a:ea typeface="Calibri"/>
                <a:cs typeface="Courier New" panose="02070309020205020404" pitchFamily="49" charset="0"/>
              </a:rPr>
              <a:t>a</a:t>
            </a:r>
            <a:r>
              <a:rPr lang="en-US" sz="1800" dirty="0" smtClean="0">
                <a:latin typeface="Courier New" panose="02070309020205020404" pitchFamily="49" charset="0"/>
                <a:ea typeface="Calibri"/>
                <a:cs typeface="Courier New" panose="02070309020205020404" pitchFamily="49" charset="0"/>
              </a:rPr>
              <a:t>ying </a:t>
            </a:r>
            <a:r>
              <a:rPr lang="en-US" sz="1800" dirty="0">
                <a:latin typeface="Courier New" panose="02070309020205020404" pitchFamily="49" charset="0"/>
                <a:ea typeface="Calibri"/>
                <a:cs typeface="Courier New" panose="02070309020205020404" pitchFamily="49" charset="0"/>
              </a:rPr>
              <a:t>to him one </a:t>
            </a:r>
            <a:r>
              <a:rPr lang="en-US" sz="1800" u="sng" dirty="0">
                <a:latin typeface="Courier New" panose="02070309020205020404" pitchFamily="49" charset="0"/>
                <a:ea typeface="Calibri"/>
                <a:cs typeface="Courier New" panose="02070309020205020404" pitchFamily="49" charset="0"/>
              </a:rPr>
              <a:t>d</a:t>
            </a:r>
            <a:r>
              <a:rPr lang="en-US" sz="1800" dirty="0">
                <a:latin typeface="Courier New" panose="02070309020205020404" pitchFamily="49" charset="0"/>
                <a:ea typeface="Calibri"/>
                <a:cs typeface="Courier New" panose="02070309020205020404" pitchFamily="49" charset="0"/>
              </a:rPr>
              <a:t>ay (0.2)</a:t>
            </a:r>
            <a:endParaRPr lang="en-GB" sz="1800" dirty="0">
              <a:latin typeface="Courier New" panose="02070309020205020404" pitchFamily="49" charset="0"/>
              <a:ea typeface="Calibri"/>
              <a:cs typeface="Courier New" panose="02070309020205020404" pitchFamily="49" charset="0"/>
            </a:endParaRPr>
          </a:p>
          <a:p>
            <a:pPr marL="0" indent="0">
              <a:lnSpc>
                <a:spcPct val="115000"/>
              </a:lnSpc>
              <a:spcAft>
                <a:spcPts val="1000"/>
              </a:spcAft>
              <a:buNone/>
            </a:pPr>
            <a:r>
              <a:rPr lang="en-US" sz="1200" dirty="0">
                <a:latin typeface="Courier New" panose="02070309020205020404" pitchFamily="49" charset="0"/>
                <a:ea typeface="Calibri"/>
                <a:cs typeface="Courier New" panose="02070309020205020404" pitchFamily="49" charset="0"/>
              </a:rPr>
              <a:t> </a:t>
            </a:r>
            <a:endParaRPr lang="en-GB" sz="1600" dirty="0">
              <a:effectLst/>
              <a:latin typeface="Courier New" panose="02070309020205020404" pitchFamily="49" charset="0"/>
              <a:ea typeface="Calibri"/>
              <a:cs typeface="Courier New" panose="02070309020205020404" pitchFamily="49" charset="0"/>
            </a:endParaRPr>
          </a:p>
        </p:txBody>
      </p:sp>
    </p:spTree>
    <p:extLst>
      <p:ext uri="{BB962C8B-B14F-4D97-AF65-F5344CB8AC3E}">
        <p14:creationId xmlns:p14="http://schemas.microsoft.com/office/powerpoint/2010/main" val="34700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5576" y="1988840"/>
            <a:ext cx="8064896" cy="1944216"/>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755576" y="2276872"/>
            <a:ext cx="1440160" cy="288032"/>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745055" y="3356992"/>
            <a:ext cx="1440160" cy="288032"/>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755576" y="1700808"/>
            <a:ext cx="1440160" cy="288032"/>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755576" y="3933056"/>
            <a:ext cx="2952328" cy="288032"/>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755576" y="4509120"/>
            <a:ext cx="2952328" cy="288032"/>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619672" y="4221088"/>
            <a:ext cx="1728192" cy="288032"/>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30200" y="1700809"/>
            <a:ext cx="8489950" cy="4465042"/>
          </a:xfrm>
        </p:spPr>
        <p:txBody>
          <a:bodyPr/>
          <a:lstStyle/>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80 </a:t>
            </a:r>
            <a:r>
              <a:rPr lang="en-US" sz="1800" dirty="0" err="1" smtClean="0">
                <a:solidFill>
                  <a:srgbClr val="000000"/>
                </a:solidFill>
                <a:latin typeface="Courier New" panose="02070309020205020404" pitchFamily="49" charset="0"/>
                <a:ea typeface="Calibri"/>
                <a:cs typeface="Courier New" panose="02070309020205020404" pitchFamily="49" charset="0"/>
              </a:rPr>
              <a:t>Th</a:t>
            </a:r>
            <a:r>
              <a:rPr lang="en-US" sz="1800" dirty="0">
                <a:solidFill>
                  <a:srgbClr val="000000"/>
                </a:solidFill>
                <a:latin typeface="Courier New" panose="02070309020205020404" pitchFamily="49" charset="0"/>
                <a:ea typeface="Calibri"/>
                <a:cs typeface="Courier New" panose="02070309020205020404" pitchFamily="49" charset="0"/>
              </a:rPr>
              <a:t>:	m[</a:t>
            </a:r>
            <a:r>
              <a:rPr lang="en-US" sz="1800" dirty="0" err="1">
                <a:solidFill>
                  <a:srgbClr val="000000"/>
                </a:solidFill>
                <a:latin typeface="Courier New" panose="02070309020205020404" pitchFamily="49" charset="0"/>
                <a:ea typeface="Calibri"/>
                <a:cs typeface="Courier New" panose="02070309020205020404" pitchFamily="49" charset="0"/>
              </a:rPr>
              <a:t>hm</a:t>
            </a:r>
            <a:r>
              <a:rPr lang="en-US" sz="1800" dirty="0">
                <a:solidFill>
                  <a:srgbClr val="000000"/>
                </a:solidFill>
                <a:latin typeface="Courier New" panose="02070309020205020404" pitchFamily="49" charset="0"/>
                <a:ea typeface="Calibri"/>
                <a:cs typeface="Courier New" panose="02070309020205020404" pitchFamily="49" charset="0"/>
              </a:rPr>
              <a:t>,   ]</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81 Cl</a:t>
            </a:r>
            <a:r>
              <a:rPr lang="en-US" sz="1800" dirty="0">
                <a:solidFill>
                  <a:srgbClr val="000000"/>
                </a:solidFill>
                <a:latin typeface="Courier New" panose="02070309020205020404" pitchFamily="49" charset="0"/>
                <a:ea typeface="Calibri"/>
                <a:cs typeface="Courier New" panose="02070309020205020404" pitchFamily="49" charset="0"/>
              </a:rPr>
              <a:t>:	 [↑‘I’ve] ↑</a:t>
            </a:r>
            <a:r>
              <a:rPr lang="en-US" sz="1800" dirty="0" err="1">
                <a:solidFill>
                  <a:srgbClr val="000000"/>
                </a:solidFill>
                <a:latin typeface="Courier New" panose="02070309020205020404" pitchFamily="49" charset="0"/>
                <a:ea typeface="Calibri"/>
                <a:cs typeface="Courier New" panose="02070309020205020404" pitchFamily="49" charset="0"/>
              </a:rPr>
              <a:t>go:t</a:t>
            </a:r>
            <a:r>
              <a:rPr lang="en-US" sz="1800" dirty="0">
                <a:solidFill>
                  <a:srgbClr val="000000"/>
                </a:solidFill>
                <a:latin typeface="Courier New" panose="02070309020205020404" pitchFamily="49" charset="0"/>
                <a:ea typeface="Calibri"/>
                <a:cs typeface="Courier New" panose="02070309020205020404" pitchFamily="49" charset="0"/>
              </a:rPr>
              <a:t> it (0.9) </a:t>
            </a:r>
            <a:r>
              <a:rPr lang="en-US" sz="1800" u="sng" dirty="0">
                <a:solidFill>
                  <a:srgbClr val="000000"/>
                </a:solidFill>
                <a:latin typeface="Courier New" panose="02070309020205020404" pitchFamily="49" charset="0"/>
                <a:ea typeface="Calibri"/>
                <a:cs typeface="Courier New" panose="02070309020205020404" pitchFamily="49" charset="0"/>
              </a:rPr>
              <a:t>c</a:t>
            </a:r>
            <a:r>
              <a:rPr lang="en-US" sz="1800" dirty="0">
                <a:solidFill>
                  <a:srgbClr val="000000"/>
                </a:solidFill>
                <a:latin typeface="Courier New" panose="02070309020205020404" pitchFamily="49" charset="0"/>
                <a:ea typeface="Calibri"/>
                <a:cs typeface="Courier New" panose="02070309020205020404" pitchFamily="49" charset="0"/>
              </a:rPr>
              <a:t>arbon </a:t>
            </a:r>
            <a:r>
              <a:rPr lang="en-US" sz="1800" dirty="0" err="1">
                <a:solidFill>
                  <a:srgbClr val="000000"/>
                </a:solidFill>
                <a:latin typeface="Courier New" panose="02070309020205020404" pitchFamily="49" charset="0"/>
                <a:ea typeface="Calibri"/>
                <a:cs typeface="Courier New" panose="02070309020205020404" pitchFamily="49" charset="0"/>
              </a:rPr>
              <a:t>mon↑oxide</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poisoning</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82 </a:t>
            </a:r>
            <a:r>
              <a:rPr lang="en-US" sz="1800" dirty="0" err="1" smtClean="0">
                <a:solidFill>
                  <a:srgbClr val="000000"/>
                </a:solidFill>
                <a:latin typeface="Courier New" panose="02070309020205020404" pitchFamily="49" charset="0"/>
                <a:ea typeface="Calibri"/>
                <a:cs typeface="Courier New" panose="02070309020205020404" pitchFamily="49" charset="0"/>
              </a:rPr>
              <a:t>Th</a:t>
            </a:r>
            <a:r>
              <a:rPr lang="en-US" sz="1800" dirty="0">
                <a:solidFill>
                  <a:srgbClr val="000000"/>
                </a:solidFill>
                <a:latin typeface="Courier New" panose="02070309020205020404" pitchFamily="49" charset="0"/>
                <a:ea typeface="Calibri"/>
                <a:cs typeface="Courier New" panose="02070309020205020404" pitchFamily="49" charset="0"/>
              </a:rPr>
              <a:t>:	m[</a:t>
            </a:r>
            <a:r>
              <a:rPr lang="en-US" sz="1800" dirty="0" err="1">
                <a:solidFill>
                  <a:srgbClr val="000000"/>
                </a:solidFill>
                <a:latin typeface="Courier New" panose="02070309020205020404" pitchFamily="49" charset="0"/>
                <a:ea typeface="Calibri"/>
                <a:cs typeface="Courier New" panose="02070309020205020404" pitchFamily="49" charset="0"/>
              </a:rPr>
              <a:t>hm</a:t>
            </a:r>
            <a:r>
              <a:rPr lang="en-US" sz="1800" dirty="0">
                <a:solidFill>
                  <a:srgbClr val="000000"/>
                </a:solidFill>
                <a:latin typeface="Courier New" panose="02070309020205020404" pitchFamily="49" charset="0"/>
                <a:ea typeface="Calibri"/>
                <a:cs typeface="Courier New" panose="02070309020205020404" pitchFamily="49" charset="0"/>
              </a:rPr>
              <a:t> ]</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83 Cl</a:t>
            </a:r>
            <a:r>
              <a:rPr lang="en-US" sz="1800" dirty="0">
                <a:solidFill>
                  <a:srgbClr val="000000"/>
                </a:solidFill>
                <a:latin typeface="Courier New" panose="02070309020205020404" pitchFamily="49" charset="0"/>
                <a:ea typeface="Calibri"/>
                <a:cs typeface="Courier New" panose="02070309020205020404" pitchFamily="49" charset="0"/>
              </a:rPr>
              <a:t>:	 [You] </a:t>
            </a:r>
            <a:r>
              <a:rPr lang="en-US" sz="1800" u="sng" dirty="0">
                <a:solidFill>
                  <a:srgbClr val="000000"/>
                </a:solidFill>
                <a:latin typeface="Courier New" panose="02070309020205020404" pitchFamily="49" charset="0"/>
                <a:ea typeface="Calibri"/>
                <a:cs typeface="Courier New" panose="02070309020205020404" pitchFamily="49" charset="0"/>
              </a:rPr>
              <a:t>ju</a:t>
            </a:r>
            <a:r>
              <a:rPr lang="en-US" sz="1800" dirty="0">
                <a:solidFill>
                  <a:srgbClr val="000000"/>
                </a:solidFill>
                <a:latin typeface="Courier New" panose="02070309020205020404" pitchFamily="49" charset="0"/>
                <a:ea typeface="Calibri"/>
                <a:cs typeface="Courier New" panose="02070309020205020404" pitchFamily="49" charset="0"/>
              </a:rPr>
              <a:t>st go to sleep↑’=an ‘e said (0.6) ‘°that’d° </a:t>
            </a:r>
            <a:endParaRPr lang="en-US" sz="1800" dirty="0" smtClean="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84	</a:t>
            </a:r>
            <a:r>
              <a:rPr lang="en-US" sz="1800" dirty="0">
                <a:solidFill>
                  <a:srgbClr val="000000"/>
                </a:solidFill>
                <a:latin typeface="Courier New" panose="02070309020205020404" pitchFamily="49" charset="0"/>
                <a:ea typeface="Calibri"/>
                <a:cs typeface="Courier New" panose="02070309020205020404" pitchFamily="49" charset="0"/>
              </a:rPr>
              <a:t> be </a:t>
            </a:r>
            <a:r>
              <a:rPr lang="en-US" sz="1800" u="sng" dirty="0" smtClean="0">
                <a:solidFill>
                  <a:srgbClr val="000000"/>
                </a:solidFill>
                <a:latin typeface="Courier New" panose="02070309020205020404" pitchFamily="49" charset="0"/>
                <a:ea typeface="Calibri"/>
                <a:cs typeface="Courier New" panose="02070309020205020404" pitchFamily="49" charset="0"/>
              </a:rPr>
              <a:t>g</a:t>
            </a:r>
            <a:r>
              <a:rPr lang="en-US" sz="1800" dirty="0" smtClean="0">
                <a:solidFill>
                  <a:srgbClr val="000000"/>
                </a:solidFill>
                <a:latin typeface="Courier New" panose="02070309020205020404" pitchFamily="49" charset="0"/>
                <a:ea typeface="Calibri"/>
                <a:cs typeface="Courier New" panose="02070309020205020404" pitchFamily="49" charset="0"/>
              </a:rPr>
              <a:t>ood</a:t>
            </a:r>
            <a:r>
              <a:rPr lang="en-US" sz="1800" dirty="0">
                <a:solidFill>
                  <a:srgbClr val="000000"/>
                </a:solidFill>
                <a:latin typeface="Courier New" panose="02070309020205020404" pitchFamily="49" charset="0"/>
                <a:ea typeface="Calibri"/>
                <a:cs typeface="Courier New" panose="02070309020205020404" pitchFamily="49" charset="0"/>
              </a:rPr>
              <a:t>’ an then a few minutes later he said (1.1) </a:t>
            </a:r>
            <a:endParaRPr lang="en-US" sz="1800" dirty="0" smtClean="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85	</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err="1">
                <a:solidFill>
                  <a:srgbClr val="000000"/>
                </a:solidFill>
                <a:latin typeface="Courier New" panose="02070309020205020404" pitchFamily="49" charset="0"/>
                <a:ea typeface="Calibri"/>
                <a:cs typeface="Courier New" panose="02070309020205020404" pitchFamily="49" charset="0"/>
              </a:rPr>
              <a:t>w↑ait</a:t>
            </a:r>
            <a:r>
              <a:rPr lang="en-US" sz="1800" dirty="0">
                <a:solidFill>
                  <a:srgbClr val="000000"/>
                </a:solidFill>
                <a:latin typeface="Courier New" panose="02070309020205020404" pitchFamily="49" charset="0"/>
                <a:ea typeface="Calibri"/>
                <a:cs typeface="Courier New" panose="02070309020205020404" pitchFamily="49" charset="0"/>
              </a:rPr>
              <a:t> a minute (.) </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86 </a:t>
            </a:r>
            <a:r>
              <a:rPr lang="en-US" sz="1800" dirty="0" err="1" smtClean="0">
                <a:solidFill>
                  <a:srgbClr val="000000"/>
                </a:solidFill>
                <a:latin typeface="Courier New" panose="02070309020205020404" pitchFamily="49" charset="0"/>
                <a:ea typeface="Calibri"/>
                <a:cs typeface="Courier New" panose="02070309020205020404" pitchFamily="49" charset="0"/>
              </a:rPr>
              <a:t>Th</a:t>
            </a:r>
            <a:r>
              <a:rPr lang="en-US" sz="1800" dirty="0">
                <a:solidFill>
                  <a:srgbClr val="000000"/>
                </a:solidFill>
                <a:latin typeface="Courier New" panose="02070309020205020404" pitchFamily="49" charset="0"/>
                <a:ea typeface="Calibri"/>
                <a:cs typeface="Courier New" panose="02070309020205020404" pitchFamily="49" charset="0"/>
              </a:rPr>
              <a:t>:	&gt;</a:t>
            </a:r>
            <a:r>
              <a:rPr lang="en-US" sz="1800" dirty="0" err="1">
                <a:solidFill>
                  <a:srgbClr val="000000"/>
                </a:solidFill>
                <a:latin typeface="Courier New" panose="02070309020205020404" pitchFamily="49" charset="0"/>
                <a:ea typeface="Calibri"/>
                <a:cs typeface="Courier New" panose="02070309020205020404" pitchFamily="49" charset="0"/>
              </a:rPr>
              <a:t>mhm</a:t>
            </a:r>
            <a:r>
              <a:rPr lang="en-US" sz="1800" dirty="0">
                <a:solidFill>
                  <a:srgbClr val="000000"/>
                </a:solidFill>
                <a:latin typeface="Courier New" panose="02070309020205020404" pitchFamily="49" charset="0"/>
                <a:ea typeface="Calibri"/>
                <a:cs typeface="Courier New" panose="02070309020205020404" pitchFamily="49" charset="0"/>
              </a:rPr>
              <a:t>&lt;</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87 Cl</a:t>
            </a:r>
            <a:r>
              <a:rPr lang="en-US" sz="1800" dirty="0">
                <a:solidFill>
                  <a:srgbClr val="000000"/>
                </a:solidFill>
                <a:latin typeface="Courier New" panose="02070309020205020404" pitchFamily="49" charset="0"/>
                <a:ea typeface="Calibri"/>
                <a:cs typeface="Courier New" panose="02070309020205020404" pitchFamily="49" charset="0"/>
              </a:rPr>
              <a:t>:	(.) they’ll think ↑I did it.’ </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88 </a:t>
            </a:r>
            <a:r>
              <a:rPr lang="en-US" sz="1800" dirty="0" err="1" smtClean="0">
                <a:solidFill>
                  <a:srgbClr val="000000"/>
                </a:solidFill>
                <a:latin typeface="Courier New" panose="02070309020205020404" pitchFamily="49" charset="0"/>
                <a:ea typeface="Calibri"/>
                <a:cs typeface="Courier New" panose="02070309020205020404" pitchFamily="49" charset="0"/>
              </a:rPr>
              <a:t>Th</a:t>
            </a:r>
            <a:r>
              <a:rPr lang="en-US" sz="1800" dirty="0">
                <a:solidFill>
                  <a:srgbClr val="000000"/>
                </a:solidFill>
                <a:latin typeface="Courier New" panose="02070309020205020404" pitchFamily="49" charset="0"/>
                <a:ea typeface="Calibri"/>
                <a:cs typeface="Courier New" panose="02070309020205020404" pitchFamily="49" charset="0"/>
              </a:rPr>
              <a:t>:	mm[:#::#     ]= </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89 Cl:   [</a:t>
            </a:r>
            <a:r>
              <a:rPr lang="en-US" sz="1800" dirty="0">
                <a:solidFill>
                  <a:srgbClr val="000000"/>
                </a:solidFill>
                <a:latin typeface="Courier New" panose="02070309020205020404" pitchFamily="49" charset="0"/>
                <a:ea typeface="Calibri"/>
                <a:cs typeface="Courier New" panose="02070309020205020404" pitchFamily="49" charset="0"/>
              </a:rPr>
              <a:t>eh huh .</a:t>
            </a:r>
            <a:r>
              <a:rPr lang="en-US" sz="1800" dirty="0" err="1">
                <a:solidFill>
                  <a:srgbClr val="000000"/>
                </a:solidFill>
                <a:latin typeface="Courier New" panose="02070309020205020404" pitchFamily="49" charset="0"/>
                <a:ea typeface="Calibri"/>
                <a:cs typeface="Courier New" panose="02070309020205020404" pitchFamily="49" charset="0"/>
              </a:rPr>
              <a:t>hh</a:t>
            </a:r>
            <a:r>
              <a:rPr lang="en-US" sz="1800" dirty="0">
                <a:solidFill>
                  <a:srgbClr val="000000"/>
                </a:solidFill>
                <a:latin typeface="Courier New" panose="02070309020205020404" pitchFamily="49" charset="0"/>
                <a:ea typeface="Calibri"/>
                <a:cs typeface="Courier New" panose="02070309020205020404" pitchFamily="49" charset="0"/>
              </a:rPr>
              <a:t>]</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90 </a:t>
            </a:r>
            <a:r>
              <a:rPr lang="en-US" sz="1800" dirty="0" err="1" smtClean="0">
                <a:solidFill>
                  <a:srgbClr val="000000"/>
                </a:solidFill>
                <a:latin typeface="Courier New" panose="02070309020205020404" pitchFamily="49" charset="0"/>
                <a:ea typeface="Calibri"/>
                <a:cs typeface="Courier New" panose="02070309020205020404" pitchFamily="49" charset="0"/>
              </a:rPr>
              <a:t>Th</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a:t>
            </a:r>
            <a:r>
              <a:rPr lang="en-US" sz="1800" dirty="0">
                <a:solidFill>
                  <a:srgbClr val="000000"/>
                </a:solidFill>
                <a:latin typeface="Courier New" panose="02070309020205020404" pitchFamily="49" charset="0"/>
                <a:ea typeface="Calibri"/>
                <a:cs typeface="Courier New" panose="02070309020205020404" pitchFamily="49" charset="0"/>
              </a:rPr>
              <a:t>m(h)m hmm [hmm ] </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91 Cl</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a:t>
            </a:r>
            <a:r>
              <a:rPr lang="en-US" sz="1800" dirty="0">
                <a:solidFill>
                  <a:srgbClr val="000000"/>
                </a:solidFill>
                <a:latin typeface="Courier New" panose="02070309020205020404" pitchFamily="49" charset="0"/>
                <a:ea typeface="Calibri"/>
                <a:cs typeface="Courier New" panose="02070309020205020404" pitchFamily="49" charset="0"/>
              </a:rPr>
              <a:t>heh] huh .</a:t>
            </a:r>
            <a:r>
              <a:rPr lang="en-US" sz="1800" dirty="0" err="1">
                <a:solidFill>
                  <a:srgbClr val="000000"/>
                </a:solidFill>
                <a:latin typeface="Courier New" panose="02070309020205020404" pitchFamily="49" charset="0"/>
                <a:ea typeface="Calibri"/>
                <a:cs typeface="Courier New" panose="02070309020205020404" pitchFamily="49" charset="0"/>
              </a:rPr>
              <a:t>hslhh</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92 Cl</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So</a:t>
            </a:r>
            <a:r>
              <a:rPr lang="en-US" sz="1800" dirty="0">
                <a:solidFill>
                  <a:srgbClr val="000000"/>
                </a:solidFill>
                <a:latin typeface="Courier New" panose="02070309020205020404" pitchFamily="49" charset="0"/>
                <a:ea typeface="Calibri"/>
                <a:cs typeface="Courier New" panose="02070309020205020404" pitchFamily="49" charset="0"/>
              </a:rPr>
              <a:t>&lt; (.) </a:t>
            </a:r>
            <a:r>
              <a:rPr lang="en-US" sz="1800" u="sng" dirty="0">
                <a:solidFill>
                  <a:srgbClr val="000000"/>
                </a:solidFill>
                <a:latin typeface="Courier New" panose="02070309020205020404" pitchFamily="49" charset="0"/>
                <a:ea typeface="Calibri"/>
                <a:cs typeface="Courier New" panose="02070309020205020404" pitchFamily="49" charset="0"/>
              </a:rPr>
              <a:t>y</a:t>
            </a:r>
            <a:r>
              <a:rPr lang="en-US" sz="1800" dirty="0">
                <a:solidFill>
                  <a:srgbClr val="000000"/>
                </a:solidFill>
                <a:latin typeface="Courier New" panose="02070309020205020404" pitchFamily="49" charset="0"/>
                <a:ea typeface="Calibri"/>
                <a:cs typeface="Courier New" panose="02070309020205020404" pitchFamily="49" charset="0"/>
              </a:rPr>
              <a:t>eah</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93 </a:t>
            </a:r>
            <a:r>
              <a:rPr lang="en-US" sz="1800" dirty="0" err="1" smtClean="0">
                <a:solidFill>
                  <a:srgbClr val="000000"/>
                </a:solidFill>
                <a:latin typeface="Courier New" panose="02070309020205020404" pitchFamily="49" charset="0"/>
                <a:ea typeface="Calibri"/>
                <a:cs typeface="Courier New" panose="02070309020205020404" pitchFamily="49" charset="0"/>
              </a:rPr>
              <a:t>Th</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Yeah</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94</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a:t>
            </a:r>
            <a:r>
              <a:rPr lang="en-US" sz="1800" dirty="0">
                <a:solidFill>
                  <a:srgbClr val="000000"/>
                </a:solidFill>
                <a:latin typeface="Courier New" panose="02070309020205020404" pitchFamily="49" charset="0"/>
                <a:ea typeface="Calibri"/>
                <a:cs typeface="Courier New" panose="02070309020205020404" pitchFamily="49" charset="0"/>
              </a:rPr>
              <a:t>0.2)</a:t>
            </a:r>
            <a:endParaRPr lang="en-GB" sz="1800" dirty="0">
              <a:solidFill>
                <a:srgbClr val="000000"/>
              </a:solidFill>
              <a:latin typeface="Courier New" panose="02070309020205020404" pitchFamily="49" charset="0"/>
              <a:ea typeface="Calibri"/>
              <a:cs typeface="Courier New" panose="02070309020205020404" pitchFamily="49" charset="0"/>
            </a:endParaRPr>
          </a:p>
          <a:p>
            <a:pPr marL="0" lvl="0" indent="0" algn="just">
              <a:spcBef>
                <a:spcPts val="0"/>
              </a:spcBef>
              <a:spcAft>
                <a:spcPts val="0"/>
              </a:spcAft>
              <a:buNone/>
            </a:pPr>
            <a:r>
              <a:rPr lang="en-US" sz="1800" dirty="0" smtClean="0">
                <a:solidFill>
                  <a:srgbClr val="000000"/>
                </a:solidFill>
                <a:latin typeface="Courier New" panose="02070309020205020404" pitchFamily="49" charset="0"/>
                <a:ea typeface="Calibri"/>
                <a:cs typeface="Courier New" panose="02070309020205020404" pitchFamily="49" charset="0"/>
              </a:rPr>
              <a:t>95 Cl</a:t>
            </a:r>
            <a:r>
              <a:rPr lang="en-US" sz="1800" dirty="0">
                <a:solidFill>
                  <a:srgbClr val="000000"/>
                </a:solidFill>
                <a:latin typeface="Courier New" panose="02070309020205020404" pitchFamily="49" charset="0"/>
                <a:ea typeface="Calibri"/>
                <a:cs typeface="Courier New" panose="02070309020205020404" pitchFamily="49" charset="0"/>
              </a:rPr>
              <a:t>:	</a:t>
            </a:r>
            <a:r>
              <a:rPr lang="en-US" sz="1800" dirty="0" smtClean="0">
                <a:solidFill>
                  <a:srgbClr val="000000"/>
                </a:solidFill>
                <a:latin typeface="Courier New" panose="02070309020205020404" pitchFamily="49" charset="0"/>
                <a:ea typeface="Calibri"/>
                <a:cs typeface="Courier New" panose="02070309020205020404" pitchFamily="49" charset="0"/>
              </a:rPr>
              <a:t>°</a:t>
            </a:r>
            <a:r>
              <a:rPr lang="en-US" sz="1800" dirty="0">
                <a:solidFill>
                  <a:srgbClr val="000000"/>
                </a:solidFill>
                <a:latin typeface="Courier New" panose="02070309020205020404" pitchFamily="49" charset="0"/>
                <a:ea typeface="Calibri"/>
                <a:cs typeface="Courier New" panose="02070309020205020404" pitchFamily="49" charset="0"/>
              </a:rPr>
              <a:t>He kn</a:t>
            </a:r>
            <a:r>
              <a:rPr lang="en-US" sz="1800" u="sng" dirty="0">
                <a:solidFill>
                  <a:srgbClr val="000000"/>
                </a:solidFill>
                <a:latin typeface="Courier New" panose="02070309020205020404" pitchFamily="49" charset="0"/>
                <a:ea typeface="Calibri"/>
                <a:cs typeface="Courier New" panose="02070309020205020404" pitchFamily="49" charset="0"/>
              </a:rPr>
              <a:t>o</a:t>
            </a:r>
            <a:r>
              <a:rPr lang="en-US" sz="1800" dirty="0">
                <a:solidFill>
                  <a:srgbClr val="000000"/>
                </a:solidFill>
                <a:latin typeface="Courier New" panose="02070309020205020404" pitchFamily="49" charset="0"/>
                <a:ea typeface="Calibri"/>
                <a:cs typeface="Courier New" panose="02070309020205020404" pitchFamily="49" charset="0"/>
              </a:rPr>
              <a:t>ws how I feel.° </a:t>
            </a:r>
            <a:endParaRPr lang="en-GB" sz="1800" dirty="0">
              <a:solidFill>
                <a:srgbClr val="000000"/>
              </a:solidFill>
              <a:latin typeface="Courier New" panose="02070309020205020404" pitchFamily="49" charset="0"/>
              <a:ea typeface="Calibri"/>
              <a:cs typeface="Courier New" panose="02070309020205020404" pitchFamily="49" charset="0"/>
            </a:endParaRPr>
          </a:p>
          <a:p>
            <a:endParaRPr lang="en-GB" sz="1600" dirty="0"/>
          </a:p>
          <a:p>
            <a:pPr marL="0" indent="0">
              <a:lnSpc>
                <a:spcPct val="115000"/>
              </a:lnSpc>
              <a:spcAft>
                <a:spcPts val="1000"/>
              </a:spcAft>
              <a:buNone/>
            </a:pPr>
            <a:endParaRPr lang="en-GB" sz="1600" dirty="0">
              <a:effectLst/>
              <a:latin typeface="Courier New" panose="02070309020205020404" pitchFamily="49" charset="0"/>
              <a:ea typeface="Calibri"/>
              <a:cs typeface="Courier New" panose="02070309020205020404" pitchFamily="49" charset="0"/>
            </a:endParaRPr>
          </a:p>
        </p:txBody>
      </p:sp>
      <p:sp>
        <p:nvSpPr>
          <p:cNvPr id="2" name="Title 1"/>
          <p:cNvSpPr>
            <a:spLocks noGrp="1"/>
          </p:cNvSpPr>
          <p:nvPr>
            <p:ph type="title"/>
          </p:nvPr>
        </p:nvSpPr>
        <p:spPr/>
        <p:txBody>
          <a:bodyPr/>
          <a:lstStyle/>
          <a:p>
            <a:r>
              <a:rPr lang="en-GB" dirty="0"/>
              <a:t>Explicit </a:t>
            </a:r>
            <a:r>
              <a:rPr lang="en-GB" dirty="0" smtClean="0"/>
              <a:t>reference - Extract </a:t>
            </a:r>
            <a:r>
              <a:rPr lang="en-GB" dirty="0"/>
              <a:t>1: </a:t>
            </a:r>
            <a:r>
              <a:rPr lang="en-GB" dirty="0" smtClean="0"/>
              <a:t>1118 (2)</a:t>
            </a:r>
            <a:r>
              <a:rPr lang="en-GB" dirty="0"/>
              <a:t/>
            </a:r>
            <a:br>
              <a:rPr lang="en-GB" dirty="0"/>
            </a:br>
            <a:r>
              <a:rPr lang="en-GB" dirty="0"/>
              <a:t> </a:t>
            </a:r>
          </a:p>
        </p:txBody>
      </p:sp>
    </p:spTree>
    <p:extLst>
      <p:ext uri="{BB962C8B-B14F-4D97-AF65-F5344CB8AC3E}">
        <p14:creationId xmlns:p14="http://schemas.microsoft.com/office/powerpoint/2010/main" val="41752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Aims</a:t>
            </a:r>
          </a:p>
          <a:p>
            <a:r>
              <a:rPr lang="en-GB" dirty="0" smtClean="0"/>
              <a:t>Data and rational</a:t>
            </a:r>
          </a:p>
          <a:p>
            <a:r>
              <a:rPr lang="en-GB" dirty="0"/>
              <a:t>Methodology</a:t>
            </a:r>
          </a:p>
          <a:p>
            <a:r>
              <a:rPr lang="en-GB" dirty="0" smtClean="0"/>
              <a:t>Some preliminary analysis </a:t>
            </a:r>
            <a:endParaRPr lang="en-GB" dirty="0"/>
          </a:p>
        </p:txBody>
      </p:sp>
    </p:spTree>
    <p:extLst>
      <p:ext uri="{BB962C8B-B14F-4D97-AF65-F5344CB8AC3E}">
        <p14:creationId xmlns:p14="http://schemas.microsoft.com/office/powerpoint/2010/main" val="4152949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Extract 1 key points</a:t>
            </a:r>
            <a:endParaRPr lang="en-GB" dirty="0"/>
          </a:p>
        </p:txBody>
      </p:sp>
      <p:sp>
        <p:nvSpPr>
          <p:cNvPr id="3" name="Content Placeholder 2"/>
          <p:cNvSpPr>
            <a:spLocks noGrp="1"/>
          </p:cNvSpPr>
          <p:nvPr>
            <p:ph idx="1"/>
          </p:nvPr>
        </p:nvSpPr>
        <p:spPr/>
        <p:txBody>
          <a:bodyPr/>
          <a:lstStyle/>
          <a:p>
            <a:r>
              <a:rPr lang="en-US" dirty="0" smtClean="0"/>
              <a:t>Importance </a:t>
            </a:r>
            <a:r>
              <a:rPr lang="en-US" dirty="0"/>
              <a:t>of capturing how and when talk is produced </a:t>
            </a:r>
          </a:p>
          <a:p>
            <a:r>
              <a:rPr lang="en-US" dirty="0" smtClean="0"/>
              <a:t>Management </a:t>
            </a:r>
            <a:r>
              <a:rPr lang="en-US" dirty="0"/>
              <a:t>of the interactional issue of maintaining alignment without strongly inviting continued problematic talk. </a:t>
            </a:r>
            <a:endParaRPr lang="en-US" dirty="0" smtClean="0"/>
          </a:p>
          <a:p>
            <a:r>
              <a:rPr lang="en-US" dirty="0"/>
              <a:t>Resource in responding to particularly intensified notions of talk around death and dying.</a:t>
            </a:r>
            <a:endParaRPr lang="en-GB" dirty="0"/>
          </a:p>
          <a:p>
            <a:pPr marL="0" indent="0">
              <a:buNone/>
            </a:pPr>
            <a:endParaRPr lang="en-GB" dirty="0"/>
          </a:p>
        </p:txBody>
      </p:sp>
    </p:spTree>
    <p:extLst>
      <p:ext uri="{BB962C8B-B14F-4D97-AF65-F5344CB8AC3E}">
        <p14:creationId xmlns:p14="http://schemas.microsoft.com/office/powerpoint/2010/main" val="1133133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64904"/>
            <a:ext cx="8489950" cy="1296988"/>
          </a:xfrm>
        </p:spPr>
        <p:txBody>
          <a:bodyPr/>
          <a:lstStyle/>
          <a:p>
            <a:pPr algn="ctr"/>
            <a:r>
              <a:rPr lang="en-GB" sz="3600" dirty="0" smtClean="0"/>
              <a:t>Implicit </a:t>
            </a:r>
            <a:r>
              <a:rPr lang="en-GB" sz="3600" dirty="0"/>
              <a:t>reference to death </a:t>
            </a:r>
            <a:r>
              <a:rPr lang="en-GB" dirty="0"/>
              <a:t/>
            </a:r>
            <a:br>
              <a:rPr lang="en-GB" dirty="0"/>
            </a:br>
            <a:endParaRPr lang="en-GB" dirty="0"/>
          </a:p>
        </p:txBody>
      </p:sp>
    </p:spTree>
    <p:extLst>
      <p:ext uri="{BB962C8B-B14F-4D97-AF65-F5344CB8AC3E}">
        <p14:creationId xmlns:p14="http://schemas.microsoft.com/office/powerpoint/2010/main" val="715841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1064 – Clinical </a:t>
            </a:r>
            <a:r>
              <a:rPr lang="en-GB" dirty="0"/>
              <a:t>D</a:t>
            </a:r>
            <a:r>
              <a:rPr lang="en-GB" dirty="0" smtClean="0"/>
              <a:t>etails</a:t>
            </a:r>
            <a:endParaRPr lang="en-GB" dirty="0"/>
          </a:p>
        </p:txBody>
      </p:sp>
      <p:sp>
        <p:nvSpPr>
          <p:cNvPr id="3" name="Content Placeholder 2"/>
          <p:cNvSpPr>
            <a:spLocks noGrp="1"/>
          </p:cNvSpPr>
          <p:nvPr>
            <p:ph idx="1"/>
          </p:nvPr>
        </p:nvSpPr>
        <p:spPr/>
        <p:txBody>
          <a:bodyPr/>
          <a:lstStyle/>
          <a:p>
            <a:pPr marL="0" indent="0">
              <a:buNone/>
            </a:pPr>
            <a:r>
              <a:rPr lang="en-US" b="1" dirty="0" smtClean="0"/>
              <a:t>Demographics: </a:t>
            </a:r>
            <a:r>
              <a:rPr lang="en-US" dirty="0" smtClean="0"/>
              <a:t>Female, Age 69</a:t>
            </a:r>
          </a:p>
          <a:p>
            <a:pPr marL="0" indent="0">
              <a:buNone/>
            </a:pPr>
            <a:r>
              <a:rPr lang="en-US" dirty="0"/>
              <a:t/>
            </a:r>
            <a:br>
              <a:rPr lang="en-US" dirty="0"/>
            </a:br>
            <a:r>
              <a:rPr lang="en-US" b="1" dirty="0"/>
              <a:t>Type of cancer: </a:t>
            </a:r>
            <a:r>
              <a:rPr lang="en-US" dirty="0"/>
              <a:t>Stage IV </a:t>
            </a:r>
            <a:r>
              <a:rPr lang="en-US" dirty="0" err="1"/>
              <a:t>cholangiocarcinoma</a:t>
            </a:r>
            <a:r>
              <a:rPr lang="en-US" dirty="0"/>
              <a:t> with liver metastases</a:t>
            </a:r>
            <a:br>
              <a:rPr lang="en-US" dirty="0"/>
            </a:br>
            <a:endParaRPr lang="en-GB" dirty="0"/>
          </a:p>
        </p:txBody>
      </p:sp>
    </p:spTree>
    <p:extLst>
      <p:ext uri="{BB962C8B-B14F-4D97-AF65-F5344CB8AC3E}">
        <p14:creationId xmlns:p14="http://schemas.microsoft.com/office/powerpoint/2010/main" val="2056231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reference - </a:t>
            </a:r>
            <a:r>
              <a:rPr lang="en-GB" dirty="0"/>
              <a:t>Extract 2: </a:t>
            </a:r>
            <a:r>
              <a:rPr lang="en-GB" dirty="0" smtClean="0"/>
              <a:t>1064 (1) </a:t>
            </a:r>
            <a:endParaRPr lang="en-GB" dirty="0"/>
          </a:p>
        </p:txBody>
      </p:sp>
      <p:sp>
        <p:nvSpPr>
          <p:cNvPr id="3" name="Content Placeholder 2"/>
          <p:cNvSpPr>
            <a:spLocks noGrp="1"/>
          </p:cNvSpPr>
          <p:nvPr>
            <p:ph idx="1"/>
          </p:nvPr>
        </p:nvSpPr>
        <p:spPr>
          <a:xfrm>
            <a:off x="330200" y="1700809"/>
            <a:ext cx="8813800" cy="4465042"/>
          </a:xfrm>
        </p:spPr>
        <p:txBody>
          <a:bodyPr/>
          <a:lstStyle/>
          <a:p>
            <a:pPr marL="0" marR="600710" indent="0">
              <a:spcBef>
                <a:spcPts val="0"/>
              </a:spcBef>
              <a:spcAft>
                <a:spcPts val="0"/>
              </a:spcAft>
              <a:buNone/>
            </a:pPr>
            <a:r>
              <a:rPr lang="en-US" sz="1800" dirty="0" smtClean="0">
                <a:latin typeface="Courier New"/>
                <a:ea typeface="Calibri"/>
                <a:cs typeface="Times New Roman"/>
              </a:rPr>
              <a:t>75 Cl</a:t>
            </a:r>
            <a:r>
              <a:rPr lang="en-US" sz="1800" dirty="0">
                <a:latin typeface="Courier New"/>
                <a:ea typeface="Calibri"/>
                <a:cs typeface="Times New Roman"/>
              </a:rPr>
              <a:t>:	I </a:t>
            </a:r>
            <a:r>
              <a:rPr lang="en-US" sz="1800" dirty="0" err="1">
                <a:latin typeface="Courier New"/>
                <a:ea typeface="Calibri"/>
                <a:cs typeface="Times New Roman"/>
              </a:rPr>
              <a:t>th↑ink</a:t>
            </a:r>
            <a:r>
              <a:rPr lang="en-US" sz="1800" dirty="0">
                <a:latin typeface="Courier New"/>
                <a:ea typeface="Calibri"/>
                <a:cs typeface="Times New Roman"/>
              </a:rPr>
              <a:t> I’m s:lightly more on the, </a:t>
            </a:r>
            <a:r>
              <a:rPr lang="en-US" sz="1800" dirty="0" err="1">
                <a:latin typeface="Courier New"/>
                <a:ea typeface="Calibri"/>
                <a:cs typeface="Times New Roman"/>
              </a:rPr>
              <a:t>hh</a:t>
            </a:r>
            <a:r>
              <a:rPr lang="en-US" sz="1800" dirty="0">
                <a:latin typeface="Courier New"/>
                <a:ea typeface="Calibri"/>
                <a:cs typeface="Times New Roman"/>
              </a:rPr>
              <a:t> I wouldn’t </a:t>
            </a:r>
            <a:endParaRPr lang="en-US" sz="1800" dirty="0" smtClean="0">
              <a:latin typeface="Courier New"/>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76	say </a:t>
            </a:r>
            <a:r>
              <a:rPr lang="en-US" sz="1800" u="sng" dirty="0">
                <a:latin typeface="Courier New"/>
                <a:ea typeface="Calibri"/>
                <a:cs typeface="Times New Roman"/>
              </a:rPr>
              <a:t>po</a:t>
            </a:r>
            <a:r>
              <a:rPr lang="en-US" sz="1800" dirty="0">
                <a:latin typeface="Courier New"/>
                <a:ea typeface="Calibri"/>
                <a:cs typeface="Times New Roman"/>
              </a:rPr>
              <a:t>sitive but </a:t>
            </a:r>
            <a:r>
              <a:rPr lang="en-US" sz="1800" dirty="0" err="1">
                <a:latin typeface="Courier New"/>
                <a:ea typeface="Calibri"/>
                <a:cs typeface="Times New Roman"/>
              </a:rPr>
              <a:t>optim↓istic</a:t>
            </a:r>
            <a:r>
              <a:rPr lang="en-US" sz="1800" dirty="0">
                <a:latin typeface="Courier New"/>
                <a:ea typeface="Calibri"/>
                <a:cs typeface="Times New Roman"/>
              </a:rPr>
              <a:t> [side.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77 </a:t>
            </a:r>
            <a:r>
              <a:rPr lang="en-US" sz="1800" dirty="0" err="1" smtClean="0">
                <a:latin typeface="Courier New"/>
                <a:ea typeface="Calibri"/>
                <a:cs typeface="Times New Roman"/>
              </a:rPr>
              <a:t>Th</a:t>
            </a:r>
            <a:r>
              <a:rPr lang="en-US" sz="1800" dirty="0">
                <a:latin typeface="Courier New"/>
                <a:ea typeface="Calibri"/>
                <a:cs typeface="Times New Roman"/>
              </a:rPr>
              <a:t>:	                        </a:t>
            </a:r>
            <a:r>
              <a:rPr lang="en-US" sz="1800" dirty="0" smtClean="0">
                <a:latin typeface="Courier New"/>
                <a:ea typeface="Calibri"/>
                <a:cs typeface="Times New Roman"/>
              </a:rPr>
              <a:t>     </a:t>
            </a:r>
            <a:r>
              <a:rPr lang="en-US" sz="1800" dirty="0">
                <a:latin typeface="Courier New"/>
                <a:ea typeface="Calibri"/>
                <a:cs typeface="Times New Roman"/>
              </a:rPr>
              <a:t>[&gt;Okay.&lt;]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78</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79 </a:t>
            </a:r>
            <a:r>
              <a:rPr lang="en-US" sz="1800" dirty="0" err="1" smtClean="0">
                <a:latin typeface="Courier New"/>
                <a:ea typeface="Calibri"/>
                <a:cs typeface="Times New Roman"/>
              </a:rPr>
              <a:t>Th</a:t>
            </a:r>
            <a:r>
              <a:rPr lang="en-US" sz="1800" dirty="0">
                <a:latin typeface="Courier New"/>
                <a:ea typeface="Calibri"/>
                <a:cs typeface="Times New Roman"/>
              </a:rPr>
              <a:t>:	↑Okay.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80</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81 Cl</a:t>
            </a:r>
            <a:r>
              <a:rPr lang="en-US" sz="1800" dirty="0">
                <a:latin typeface="Courier New"/>
                <a:ea typeface="Calibri"/>
                <a:cs typeface="Times New Roman"/>
              </a:rPr>
              <a:t>:	Than </a:t>
            </a:r>
            <a:r>
              <a:rPr lang="en-US" sz="1800" dirty="0" err="1">
                <a:latin typeface="Courier New"/>
                <a:ea typeface="Calibri"/>
                <a:cs typeface="Times New Roman"/>
              </a:rPr>
              <a:t>hh</a:t>
            </a:r>
            <a:r>
              <a:rPr lang="en-US" sz="1800" dirty="0">
                <a:latin typeface="Courier New"/>
                <a:ea typeface="Calibri"/>
                <a:cs typeface="Times New Roman"/>
              </a:rPr>
              <a:t> negative. [</a:t>
            </a:r>
            <a:r>
              <a:rPr lang="en-US" sz="1800" dirty="0" err="1">
                <a:latin typeface="Courier New"/>
                <a:ea typeface="Calibri"/>
                <a:cs typeface="Times New Roman"/>
              </a:rPr>
              <a:t>hh</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82 </a:t>
            </a:r>
            <a:r>
              <a:rPr lang="en-US" sz="1800" dirty="0" err="1" smtClean="0">
                <a:latin typeface="Courier New"/>
                <a:ea typeface="Calibri"/>
                <a:cs typeface="Times New Roman"/>
              </a:rPr>
              <a:t>Th</a:t>
            </a:r>
            <a:r>
              <a:rPr lang="en-US" sz="1800" dirty="0">
                <a:latin typeface="Courier New"/>
                <a:ea typeface="Calibri"/>
                <a:cs typeface="Times New Roman"/>
              </a:rPr>
              <a:t>:	                  [&gt;</a:t>
            </a:r>
            <a:r>
              <a:rPr lang="en-US" sz="1800" dirty="0" err="1">
                <a:latin typeface="Courier New"/>
                <a:ea typeface="Calibri"/>
                <a:cs typeface="Times New Roman"/>
              </a:rPr>
              <a:t>W’ll</a:t>
            </a:r>
            <a:r>
              <a:rPr lang="en-US" sz="1800" dirty="0">
                <a:latin typeface="Courier New"/>
                <a:ea typeface="Calibri"/>
                <a:cs typeface="Times New Roman"/>
              </a:rPr>
              <a:t> you] sound like </a:t>
            </a:r>
            <a:r>
              <a:rPr lang="en-US" sz="1800" dirty="0" smtClean="0">
                <a:latin typeface="Courier New"/>
                <a:ea typeface="Calibri"/>
                <a:cs typeface="Times New Roman"/>
              </a:rPr>
              <a:t>a r</a:t>
            </a:r>
            <a:r>
              <a:rPr lang="en-US" sz="1800" u="sng" dirty="0" smtClean="0">
                <a:latin typeface="Courier New"/>
                <a:ea typeface="Calibri"/>
                <a:cs typeface="Times New Roman"/>
              </a:rPr>
              <a:t>e</a:t>
            </a:r>
            <a:r>
              <a:rPr lang="en-US" sz="1800" dirty="0" smtClean="0">
                <a:latin typeface="Courier New"/>
                <a:ea typeface="Calibri"/>
                <a:cs typeface="Times New Roman"/>
              </a:rPr>
              <a:t>alist</a:t>
            </a:r>
            <a:r>
              <a:rPr lang="en-US" sz="1800" dirty="0">
                <a:latin typeface="Courier New"/>
                <a:ea typeface="Calibri"/>
                <a:cs typeface="Times New Roman"/>
              </a:rPr>
              <a:t>.&lt;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83</a:t>
            </a:r>
            <a:r>
              <a:rPr lang="en-US" sz="1800" dirty="0">
                <a:latin typeface="Courier New"/>
                <a:ea typeface="Calibri"/>
                <a:cs typeface="Times New Roman"/>
              </a:rPr>
              <a:t>	(0.2)</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84 Cl</a:t>
            </a:r>
            <a:r>
              <a:rPr lang="en-US" sz="1800" dirty="0">
                <a:latin typeface="Courier New"/>
                <a:ea typeface="Calibri"/>
                <a:cs typeface="Times New Roman"/>
              </a:rPr>
              <a:t>:	°eh.° Yeah I think I ↓am.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85 </a:t>
            </a:r>
            <a:r>
              <a:rPr lang="en-US" sz="1800" dirty="0" err="1" smtClean="0">
                <a:latin typeface="Courier New"/>
                <a:ea typeface="Calibri"/>
                <a:cs typeface="Times New Roman"/>
              </a:rPr>
              <a:t>Th</a:t>
            </a:r>
            <a:r>
              <a:rPr lang="en-US" sz="1800" dirty="0">
                <a:latin typeface="Courier New"/>
                <a:ea typeface="Calibri"/>
                <a:cs typeface="Times New Roman"/>
              </a:rPr>
              <a:t>:	Okay.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86 Cl</a:t>
            </a:r>
            <a:r>
              <a:rPr lang="en-US" sz="1800" dirty="0">
                <a:latin typeface="Courier New"/>
                <a:ea typeface="Calibri"/>
                <a:cs typeface="Times New Roman"/>
              </a:rPr>
              <a:t>:	&gt;Yeah&lt;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87 </a:t>
            </a:r>
            <a:r>
              <a:rPr lang="en-US" sz="1800" dirty="0" err="1" smtClean="0">
                <a:latin typeface="Courier New"/>
                <a:ea typeface="Calibri"/>
                <a:cs typeface="Times New Roman"/>
              </a:rPr>
              <a:t>Th</a:t>
            </a:r>
            <a:r>
              <a:rPr lang="en-US" sz="1800" dirty="0">
                <a:latin typeface="Courier New"/>
                <a:ea typeface="Calibri"/>
                <a:cs typeface="Times New Roman"/>
              </a:rPr>
              <a:t>:	°Okay.° .HH A::nd that’s the &gt;sort of&lt; (0.2) </a:t>
            </a:r>
            <a:r>
              <a:rPr lang="en-US" sz="1800" dirty="0" err="1">
                <a:latin typeface="Courier New"/>
                <a:ea typeface="Calibri"/>
                <a:cs typeface="Times New Roman"/>
              </a:rPr>
              <a:t>ba</a:t>
            </a:r>
            <a:r>
              <a:rPr lang="en-US" sz="1800" dirty="0">
                <a:latin typeface="Courier New"/>
                <a:ea typeface="Calibri"/>
                <a:cs typeface="Times New Roman"/>
              </a:rPr>
              <a:t>::d </a:t>
            </a:r>
            <a:r>
              <a:rPr lang="en-US" sz="1800" dirty="0" smtClean="0">
                <a:latin typeface="Courier New"/>
                <a:ea typeface="Calibri"/>
                <a:cs typeface="Times New Roman"/>
              </a:rPr>
              <a:t>88	days </a:t>
            </a:r>
            <a:r>
              <a:rPr lang="en-US" sz="1800" dirty="0">
                <a:latin typeface="Courier New"/>
                <a:ea typeface="Calibri"/>
                <a:cs typeface="Times New Roman"/>
              </a:rPr>
              <a:t>&gt;sort of&lt; </a:t>
            </a:r>
            <a:r>
              <a:rPr lang="en-US" sz="1800" u="sng" dirty="0">
                <a:latin typeface="Courier New"/>
                <a:ea typeface="Calibri"/>
                <a:cs typeface="Times New Roman"/>
              </a:rPr>
              <a:t>l</a:t>
            </a:r>
            <a:r>
              <a:rPr lang="en-US" sz="1800" dirty="0">
                <a:latin typeface="Courier New"/>
                <a:ea typeface="Calibri"/>
                <a:cs typeface="Times New Roman"/>
              </a:rPr>
              <a:t>ow days and high d</a:t>
            </a:r>
            <a:r>
              <a:rPr lang="en-US" sz="1800" u="sng" dirty="0">
                <a:latin typeface="Courier New"/>
                <a:ea typeface="Calibri"/>
                <a:cs typeface="Times New Roman"/>
              </a:rPr>
              <a:t>a</a:t>
            </a:r>
            <a:r>
              <a:rPr lang="en-US" sz="1800" dirty="0">
                <a:latin typeface="Courier New"/>
                <a:ea typeface="Calibri"/>
                <a:cs typeface="Times New Roman"/>
              </a:rPr>
              <a:t>ys </a:t>
            </a:r>
            <a:r>
              <a:rPr lang="en-US" sz="1800" dirty="0" smtClean="0">
                <a:latin typeface="Courier New"/>
                <a:ea typeface="Calibri"/>
                <a:cs typeface="Times New Roman"/>
              </a:rPr>
              <a:t>an</a:t>
            </a:r>
          </a:p>
          <a:p>
            <a:pPr marL="0" marR="600710" indent="0">
              <a:spcBef>
                <a:spcPts val="0"/>
              </a:spcBef>
              <a:spcAft>
                <a:spcPts val="0"/>
              </a:spcAft>
              <a:buNone/>
            </a:pPr>
            <a:r>
              <a:rPr lang="en-US" sz="1800" dirty="0" smtClean="0">
                <a:latin typeface="Courier New"/>
                <a:ea typeface="Calibri"/>
                <a:cs typeface="Times New Roman"/>
              </a:rPr>
              <a:t>89     mediocre</a:t>
            </a:r>
            <a:r>
              <a:rPr lang="en-US" sz="1800" dirty="0">
                <a:latin typeface="Courier New"/>
                <a:ea typeface="Calibri"/>
                <a:cs typeface="Times New Roman"/>
              </a:rPr>
              <a:t>?=</a:t>
            </a:r>
            <a:r>
              <a:rPr lang="en-US" sz="1800" dirty="0" err="1">
                <a:latin typeface="Courier New"/>
                <a:ea typeface="Calibri"/>
                <a:cs typeface="Times New Roman"/>
              </a:rPr>
              <a:t>s’that’s</a:t>
            </a:r>
            <a:r>
              <a:rPr lang="en-US" sz="1800" dirty="0">
                <a:latin typeface="Courier New"/>
                <a:ea typeface="Calibri"/>
                <a:cs typeface="Times New Roman"/>
              </a:rPr>
              <a:t>: really </a:t>
            </a:r>
            <a:r>
              <a:rPr lang="en-US" sz="1800" u="sng" dirty="0">
                <a:latin typeface="Courier New"/>
                <a:ea typeface="Calibri"/>
                <a:cs typeface="Times New Roman"/>
              </a:rPr>
              <a:t>gr</a:t>
            </a:r>
            <a:r>
              <a:rPr lang="en-US" sz="1800" dirty="0">
                <a:latin typeface="Courier New"/>
                <a:ea typeface="Calibri"/>
                <a:cs typeface="Times New Roman"/>
              </a:rPr>
              <a:t>eat to </a:t>
            </a:r>
            <a:r>
              <a:rPr lang="en-US" sz="1800" u="sng" dirty="0">
                <a:latin typeface="Courier New"/>
                <a:ea typeface="Calibri"/>
                <a:cs typeface="Times New Roman"/>
              </a:rPr>
              <a:t>ha</a:t>
            </a:r>
            <a:r>
              <a:rPr lang="en-US" sz="1800" dirty="0">
                <a:latin typeface="Courier New"/>
                <a:ea typeface="Calibri"/>
                <a:cs typeface="Times New Roman"/>
              </a:rPr>
              <a:t>ve (</a:t>
            </a:r>
            <a:r>
              <a:rPr lang="en-US" sz="1800" dirty="0" smtClean="0">
                <a:latin typeface="Courier New"/>
                <a:ea typeface="Calibri"/>
                <a:cs typeface="Times New Roman"/>
              </a:rPr>
              <a:t>0.2) that</a:t>
            </a:r>
          </a:p>
          <a:p>
            <a:pPr marL="0" marR="600710" indent="0">
              <a:spcBef>
                <a:spcPts val="0"/>
              </a:spcBef>
              <a:spcAft>
                <a:spcPts val="0"/>
              </a:spcAft>
              <a:buNone/>
            </a:pPr>
            <a:r>
              <a:rPr lang="en-US" sz="1800" dirty="0" smtClean="0">
                <a:latin typeface="Courier New"/>
                <a:ea typeface="Calibri"/>
                <a:cs typeface="Times New Roman"/>
              </a:rPr>
              <a:t>90	</a:t>
            </a:r>
            <a:r>
              <a:rPr lang="en-US" sz="1800" dirty="0" err="1" smtClean="0">
                <a:latin typeface="Courier New"/>
                <a:ea typeface="Calibri"/>
                <a:cs typeface="Times New Roman"/>
              </a:rPr>
              <a:t>ra</a:t>
            </a:r>
            <a:r>
              <a:rPr lang="en-US" sz="1800" u="sng" dirty="0" err="1" smtClean="0">
                <a:latin typeface="Courier New"/>
                <a:ea typeface="Calibri"/>
                <a:cs typeface="Times New Roman"/>
              </a:rPr>
              <a:t>:</a:t>
            </a:r>
            <a:r>
              <a:rPr lang="en-US" sz="1800" dirty="0" err="1" smtClean="0">
                <a:latin typeface="Courier New"/>
                <a:ea typeface="Calibri"/>
                <a:cs typeface="Times New Roman"/>
              </a:rPr>
              <a:t>nge</a:t>
            </a:r>
            <a:r>
              <a:rPr lang="en-US" sz="1800" dirty="0">
                <a:latin typeface="Courier New"/>
                <a:ea typeface="Calibri"/>
                <a:cs typeface="Times New Roman"/>
              </a:rPr>
              <a:t>? </a:t>
            </a:r>
            <a:endParaRPr lang="en-GB" sz="1800" dirty="0">
              <a:latin typeface="Calibri"/>
              <a:ea typeface="Calibri"/>
              <a:cs typeface="Times New Roman"/>
            </a:endParaRPr>
          </a:p>
          <a:p>
            <a:pPr marL="0" indent="0">
              <a:spcBef>
                <a:spcPts val="0"/>
              </a:spcBef>
              <a:buNone/>
            </a:pPr>
            <a:endParaRPr lang="en-GB" dirty="0"/>
          </a:p>
        </p:txBody>
      </p:sp>
    </p:spTree>
    <p:extLst>
      <p:ext uri="{BB962C8B-B14F-4D97-AF65-F5344CB8AC3E}">
        <p14:creationId xmlns:p14="http://schemas.microsoft.com/office/powerpoint/2010/main" val="269246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reference - </a:t>
            </a:r>
            <a:r>
              <a:rPr lang="en-GB" dirty="0"/>
              <a:t>Extract 2: </a:t>
            </a:r>
            <a:r>
              <a:rPr lang="en-GB" dirty="0" smtClean="0"/>
              <a:t>1064 (2) </a:t>
            </a:r>
            <a:endParaRPr lang="en-GB" dirty="0"/>
          </a:p>
        </p:txBody>
      </p:sp>
      <p:sp>
        <p:nvSpPr>
          <p:cNvPr id="3" name="Content Placeholder 2"/>
          <p:cNvSpPr>
            <a:spLocks noGrp="1"/>
          </p:cNvSpPr>
          <p:nvPr>
            <p:ph idx="1"/>
          </p:nvPr>
        </p:nvSpPr>
        <p:spPr>
          <a:xfrm>
            <a:off x="330200" y="1700809"/>
            <a:ext cx="8813800" cy="4465042"/>
          </a:xfrm>
        </p:spPr>
        <p:txBody>
          <a:bodyPr/>
          <a:lstStyle/>
          <a:p>
            <a:pPr marL="0" marR="600710" indent="0">
              <a:spcBef>
                <a:spcPts val="0"/>
              </a:spcBef>
              <a:spcAft>
                <a:spcPts val="0"/>
              </a:spcAft>
              <a:buNone/>
            </a:pPr>
            <a:r>
              <a:rPr lang="en-US" sz="1800" dirty="0" smtClean="0">
                <a:latin typeface="Courier New"/>
                <a:ea typeface="Calibri"/>
                <a:cs typeface="Times New Roman"/>
              </a:rPr>
              <a:t>91 Cl</a:t>
            </a:r>
            <a:r>
              <a:rPr lang="en-US" sz="1800" dirty="0">
                <a:latin typeface="Courier New"/>
                <a:ea typeface="Calibri"/>
                <a:cs typeface="Times New Roman"/>
              </a:rPr>
              <a:t>:	</a:t>
            </a:r>
            <a:r>
              <a:rPr lang="en-US" sz="1800" u="sng" dirty="0">
                <a:latin typeface="Courier New"/>
                <a:ea typeface="Calibri"/>
                <a:cs typeface="Times New Roman"/>
              </a:rPr>
              <a:t>Y</a:t>
            </a:r>
            <a:r>
              <a:rPr lang="en-US" sz="1800" dirty="0">
                <a:latin typeface="Courier New"/>
                <a:ea typeface="Calibri"/>
                <a:cs typeface="Times New Roman"/>
              </a:rPr>
              <a:t>es.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92 </a:t>
            </a:r>
            <a:r>
              <a:rPr lang="en-US" sz="1800" dirty="0" err="1" smtClean="0">
                <a:latin typeface="Courier New"/>
                <a:ea typeface="Calibri"/>
                <a:cs typeface="Times New Roman"/>
              </a:rPr>
              <a:t>Th</a:t>
            </a:r>
            <a:r>
              <a:rPr lang="en-US" sz="1800" dirty="0">
                <a:latin typeface="Courier New"/>
                <a:ea typeface="Calibri"/>
                <a:cs typeface="Times New Roman"/>
              </a:rPr>
              <a:t>:	‘cause you </a:t>
            </a:r>
            <a:r>
              <a:rPr lang="en-US" sz="1800" u="sng" dirty="0">
                <a:latin typeface="Courier New"/>
                <a:ea typeface="Calibri"/>
                <a:cs typeface="Times New Roman"/>
              </a:rPr>
              <a:t>do</a:t>
            </a:r>
            <a:r>
              <a:rPr lang="en-US" sz="1800" dirty="0">
                <a:latin typeface="Courier New"/>
                <a:ea typeface="Calibri"/>
                <a:cs typeface="Times New Roman"/>
              </a:rPr>
              <a:t> ↑need- I mean it ↑is °frightening: </a:t>
            </a:r>
            <a:endParaRPr lang="en-US" sz="1800" dirty="0" smtClean="0">
              <a:latin typeface="Courier New"/>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93	[</a:t>
            </a:r>
            <a:r>
              <a:rPr lang="en-US" sz="1800" dirty="0">
                <a:latin typeface="Courier New"/>
                <a:ea typeface="Calibri"/>
                <a:cs typeface="Times New Roman"/>
              </a:rPr>
              <a:t>So::°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94 Cl</a:t>
            </a:r>
            <a:r>
              <a:rPr lang="en-US" sz="1800" dirty="0">
                <a:latin typeface="Courier New"/>
                <a:ea typeface="Calibri"/>
                <a:cs typeface="Times New Roman"/>
              </a:rPr>
              <a:t>:	[It </a:t>
            </a:r>
            <a:r>
              <a:rPr lang="en-US" sz="1800" u="sng" dirty="0">
                <a:latin typeface="Courier New"/>
                <a:ea typeface="Calibri"/>
                <a:cs typeface="Times New Roman"/>
              </a:rPr>
              <a:t>is</a:t>
            </a:r>
            <a:r>
              <a:rPr lang="en-US" sz="1800" dirty="0">
                <a:latin typeface="Courier New"/>
                <a:ea typeface="Calibri"/>
                <a:cs typeface="Times New Roman"/>
              </a:rPr>
              <a:t> scary.]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95 </a:t>
            </a:r>
            <a:r>
              <a:rPr lang="en-US" sz="1800" dirty="0" err="1" smtClean="0">
                <a:latin typeface="Courier New"/>
                <a:ea typeface="Calibri"/>
                <a:cs typeface="Times New Roman"/>
              </a:rPr>
              <a:t>Th</a:t>
            </a:r>
            <a:r>
              <a:rPr lang="en-US" sz="1800" dirty="0">
                <a:latin typeface="Courier New"/>
                <a:ea typeface="Calibri"/>
                <a:cs typeface="Times New Roman"/>
              </a:rPr>
              <a:t>:	°↑It [is↑ (.)  </a:t>
            </a:r>
            <a:r>
              <a:rPr lang="en-US" sz="1800" dirty="0" err="1">
                <a:latin typeface="Courier New"/>
                <a:ea typeface="Calibri"/>
                <a:cs typeface="Times New Roman"/>
              </a:rPr>
              <a:t>sca</a:t>
            </a:r>
            <a:r>
              <a:rPr lang="en-US" sz="1800" dirty="0">
                <a:latin typeface="Courier New"/>
                <a:ea typeface="Calibri"/>
                <a:cs typeface="Times New Roman"/>
              </a:rPr>
              <a:t>]</a:t>
            </a:r>
            <a:r>
              <a:rPr lang="en-US" sz="1800" dirty="0" err="1">
                <a:latin typeface="Courier New"/>
                <a:ea typeface="Calibri"/>
                <a:cs typeface="Times New Roman"/>
              </a:rPr>
              <a:t>ry</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96 Cl</a:t>
            </a:r>
            <a:r>
              <a:rPr lang="en-US" sz="1800" dirty="0">
                <a:latin typeface="Courier New"/>
                <a:ea typeface="Calibri"/>
                <a:cs typeface="Times New Roman"/>
              </a:rPr>
              <a:t>:	     [Yes.        </a:t>
            </a:r>
            <a:r>
              <a:rPr lang="en-US" sz="1800" dirty="0" smtClean="0">
                <a:latin typeface="Courier New"/>
                <a:ea typeface="Calibri"/>
                <a:cs typeface="Times New Roman"/>
              </a:rPr>
              <a:t>]</a:t>
            </a:r>
            <a:endParaRPr lang="en-GB" sz="1800" dirty="0" smtClean="0">
              <a:latin typeface="Calibri"/>
              <a:ea typeface="Calibri"/>
              <a:cs typeface="Times New Roman"/>
            </a:endParaRPr>
          </a:p>
          <a:p>
            <a:pPr marL="0" marR="600710" indent="0">
              <a:spcBef>
                <a:spcPts val="0"/>
              </a:spcBef>
              <a:spcAft>
                <a:spcPts val="0"/>
              </a:spcAft>
              <a:buNone/>
            </a:pPr>
            <a:r>
              <a:rPr lang="en-GB" sz="1800" dirty="0" smtClean="0">
                <a:latin typeface="Courier New" panose="02070309020205020404" pitchFamily="49" charset="0"/>
                <a:ea typeface="Calibri"/>
                <a:cs typeface="Courier New" panose="02070309020205020404" pitchFamily="49" charset="0"/>
              </a:rPr>
              <a:t>97</a:t>
            </a:r>
            <a:r>
              <a:rPr lang="en-US" sz="1800" dirty="0" smtClean="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98 Cl</a:t>
            </a:r>
            <a:r>
              <a:rPr lang="en-US" sz="1800" dirty="0">
                <a:latin typeface="Courier New"/>
                <a:ea typeface="Calibri"/>
                <a:cs typeface="Times New Roman"/>
              </a:rPr>
              <a:t>:	</a:t>
            </a:r>
            <a:r>
              <a:rPr lang="en-US" sz="1800" dirty="0" smtClean="0">
                <a:latin typeface="Courier New"/>
                <a:ea typeface="Calibri"/>
                <a:cs typeface="Times New Roman"/>
              </a:rPr>
              <a:t>It’s </a:t>
            </a:r>
            <a:r>
              <a:rPr lang="en-US" sz="1800" dirty="0">
                <a:latin typeface="Courier New"/>
                <a:ea typeface="Calibri"/>
                <a:cs typeface="Times New Roman"/>
              </a:rPr>
              <a:t>the- (.) d- t</a:t>
            </a:r>
            <a:r>
              <a:rPr lang="en-US" sz="1800" u="sng" dirty="0">
                <a:latin typeface="Courier New"/>
                <a:ea typeface="Calibri"/>
                <a:cs typeface="Times New Roman"/>
              </a:rPr>
              <a:t>o</a:t>
            </a:r>
            <a:r>
              <a:rPr lang="en-US" sz="1800" dirty="0">
                <a:latin typeface="Courier New"/>
                <a:ea typeface="Calibri"/>
                <a:cs typeface="Times New Roman"/>
              </a:rPr>
              <a:t>tal unknown.=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99 </a:t>
            </a:r>
            <a:r>
              <a:rPr lang="en-US" sz="1800" dirty="0" err="1" smtClean="0">
                <a:latin typeface="Courier New"/>
                <a:ea typeface="Calibri"/>
                <a:cs typeface="Times New Roman"/>
              </a:rPr>
              <a:t>Th</a:t>
            </a:r>
            <a:r>
              <a:rPr lang="en-US" sz="1800" dirty="0">
                <a:latin typeface="Courier New"/>
                <a:ea typeface="Calibri"/>
                <a:cs typeface="Times New Roman"/>
              </a:rPr>
              <a:t>:	=mm::.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100</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101 Cl: </a:t>
            </a:r>
            <a:r>
              <a:rPr lang="en-US" sz="1800" u="sng" dirty="0" smtClean="0">
                <a:latin typeface="Courier New"/>
                <a:ea typeface="Calibri"/>
                <a:cs typeface="Times New Roman"/>
              </a:rPr>
              <a:t>Y</a:t>
            </a:r>
            <a:r>
              <a:rPr lang="en-US" sz="1800" dirty="0" smtClean="0">
                <a:latin typeface="Courier New"/>
                <a:ea typeface="Calibri"/>
                <a:cs typeface="Times New Roman"/>
              </a:rPr>
              <a:t>es</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102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u="sng" dirty="0">
                <a:latin typeface="Courier New"/>
                <a:ea typeface="Calibri"/>
                <a:cs typeface="Times New Roman"/>
              </a:rPr>
              <a:t>Y</a:t>
            </a:r>
            <a:r>
              <a:rPr lang="en-US" sz="1800" dirty="0">
                <a:latin typeface="Courier New"/>
                <a:ea typeface="Calibri"/>
                <a:cs typeface="Times New Roman"/>
              </a:rPr>
              <a:t>eah.° </a:t>
            </a:r>
            <a:endParaRPr lang="en-GB" sz="1800" dirty="0" smtClean="0">
              <a:latin typeface="Calibri"/>
              <a:ea typeface="Calibri"/>
              <a:cs typeface="Times New Roman"/>
            </a:endParaRPr>
          </a:p>
          <a:p>
            <a:pPr marL="0" marR="600710" indent="0">
              <a:spcBef>
                <a:spcPts val="0"/>
              </a:spcBef>
              <a:spcAft>
                <a:spcPts val="0"/>
              </a:spcAft>
              <a:buNone/>
            </a:pPr>
            <a:r>
              <a:rPr lang="en-GB" sz="1800" dirty="0" smtClean="0">
                <a:latin typeface="Courier New" panose="02070309020205020404" pitchFamily="49" charset="0"/>
                <a:ea typeface="Calibri"/>
                <a:cs typeface="Courier New" panose="02070309020205020404" pitchFamily="49" charset="0"/>
              </a:rPr>
              <a:t>103</a:t>
            </a:r>
            <a:r>
              <a:rPr lang="en-US" sz="1800" dirty="0" smtClean="0">
                <a:latin typeface="Courier New"/>
                <a:ea typeface="Calibri"/>
                <a:cs typeface="Times New Roman"/>
              </a:rPr>
              <a:t>	 (</a:t>
            </a:r>
            <a:r>
              <a:rPr lang="en-US" sz="1800" dirty="0">
                <a:latin typeface="Courier New"/>
                <a:ea typeface="Calibri"/>
                <a:cs typeface="Times New Roman"/>
              </a:rPr>
              <a:t>0.3)</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104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dirty="0">
                <a:latin typeface="Courier New"/>
                <a:ea typeface="Calibri"/>
                <a:cs typeface="Times New Roman"/>
              </a:rPr>
              <a:t>Yeah°=something’s </a:t>
            </a:r>
            <a:r>
              <a:rPr lang="en-US" sz="1800" u="sng" dirty="0">
                <a:latin typeface="Courier New"/>
                <a:ea typeface="Calibri"/>
                <a:cs typeface="Times New Roman"/>
              </a:rPr>
              <a:t>ha</a:t>
            </a:r>
            <a:r>
              <a:rPr lang="en-US" sz="1800" dirty="0">
                <a:latin typeface="Courier New"/>
                <a:ea typeface="Calibri"/>
                <a:cs typeface="Times New Roman"/>
              </a:rPr>
              <a:t>ppening </a:t>
            </a:r>
            <a:r>
              <a:rPr lang="en-US" sz="1800" u="sng" dirty="0">
                <a:latin typeface="Courier New"/>
                <a:ea typeface="Calibri"/>
                <a:cs typeface="Times New Roman"/>
              </a:rPr>
              <a:t>to</a:t>
            </a:r>
            <a:r>
              <a:rPr lang="en-US" sz="1800" dirty="0">
                <a:latin typeface="Courier New"/>
                <a:ea typeface="Calibri"/>
                <a:cs typeface="Times New Roman"/>
              </a:rPr>
              <a:t> you that (0.4)</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105 Cl: You </a:t>
            </a:r>
            <a:r>
              <a:rPr lang="en-US" sz="1800" dirty="0">
                <a:latin typeface="Courier New"/>
                <a:ea typeface="Calibri"/>
                <a:cs typeface="Times New Roman"/>
              </a:rPr>
              <a:t>have no control.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106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dirty="0">
                <a:latin typeface="Courier New"/>
                <a:ea typeface="Calibri"/>
                <a:cs typeface="Times New Roman"/>
              </a:rPr>
              <a:t>No.°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107</a:t>
            </a:r>
            <a:r>
              <a:rPr lang="en-US" sz="1800" dirty="0">
                <a:latin typeface="Courier New"/>
                <a:ea typeface="Calibri"/>
                <a:cs typeface="Times New Roman"/>
              </a:rPr>
              <a:t>	</a:t>
            </a:r>
            <a:r>
              <a:rPr lang="en-US" sz="1800" dirty="0" smtClean="0">
                <a:latin typeface="Courier New"/>
                <a:ea typeface="Calibri"/>
                <a:cs typeface="Times New Roman"/>
              </a:rPr>
              <a:t> (</a:t>
            </a:r>
            <a:r>
              <a:rPr lang="en-US" sz="1800" dirty="0">
                <a:latin typeface="Courier New"/>
                <a:ea typeface="Calibri"/>
                <a:cs typeface="Times New Roman"/>
              </a:rPr>
              <a:t>0.7)</a:t>
            </a:r>
            <a:endParaRPr lang="en-GB" sz="1800" dirty="0">
              <a:latin typeface="Calibri"/>
              <a:ea typeface="Calibri"/>
              <a:cs typeface="Times New Roman"/>
            </a:endParaRPr>
          </a:p>
          <a:p>
            <a:pPr marL="0" indent="0">
              <a:spcBef>
                <a:spcPts val="0"/>
              </a:spcBef>
              <a:buNone/>
            </a:pPr>
            <a:endParaRPr lang="en-GB" sz="1800" dirty="0"/>
          </a:p>
        </p:txBody>
      </p:sp>
    </p:spTree>
    <p:extLst>
      <p:ext uri="{BB962C8B-B14F-4D97-AF65-F5344CB8AC3E}">
        <p14:creationId xmlns:p14="http://schemas.microsoft.com/office/powerpoint/2010/main" val="2568135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reference - </a:t>
            </a:r>
            <a:r>
              <a:rPr lang="en-GB" dirty="0"/>
              <a:t>Extract 2: </a:t>
            </a:r>
            <a:r>
              <a:rPr lang="en-GB" dirty="0" smtClean="0"/>
              <a:t>1064 (3) </a:t>
            </a:r>
            <a:endParaRPr lang="en-GB" dirty="0"/>
          </a:p>
        </p:txBody>
      </p:sp>
      <p:sp>
        <p:nvSpPr>
          <p:cNvPr id="3" name="Content Placeholder 2"/>
          <p:cNvSpPr>
            <a:spLocks noGrp="1"/>
          </p:cNvSpPr>
          <p:nvPr>
            <p:ph idx="1"/>
          </p:nvPr>
        </p:nvSpPr>
        <p:spPr>
          <a:xfrm>
            <a:off x="330200" y="1700809"/>
            <a:ext cx="10146456" cy="4465042"/>
          </a:xfrm>
        </p:spPr>
        <p:txBody>
          <a:bodyPr/>
          <a:lstStyle/>
          <a:p>
            <a:pPr marL="0" marR="600710" indent="0">
              <a:spcAft>
                <a:spcPts val="0"/>
              </a:spcAft>
              <a:buNone/>
            </a:pPr>
            <a:r>
              <a:rPr lang="en-US" sz="1800" dirty="0" smtClean="0">
                <a:latin typeface="Courier New"/>
                <a:ea typeface="Calibri"/>
                <a:cs typeface="Times New Roman"/>
              </a:rPr>
              <a:t>108 Cl: You’re </a:t>
            </a:r>
            <a:r>
              <a:rPr lang="en-US" sz="1800" dirty="0">
                <a:latin typeface="Courier New"/>
                <a:ea typeface="Calibri"/>
                <a:cs typeface="Times New Roman"/>
              </a:rPr>
              <a:t>on this </a:t>
            </a:r>
            <a:r>
              <a:rPr lang="en-US" sz="1800" u="sng" dirty="0">
                <a:latin typeface="Courier New"/>
                <a:ea typeface="Calibri"/>
                <a:cs typeface="Times New Roman"/>
              </a:rPr>
              <a:t>car</a:t>
            </a:r>
            <a:r>
              <a:rPr lang="en-US" sz="1800" dirty="0">
                <a:latin typeface="Courier New"/>
                <a:ea typeface="Calibri"/>
                <a:cs typeface="Times New Roman"/>
              </a:rPr>
              <a:t> an, (0.8) </a:t>
            </a:r>
            <a:r>
              <a:rPr lang="en-US" sz="1800" u="sng" dirty="0">
                <a:latin typeface="Courier New"/>
                <a:ea typeface="Calibri"/>
                <a:cs typeface="Times New Roman"/>
              </a:rPr>
              <a:t>y</a:t>
            </a:r>
            <a:r>
              <a:rPr lang="en-US" sz="1800" dirty="0">
                <a:latin typeface="Courier New"/>
                <a:ea typeface="Calibri"/>
                <a:cs typeface="Times New Roman"/>
              </a:rPr>
              <a:t>ou’re not the driver.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109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dirty="0">
                <a:latin typeface="Courier New"/>
                <a:ea typeface="Calibri"/>
                <a:cs typeface="Times New Roman"/>
              </a:rPr>
              <a:t>I know.°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110 Cl:  </a:t>
            </a:r>
            <a:r>
              <a:rPr lang="en-US" sz="1800" dirty="0" err="1" smtClean="0">
                <a:latin typeface="Courier New"/>
                <a:ea typeface="Calibri"/>
                <a:cs typeface="Times New Roman"/>
              </a:rPr>
              <a:t>mhm</a:t>
            </a:r>
            <a:r>
              <a:rPr lang="en-US" sz="1800" dirty="0" smtClean="0">
                <a:latin typeface="Courier New"/>
                <a:ea typeface="Calibri"/>
                <a:cs typeface="Times New Roman"/>
              </a:rPr>
              <a:t>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111      (</a:t>
            </a:r>
            <a:r>
              <a:rPr lang="en-US" sz="1800" dirty="0">
                <a:latin typeface="Courier New"/>
                <a:ea typeface="Calibri"/>
                <a:cs typeface="Times New Roman"/>
              </a:rPr>
              <a:t>0.4)</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112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dirty="0" err="1">
                <a:latin typeface="Courier New"/>
                <a:ea typeface="Calibri"/>
                <a:cs typeface="Times New Roman"/>
              </a:rPr>
              <a:t>tHH</a:t>
            </a:r>
            <a:r>
              <a:rPr lang="en-US" sz="1800" dirty="0">
                <a:latin typeface="Courier New"/>
                <a:ea typeface="Calibri"/>
                <a:cs typeface="Times New Roman"/>
              </a:rPr>
              <a:t> But it’s great that you have other days of </a:t>
            </a:r>
            <a:endParaRPr lang="en-US" sz="1800" dirty="0" smtClean="0">
              <a:latin typeface="Courier New"/>
              <a:ea typeface="Calibri"/>
              <a:cs typeface="Times New Roman"/>
            </a:endParaRPr>
          </a:p>
          <a:p>
            <a:pPr marL="0" marR="600710" indent="0">
              <a:spcAft>
                <a:spcPts val="0"/>
              </a:spcAft>
              <a:buNone/>
            </a:pPr>
            <a:r>
              <a:rPr lang="en-US" sz="1800" dirty="0" smtClean="0">
                <a:latin typeface="Courier New"/>
                <a:ea typeface="Calibri"/>
                <a:cs typeface="Times New Roman"/>
              </a:rPr>
              <a:t>113</a:t>
            </a:r>
            <a:r>
              <a:rPr lang="en-US" sz="1800" dirty="0">
                <a:latin typeface="Courier New"/>
                <a:ea typeface="Calibri"/>
                <a:cs typeface="Times New Roman"/>
              </a:rPr>
              <a:t>	 </a:t>
            </a:r>
            <a:r>
              <a:rPr lang="en-US" sz="1800" dirty="0" smtClean="0">
                <a:latin typeface="Courier New"/>
                <a:ea typeface="Calibri"/>
                <a:cs typeface="Times New Roman"/>
              </a:rPr>
              <a:t> feeling ‘↑</a:t>
            </a:r>
            <a:r>
              <a:rPr lang="en-US" sz="1800" dirty="0">
                <a:latin typeface="Courier New"/>
                <a:ea typeface="Calibri"/>
                <a:cs typeface="Times New Roman"/>
              </a:rPr>
              <a:t>well (0.2) things look g</a:t>
            </a:r>
            <a:r>
              <a:rPr lang="en-US" sz="1800" u="sng" dirty="0">
                <a:latin typeface="Courier New"/>
                <a:ea typeface="Calibri"/>
                <a:cs typeface="Times New Roman"/>
              </a:rPr>
              <a:t>oo</a:t>
            </a:r>
            <a:r>
              <a:rPr lang="en-US" sz="1800" dirty="0">
                <a:latin typeface="Courier New"/>
                <a:ea typeface="Calibri"/>
                <a:cs typeface="Times New Roman"/>
              </a:rPr>
              <a:t>d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114 Cl:  .</a:t>
            </a:r>
            <a:r>
              <a:rPr lang="en-US" sz="1800" dirty="0">
                <a:latin typeface="Courier New"/>
                <a:ea typeface="Calibri"/>
                <a:cs typeface="Times New Roman"/>
              </a:rPr>
              <a:t>HH </a:t>
            </a:r>
            <a:r>
              <a:rPr lang="en-US" sz="1800" u="sng" dirty="0">
                <a:latin typeface="Courier New"/>
                <a:ea typeface="Calibri"/>
                <a:cs typeface="Times New Roman"/>
              </a:rPr>
              <a:t>Y</a:t>
            </a:r>
            <a:r>
              <a:rPr lang="en-US" sz="1800" dirty="0">
                <a:latin typeface="Courier New"/>
                <a:ea typeface="Calibri"/>
                <a:cs typeface="Times New Roman"/>
              </a:rPr>
              <a:t>es an I [have   ] </a:t>
            </a:r>
            <a:r>
              <a:rPr lang="en-US" sz="1800" u="sng" dirty="0">
                <a:latin typeface="Courier New"/>
                <a:ea typeface="Calibri"/>
                <a:cs typeface="Times New Roman"/>
              </a:rPr>
              <a:t>frie</a:t>
            </a:r>
            <a:r>
              <a:rPr lang="en-US" sz="1800" dirty="0">
                <a:latin typeface="Courier New"/>
                <a:ea typeface="Calibri"/>
                <a:cs typeface="Times New Roman"/>
              </a:rPr>
              <a:t>nds who: </a:t>
            </a:r>
            <a:r>
              <a:rPr lang="en-US" sz="1800" dirty="0" err="1">
                <a:latin typeface="Courier New"/>
                <a:ea typeface="Calibri"/>
                <a:cs typeface="Times New Roman"/>
              </a:rPr>
              <a:t>urm</a:t>
            </a:r>
            <a:r>
              <a:rPr lang="en-US" sz="1800" dirty="0">
                <a:latin typeface="Courier New"/>
                <a:ea typeface="Calibri"/>
                <a:cs typeface="Times New Roman"/>
              </a:rPr>
              <a:t>: .</a:t>
            </a:r>
            <a:r>
              <a:rPr lang="en-US" sz="1800" dirty="0" err="1">
                <a:latin typeface="Courier New"/>
                <a:ea typeface="Calibri"/>
                <a:cs typeface="Times New Roman"/>
              </a:rPr>
              <a:t>hh</a:t>
            </a:r>
            <a:r>
              <a:rPr lang="en-US" sz="1800" dirty="0">
                <a:latin typeface="Courier New"/>
                <a:ea typeface="Calibri"/>
                <a:cs typeface="Times New Roman"/>
              </a:rPr>
              <a:t> </a:t>
            </a:r>
            <a:r>
              <a:rPr lang="en-US" sz="1800" dirty="0" smtClean="0">
                <a:latin typeface="Courier New"/>
                <a:ea typeface="Calibri"/>
                <a:cs typeface="Times New Roman"/>
              </a:rPr>
              <a:t>you</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115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dirty="0">
                <a:latin typeface="Courier New"/>
                <a:ea typeface="Calibri"/>
                <a:cs typeface="Times New Roman"/>
              </a:rPr>
              <a:t>	       </a:t>
            </a:r>
            <a:r>
              <a:rPr lang="en-US" sz="1800" dirty="0" smtClean="0">
                <a:latin typeface="Courier New"/>
                <a:ea typeface="Calibri"/>
                <a:cs typeface="Times New Roman"/>
              </a:rPr>
              <a:t>  [(?  </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116 Cl: </a:t>
            </a:r>
            <a:r>
              <a:rPr lang="en-US" sz="1800" dirty="0">
                <a:latin typeface="Courier New"/>
                <a:ea typeface="Calibri"/>
                <a:cs typeface="Times New Roman"/>
              </a:rPr>
              <a:t> </a:t>
            </a:r>
            <a:r>
              <a:rPr lang="en-US" sz="1800" dirty="0" smtClean="0">
                <a:latin typeface="Courier New"/>
                <a:ea typeface="Calibri"/>
                <a:cs typeface="Times New Roman"/>
              </a:rPr>
              <a:t>kn</a:t>
            </a:r>
            <a:r>
              <a:rPr lang="en-US" sz="1800" u="sng" dirty="0" smtClean="0">
                <a:latin typeface="Courier New"/>
                <a:ea typeface="Calibri"/>
                <a:cs typeface="Times New Roman"/>
              </a:rPr>
              <a:t>o</a:t>
            </a:r>
            <a:r>
              <a:rPr lang="en-US" sz="1800" dirty="0" smtClean="0">
                <a:latin typeface="Courier New"/>
                <a:ea typeface="Calibri"/>
                <a:cs typeface="Times New Roman"/>
              </a:rPr>
              <a:t>w </a:t>
            </a:r>
            <a:r>
              <a:rPr lang="en-US" sz="1800" dirty="0" err="1">
                <a:latin typeface="Courier New"/>
                <a:ea typeface="Calibri"/>
                <a:cs typeface="Times New Roman"/>
              </a:rPr>
              <a:t>urm</a:t>
            </a:r>
            <a:r>
              <a:rPr lang="en-US" sz="1800" dirty="0">
                <a:latin typeface="Courier New"/>
                <a:ea typeface="Calibri"/>
                <a:cs typeface="Times New Roman"/>
              </a:rPr>
              <a:t>: </a:t>
            </a:r>
            <a:r>
              <a:rPr lang="en-US" sz="1800" dirty="0" err="1">
                <a:latin typeface="Courier New"/>
                <a:ea typeface="Calibri"/>
                <a:cs typeface="Times New Roman"/>
              </a:rPr>
              <a:t>hh</a:t>
            </a:r>
            <a:r>
              <a:rPr lang="en-US" sz="1800" dirty="0">
                <a:latin typeface="Courier New"/>
                <a:ea typeface="Calibri"/>
                <a:cs typeface="Times New Roman"/>
              </a:rPr>
              <a:t> (1.1) are very </a:t>
            </a:r>
            <a:r>
              <a:rPr lang="en-US" sz="1800" u="sng" dirty="0">
                <a:latin typeface="Courier New"/>
                <a:ea typeface="Calibri"/>
                <a:cs typeface="Times New Roman"/>
              </a:rPr>
              <a:t>k</a:t>
            </a:r>
            <a:r>
              <a:rPr lang="en-US" sz="1800" dirty="0">
                <a:latin typeface="Courier New"/>
                <a:ea typeface="Calibri"/>
                <a:cs typeface="Times New Roman"/>
              </a:rPr>
              <a:t>een for me to- (.) </a:t>
            </a:r>
            <a:r>
              <a:rPr lang="en-US" sz="1800" dirty="0" smtClean="0">
                <a:latin typeface="Courier New"/>
                <a:ea typeface="Calibri"/>
                <a:cs typeface="Times New Roman"/>
              </a:rPr>
              <a:t>to</a:t>
            </a:r>
          </a:p>
          <a:p>
            <a:pPr marR="600710">
              <a:spcAft>
                <a:spcPts val="0"/>
              </a:spcAft>
              <a:buAutoNum type="arabicPlain" startAt="117"/>
            </a:pPr>
            <a:r>
              <a:rPr lang="en-US" sz="1800" dirty="0" smtClean="0">
                <a:latin typeface="Courier New"/>
                <a:ea typeface="Calibri"/>
                <a:cs typeface="Times New Roman"/>
              </a:rPr>
              <a:t>      be </a:t>
            </a:r>
            <a:r>
              <a:rPr lang="en-US" sz="1800" u="sng" dirty="0" smtClean="0">
                <a:latin typeface="Courier New"/>
                <a:ea typeface="Calibri"/>
                <a:cs typeface="Times New Roman"/>
              </a:rPr>
              <a:t>so</a:t>
            </a:r>
            <a:r>
              <a:rPr lang="en-US" sz="1800" dirty="0" smtClean="0">
                <a:latin typeface="Courier New"/>
                <a:ea typeface="Calibri"/>
                <a:cs typeface="Times New Roman"/>
              </a:rPr>
              <a:t>cial and </a:t>
            </a:r>
            <a:r>
              <a:rPr lang="en-US" sz="1800" dirty="0">
                <a:latin typeface="Courier New"/>
                <a:ea typeface="Calibri"/>
                <a:cs typeface="Times New Roman"/>
              </a:rPr>
              <a:t>.</a:t>
            </a:r>
            <a:r>
              <a:rPr lang="en-US" sz="1800" dirty="0" err="1">
                <a:latin typeface="Courier New"/>
                <a:ea typeface="Calibri"/>
                <a:cs typeface="Times New Roman"/>
              </a:rPr>
              <a:t>hhhh</a:t>
            </a:r>
            <a:r>
              <a:rPr lang="en-US" sz="1800" dirty="0">
                <a:latin typeface="Courier New"/>
                <a:ea typeface="Calibri"/>
                <a:cs typeface="Times New Roman"/>
              </a:rPr>
              <a:t> &gt;you know&lt; get </a:t>
            </a:r>
            <a:r>
              <a:rPr lang="en-US" sz="1800" u="sng" dirty="0">
                <a:latin typeface="Courier New"/>
                <a:ea typeface="Calibri"/>
                <a:cs typeface="Times New Roman"/>
              </a:rPr>
              <a:t>ou</a:t>
            </a:r>
            <a:r>
              <a:rPr lang="en-US" sz="1800" dirty="0">
                <a:latin typeface="Courier New"/>
                <a:ea typeface="Calibri"/>
                <a:cs typeface="Times New Roman"/>
              </a:rPr>
              <a:t>t and that sort </a:t>
            </a:r>
            <a:endParaRPr lang="en-US" sz="1800" dirty="0" smtClean="0">
              <a:latin typeface="Courier New"/>
              <a:ea typeface="Calibri"/>
              <a:cs typeface="Times New Roman"/>
            </a:endParaRPr>
          </a:p>
          <a:p>
            <a:pPr marR="600710">
              <a:spcAft>
                <a:spcPts val="0"/>
              </a:spcAft>
              <a:buAutoNum type="arabicPlain" startAt="117"/>
            </a:pPr>
            <a:r>
              <a:rPr lang="en-US" sz="1800" dirty="0" smtClean="0">
                <a:latin typeface="Courier New"/>
                <a:ea typeface="Calibri"/>
                <a:cs typeface="Times New Roman"/>
              </a:rPr>
              <a:t>      of thing.=[</a:t>
            </a:r>
            <a:r>
              <a:rPr lang="en-US" sz="1800" dirty="0">
                <a:latin typeface="Courier New"/>
                <a:ea typeface="Calibri"/>
                <a:cs typeface="Times New Roman"/>
              </a:rPr>
              <a:t>An I </a:t>
            </a:r>
            <a:r>
              <a:rPr lang="en-US" sz="1800" u="sng" dirty="0">
                <a:latin typeface="Courier New"/>
                <a:ea typeface="Calibri"/>
                <a:cs typeface="Times New Roman"/>
              </a:rPr>
              <a:t>ca</a:t>
            </a:r>
            <a:r>
              <a:rPr lang="en-US" sz="1800" dirty="0">
                <a:latin typeface="Courier New"/>
                <a:ea typeface="Calibri"/>
                <a:cs typeface="Times New Roman"/>
              </a:rPr>
              <a:t>n’t always] meet their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119 </a:t>
            </a:r>
            <a:r>
              <a:rPr lang="en-US" sz="1800" dirty="0" err="1" smtClean="0">
                <a:latin typeface="Courier New"/>
                <a:ea typeface="Calibri"/>
                <a:cs typeface="Times New Roman"/>
              </a:rPr>
              <a:t>Th</a:t>
            </a:r>
            <a:r>
              <a:rPr lang="en-US" sz="1800" dirty="0" smtClean="0">
                <a:latin typeface="Courier New"/>
                <a:ea typeface="Calibri"/>
                <a:cs typeface="Times New Roman"/>
              </a:rPr>
              <a:t>:            [(               </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120 Cl:  </a:t>
            </a:r>
            <a:r>
              <a:rPr lang="en-US" sz="1800" dirty="0" err="1" smtClean="0">
                <a:latin typeface="Courier New"/>
                <a:ea typeface="Calibri"/>
                <a:cs typeface="Times New Roman"/>
              </a:rPr>
              <a:t>expecta</a:t>
            </a:r>
            <a:r>
              <a:rPr lang="en-US" sz="1800" dirty="0" smtClean="0">
                <a:latin typeface="Courier New"/>
                <a:ea typeface="Calibri"/>
                <a:cs typeface="Times New Roman"/>
              </a:rPr>
              <a:t>[</a:t>
            </a:r>
            <a:r>
              <a:rPr lang="en-US" sz="1800" dirty="0" err="1" smtClean="0">
                <a:latin typeface="Courier New"/>
                <a:ea typeface="Calibri"/>
                <a:cs typeface="Times New Roman"/>
              </a:rPr>
              <a:t>tions</a:t>
            </a:r>
            <a:r>
              <a:rPr lang="en-US" sz="1800" dirty="0">
                <a:latin typeface="Courier New"/>
                <a:ea typeface="Calibri"/>
                <a:cs typeface="Times New Roman"/>
              </a:rPr>
              <a:t>.]</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121             [ </a:t>
            </a:r>
            <a:r>
              <a:rPr lang="en-US" sz="1800" dirty="0">
                <a:latin typeface="Courier New"/>
                <a:ea typeface="Calibri"/>
                <a:cs typeface="Times New Roman"/>
              </a:rPr>
              <a:t>Yeah.]</a:t>
            </a:r>
            <a:endParaRPr lang="en-GB" sz="1800" dirty="0">
              <a:latin typeface="Calibri"/>
              <a:ea typeface="Calibri"/>
              <a:cs typeface="Times New Roman"/>
            </a:endParaRPr>
          </a:p>
          <a:p>
            <a:pPr marL="0" indent="0">
              <a:spcBef>
                <a:spcPts val="0"/>
              </a:spcBef>
              <a:buNone/>
            </a:pPr>
            <a:r>
              <a:rPr lang="en-GB" sz="1800" dirty="0" smtClean="0"/>
              <a:t>  </a:t>
            </a:r>
            <a:endParaRPr lang="en-GB" sz="1800" dirty="0"/>
          </a:p>
        </p:txBody>
      </p:sp>
    </p:spTree>
    <p:extLst>
      <p:ext uri="{BB962C8B-B14F-4D97-AF65-F5344CB8AC3E}">
        <p14:creationId xmlns:p14="http://schemas.microsoft.com/office/powerpoint/2010/main" val="1297813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reference - </a:t>
            </a:r>
            <a:r>
              <a:rPr lang="en-GB" dirty="0"/>
              <a:t>Extract 2: </a:t>
            </a:r>
            <a:r>
              <a:rPr lang="en-GB" dirty="0" smtClean="0"/>
              <a:t>1064 (4)</a:t>
            </a:r>
            <a:endParaRPr lang="en-GB" dirty="0"/>
          </a:p>
        </p:txBody>
      </p:sp>
      <p:sp>
        <p:nvSpPr>
          <p:cNvPr id="3" name="Content Placeholder 2"/>
          <p:cNvSpPr>
            <a:spLocks noGrp="1"/>
          </p:cNvSpPr>
          <p:nvPr>
            <p:ph idx="1"/>
          </p:nvPr>
        </p:nvSpPr>
        <p:spPr>
          <a:xfrm>
            <a:off x="330200" y="1700809"/>
            <a:ext cx="10146456" cy="4465042"/>
          </a:xfrm>
        </p:spPr>
        <p:txBody>
          <a:bodyPr/>
          <a:lstStyle/>
          <a:p>
            <a:pPr marL="0" marR="600710" indent="0">
              <a:spcBef>
                <a:spcPts val="0"/>
              </a:spcBef>
              <a:spcAft>
                <a:spcPts val="0"/>
              </a:spcAft>
              <a:buNone/>
            </a:pPr>
            <a:r>
              <a:rPr lang="en-US" sz="1800" dirty="0" smtClean="0">
                <a:latin typeface="Courier New"/>
                <a:ea typeface="Calibri"/>
                <a:cs typeface="Times New Roman"/>
              </a:rPr>
              <a:t>122 Cl: .</a:t>
            </a:r>
            <a:r>
              <a:rPr lang="en-US" sz="1800" dirty="0" err="1">
                <a:latin typeface="Courier New"/>
                <a:ea typeface="Calibri"/>
                <a:cs typeface="Times New Roman"/>
              </a:rPr>
              <a:t>sff</a:t>
            </a:r>
            <a:r>
              <a:rPr lang="en-US" sz="1800" dirty="0">
                <a:latin typeface="Courier New"/>
                <a:ea typeface="Calibri"/>
                <a:cs typeface="Times New Roman"/>
              </a:rPr>
              <a:t> </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123 </a:t>
            </a:r>
            <a:r>
              <a:rPr lang="en-US" sz="1800" dirty="0">
                <a:latin typeface="Courier New"/>
                <a:ea typeface="Calibri"/>
                <a:cs typeface="Times New Roman"/>
              </a:rPr>
              <a:t>	</a:t>
            </a:r>
            <a:r>
              <a:rPr lang="en-US" sz="1800" dirty="0" smtClean="0">
                <a:latin typeface="Courier New"/>
                <a:ea typeface="Calibri"/>
                <a:cs typeface="Times New Roman"/>
              </a:rPr>
              <a:t>  (</a:t>
            </a:r>
            <a:r>
              <a:rPr lang="en-US" sz="1800" dirty="0">
                <a:latin typeface="Courier New"/>
                <a:ea typeface="Calibri"/>
                <a:cs typeface="Times New Roman"/>
              </a:rPr>
              <a:t>0.2)</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124 </a:t>
            </a:r>
            <a:r>
              <a:rPr lang="en-US" sz="1800" dirty="0" err="1" smtClean="0">
                <a:latin typeface="Courier New"/>
                <a:ea typeface="Calibri"/>
                <a:cs typeface="Times New Roman"/>
              </a:rPr>
              <a:t>Th</a:t>
            </a:r>
            <a:r>
              <a:rPr lang="en-US" sz="1800" dirty="0" smtClean="0">
                <a:latin typeface="Courier New"/>
                <a:ea typeface="Calibri"/>
                <a:cs typeface="Times New Roman"/>
              </a:rPr>
              <a:t>:  &gt;</a:t>
            </a:r>
            <a:r>
              <a:rPr lang="en-US" sz="1800" dirty="0">
                <a:latin typeface="Courier New"/>
                <a:ea typeface="Calibri"/>
                <a:cs typeface="Times New Roman"/>
              </a:rPr>
              <a:t>An are you okay with that?&lt;</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125</a:t>
            </a:r>
            <a:r>
              <a:rPr lang="en-US" sz="1800" dirty="0">
                <a:latin typeface="Courier New"/>
                <a:ea typeface="Calibri"/>
                <a:cs typeface="Times New Roman"/>
              </a:rPr>
              <a:t>	</a:t>
            </a:r>
            <a:r>
              <a:rPr lang="en-US" sz="1800" dirty="0" smtClean="0">
                <a:latin typeface="Courier New"/>
                <a:ea typeface="Calibri"/>
                <a:cs typeface="Times New Roman"/>
              </a:rPr>
              <a:t>  (</a:t>
            </a:r>
            <a:r>
              <a:rPr lang="en-US" sz="1800" dirty="0">
                <a:latin typeface="Courier New"/>
                <a:ea typeface="Calibri"/>
                <a:cs typeface="Times New Roman"/>
              </a:rPr>
              <a:t>0.2)</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126 Cl:  </a:t>
            </a:r>
            <a:r>
              <a:rPr lang="en-US" sz="1800" u="sng" dirty="0" smtClean="0">
                <a:latin typeface="Courier New"/>
                <a:ea typeface="Calibri"/>
                <a:cs typeface="Times New Roman"/>
              </a:rPr>
              <a:t>Y</a:t>
            </a:r>
            <a:r>
              <a:rPr lang="en-US" sz="1800" dirty="0" smtClean="0">
                <a:latin typeface="Courier New"/>
                <a:ea typeface="Calibri"/>
                <a:cs typeface="Times New Roman"/>
              </a:rPr>
              <a:t>es </a:t>
            </a:r>
            <a:r>
              <a:rPr lang="en-US" sz="1800" dirty="0">
                <a:latin typeface="Courier New"/>
                <a:ea typeface="Calibri"/>
                <a:cs typeface="Times New Roman"/>
              </a:rPr>
              <a:t>an th</a:t>
            </a:r>
            <a:r>
              <a:rPr lang="en-US" sz="1800" u="sng" dirty="0">
                <a:latin typeface="Courier New"/>
                <a:ea typeface="Calibri"/>
                <a:cs typeface="Times New Roman"/>
              </a:rPr>
              <a:t>ey</a:t>
            </a:r>
            <a:r>
              <a:rPr lang="en-US" sz="1800" dirty="0">
                <a:latin typeface="Courier New"/>
                <a:ea typeface="Calibri"/>
                <a:cs typeface="Times New Roman"/>
              </a:rPr>
              <a:t> understand.=[I </a:t>
            </a:r>
            <a:r>
              <a:rPr lang="en-US" sz="1800" dirty="0" smtClean="0">
                <a:latin typeface="Courier New"/>
                <a:ea typeface="Calibri"/>
                <a:cs typeface="Times New Roman"/>
              </a:rPr>
              <a:t>just]say </a:t>
            </a:r>
            <a:r>
              <a:rPr lang="en-US" sz="1800" dirty="0">
                <a:latin typeface="Courier New"/>
                <a:ea typeface="Calibri"/>
                <a:cs typeface="Times New Roman"/>
              </a:rPr>
              <a:t>to </a:t>
            </a:r>
            <a:r>
              <a:rPr lang="en-US" sz="1800" dirty="0" smtClean="0">
                <a:latin typeface="Courier New"/>
                <a:ea typeface="Calibri"/>
                <a:cs typeface="Times New Roman"/>
              </a:rPr>
              <a:t>them</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127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dirty="0">
                <a:latin typeface="Courier New"/>
                <a:ea typeface="Calibri"/>
                <a:cs typeface="Times New Roman"/>
              </a:rPr>
              <a:t>		      </a:t>
            </a:r>
            <a:r>
              <a:rPr lang="en-US" sz="1800" dirty="0" smtClean="0">
                <a:latin typeface="Courier New"/>
                <a:ea typeface="Calibri"/>
                <a:cs typeface="Times New Roman"/>
              </a:rPr>
              <a:t>       [°</a:t>
            </a:r>
            <a:r>
              <a:rPr lang="en-US" sz="1800" dirty="0">
                <a:latin typeface="Courier New"/>
                <a:ea typeface="Calibri"/>
                <a:cs typeface="Times New Roman"/>
              </a:rPr>
              <a:t>Yeah.°]</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128 Cl: </a:t>
            </a:r>
            <a:r>
              <a:rPr lang="en-US" sz="1800" dirty="0">
                <a:latin typeface="Courier New"/>
                <a:ea typeface="Calibri"/>
                <a:cs typeface="Times New Roman"/>
              </a:rPr>
              <a:t>‘today’s a bad day an, (0.2)’</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129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dirty="0" err="1">
                <a:latin typeface="Courier New"/>
                <a:ea typeface="Calibri"/>
                <a:cs typeface="Times New Roman"/>
              </a:rPr>
              <a:t>Ye:ah</a:t>
            </a:r>
            <a:r>
              <a:rPr lang="en-US" sz="1800" dirty="0">
                <a:latin typeface="Courier New"/>
                <a:ea typeface="Calibri"/>
                <a:cs typeface="Times New Roman"/>
              </a:rPr>
              <a:t>,°</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130 Cl:  You </a:t>
            </a:r>
            <a:r>
              <a:rPr lang="en-US" sz="1800" dirty="0">
                <a:latin typeface="Courier New"/>
                <a:ea typeface="Calibri"/>
                <a:cs typeface="Times New Roman"/>
              </a:rPr>
              <a:t>know</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131 </a:t>
            </a:r>
            <a:r>
              <a:rPr lang="en-US" sz="1800" dirty="0">
                <a:latin typeface="Courier New"/>
                <a:ea typeface="Calibri"/>
                <a:cs typeface="Times New Roman"/>
              </a:rPr>
              <a:t>	</a:t>
            </a:r>
            <a:r>
              <a:rPr lang="en-US" sz="1800" dirty="0" smtClean="0">
                <a:latin typeface="Courier New"/>
                <a:ea typeface="Calibri"/>
                <a:cs typeface="Times New Roman"/>
              </a:rPr>
              <a:t>  (</a:t>
            </a:r>
            <a:r>
              <a:rPr lang="en-US" sz="1800" dirty="0">
                <a:latin typeface="Courier New"/>
                <a:ea typeface="Calibri"/>
                <a:cs typeface="Times New Roman"/>
              </a:rPr>
              <a:t>1.0)</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132 </a:t>
            </a:r>
            <a:r>
              <a:rPr lang="en-US" sz="1800" dirty="0" err="1" smtClean="0">
                <a:latin typeface="Courier New"/>
                <a:ea typeface="Calibri"/>
                <a:cs typeface="Times New Roman"/>
              </a:rPr>
              <a:t>Th</a:t>
            </a:r>
            <a:r>
              <a:rPr lang="en-US" sz="1800" dirty="0" smtClean="0">
                <a:latin typeface="Courier New"/>
                <a:ea typeface="Calibri"/>
                <a:cs typeface="Times New Roman"/>
              </a:rPr>
              <a:t>:  Okay</a:t>
            </a:r>
            <a:r>
              <a:rPr lang="en-US" sz="1800" dirty="0">
                <a:latin typeface="Courier New"/>
                <a:ea typeface="Calibri"/>
                <a:cs typeface="Times New Roman"/>
              </a:rPr>
              <a:t>.&lt;So tell me about your: your: </a:t>
            </a:r>
            <a:r>
              <a:rPr lang="en-US" sz="1800" u="sng" dirty="0">
                <a:latin typeface="Courier New"/>
                <a:ea typeface="Calibri"/>
                <a:cs typeface="Times New Roman"/>
              </a:rPr>
              <a:t>s</a:t>
            </a:r>
            <a:r>
              <a:rPr lang="en-US" sz="1800" dirty="0">
                <a:latin typeface="Courier New"/>
                <a:ea typeface="Calibri"/>
                <a:cs typeface="Times New Roman"/>
              </a:rPr>
              <a:t>ocial world… </a:t>
            </a:r>
            <a:endParaRPr lang="en-GB" sz="2400" dirty="0">
              <a:latin typeface="Calibri"/>
              <a:ea typeface="Calibri"/>
              <a:cs typeface="Times New Roman"/>
            </a:endParaRPr>
          </a:p>
          <a:p>
            <a:pPr marL="0" indent="0">
              <a:spcBef>
                <a:spcPts val="0"/>
              </a:spcBef>
              <a:buNone/>
            </a:pPr>
            <a:r>
              <a:rPr lang="en-GB" sz="1800" dirty="0" smtClean="0"/>
              <a:t>  </a:t>
            </a:r>
            <a:endParaRPr lang="en-GB" sz="1800" dirty="0"/>
          </a:p>
        </p:txBody>
      </p:sp>
    </p:spTree>
    <p:extLst>
      <p:ext uri="{BB962C8B-B14F-4D97-AF65-F5344CB8AC3E}">
        <p14:creationId xmlns:p14="http://schemas.microsoft.com/office/powerpoint/2010/main" val="2398801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10168" y="1700808"/>
            <a:ext cx="7794280" cy="1944216"/>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3635896" y="3645024"/>
            <a:ext cx="4968552" cy="360040"/>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810168" y="4157464"/>
            <a:ext cx="4968552" cy="360040"/>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827584" y="5013176"/>
            <a:ext cx="7272808" cy="11521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smtClean="0"/>
              <a:t>Implicit reference - </a:t>
            </a:r>
            <a:r>
              <a:rPr lang="en-GB" dirty="0"/>
              <a:t>Extract 2: </a:t>
            </a:r>
            <a:r>
              <a:rPr lang="en-GB" dirty="0" smtClean="0"/>
              <a:t>1064 (1)</a:t>
            </a:r>
            <a:endParaRPr lang="en-GB" dirty="0"/>
          </a:p>
        </p:txBody>
      </p:sp>
      <p:sp>
        <p:nvSpPr>
          <p:cNvPr id="3" name="Content Placeholder 2"/>
          <p:cNvSpPr>
            <a:spLocks noGrp="1"/>
          </p:cNvSpPr>
          <p:nvPr>
            <p:ph idx="1"/>
          </p:nvPr>
        </p:nvSpPr>
        <p:spPr>
          <a:xfrm>
            <a:off x="330200" y="1700809"/>
            <a:ext cx="8813800" cy="4465042"/>
          </a:xfrm>
        </p:spPr>
        <p:txBody>
          <a:bodyPr/>
          <a:lstStyle/>
          <a:p>
            <a:pPr marL="0" marR="600710" indent="0">
              <a:spcBef>
                <a:spcPts val="0"/>
              </a:spcBef>
              <a:spcAft>
                <a:spcPts val="0"/>
              </a:spcAft>
              <a:buNone/>
            </a:pPr>
            <a:r>
              <a:rPr lang="en-US" sz="1800" dirty="0" smtClean="0">
                <a:latin typeface="Courier New"/>
                <a:ea typeface="Calibri"/>
                <a:cs typeface="Times New Roman"/>
              </a:rPr>
              <a:t>75 Cl</a:t>
            </a:r>
            <a:r>
              <a:rPr lang="en-US" sz="1800" dirty="0">
                <a:latin typeface="Courier New"/>
                <a:ea typeface="Calibri"/>
                <a:cs typeface="Times New Roman"/>
              </a:rPr>
              <a:t>:	I </a:t>
            </a:r>
            <a:r>
              <a:rPr lang="en-US" sz="1800" dirty="0" err="1">
                <a:latin typeface="Courier New"/>
                <a:ea typeface="Calibri"/>
                <a:cs typeface="Times New Roman"/>
              </a:rPr>
              <a:t>th↑ink</a:t>
            </a:r>
            <a:r>
              <a:rPr lang="en-US" sz="1800" dirty="0">
                <a:latin typeface="Courier New"/>
                <a:ea typeface="Calibri"/>
                <a:cs typeface="Times New Roman"/>
              </a:rPr>
              <a:t> I’m s:lightly more on the, </a:t>
            </a:r>
            <a:r>
              <a:rPr lang="en-US" sz="1800" dirty="0" err="1">
                <a:latin typeface="Courier New"/>
                <a:ea typeface="Calibri"/>
                <a:cs typeface="Times New Roman"/>
              </a:rPr>
              <a:t>hh</a:t>
            </a:r>
            <a:r>
              <a:rPr lang="en-US" sz="1800" dirty="0">
                <a:latin typeface="Courier New"/>
                <a:ea typeface="Calibri"/>
                <a:cs typeface="Times New Roman"/>
              </a:rPr>
              <a:t> I wouldn’t </a:t>
            </a:r>
            <a:endParaRPr lang="en-US" sz="1800" dirty="0" smtClean="0">
              <a:latin typeface="Courier New"/>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76	say </a:t>
            </a:r>
            <a:r>
              <a:rPr lang="en-US" sz="1800" u="sng" dirty="0">
                <a:latin typeface="Courier New"/>
                <a:ea typeface="Calibri"/>
                <a:cs typeface="Times New Roman"/>
              </a:rPr>
              <a:t>po</a:t>
            </a:r>
            <a:r>
              <a:rPr lang="en-US" sz="1800" dirty="0">
                <a:latin typeface="Courier New"/>
                <a:ea typeface="Calibri"/>
                <a:cs typeface="Times New Roman"/>
              </a:rPr>
              <a:t>sitive but </a:t>
            </a:r>
            <a:r>
              <a:rPr lang="en-US" sz="1800" dirty="0" err="1">
                <a:latin typeface="Courier New"/>
                <a:ea typeface="Calibri"/>
                <a:cs typeface="Times New Roman"/>
              </a:rPr>
              <a:t>optim↓istic</a:t>
            </a:r>
            <a:r>
              <a:rPr lang="en-US" sz="1800" dirty="0">
                <a:latin typeface="Courier New"/>
                <a:ea typeface="Calibri"/>
                <a:cs typeface="Times New Roman"/>
              </a:rPr>
              <a:t> [side.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77 </a:t>
            </a:r>
            <a:r>
              <a:rPr lang="en-US" sz="1800" dirty="0" err="1" smtClean="0">
                <a:latin typeface="Courier New"/>
                <a:ea typeface="Calibri"/>
                <a:cs typeface="Times New Roman"/>
              </a:rPr>
              <a:t>Th</a:t>
            </a:r>
            <a:r>
              <a:rPr lang="en-US" sz="1800" dirty="0">
                <a:latin typeface="Courier New"/>
                <a:ea typeface="Calibri"/>
                <a:cs typeface="Times New Roman"/>
              </a:rPr>
              <a:t>:	                        </a:t>
            </a:r>
            <a:r>
              <a:rPr lang="en-US" sz="1800" dirty="0" smtClean="0">
                <a:latin typeface="Courier New"/>
                <a:ea typeface="Calibri"/>
                <a:cs typeface="Times New Roman"/>
              </a:rPr>
              <a:t>     </a:t>
            </a:r>
            <a:r>
              <a:rPr lang="en-US" sz="1800" dirty="0">
                <a:latin typeface="Courier New"/>
                <a:ea typeface="Calibri"/>
                <a:cs typeface="Times New Roman"/>
              </a:rPr>
              <a:t>[&gt;Okay.&lt;]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78</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79 </a:t>
            </a:r>
            <a:r>
              <a:rPr lang="en-US" sz="1800" dirty="0" err="1" smtClean="0">
                <a:latin typeface="Courier New"/>
                <a:ea typeface="Calibri"/>
                <a:cs typeface="Times New Roman"/>
              </a:rPr>
              <a:t>Th</a:t>
            </a:r>
            <a:r>
              <a:rPr lang="en-US" sz="1800" dirty="0">
                <a:latin typeface="Courier New"/>
                <a:ea typeface="Calibri"/>
                <a:cs typeface="Times New Roman"/>
              </a:rPr>
              <a:t>:	↑Okay.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80</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81 Cl</a:t>
            </a:r>
            <a:r>
              <a:rPr lang="en-US" sz="1800" dirty="0">
                <a:latin typeface="Courier New"/>
                <a:ea typeface="Calibri"/>
                <a:cs typeface="Times New Roman"/>
              </a:rPr>
              <a:t>:	Than </a:t>
            </a:r>
            <a:r>
              <a:rPr lang="en-US" sz="1800" dirty="0" err="1">
                <a:latin typeface="Courier New"/>
                <a:ea typeface="Calibri"/>
                <a:cs typeface="Times New Roman"/>
              </a:rPr>
              <a:t>hh</a:t>
            </a:r>
            <a:r>
              <a:rPr lang="en-US" sz="1800" dirty="0">
                <a:latin typeface="Courier New"/>
                <a:ea typeface="Calibri"/>
                <a:cs typeface="Times New Roman"/>
              </a:rPr>
              <a:t> negative. [</a:t>
            </a:r>
            <a:r>
              <a:rPr lang="en-US" sz="1800" dirty="0" err="1">
                <a:latin typeface="Courier New"/>
                <a:ea typeface="Calibri"/>
                <a:cs typeface="Times New Roman"/>
              </a:rPr>
              <a:t>hh</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82 </a:t>
            </a:r>
            <a:r>
              <a:rPr lang="en-US" sz="1800" dirty="0" err="1" smtClean="0">
                <a:latin typeface="Courier New"/>
                <a:ea typeface="Calibri"/>
                <a:cs typeface="Times New Roman"/>
              </a:rPr>
              <a:t>Th</a:t>
            </a:r>
            <a:r>
              <a:rPr lang="en-US" sz="1800" dirty="0">
                <a:latin typeface="Courier New"/>
                <a:ea typeface="Calibri"/>
                <a:cs typeface="Times New Roman"/>
              </a:rPr>
              <a:t>:	                  [&gt;</a:t>
            </a:r>
            <a:r>
              <a:rPr lang="en-US" sz="1800" dirty="0" err="1">
                <a:latin typeface="Courier New"/>
                <a:ea typeface="Calibri"/>
                <a:cs typeface="Times New Roman"/>
              </a:rPr>
              <a:t>W’ll</a:t>
            </a:r>
            <a:r>
              <a:rPr lang="en-US" sz="1800" dirty="0">
                <a:latin typeface="Courier New"/>
                <a:ea typeface="Calibri"/>
                <a:cs typeface="Times New Roman"/>
              </a:rPr>
              <a:t> you] sound like </a:t>
            </a:r>
            <a:r>
              <a:rPr lang="en-US" sz="1800" dirty="0" smtClean="0">
                <a:latin typeface="Courier New"/>
                <a:ea typeface="Calibri"/>
                <a:cs typeface="Times New Roman"/>
              </a:rPr>
              <a:t>a r</a:t>
            </a:r>
            <a:r>
              <a:rPr lang="en-US" sz="1800" u="sng" dirty="0" smtClean="0">
                <a:latin typeface="Courier New"/>
                <a:ea typeface="Calibri"/>
                <a:cs typeface="Times New Roman"/>
              </a:rPr>
              <a:t>e</a:t>
            </a:r>
            <a:r>
              <a:rPr lang="en-US" sz="1800" dirty="0" smtClean="0">
                <a:latin typeface="Courier New"/>
                <a:ea typeface="Calibri"/>
                <a:cs typeface="Times New Roman"/>
              </a:rPr>
              <a:t>alist</a:t>
            </a:r>
            <a:r>
              <a:rPr lang="en-US" sz="1800" dirty="0">
                <a:latin typeface="Courier New"/>
                <a:ea typeface="Calibri"/>
                <a:cs typeface="Times New Roman"/>
              </a:rPr>
              <a:t>.&lt;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83</a:t>
            </a:r>
            <a:r>
              <a:rPr lang="en-US" sz="1800" dirty="0">
                <a:latin typeface="Courier New"/>
                <a:ea typeface="Calibri"/>
                <a:cs typeface="Times New Roman"/>
              </a:rPr>
              <a:t>	(0.2)</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84 Cl</a:t>
            </a:r>
            <a:r>
              <a:rPr lang="en-US" sz="1800" dirty="0">
                <a:latin typeface="Courier New"/>
                <a:ea typeface="Calibri"/>
                <a:cs typeface="Times New Roman"/>
              </a:rPr>
              <a:t>:	°eh.° Yeah I think I ↓am.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85 </a:t>
            </a:r>
            <a:r>
              <a:rPr lang="en-US" sz="1800" dirty="0" err="1" smtClean="0">
                <a:latin typeface="Courier New"/>
                <a:ea typeface="Calibri"/>
                <a:cs typeface="Times New Roman"/>
              </a:rPr>
              <a:t>Th</a:t>
            </a:r>
            <a:r>
              <a:rPr lang="en-US" sz="1800" dirty="0">
                <a:latin typeface="Courier New"/>
                <a:ea typeface="Calibri"/>
                <a:cs typeface="Times New Roman"/>
              </a:rPr>
              <a:t>:	Okay.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86 Cl</a:t>
            </a:r>
            <a:r>
              <a:rPr lang="en-US" sz="1800" dirty="0">
                <a:latin typeface="Courier New"/>
                <a:ea typeface="Calibri"/>
                <a:cs typeface="Times New Roman"/>
              </a:rPr>
              <a:t>:	&gt;Yeah&lt;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87 </a:t>
            </a:r>
            <a:r>
              <a:rPr lang="en-US" sz="1800" dirty="0" err="1" smtClean="0">
                <a:latin typeface="Courier New"/>
                <a:ea typeface="Calibri"/>
                <a:cs typeface="Times New Roman"/>
              </a:rPr>
              <a:t>Th</a:t>
            </a:r>
            <a:r>
              <a:rPr lang="en-US" sz="1800" dirty="0">
                <a:latin typeface="Courier New"/>
                <a:ea typeface="Calibri"/>
                <a:cs typeface="Times New Roman"/>
              </a:rPr>
              <a:t>:	°Okay.° .HH A::nd that’s the &gt;sort of&lt; (0.2) </a:t>
            </a:r>
            <a:r>
              <a:rPr lang="en-US" sz="1800" dirty="0" err="1">
                <a:latin typeface="Courier New"/>
                <a:ea typeface="Calibri"/>
                <a:cs typeface="Times New Roman"/>
              </a:rPr>
              <a:t>ba</a:t>
            </a:r>
            <a:r>
              <a:rPr lang="en-US" sz="1800" dirty="0">
                <a:latin typeface="Courier New"/>
                <a:ea typeface="Calibri"/>
                <a:cs typeface="Times New Roman"/>
              </a:rPr>
              <a:t>::d </a:t>
            </a:r>
            <a:r>
              <a:rPr lang="en-US" sz="1800" dirty="0" smtClean="0">
                <a:latin typeface="Courier New"/>
                <a:ea typeface="Calibri"/>
                <a:cs typeface="Times New Roman"/>
              </a:rPr>
              <a:t>88	days </a:t>
            </a:r>
            <a:r>
              <a:rPr lang="en-US" sz="1800" dirty="0">
                <a:latin typeface="Courier New"/>
                <a:ea typeface="Calibri"/>
                <a:cs typeface="Times New Roman"/>
              </a:rPr>
              <a:t>&gt;sort of&lt; </a:t>
            </a:r>
            <a:r>
              <a:rPr lang="en-US" sz="1800" u="sng" dirty="0">
                <a:latin typeface="Courier New"/>
                <a:ea typeface="Calibri"/>
                <a:cs typeface="Times New Roman"/>
              </a:rPr>
              <a:t>l</a:t>
            </a:r>
            <a:r>
              <a:rPr lang="en-US" sz="1800" dirty="0">
                <a:latin typeface="Courier New"/>
                <a:ea typeface="Calibri"/>
                <a:cs typeface="Times New Roman"/>
              </a:rPr>
              <a:t>ow days and high d</a:t>
            </a:r>
            <a:r>
              <a:rPr lang="en-US" sz="1800" u="sng" dirty="0">
                <a:latin typeface="Courier New"/>
                <a:ea typeface="Calibri"/>
                <a:cs typeface="Times New Roman"/>
              </a:rPr>
              <a:t>a</a:t>
            </a:r>
            <a:r>
              <a:rPr lang="en-US" sz="1800" dirty="0">
                <a:latin typeface="Courier New"/>
                <a:ea typeface="Calibri"/>
                <a:cs typeface="Times New Roman"/>
              </a:rPr>
              <a:t>ys an: </a:t>
            </a:r>
            <a:endParaRPr lang="en-US" sz="1800" dirty="0" smtClean="0">
              <a:latin typeface="Courier New"/>
              <a:ea typeface="Calibri"/>
              <a:cs typeface="Times New Roman"/>
            </a:endParaRPr>
          </a:p>
          <a:p>
            <a:pPr marR="600710">
              <a:spcBef>
                <a:spcPts val="0"/>
              </a:spcBef>
              <a:spcAft>
                <a:spcPts val="0"/>
              </a:spcAft>
              <a:buAutoNum type="arabicPlain" startAt="89"/>
            </a:pPr>
            <a:r>
              <a:rPr lang="en-US" sz="1800" dirty="0" smtClean="0">
                <a:latin typeface="Courier New"/>
                <a:ea typeface="Calibri"/>
                <a:cs typeface="Times New Roman"/>
              </a:rPr>
              <a:t>    mediocre</a:t>
            </a:r>
            <a:r>
              <a:rPr lang="en-US" sz="1800" dirty="0">
                <a:latin typeface="Courier New"/>
                <a:ea typeface="Calibri"/>
                <a:cs typeface="Times New Roman"/>
              </a:rPr>
              <a:t>?=</a:t>
            </a:r>
            <a:r>
              <a:rPr lang="en-US" sz="1800" dirty="0" err="1">
                <a:latin typeface="Courier New"/>
                <a:ea typeface="Calibri"/>
                <a:cs typeface="Times New Roman"/>
              </a:rPr>
              <a:t>s’that’s</a:t>
            </a:r>
            <a:r>
              <a:rPr lang="en-US" sz="1800" dirty="0">
                <a:latin typeface="Courier New"/>
                <a:ea typeface="Calibri"/>
                <a:cs typeface="Times New Roman"/>
              </a:rPr>
              <a:t>: really </a:t>
            </a:r>
            <a:r>
              <a:rPr lang="en-US" sz="1800" u="sng" dirty="0">
                <a:latin typeface="Courier New"/>
                <a:ea typeface="Calibri"/>
                <a:cs typeface="Times New Roman"/>
              </a:rPr>
              <a:t>gr</a:t>
            </a:r>
            <a:r>
              <a:rPr lang="en-US" sz="1800" dirty="0">
                <a:latin typeface="Courier New"/>
                <a:ea typeface="Calibri"/>
                <a:cs typeface="Times New Roman"/>
              </a:rPr>
              <a:t>eat to </a:t>
            </a:r>
            <a:r>
              <a:rPr lang="en-US" sz="1800" u="sng" dirty="0">
                <a:latin typeface="Courier New"/>
                <a:ea typeface="Calibri"/>
                <a:cs typeface="Times New Roman"/>
              </a:rPr>
              <a:t>ha</a:t>
            </a:r>
            <a:r>
              <a:rPr lang="en-US" sz="1800" dirty="0">
                <a:latin typeface="Courier New"/>
                <a:ea typeface="Calibri"/>
                <a:cs typeface="Times New Roman"/>
              </a:rPr>
              <a:t>ve (</a:t>
            </a:r>
            <a:r>
              <a:rPr lang="en-US" sz="1800" dirty="0" smtClean="0">
                <a:latin typeface="Courier New"/>
                <a:ea typeface="Calibri"/>
                <a:cs typeface="Times New Roman"/>
              </a:rPr>
              <a:t>0.2)that </a:t>
            </a:r>
          </a:p>
          <a:p>
            <a:pPr marR="600710">
              <a:spcBef>
                <a:spcPts val="0"/>
              </a:spcBef>
              <a:spcAft>
                <a:spcPts val="0"/>
              </a:spcAft>
              <a:buAutoNum type="arabicPlain" startAt="89"/>
            </a:pPr>
            <a:r>
              <a:rPr lang="en-US" sz="1800" dirty="0" smtClean="0">
                <a:latin typeface="Courier New"/>
                <a:ea typeface="Calibri"/>
                <a:cs typeface="Times New Roman"/>
              </a:rPr>
              <a:t>	</a:t>
            </a:r>
            <a:r>
              <a:rPr lang="en-US" sz="1800" dirty="0" err="1" smtClean="0">
                <a:latin typeface="Courier New"/>
                <a:ea typeface="Calibri"/>
                <a:cs typeface="Times New Roman"/>
              </a:rPr>
              <a:t>ra</a:t>
            </a:r>
            <a:r>
              <a:rPr lang="en-US" sz="1800" u="sng" dirty="0" err="1" smtClean="0">
                <a:latin typeface="Courier New"/>
                <a:ea typeface="Calibri"/>
                <a:cs typeface="Times New Roman"/>
              </a:rPr>
              <a:t>:</a:t>
            </a:r>
            <a:r>
              <a:rPr lang="en-US" sz="1800" dirty="0" err="1" smtClean="0">
                <a:latin typeface="Courier New"/>
                <a:ea typeface="Calibri"/>
                <a:cs typeface="Times New Roman"/>
              </a:rPr>
              <a:t>nge</a:t>
            </a:r>
            <a:r>
              <a:rPr lang="en-US" sz="1800" dirty="0">
                <a:latin typeface="Courier New"/>
                <a:ea typeface="Calibri"/>
                <a:cs typeface="Times New Roman"/>
              </a:rPr>
              <a:t>? </a:t>
            </a:r>
            <a:endParaRPr lang="en-GB" sz="1800" dirty="0">
              <a:latin typeface="Calibri"/>
              <a:ea typeface="Calibri"/>
              <a:cs typeface="Times New Roman"/>
            </a:endParaRPr>
          </a:p>
          <a:p>
            <a:pPr marL="0" indent="0">
              <a:spcBef>
                <a:spcPts val="0"/>
              </a:spcBef>
              <a:buNone/>
            </a:pPr>
            <a:endParaRPr lang="en-GB" dirty="0"/>
          </a:p>
        </p:txBody>
      </p:sp>
    </p:spTree>
    <p:extLst>
      <p:ext uri="{BB962C8B-B14F-4D97-AF65-F5344CB8AC3E}">
        <p14:creationId xmlns:p14="http://schemas.microsoft.com/office/powerpoint/2010/main" val="340474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8" grpId="0" animBg="1"/>
      <p:bldP spid="8" grpId="1" animBg="1"/>
      <p:bldP spid="10" grpId="0" animBg="1"/>
      <p:bldP spid="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27584" y="2060848"/>
            <a:ext cx="7416824" cy="29523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827584" y="5260264"/>
            <a:ext cx="6768752" cy="360040"/>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827584" y="5620304"/>
            <a:ext cx="3528392" cy="25696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10000"/>
                  <a:lumOff val="90000"/>
                </a:schemeClr>
              </a:solidFill>
            </a:endParaRPr>
          </a:p>
        </p:txBody>
      </p:sp>
      <p:sp>
        <p:nvSpPr>
          <p:cNvPr id="3" name="Content Placeholder 2"/>
          <p:cNvSpPr>
            <a:spLocks noGrp="1"/>
          </p:cNvSpPr>
          <p:nvPr>
            <p:ph idx="1"/>
          </p:nvPr>
        </p:nvSpPr>
        <p:spPr>
          <a:xfrm>
            <a:off x="330200" y="1700809"/>
            <a:ext cx="8813800" cy="4465042"/>
          </a:xfrm>
        </p:spPr>
        <p:txBody>
          <a:bodyPr/>
          <a:lstStyle/>
          <a:p>
            <a:pPr marL="0" marR="600710" indent="0">
              <a:spcBef>
                <a:spcPts val="0"/>
              </a:spcBef>
              <a:spcAft>
                <a:spcPts val="0"/>
              </a:spcAft>
              <a:buNone/>
            </a:pPr>
            <a:r>
              <a:rPr lang="en-US" sz="1800" dirty="0" smtClean="0">
                <a:latin typeface="Courier New"/>
                <a:ea typeface="Calibri"/>
                <a:cs typeface="Times New Roman"/>
              </a:rPr>
              <a:t>91 Cl</a:t>
            </a:r>
            <a:r>
              <a:rPr lang="en-US" sz="1800" dirty="0">
                <a:latin typeface="Courier New"/>
                <a:ea typeface="Calibri"/>
                <a:cs typeface="Times New Roman"/>
              </a:rPr>
              <a:t>:	</a:t>
            </a:r>
            <a:r>
              <a:rPr lang="en-US" sz="1800" u="sng" dirty="0">
                <a:latin typeface="Courier New"/>
                <a:ea typeface="Calibri"/>
                <a:cs typeface="Times New Roman"/>
              </a:rPr>
              <a:t>Y</a:t>
            </a:r>
            <a:r>
              <a:rPr lang="en-US" sz="1800" dirty="0">
                <a:latin typeface="Courier New"/>
                <a:ea typeface="Calibri"/>
                <a:cs typeface="Times New Roman"/>
              </a:rPr>
              <a:t>es.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92 </a:t>
            </a:r>
            <a:r>
              <a:rPr lang="en-US" sz="1800" dirty="0" err="1" smtClean="0">
                <a:latin typeface="Courier New"/>
                <a:ea typeface="Calibri"/>
                <a:cs typeface="Times New Roman"/>
              </a:rPr>
              <a:t>Th</a:t>
            </a:r>
            <a:r>
              <a:rPr lang="en-US" sz="1800" dirty="0">
                <a:latin typeface="Courier New"/>
                <a:ea typeface="Calibri"/>
                <a:cs typeface="Times New Roman"/>
              </a:rPr>
              <a:t>:	‘cause you </a:t>
            </a:r>
            <a:r>
              <a:rPr lang="en-US" sz="1800" u="sng" dirty="0">
                <a:latin typeface="Courier New"/>
                <a:ea typeface="Calibri"/>
                <a:cs typeface="Times New Roman"/>
              </a:rPr>
              <a:t>do</a:t>
            </a:r>
            <a:r>
              <a:rPr lang="en-US" sz="1800" dirty="0">
                <a:latin typeface="Courier New"/>
                <a:ea typeface="Calibri"/>
                <a:cs typeface="Times New Roman"/>
              </a:rPr>
              <a:t> ↑need- I mean it ↑is °frightening: </a:t>
            </a:r>
            <a:endParaRPr lang="en-US" sz="1800" dirty="0" smtClean="0">
              <a:latin typeface="Courier New"/>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93	[</a:t>
            </a:r>
            <a:r>
              <a:rPr lang="en-US" sz="1800" dirty="0">
                <a:latin typeface="Courier New"/>
                <a:ea typeface="Calibri"/>
                <a:cs typeface="Times New Roman"/>
              </a:rPr>
              <a:t>So::°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94 Cl</a:t>
            </a:r>
            <a:r>
              <a:rPr lang="en-US" sz="1800" dirty="0">
                <a:latin typeface="Courier New"/>
                <a:ea typeface="Calibri"/>
                <a:cs typeface="Times New Roman"/>
              </a:rPr>
              <a:t>:	[It </a:t>
            </a:r>
            <a:r>
              <a:rPr lang="en-US" sz="1800" u="sng" dirty="0">
                <a:latin typeface="Courier New"/>
                <a:ea typeface="Calibri"/>
                <a:cs typeface="Times New Roman"/>
              </a:rPr>
              <a:t>is</a:t>
            </a:r>
            <a:r>
              <a:rPr lang="en-US" sz="1800" dirty="0">
                <a:latin typeface="Courier New"/>
                <a:ea typeface="Calibri"/>
                <a:cs typeface="Times New Roman"/>
              </a:rPr>
              <a:t> scary.]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95 </a:t>
            </a:r>
            <a:r>
              <a:rPr lang="en-US" sz="1800" dirty="0" err="1" smtClean="0">
                <a:latin typeface="Courier New"/>
                <a:ea typeface="Calibri"/>
                <a:cs typeface="Times New Roman"/>
              </a:rPr>
              <a:t>Th</a:t>
            </a:r>
            <a:r>
              <a:rPr lang="en-US" sz="1800" dirty="0">
                <a:latin typeface="Courier New"/>
                <a:ea typeface="Calibri"/>
                <a:cs typeface="Times New Roman"/>
              </a:rPr>
              <a:t>:	°↑It [is↑ (.)  </a:t>
            </a:r>
            <a:r>
              <a:rPr lang="en-US" sz="1800" dirty="0" err="1">
                <a:latin typeface="Courier New"/>
                <a:ea typeface="Calibri"/>
                <a:cs typeface="Times New Roman"/>
              </a:rPr>
              <a:t>sca</a:t>
            </a:r>
            <a:r>
              <a:rPr lang="en-US" sz="1800" dirty="0">
                <a:latin typeface="Courier New"/>
                <a:ea typeface="Calibri"/>
                <a:cs typeface="Times New Roman"/>
              </a:rPr>
              <a:t>]</a:t>
            </a:r>
            <a:r>
              <a:rPr lang="en-US" sz="1800" dirty="0" err="1">
                <a:latin typeface="Courier New"/>
                <a:ea typeface="Calibri"/>
                <a:cs typeface="Times New Roman"/>
              </a:rPr>
              <a:t>ry</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96 Cl</a:t>
            </a:r>
            <a:r>
              <a:rPr lang="en-US" sz="1800" dirty="0">
                <a:latin typeface="Courier New"/>
                <a:ea typeface="Calibri"/>
                <a:cs typeface="Times New Roman"/>
              </a:rPr>
              <a:t>:	     [Yes.        </a:t>
            </a:r>
            <a:r>
              <a:rPr lang="en-US" sz="1800" dirty="0" smtClean="0">
                <a:latin typeface="Courier New"/>
                <a:ea typeface="Calibri"/>
                <a:cs typeface="Times New Roman"/>
              </a:rPr>
              <a:t>]</a:t>
            </a:r>
            <a:endParaRPr lang="en-GB" sz="1800" dirty="0" smtClean="0">
              <a:latin typeface="Calibri"/>
              <a:ea typeface="Calibri"/>
              <a:cs typeface="Times New Roman"/>
            </a:endParaRPr>
          </a:p>
          <a:p>
            <a:pPr marL="0" marR="600710" indent="0">
              <a:spcBef>
                <a:spcPts val="0"/>
              </a:spcBef>
              <a:spcAft>
                <a:spcPts val="0"/>
              </a:spcAft>
              <a:buNone/>
            </a:pPr>
            <a:r>
              <a:rPr lang="en-GB" sz="1800" dirty="0" smtClean="0">
                <a:latin typeface="Courier New" panose="02070309020205020404" pitchFamily="49" charset="0"/>
                <a:ea typeface="Calibri"/>
                <a:cs typeface="Courier New" panose="02070309020205020404" pitchFamily="49" charset="0"/>
              </a:rPr>
              <a:t>97</a:t>
            </a:r>
            <a:r>
              <a:rPr lang="en-US" sz="1800" dirty="0" smtClean="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98 Cl</a:t>
            </a:r>
            <a:r>
              <a:rPr lang="en-US" sz="1800" dirty="0">
                <a:latin typeface="Courier New"/>
                <a:ea typeface="Calibri"/>
                <a:cs typeface="Times New Roman"/>
              </a:rPr>
              <a:t>:	</a:t>
            </a:r>
            <a:r>
              <a:rPr lang="en-US" sz="1800" dirty="0" smtClean="0">
                <a:latin typeface="Courier New"/>
                <a:ea typeface="Calibri"/>
                <a:cs typeface="Times New Roman"/>
              </a:rPr>
              <a:t>It’s </a:t>
            </a:r>
            <a:r>
              <a:rPr lang="en-US" sz="1800" dirty="0">
                <a:latin typeface="Courier New"/>
                <a:ea typeface="Calibri"/>
                <a:cs typeface="Times New Roman"/>
              </a:rPr>
              <a:t>the- (.) d- t</a:t>
            </a:r>
            <a:r>
              <a:rPr lang="en-US" sz="1800" u="sng" dirty="0">
                <a:latin typeface="Courier New"/>
                <a:ea typeface="Calibri"/>
                <a:cs typeface="Times New Roman"/>
              </a:rPr>
              <a:t>o</a:t>
            </a:r>
            <a:r>
              <a:rPr lang="en-US" sz="1800" dirty="0">
                <a:latin typeface="Courier New"/>
                <a:ea typeface="Calibri"/>
                <a:cs typeface="Times New Roman"/>
              </a:rPr>
              <a:t>tal unknown.=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99 </a:t>
            </a:r>
            <a:r>
              <a:rPr lang="en-US" sz="1800" dirty="0" err="1" smtClean="0">
                <a:latin typeface="Courier New"/>
                <a:ea typeface="Calibri"/>
                <a:cs typeface="Times New Roman"/>
              </a:rPr>
              <a:t>Th</a:t>
            </a:r>
            <a:r>
              <a:rPr lang="en-US" sz="1800" dirty="0">
                <a:latin typeface="Courier New"/>
                <a:ea typeface="Calibri"/>
                <a:cs typeface="Times New Roman"/>
              </a:rPr>
              <a:t>:	=mm::.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100</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101 Cl: </a:t>
            </a:r>
            <a:r>
              <a:rPr lang="en-US" sz="1800" u="sng" dirty="0" smtClean="0">
                <a:latin typeface="Courier New"/>
                <a:ea typeface="Calibri"/>
                <a:cs typeface="Times New Roman"/>
              </a:rPr>
              <a:t>Y</a:t>
            </a:r>
            <a:r>
              <a:rPr lang="en-US" sz="1800" dirty="0" smtClean="0">
                <a:latin typeface="Courier New"/>
                <a:ea typeface="Calibri"/>
                <a:cs typeface="Times New Roman"/>
              </a:rPr>
              <a:t>es</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102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u="sng" dirty="0">
                <a:latin typeface="Courier New"/>
                <a:ea typeface="Calibri"/>
                <a:cs typeface="Times New Roman"/>
              </a:rPr>
              <a:t>Y</a:t>
            </a:r>
            <a:r>
              <a:rPr lang="en-US" sz="1800" dirty="0">
                <a:latin typeface="Courier New"/>
                <a:ea typeface="Calibri"/>
                <a:cs typeface="Times New Roman"/>
              </a:rPr>
              <a:t>eah.° </a:t>
            </a:r>
            <a:endParaRPr lang="en-GB" sz="1800" dirty="0" smtClean="0">
              <a:latin typeface="Calibri"/>
              <a:ea typeface="Calibri"/>
              <a:cs typeface="Times New Roman"/>
            </a:endParaRPr>
          </a:p>
          <a:p>
            <a:pPr marL="0" marR="600710" indent="0">
              <a:spcBef>
                <a:spcPts val="0"/>
              </a:spcBef>
              <a:spcAft>
                <a:spcPts val="0"/>
              </a:spcAft>
              <a:buNone/>
            </a:pPr>
            <a:r>
              <a:rPr lang="en-GB" sz="1800" dirty="0" smtClean="0">
                <a:latin typeface="Calibri"/>
                <a:ea typeface="Calibri"/>
                <a:cs typeface="Times New Roman"/>
              </a:rPr>
              <a:t>103</a:t>
            </a:r>
            <a:r>
              <a:rPr lang="en-US" sz="1800" dirty="0" smtClean="0">
                <a:latin typeface="Courier New"/>
                <a:ea typeface="Calibri"/>
                <a:cs typeface="Times New Roman"/>
              </a:rPr>
              <a:t>	(</a:t>
            </a:r>
            <a:r>
              <a:rPr lang="en-US" sz="1800" dirty="0">
                <a:latin typeface="Courier New"/>
                <a:ea typeface="Calibri"/>
                <a:cs typeface="Times New Roman"/>
              </a:rPr>
              <a:t>0.3)</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104 </a:t>
            </a:r>
            <a:r>
              <a:rPr lang="en-US" sz="1800" dirty="0" err="1" smtClean="0">
                <a:latin typeface="Courier New"/>
                <a:ea typeface="Calibri"/>
                <a:cs typeface="Times New Roman"/>
              </a:rPr>
              <a:t>Th</a:t>
            </a:r>
            <a:r>
              <a:rPr lang="en-US" sz="1800" dirty="0" smtClean="0">
                <a:latin typeface="Courier New"/>
                <a:ea typeface="Calibri"/>
                <a:cs typeface="Times New Roman"/>
              </a:rPr>
              <a:t>:°</a:t>
            </a:r>
            <a:r>
              <a:rPr lang="en-US" sz="1800" dirty="0">
                <a:latin typeface="Courier New"/>
                <a:ea typeface="Calibri"/>
                <a:cs typeface="Times New Roman"/>
              </a:rPr>
              <a:t>Yeah°=something’s </a:t>
            </a:r>
            <a:r>
              <a:rPr lang="en-US" sz="1800" u="sng" dirty="0">
                <a:latin typeface="Courier New"/>
                <a:ea typeface="Calibri"/>
                <a:cs typeface="Times New Roman"/>
              </a:rPr>
              <a:t>ha</a:t>
            </a:r>
            <a:r>
              <a:rPr lang="en-US" sz="1800" dirty="0">
                <a:latin typeface="Courier New"/>
                <a:ea typeface="Calibri"/>
                <a:cs typeface="Times New Roman"/>
              </a:rPr>
              <a:t>ppening </a:t>
            </a:r>
            <a:r>
              <a:rPr lang="en-US" sz="1800" u="sng" dirty="0">
                <a:latin typeface="Courier New"/>
                <a:ea typeface="Calibri"/>
                <a:cs typeface="Times New Roman"/>
              </a:rPr>
              <a:t>to</a:t>
            </a:r>
            <a:r>
              <a:rPr lang="en-US" sz="1800" dirty="0">
                <a:latin typeface="Courier New"/>
                <a:ea typeface="Calibri"/>
                <a:cs typeface="Times New Roman"/>
              </a:rPr>
              <a:t> you that (0.4)</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105 </a:t>
            </a:r>
            <a:r>
              <a:rPr lang="en-US" sz="1800" dirty="0" err="1" smtClean="0">
                <a:latin typeface="Courier New"/>
                <a:ea typeface="Calibri"/>
                <a:cs typeface="Times New Roman"/>
              </a:rPr>
              <a:t>Cl:You</a:t>
            </a:r>
            <a:r>
              <a:rPr lang="en-US" sz="1800" dirty="0" smtClean="0">
                <a:latin typeface="Courier New"/>
                <a:ea typeface="Calibri"/>
                <a:cs typeface="Times New Roman"/>
              </a:rPr>
              <a:t> </a:t>
            </a:r>
            <a:r>
              <a:rPr lang="en-US" sz="1800" dirty="0">
                <a:latin typeface="Courier New"/>
                <a:ea typeface="Calibri"/>
                <a:cs typeface="Times New Roman"/>
              </a:rPr>
              <a:t>have no control.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106 </a:t>
            </a:r>
            <a:r>
              <a:rPr lang="en-US" sz="1800" dirty="0" err="1" smtClean="0">
                <a:latin typeface="Courier New"/>
                <a:ea typeface="Calibri"/>
                <a:cs typeface="Times New Roman"/>
              </a:rPr>
              <a:t>Th</a:t>
            </a:r>
            <a:r>
              <a:rPr lang="en-US" sz="1800" dirty="0" smtClean="0">
                <a:latin typeface="Courier New"/>
                <a:ea typeface="Calibri"/>
                <a:cs typeface="Times New Roman"/>
              </a:rPr>
              <a:t>:°</a:t>
            </a:r>
            <a:r>
              <a:rPr lang="en-US" sz="1800" dirty="0">
                <a:latin typeface="Courier New"/>
                <a:ea typeface="Calibri"/>
                <a:cs typeface="Times New Roman"/>
              </a:rPr>
              <a:t>No.° </a:t>
            </a:r>
            <a:endParaRPr lang="en-GB" sz="18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107</a:t>
            </a:r>
            <a:r>
              <a:rPr lang="en-US" sz="1800" dirty="0">
                <a:latin typeface="Courier New"/>
                <a:ea typeface="Calibri"/>
                <a:cs typeface="Times New Roman"/>
              </a:rPr>
              <a:t>	(0.7)</a:t>
            </a:r>
            <a:endParaRPr lang="en-GB" sz="1800" dirty="0">
              <a:latin typeface="Calibri"/>
              <a:ea typeface="Calibri"/>
              <a:cs typeface="Times New Roman"/>
            </a:endParaRPr>
          </a:p>
          <a:p>
            <a:pPr marL="0" indent="0">
              <a:spcBef>
                <a:spcPts val="0"/>
              </a:spcBef>
              <a:buNone/>
            </a:pPr>
            <a:endParaRPr lang="en-GB" sz="1800" dirty="0"/>
          </a:p>
        </p:txBody>
      </p:sp>
      <p:sp>
        <p:nvSpPr>
          <p:cNvPr id="2" name="Title 1"/>
          <p:cNvSpPr>
            <a:spLocks noGrp="1"/>
          </p:cNvSpPr>
          <p:nvPr>
            <p:ph type="title"/>
          </p:nvPr>
        </p:nvSpPr>
        <p:spPr/>
        <p:txBody>
          <a:bodyPr/>
          <a:lstStyle/>
          <a:p>
            <a:r>
              <a:rPr lang="en-US" dirty="0" smtClean="0"/>
              <a:t>Implicit reference - </a:t>
            </a:r>
            <a:r>
              <a:rPr lang="en-GB" dirty="0"/>
              <a:t>Extract 2: </a:t>
            </a:r>
            <a:r>
              <a:rPr lang="en-GB" dirty="0" smtClean="0"/>
              <a:t>1064 (2)</a:t>
            </a:r>
            <a:endParaRPr lang="en-GB" dirty="0"/>
          </a:p>
        </p:txBody>
      </p:sp>
    </p:spTree>
    <p:extLst>
      <p:ext uri="{BB962C8B-B14F-4D97-AF65-F5344CB8AC3E}">
        <p14:creationId xmlns:p14="http://schemas.microsoft.com/office/powerpoint/2010/main" val="261662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P spid="6" grpId="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99592" y="3717032"/>
            <a:ext cx="8244408" cy="2232248"/>
          </a:xfrm>
          <a:prstGeom prst="round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894786" y="2996952"/>
            <a:ext cx="8141709" cy="720080"/>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899592" y="1700808"/>
            <a:ext cx="7704856" cy="360040"/>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smtClean="0"/>
              <a:t>Implicit reference - </a:t>
            </a:r>
            <a:r>
              <a:rPr lang="en-GB" dirty="0"/>
              <a:t>Extract 2: </a:t>
            </a:r>
            <a:r>
              <a:rPr lang="en-GB" dirty="0" smtClean="0"/>
              <a:t>1064 (3) </a:t>
            </a:r>
            <a:endParaRPr lang="en-GB" dirty="0"/>
          </a:p>
        </p:txBody>
      </p:sp>
      <p:sp>
        <p:nvSpPr>
          <p:cNvPr id="3" name="Content Placeholder 2"/>
          <p:cNvSpPr>
            <a:spLocks noGrp="1"/>
          </p:cNvSpPr>
          <p:nvPr>
            <p:ph idx="1"/>
          </p:nvPr>
        </p:nvSpPr>
        <p:spPr>
          <a:xfrm>
            <a:off x="330200" y="1700809"/>
            <a:ext cx="10146456" cy="4465042"/>
          </a:xfrm>
        </p:spPr>
        <p:txBody>
          <a:bodyPr/>
          <a:lstStyle/>
          <a:p>
            <a:pPr marL="0" marR="600710" indent="0">
              <a:spcAft>
                <a:spcPts val="0"/>
              </a:spcAft>
              <a:buNone/>
            </a:pPr>
            <a:r>
              <a:rPr lang="en-US" sz="1800" dirty="0" smtClean="0">
                <a:latin typeface="Courier New"/>
                <a:ea typeface="Calibri"/>
                <a:cs typeface="Times New Roman"/>
              </a:rPr>
              <a:t>108 Cl: You’re </a:t>
            </a:r>
            <a:r>
              <a:rPr lang="en-US" sz="1800" dirty="0">
                <a:latin typeface="Courier New"/>
                <a:ea typeface="Calibri"/>
                <a:cs typeface="Times New Roman"/>
              </a:rPr>
              <a:t>on this </a:t>
            </a:r>
            <a:r>
              <a:rPr lang="en-US" sz="1800" u="sng" dirty="0">
                <a:latin typeface="Courier New"/>
                <a:ea typeface="Calibri"/>
                <a:cs typeface="Times New Roman"/>
              </a:rPr>
              <a:t>car</a:t>
            </a:r>
            <a:r>
              <a:rPr lang="en-US" sz="1800" dirty="0">
                <a:latin typeface="Courier New"/>
                <a:ea typeface="Calibri"/>
                <a:cs typeface="Times New Roman"/>
              </a:rPr>
              <a:t> an, (0.8) </a:t>
            </a:r>
            <a:r>
              <a:rPr lang="en-US" sz="1800" u="sng" dirty="0">
                <a:latin typeface="Courier New"/>
                <a:ea typeface="Calibri"/>
                <a:cs typeface="Times New Roman"/>
              </a:rPr>
              <a:t>y</a:t>
            </a:r>
            <a:r>
              <a:rPr lang="en-US" sz="1800" dirty="0">
                <a:latin typeface="Courier New"/>
                <a:ea typeface="Calibri"/>
                <a:cs typeface="Times New Roman"/>
              </a:rPr>
              <a:t>ou’re not the driver.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109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dirty="0">
                <a:latin typeface="Courier New"/>
                <a:ea typeface="Calibri"/>
                <a:cs typeface="Times New Roman"/>
              </a:rPr>
              <a:t>I know.°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110 Cl:  </a:t>
            </a:r>
            <a:r>
              <a:rPr lang="en-US" sz="1800" dirty="0" err="1" smtClean="0">
                <a:latin typeface="Courier New"/>
                <a:ea typeface="Calibri"/>
                <a:cs typeface="Times New Roman"/>
              </a:rPr>
              <a:t>mhm</a:t>
            </a:r>
            <a:r>
              <a:rPr lang="en-US" sz="1800" dirty="0" smtClean="0">
                <a:latin typeface="Courier New"/>
                <a:ea typeface="Calibri"/>
                <a:cs typeface="Times New Roman"/>
              </a:rPr>
              <a:t>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111      (</a:t>
            </a:r>
            <a:r>
              <a:rPr lang="en-US" sz="1800" dirty="0">
                <a:latin typeface="Courier New"/>
                <a:ea typeface="Calibri"/>
                <a:cs typeface="Times New Roman"/>
              </a:rPr>
              <a:t>0.4)</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112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dirty="0" err="1">
                <a:latin typeface="Courier New"/>
                <a:ea typeface="Calibri"/>
                <a:cs typeface="Times New Roman"/>
              </a:rPr>
              <a:t>tHH</a:t>
            </a:r>
            <a:r>
              <a:rPr lang="en-US" sz="1800" dirty="0">
                <a:latin typeface="Courier New"/>
                <a:ea typeface="Calibri"/>
                <a:cs typeface="Times New Roman"/>
              </a:rPr>
              <a:t> But it’s great that you have other days </a:t>
            </a:r>
            <a:r>
              <a:rPr lang="en-US" sz="1800" dirty="0" smtClean="0">
                <a:latin typeface="Courier New"/>
                <a:ea typeface="Calibri"/>
                <a:cs typeface="Times New Roman"/>
              </a:rPr>
              <a:t>of</a:t>
            </a:r>
          </a:p>
          <a:p>
            <a:pPr marL="0" marR="600710" indent="0">
              <a:spcAft>
                <a:spcPts val="0"/>
              </a:spcAft>
              <a:buNone/>
            </a:pPr>
            <a:r>
              <a:rPr lang="en-US" sz="1800" dirty="0" smtClean="0">
                <a:latin typeface="Courier New"/>
                <a:ea typeface="Calibri"/>
                <a:cs typeface="Times New Roman"/>
              </a:rPr>
              <a:t>113	  Feeling ‘</a:t>
            </a:r>
            <a:r>
              <a:rPr lang="en-US" sz="1800" dirty="0">
                <a:latin typeface="Courier New"/>
                <a:ea typeface="Calibri"/>
                <a:cs typeface="Times New Roman"/>
              </a:rPr>
              <a:t>↑well (0.2) things look g</a:t>
            </a:r>
            <a:r>
              <a:rPr lang="en-US" sz="1800" u="sng" dirty="0">
                <a:latin typeface="Courier New"/>
                <a:ea typeface="Calibri"/>
                <a:cs typeface="Times New Roman"/>
              </a:rPr>
              <a:t>oo</a:t>
            </a:r>
            <a:r>
              <a:rPr lang="en-US" sz="1800" dirty="0">
                <a:latin typeface="Courier New"/>
                <a:ea typeface="Calibri"/>
                <a:cs typeface="Times New Roman"/>
              </a:rPr>
              <a:t>d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114 Cl: .</a:t>
            </a:r>
            <a:r>
              <a:rPr lang="en-US" sz="1800" dirty="0">
                <a:latin typeface="Courier New"/>
                <a:ea typeface="Calibri"/>
                <a:cs typeface="Times New Roman"/>
              </a:rPr>
              <a:t>HH </a:t>
            </a:r>
            <a:r>
              <a:rPr lang="en-US" sz="1800" u="sng" dirty="0">
                <a:latin typeface="Courier New"/>
                <a:ea typeface="Calibri"/>
                <a:cs typeface="Times New Roman"/>
              </a:rPr>
              <a:t>Y</a:t>
            </a:r>
            <a:r>
              <a:rPr lang="en-US" sz="1800" dirty="0">
                <a:latin typeface="Courier New"/>
                <a:ea typeface="Calibri"/>
                <a:cs typeface="Times New Roman"/>
              </a:rPr>
              <a:t>es an I [have   ] </a:t>
            </a:r>
            <a:r>
              <a:rPr lang="en-US" sz="1800" u="sng" dirty="0">
                <a:latin typeface="Courier New"/>
                <a:ea typeface="Calibri"/>
                <a:cs typeface="Times New Roman"/>
              </a:rPr>
              <a:t>frie</a:t>
            </a:r>
            <a:r>
              <a:rPr lang="en-US" sz="1800" dirty="0">
                <a:latin typeface="Courier New"/>
                <a:ea typeface="Calibri"/>
                <a:cs typeface="Times New Roman"/>
              </a:rPr>
              <a:t>nds who: </a:t>
            </a:r>
            <a:r>
              <a:rPr lang="en-US" sz="1800" dirty="0" err="1">
                <a:latin typeface="Courier New"/>
                <a:ea typeface="Calibri"/>
                <a:cs typeface="Times New Roman"/>
              </a:rPr>
              <a:t>urm</a:t>
            </a:r>
            <a:r>
              <a:rPr lang="en-US" sz="1800" dirty="0">
                <a:latin typeface="Courier New"/>
                <a:ea typeface="Calibri"/>
                <a:cs typeface="Times New Roman"/>
              </a:rPr>
              <a:t>: .</a:t>
            </a:r>
            <a:r>
              <a:rPr lang="en-US" sz="1800" dirty="0" err="1">
                <a:latin typeface="Courier New"/>
                <a:ea typeface="Calibri"/>
                <a:cs typeface="Times New Roman"/>
              </a:rPr>
              <a:t>hh</a:t>
            </a:r>
            <a:r>
              <a:rPr lang="en-US" sz="1800" dirty="0">
                <a:latin typeface="Courier New"/>
                <a:ea typeface="Calibri"/>
                <a:cs typeface="Times New Roman"/>
              </a:rPr>
              <a:t> </a:t>
            </a:r>
            <a:r>
              <a:rPr lang="en-US" sz="1800" dirty="0" smtClean="0">
                <a:latin typeface="Courier New"/>
                <a:ea typeface="Calibri"/>
                <a:cs typeface="Times New Roman"/>
              </a:rPr>
              <a:t>you</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115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dirty="0">
                <a:latin typeface="Courier New"/>
                <a:ea typeface="Calibri"/>
                <a:cs typeface="Times New Roman"/>
              </a:rPr>
              <a:t>	       </a:t>
            </a:r>
            <a:r>
              <a:rPr lang="en-US" sz="1800" dirty="0" smtClean="0">
                <a:latin typeface="Courier New"/>
                <a:ea typeface="Calibri"/>
                <a:cs typeface="Times New Roman"/>
              </a:rPr>
              <a:t>  [(?  </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116 Cl: </a:t>
            </a:r>
            <a:r>
              <a:rPr lang="en-US" sz="1800" dirty="0">
                <a:latin typeface="Courier New"/>
                <a:ea typeface="Calibri"/>
                <a:cs typeface="Times New Roman"/>
              </a:rPr>
              <a:t> </a:t>
            </a:r>
            <a:r>
              <a:rPr lang="en-US" sz="1800" dirty="0" smtClean="0">
                <a:latin typeface="Courier New"/>
                <a:ea typeface="Calibri"/>
                <a:cs typeface="Times New Roman"/>
              </a:rPr>
              <a:t>kn</a:t>
            </a:r>
            <a:r>
              <a:rPr lang="en-US" sz="1800" u="sng" dirty="0" smtClean="0">
                <a:latin typeface="Courier New"/>
                <a:ea typeface="Calibri"/>
                <a:cs typeface="Times New Roman"/>
              </a:rPr>
              <a:t>o</a:t>
            </a:r>
            <a:r>
              <a:rPr lang="en-US" sz="1800" dirty="0" smtClean="0">
                <a:latin typeface="Courier New"/>
                <a:ea typeface="Calibri"/>
                <a:cs typeface="Times New Roman"/>
              </a:rPr>
              <a:t>w </a:t>
            </a:r>
            <a:r>
              <a:rPr lang="en-US" sz="1800" dirty="0" err="1">
                <a:latin typeface="Courier New"/>
                <a:ea typeface="Calibri"/>
                <a:cs typeface="Times New Roman"/>
              </a:rPr>
              <a:t>urm</a:t>
            </a:r>
            <a:r>
              <a:rPr lang="en-US" sz="1800" dirty="0">
                <a:latin typeface="Courier New"/>
                <a:ea typeface="Calibri"/>
                <a:cs typeface="Times New Roman"/>
              </a:rPr>
              <a:t>: </a:t>
            </a:r>
            <a:r>
              <a:rPr lang="en-US" sz="1800" dirty="0" err="1">
                <a:latin typeface="Courier New"/>
                <a:ea typeface="Calibri"/>
                <a:cs typeface="Times New Roman"/>
              </a:rPr>
              <a:t>hh</a:t>
            </a:r>
            <a:r>
              <a:rPr lang="en-US" sz="1800" dirty="0">
                <a:latin typeface="Courier New"/>
                <a:ea typeface="Calibri"/>
                <a:cs typeface="Times New Roman"/>
              </a:rPr>
              <a:t> (1.1) are very </a:t>
            </a:r>
            <a:r>
              <a:rPr lang="en-US" sz="1800" u="sng" dirty="0">
                <a:latin typeface="Courier New"/>
                <a:ea typeface="Calibri"/>
                <a:cs typeface="Times New Roman"/>
              </a:rPr>
              <a:t>k</a:t>
            </a:r>
            <a:r>
              <a:rPr lang="en-US" sz="1800" dirty="0">
                <a:latin typeface="Courier New"/>
                <a:ea typeface="Calibri"/>
                <a:cs typeface="Times New Roman"/>
              </a:rPr>
              <a:t>een for me to- (.) to </a:t>
            </a:r>
            <a:endParaRPr lang="en-US" sz="1800" dirty="0" smtClean="0">
              <a:latin typeface="Courier New"/>
              <a:ea typeface="Calibri"/>
              <a:cs typeface="Times New Roman"/>
            </a:endParaRPr>
          </a:p>
          <a:p>
            <a:pPr marL="0" marR="600710" indent="0">
              <a:spcAft>
                <a:spcPts val="0"/>
              </a:spcAft>
              <a:buNone/>
            </a:pPr>
            <a:r>
              <a:rPr lang="en-US" sz="1800" dirty="0" smtClean="0">
                <a:latin typeface="Courier New"/>
                <a:ea typeface="Calibri"/>
                <a:cs typeface="Times New Roman"/>
              </a:rPr>
              <a:t>117</a:t>
            </a:r>
            <a:r>
              <a:rPr lang="en-US" sz="1800" dirty="0">
                <a:latin typeface="Courier New"/>
                <a:ea typeface="Calibri"/>
                <a:cs typeface="Times New Roman"/>
              </a:rPr>
              <a:t>	</a:t>
            </a:r>
            <a:r>
              <a:rPr lang="en-US" sz="1800" dirty="0" smtClean="0">
                <a:latin typeface="Courier New"/>
                <a:ea typeface="Calibri"/>
                <a:cs typeface="Times New Roman"/>
              </a:rPr>
              <a:t> </a:t>
            </a:r>
            <a:r>
              <a:rPr lang="en-US" sz="1800" dirty="0">
                <a:latin typeface="Courier New"/>
                <a:ea typeface="Calibri"/>
                <a:cs typeface="Times New Roman"/>
              </a:rPr>
              <a:t> </a:t>
            </a:r>
            <a:r>
              <a:rPr lang="en-US" sz="1800" dirty="0" smtClean="0">
                <a:latin typeface="Courier New"/>
                <a:ea typeface="Calibri"/>
                <a:cs typeface="Times New Roman"/>
              </a:rPr>
              <a:t>Be </a:t>
            </a:r>
            <a:r>
              <a:rPr lang="en-US" sz="1800" u="sng" dirty="0" smtClean="0">
                <a:latin typeface="Courier New"/>
                <a:ea typeface="Calibri"/>
                <a:cs typeface="Times New Roman"/>
              </a:rPr>
              <a:t>so</a:t>
            </a:r>
            <a:r>
              <a:rPr lang="en-US" sz="1800" dirty="0" smtClean="0">
                <a:latin typeface="Courier New"/>
                <a:ea typeface="Calibri"/>
                <a:cs typeface="Times New Roman"/>
              </a:rPr>
              <a:t>cial </a:t>
            </a:r>
            <a:r>
              <a:rPr lang="en-US" sz="1800" dirty="0">
                <a:latin typeface="Courier New"/>
                <a:ea typeface="Calibri"/>
                <a:cs typeface="Times New Roman"/>
              </a:rPr>
              <a:t>and .</a:t>
            </a:r>
            <a:r>
              <a:rPr lang="en-US" sz="1800" dirty="0" err="1">
                <a:latin typeface="Courier New"/>
                <a:ea typeface="Calibri"/>
                <a:cs typeface="Times New Roman"/>
              </a:rPr>
              <a:t>hhhh</a:t>
            </a:r>
            <a:r>
              <a:rPr lang="en-US" sz="1800" dirty="0">
                <a:latin typeface="Courier New"/>
                <a:ea typeface="Calibri"/>
                <a:cs typeface="Times New Roman"/>
              </a:rPr>
              <a:t> &gt;you know&lt; get </a:t>
            </a:r>
            <a:r>
              <a:rPr lang="en-US" sz="1800" u="sng" dirty="0">
                <a:latin typeface="Courier New"/>
                <a:ea typeface="Calibri"/>
                <a:cs typeface="Times New Roman"/>
              </a:rPr>
              <a:t>ou</a:t>
            </a:r>
            <a:r>
              <a:rPr lang="en-US" sz="1800" dirty="0">
                <a:latin typeface="Courier New"/>
                <a:ea typeface="Calibri"/>
                <a:cs typeface="Times New Roman"/>
              </a:rPr>
              <a:t>t and that </a:t>
            </a:r>
            <a:r>
              <a:rPr lang="en-US" sz="1800" dirty="0" smtClean="0">
                <a:latin typeface="Courier New"/>
                <a:ea typeface="Calibri"/>
                <a:cs typeface="Times New Roman"/>
              </a:rPr>
              <a:t>sort</a:t>
            </a:r>
          </a:p>
          <a:p>
            <a:pPr marL="0" marR="600710" indent="0">
              <a:spcAft>
                <a:spcPts val="0"/>
              </a:spcAft>
              <a:buNone/>
            </a:pPr>
            <a:r>
              <a:rPr lang="en-US" sz="1800" dirty="0" smtClean="0">
                <a:latin typeface="Courier New"/>
                <a:ea typeface="Calibri"/>
                <a:cs typeface="Times New Roman"/>
              </a:rPr>
              <a:t>118</a:t>
            </a:r>
            <a:r>
              <a:rPr lang="en-US" sz="1800" dirty="0">
                <a:latin typeface="Courier New"/>
                <a:ea typeface="Calibri"/>
                <a:cs typeface="Times New Roman"/>
              </a:rPr>
              <a:t>	</a:t>
            </a:r>
            <a:r>
              <a:rPr lang="en-US" sz="1800" dirty="0" smtClean="0">
                <a:latin typeface="Courier New"/>
                <a:ea typeface="Calibri"/>
                <a:cs typeface="Times New Roman"/>
              </a:rPr>
              <a:t>  of </a:t>
            </a:r>
            <a:r>
              <a:rPr lang="en-US" sz="1800" dirty="0">
                <a:latin typeface="Courier New"/>
                <a:ea typeface="Calibri"/>
                <a:cs typeface="Times New Roman"/>
              </a:rPr>
              <a:t>thing. =[An I </a:t>
            </a:r>
            <a:r>
              <a:rPr lang="en-US" sz="1800" u="sng" dirty="0">
                <a:latin typeface="Courier New"/>
                <a:ea typeface="Calibri"/>
                <a:cs typeface="Times New Roman"/>
              </a:rPr>
              <a:t>ca</a:t>
            </a:r>
            <a:r>
              <a:rPr lang="en-US" sz="1800" dirty="0">
                <a:latin typeface="Courier New"/>
                <a:ea typeface="Calibri"/>
                <a:cs typeface="Times New Roman"/>
              </a:rPr>
              <a:t>n’t always] meet their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119 </a:t>
            </a:r>
            <a:r>
              <a:rPr lang="en-US" sz="1800" dirty="0" err="1" smtClean="0">
                <a:latin typeface="Courier New"/>
                <a:ea typeface="Calibri"/>
                <a:cs typeface="Times New Roman"/>
              </a:rPr>
              <a:t>Th</a:t>
            </a:r>
            <a:r>
              <a:rPr lang="en-US" sz="1800" dirty="0" smtClean="0">
                <a:latin typeface="Courier New"/>
                <a:ea typeface="Calibri"/>
                <a:cs typeface="Times New Roman"/>
              </a:rPr>
              <a:t>:             [(               </a:t>
            </a:r>
            <a:r>
              <a:rPr lang="en-US" sz="1800" dirty="0">
                <a:latin typeface="Courier New"/>
                <a:ea typeface="Calibri"/>
                <a:cs typeface="Times New Roman"/>
              </a:rPr>
              <a:t>)]  </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120 Cl:  </a:t>
            </a:r>
            <a:r>
              <a:rPr lang="en-US" sz="1800" dirty="0" err="1" smtClean="0">
                <a:latin typeface="Courier New"/>
                <a:ea typeface="Calibri"/>
                <a:cs typeface="Times New Roman"/>
              </a:rPr>
              <a:t>expecta</a:t>
            </a:r>
            <a:r>
              <a:rPr lang="en-US" sz="1800" dirty="0" smtClean="0">
                <a:latin typeface="Courier New"/>
                <a:ea typeface="Calibri"/>
                <a:cs typeface="Times New Roman"/>
              </a:rPr>
              <a:t>[</a:t>
            </a:r>
            <a:r>
              <a:rPr lang="en-US" sz="1800" dirty="0" err="1" smtClean="0">
                <a:latin typeface="Courier New"/>
                <a:ea typeface="Calibri"/>
                <a:cs typeface="Times New Roman"/>
              </a:rPr>
              <a:t>tions</a:t>
            </a:r>
            <a:r>
              <a:rPr lang="en-US" sz="1800" dirty="0">
                <a:latin typeface="Courier New"/>
                <a:ea typeface="Calibri"/>
                <a:cs typeface="Times New Roman"/>
              </a:rPr>
              <a:t>.]</a:t>
            </a:r>
            <a:endParaRPr lang="en-GB" sz="1800" dirty="0">
              <a:latin typeface="Calibri"/>
              <a:ea typeface="Calibri"/>
              <a:cs typeface="Times New Roman"/>
            </a:endParaRPr>
          </a:p>
          <a:p>
            <a:pPr marL="0" marR="600710" indent="0">
              <a:spcAft>
                <a:spcPts val="0"/>
              </a:spcAft>
              <a:buNone/>
            </a:pPr>
            <a:r>
              <a:rPr lang="en-US" sz="1800" dirty="0" smtClean="0">
                <a:latin typeface="Courier New"/>
                <a:ea typeface="Calibri"/>
                <a:cs typeface="Times New Roman"/>
              </a:rPr>
              <a:t>121             [ </a:t>
            </a:r>
            <a:r>
              <a:rPr lang="en-US" sz="1800" dirty="0">
                <a:latin typeface="Courier New"/>
                <a:ea typeface="Calibri"/>
                <a:cs typeface="Times New Roman"/>
              </a:rPr>
              <a:t>Yeah.]</a:t>
            </a:r>
            <a:endParaRPr lang="en-GB" sz="1800" dirty="0">
              <a:latin typeface="Calibri"/>
              <a:ea typeface="Calibri"/>
              <a:cs typeface="Times New Roman"/>
            </a:endParaRPr>
          </a:p>
          <a:p>
            <a:pPr marL="0" indent="0">
              <a:spcBef>
                <a:spcPts val="0"/>
              </a:spcBef>
              <a:buNone/>
            </a:pPr>
            <a:r>
              <a:rPr lang="en-GB" sz="1800" dirty="0" smtClean="0"/>
              <a:t>  </a:t>
            </a:r>
            <a:endParaRPr lang="en-GB" sz="1800" dirty="0"/>
          </a:p>
        </p:txBody>
      </p:sp>
    </p:spTree>
    <p:extLst>
      <p:ext uri="{BB962C8B-B14F-4D97-AF65-F5344CB8AC3E}">
        <p14:creationId xmlns:p14="http://schemas.microsoft.com/office/powerpoint/2010/main" val="18090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6" grpId="1" animBg="1"/>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Aims</a:t>
            </a:r>
            <a:endParaRPr lang="en-GB" dirty="0"/>
          </a:p>
        </p:txBody>
      </p:sp>
      <p:sp>
        <p:nvSpPr>
          <p:cNvPr id="3" name="Content Placeholder 2"/>
          <p:cNvSpPr>
            <a:spLocks noGrp="1"/>
          </p:cNvSpPr>
          <p:nvPr>
            <p:ph idx="1"/>
          </p:nvPr>
        </p:nvSpPr>
        <p:spPr/>
        <p:txBody>
          <a:bodyPr/>
          <a:lstStyle/>
          <a:p>
            <a:pPr marL="68580" indent="0">
              <a:spcBef>
                <a:spcPts val="0"/>
              </a:spcBef>
              <a:spcAft>
                <a:spcPts val="0"/>
              </a:spcAft>
              <a:buNone/>
            </a:pPr>
            <a:r>
              <a:rPr lang="en-GB" dirty="0">
                <a:latin typeface="+mj-lt"/>
                <a:ea typeface="Calibri"/>
                <a:cs typeface="Times New Roman"/>
              </a:rPr>
              <a:t>MAIN AIM: To explicate the conversational practices that underpin </a:t>
            </a:r>
            <a:r>
              <a:rPr lang="en-GB" dirty="0" smtClean="0">
                <a:latin typeface="+mj-lt"/>
                <a:ea typeface="Calibri"/>
                <a:cs typeface="Times New Roman"/>
              </a:rPr>
              <a:t>the therapeutic programme of CALM and which concern relational and attachment theory in particular.</a:t>
            </a:r>
          </a:p>
          <a:p>
            <a:pPr marL="68580" indent="0">
              <a:spcBef>
                <a:spcPts val="0"/>
              </a:spcBef>
              <a:spcAft>
                <a:spcPts val="0"/>
              </a:spcAft>
              <a:buNone/>
            </a:pPr>
            <a:endParaRPr lang="en-GB" dirty="0" smtClean="0">
              <a:latin typeface="+mj-lt"/>
              <a:ea typeface="Calibri"/>
              <a:cs typeface="Times New Roman"/>
            </a:endParaRPr>
          </a:p>
          <a:p>
            <a:pPr marL="68580" indent="0">
              <a:spcBef>
                <a:spcPts val="0"/>
              </a:spcBef>
              <a:spcAft>
                <a:spcPts val="0"/>
              </a:spcAft>
              <a:buNone/>
            </a:pPr>
            <a:r>
              <a:rPr lang="en-GB" dirty="0" smtClean="0">
                <a:latin typeface="+mj-lt"/>
                <a:ea typeface="Calibri"/>
                <a:cs typeface="Times New Roman"/>
              </a:rPr>
              <a:t>RESEARCH QUESTION: To what extent are meaning and values around mortality addressed? </a:t>
            </a:r>
          </a:p>
          <a:p>
            <a:pPr marL="0" indent="0">
              <a:buNone/>
            </a:pPr>
            <a:endParaRPr lang="en-GB" dirty="0"/>
          </a:p>
        </p:txBody>
      </p:sp>
    </p:spTree>
    <p:extLst>
      <p:ext uri="{BB962C8B-B14F-4D97-AF65-F5344CB8AC3E}">
        <p14:creationId xmlns:p14="http://schemas.microsoft.com/office/powerpoint/2010/main" val="2069612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reference - </a:t>
            </a:r>
            <a:r>
              <a:rPr lang="en-GB" dirty="0"/>
              <a:t>Extract 2: </a:t>
            </a:r>
            <a:r>
              <a:rPr lang="en-GB" dirty="0" smtClean="0"/>
              <a:t>1064 </a:t>
            </a:r>
            <a:endParaRPr lang="en-GB" dirty="0"/>
          </a:p>
        </p:txBody>
      </p:sp>
      <p:sp>
        <p:nvSpPr>
          <p:cNvPr id="3" name="Content Placeholder 2"/>
          <p:cNvSpPr>
            <a:spLocks noGrp="1"/>
          </p:cNvSpPr>
          <p:nvPr>
            <p:ph idx="1"/>
          </p:nvPr>
        </p:nvSpPr>
        <p:spPr>
          <a:xfrm>
            <a:off x="330200" y="1700809"/>
            <a:ext cx="10146456" cy="4465042"/>
          </a:xfrm>
        </p:spPr>
        <p:txBody>
          <a:bodyPr/>
          <a:lstStyle/>
          <a:p>
            <a:pPr marL="0" marR="600710" indent="0">
              <a:spcBef>
                <a:spcPts val="0"/>
              </a:spcBef>
              <a:spcAft>
                <a:spcPts val="0"/>
              </a:spcAft>
              <a:buNone/>
            </a:pPr>
            <a:r>
              <a:rPr lang="en-US" sz="1800" dirty="0" smtClean="0">
                <a:latin typeface="Courier New"/>
                <a:ea typeface="Calibri"/>
                <a:cs typeface="Times New Roman"/>
              </a:rPr>
              <a:t>122 Cl: .</a:t>
            </a:r>
            <a:r>
              <a:rPr lang="en-US" sz="1800" dirty="0" err="1">
                <a:latin typeface="Courier New"/>
                <a:ea typeface="Calibri"/>
                <a:cs typeface="Times New Roman"/>
              </a:rPr>
              <a:t>sff</a:t>
            </a:r>
            <a:r>
              <a:rPr lang="en-US" sz="1800" dirty="0">
                <a:latin typeface="Courier New"/>
                <a:ea typeface="Calibri"/>
                <a:cs typeface="Times New Roman"/>
              </a:rPr>
              <a:t> </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123 </a:t>
            </a:r>
            <a:r>
              <a:rPr lang="en-US" sz="1800" dirty="0">
                <a:latin typeface="Courier New"/>
                <a:ea typeface="Calibri"/>
                <a:cs typeface="Times New Roman"/>
              </a:rPr>
              <a:t>	</a:t>
            </a:r>
            <a:r>
              <a:rPr lang="en-US" sz="1800" dirty="0" smtClean="0">
                <a:latin typeface="Courier New"/>
                <a:ea typeface="Calibri"/>
                <a:cs typeface="Times New Roman"/>
              </a:rPr>
              <a:t>  (</a:t>
            </a:r>
            <a:r>
              <a:rPr lang="en-US" sz="1800" dirty="0">
                <a:latin typeface="Courier New"/>
                <a:ea typeface="Calibri"/>
                <a:cs typeface="Times New Roman"/>
              </a:rPr>
              <a:t>0.2)</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124 </a:t>
            </a:r>
            <a:r>
              <a:rPr lang="en-US" sz="1800" dirty="0" err="1" smtClean="0">
                <a:latin typeface="Courier New"/>
                <a:ea typeface="Calibri"/>
                <a:cs typeface="Times New Roman"/>
              </a:rPr>
              <a:t>Th</a:t>
            </a:r>
            <a:r>
              <a:rPr lang="en-US" sz="1800" dirty="0" smtClean="0">
                <a:latin typeface="Courier New"/>
                <a:ea typeface="Calibri"/>
                <a:cs typeface="Times New Roman"/>
              </a:rPr>
              <a:t>:  &gt;</a:t>
            </a:r>
            <a:r>
              <a:rPr lang="en-US" sz="1800" dirty="0">
                <a:latin typeface="Courier New"/>
                <a:ea typeface="Calibri"/>
                <a:cs typeface="Times New Roman"/>
              </a:rPr>
              <a:t>An are you okay with that?&lt;</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125</a:t>
            </a:r>
            <a:r>
              <a:rPr lang="en-US" sz="1800" dirty="0">
                <a:latin typeface="Courier New"/>
                <a:ea typeface="Calibri"/>
                <a:cs typeface="Times New Roman"/>
              </a:rPr>
              <a:t>	</a:t>
            </a:r>
            <a:r>
              <a:rPr lang="en-US" sz="1800" dirty="0" smtClean="0">
                <a:latin typeface="Courier New"/>
                <a:ea typeface="Calibri"/>
                <a:cs typeface="Times New Roman"/>
              </a:rPr>
              <a:t>  (</a:t>
            </a:r>
            <a:r>
              <a:rPr lang="en-US" sz="1800" dirty="0">
                <a:latin typeface="Courier New"/>
                <a:ea typeface="Calibri"/>
                <a:cs typeface="Times New Roman"/>
              </a:rPr>
              <a:t>0.2)</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126 Cl:  </a:t>
            </a:r>
            <a:r>
              <a:rPr lang="en-US" sz="1800" u="sng" dirty="0" smtClean="0">
                <a:latin typeface="Courier New"/>
                <a:ea typeface="Calibri"/>
                <a:cs typeface="Times New Roman"/>
              </a:rPr>
              <a:t>Y</a:t>
            </a:r>
            <a:r>
              <a:rPr lang="en-US" sz="1800" dirty="0" smtClean="0">
                <a:latin typeface="Courier New"/>
                <a:ea typeface="Calibri"/>
                <a:cs typeface="Times New Roman"/>
              </a:rPr>
              <a:t>es </a:t>
            </a:r>
            <a:r>
              <a:rPr lang="en-US" sz="1800" dirty="0">
                <a:latin typeface="Courier New"/>
                <a:ea typeface="Calibri"/>
                <a:cs typeface="Times New Roman"/>
              </a:rPr>
              <a:t>an th</a:t>
            </a:r>
            <a:r>
              <a:rPr lang="en-US" sz="1800" u="sng" dirty="0">
                <a:latin typeface="Courier New"/>
                <a:ea typeface="Calibri"/>
                <a:cs typeface="Times New Roman"/>
              </a:rPr>
              <a:t>ey</a:t>
            </a:r>
            <a:r>
              <a:rPr lang="en-US" sz="1800" dirty="0">
                <a:latin typeface="Courier New"/>
                <a:ea typeface="Calibri"/>
                <a:cs typeface="Times New Roman"/>
              </a:rPr>
              <a:t> understand.=[I </a:t>
            </a:r>
            <a:r>
              <a:rPr lang="en-US" sz="1800" dirty="0" smtClean="0">
                <a:latin typeface="Courier New"/>
                <a:ea typeface="Calibri"/>
                <a:cs typeface="Times New Roman"/>
              </a:rPr>
              <a:t>just]say </a:t>
            </a:r>
            <a:r>
              <a:rPr lang="en-US" sz="1800" dirty="0">
                <a:latin typeface="Courier New"/>
                <a:ea typeface="Calibri"/>
                <a:cs typeface="Times New Roman"/>
              </a:rPr>
              <a:t>to them </a:t>
            </a:r>
            <a:endParaRPr lang="en-US" sz="1800" dirty="0" smtClean="0">
              <a:latin typeface="Courier New"/>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127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dirty="0">
                <a:latin typeface="Courier New"/>
                <a:ea typeface="Calibri"/>
                <a:cs typeface="Times New Roman"/>
              </a:rPr>
              <a:t>		      </a:t>
            </a:r>
            <a:r>
              <a:rPr lang="en-US" sz="1800" dirty="0" smtClean="0">
                <a:latin typeface="Courier New"/>
                <a:ea typeface="Calibri"/>
                <a:cs typeface="Times New Roman"/>
              </a:rPr>
              <a:t>       [°</a:t>
            </a:r>
            <a:r>
              <a:rPr lang="en-US" sz="1800" dirty="0">
                <a:latin typeface="Courier New"/>
                <a:ea typeface="Calibri"/>
                <a:cs typeface="Times New Roman"/>
              </a:rPr>
              <a:t>Yeah.°]</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128 Cl:  </a:t>
            </a:r>
            <a:r>
              <a:rPr lang="en-US" sz="1800" dirty="0">
                <a:latin typeface="Courier New"/>
                <a:ea typeface="Calibri"/>
                <a:cs typeface="Times New Roman"/>
              </a:rPr>
              <a:t>‘today’s a </a:t>
            </a:r>
            <a:r>
              <a:rPr lang="en-US" sz="1800" dirty="0" smtClean="0">
                <a:latin typeface="Courier New"/>
                <a:ea typeface="Calibri"/>
                <a:cs typeface="Times New Roman"/>
              </a:rPr>
              <a:t>bad </a:t>
            </a:r>
            <a:r>
              <a:rPr lang="en-US" sz="1800" dirty="0">
                <a:latin typeface="Courier New"/>
                <a:ea typeface="Calibri"/>
                <a:cs typeface="Times New Roman"/>
              </a:rPr>
              <a:t>day an, (0.2)’</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129 </a:t>
            </a:r>
            <a:r>
              <a:rPr lang="en-US" sz="1800" dirty="0" err="1" smtClean="0">
                <a:latin typeface="Courier New"/>
                <a:ea typeface="Calibri"/>
                <a:cs typeface="Times New Roman"/>
              </a:rPr>
              <a:t>Th</a:t>
            </a:r>
            <a:r>
              <a:rPr lang="en-US" sz="1800" dirty="0" smtClean="0">
                <a:latin typeface="Courier New"/>
                <a:ea typeface="Calibri"/>
                <a:cs typeface="Times New Roman"/>
              </a:rPr>
              <a:t>:  °</a:t>
            </a:r>
            <a:r>
              <a:rPr lang="en-US" sz="1800" dirty="0" err="1">
                <a:latin typeface="Courier New"/>
                <a:ea typeface="Calibri"/>
                <a:cs typeface="Times New Roman"/>
              </a:rPr>
              <a:t>Ye:ah</a:t>
            </a:r>
            <a:r>
              <a:rPr lang="en-US" sz="1800" dirty="0">
                <a:latin typeface="Courier New"/>
                <a:ea typeface="Calibri"/>
                <a:cs typeface="Times New Roman"/>
              </a:rPr>
              <a:t>,°</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130 Cl:  You </a:t>
            </a:r>
            <a:r>
              <a:rPr lang="en-US" sz="1800" dirty="0">
                <a:latin typeface="Courier New"/>
                <a:ea typeface="Calibri"/>
                <a:cs typeface="Times New Roman"/>
              </a:rPr>
              <a:t>know</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131 </a:t>
            </a:r>
            <a:r>
              <a:rPr lang="en-US" sz="1800" dirty="0">
                <a:latin typeface="Courier New"/>
                <a:ea typeface="Calibri"/>
                <a:cs typeface="Times New Roman"/>
              </a:rPr>
              <a:t>	</a:t>
            </a:r>
            <a:r>
              <a:rPr lang="en-US" sz="1800" dirty="0" smtClean="0">
                <a:latin typeface="Courier New"/>
                <a:ea typeface="Calibri"/>
                <a:cs typeface="Times New Roman"/>
              </a:rPr>
              <a:t>  (</a:t>
            </a:r>
            <a:r>
              <a:rPr lang="en-US" sz="1800" dirty="0">
                <a:latin typeface="Courier New"/>
                <a:ea typeface="Calibri"/>
                <a:cs typeface="Times New Roman"/>
              </a:rPr>
              <a:t>1.0)</a:t>
            </a:r>
            <a:endParaRPr lang="en-GB" sz="2400" dirty="0">
              <a:latin typeface="Calibri"/>
              <a:ea typeface="Calibri"/>
              <a:cs typeface="Times New Roman"/>
            </a:endParaRPr>
          </a:p>
          <a:p>
            <a:pPr marL="0" marR="600710" indent="0">
              <a:spcBef>
                <a:spcPts val="0"/>
              </a:spcBef>
              <a:spcAft>
                <a:spcPts val="0"/>
              </a:spcAft>
              <a:buNone/>
            </a:pPr>
            <a:r>
              <a:rPr lang="en-US" sz="1800" dirty="0" smtClean="0">
                <a:latin typeface="Courier New"/>
                <a:ea typeface="Calibri"/>
                <a:cs typeface="Times New Roman"/>
              </a:rPr>
              <a:t>132 </a:t>
            </a:r>
            <a:r>
              <a:rPr lang="en-US" sz="1800" dirty="0" err="1" smtClean="0">
                <a:latin typeface="Courier New"/>
                <a:ea typeface="Calibri"/>
                <a:cs typeface="Times New Roman"/>
              </a:rPr>
              <a:t>Th</a:t>
            </a:r>
            <a:r>
              <a:rPr lang="en-US" sz="1800" dirty="0" smtClean="0">
                <a:latin typeface="Courier New"/>
                <a:ea typeface="Calibri"/>
                <a:cs typeface="Times New Roman"/>
              </a:rPr>
              <a:t>:  Okay</a:t>
            </a:r>
            <a:r>
              <a:rPr lang="en-US" sz="1800" dirty="0">
                <a:latin typeface="Courier New"/>
                <a:ea typeface="Calibri"/>
                <a:cs typeface="Times New Roman"/>
              </a:rPr>
              <a:t>.&lt;So tell me about your: your: </a:t>
            </a:r>
            <a:r>
              <a:rPr lang="en-US" sz="1800" u="sng" dirty="0">
                <a:latin typeface="Courier New"/>
                <a:ea typeface="Calibri"/>
                <a:cs typeface="Times New Roman"/>
              </a:rPr>
              <a:t>s</a:t>
            </a:r>
            <a:r>
              <a:rPr lang="en-US" sz="1800" dirty="0">
                <a:latin typeface="Courier New"/>
                <a:ea typeface="Calibri"/>
                <a:cs typeface="Times New Roman"/>
              </a:rPr>
              <a:t>ocial world… </a:t>
            </a:r>
            <a:endParaRPr lang="en-GB" sz="2400" dirty="0">
              <a:latin typeface="Calibri"/>
              <a:ea typeface="Calibri"/>
              <a:cs typeface="Times New Roman"/>
            </a:endParaRPr>
          </a:p>
          <a:p>
            <a:pPr marL="0" indent="0">
              <a:spcBef>
                <a:spcPts val="0"/>
              </a:spcBef>
              <a:buNone/>
            </a:pPr>
            <a:r>
              <a:rPr lang="en-GB" sz="1800" dirty="0" smtClean="0"/>
              <a:t>  </a:t>
            </a:r>
            <a:endParaRPr lang="en-GB" sz="1800" dirty="0"/>
          </a:p>
        </p:txBody>
      </p:sp>
    </p:spTree>
    <p:extLst>
      <p:ext uri="{BB962C8B-B14F-4D97-AF65-F5344CB8AC3E}">
        <p14:creationId xmlns:p14="http://schemas.microsoft.com/office/powerpoint/2010/main" val="3812029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Extract 2 key points </a:t>
            </a:r>
            <a:endParaRPr lang="en-GB" dirty="0"/>
          </a:p>
        </p:txBody>
      </p:sp>
      <p:sp>
        <p:nvSpPr>
          <p:cNvPr id="4" name="Content Placeholder 3"/>
          <p:cNvSpPr>
            <a:spLocks noGrp="1"/>
          </p:cNvSpPr>
          <p:nvPr>
            <p:ph idx="1"/>
          </p:nvPr>
        </p:nvSpPr>
        <p:spPr/>
        <p:txBody>
          <a:bodyPr/>
          <a:lstStyle/>
          <a:p>
            <a:r>
              <a:rPr lang="en-US" dirty="0" smtClean="0"/>
              <a:t>References to death – ‘knew myself I was in trouble’, ‘scared to ask about some stuff’, ‘frightened of what’s </a:t>
            </a:r>
            <a:r>
              <a:rPr lang="en-US" dirty="0" err="1" smtClean="0"/>
              <a:t>gonna</a:t>
            </a:r>
            <a:r>
              <a:rPr lang="en-US" dirty="0" smtClean="0"/>
              <a:t> happen.’ </a:t>
            </a:r>
          </a:p>
          <a:p>
            <a:r>
              <a:rPr lang="en-US" dirty="0" smtClean="0"/>
              <a:t>Practices </a:t>
            </a:r>
            <a:r>
              <a:rPr lang="en-US" dirty="0"/>
              <a:t>for pursuing emotionally heightened </a:t>
            </a:r>
            <a:r>
              <a:rPr lang="en-US" dirty="0" smtClean="0"/>
              <a:t>talk - Interpretation </a:t>
            </a:r>
            <a:r>
              <a:rPr lang="en-US" dirty="0"/>
              <a:t>and collaborative turn </a:t>
            </a:r>
            <a:r>
              <a:rPr lang="en-US" dirty="0" smtClean="0"/>
              <a:t>construction</a:t>
            </a:r>
          </a:p>
          <a:p>
            <a:r>
              <a:rPr lang="en-US" dirty="0" smtClean="0"/>
              <a:t>A </a:t>
            </a:r>
            <a:r>
              <a:rPr lang="en-US" dirty="0"/>
              <a:t>practice for closing it down </a:t>
            </a:r>
            <a:r>
              <a:rPr lang="en-US" dirty="0" smtClean="0"/>
              <a:t>- bright </a:t>
            </a:r>
            <a:r>
              <a:rPr lang="en-US" dirty="0"/>
              <a:t>side projection. </a:t>
            </a:r>
            <a:endParaRPr lang="en-GB" dirty="0"/>
          </a:p>
        </p:txBody>
      </p:sp>
    </p:spTree>
    <p:extLst>
      <p:ext uri="{BB962C8B-B14F-4D97-AF65-F5344CB8AC3E}">
        <p14:creationId xmlns:p14="http://schemas.microsoft.com/office/powerpoint/2010/main" val="3501672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smtClean="0"/>
              <a:t>Value in capturing the details of how and when talk is produced.</a:t>
            </a:r>
          </a:p>
          <a:p>
            <a:r>
              <a:rPr lang="en-GB" dirty="0" smtClean="0"/>
              <a:t>How these actions work within sequences</a:t>
            </a:r>
          </a:p>
          <a:p>
            <a:r>
              <a:rPr lang="en-GB" dirty="0" smtClean="0"/>
              <a:t>Endogenous impact</a:t>
            </a:r>
          </a:p>
          <a:p>
            <a:r>
              <a:rPr lang="en-GB" dirty="0" smtClean="0"/>
              <a:t>Collections</a:t>
            </a:r>
            <a:endParaRPr lang="en-GB" dirty="0"/>
          </a:p>
          <a:p>
            <a:pPr marL="0" indent="0">
              <a:buNone/>
            </a:pPr>
            <a:endParaRPr lang="en-GB" dirty="0"/>
          </a:p>
        </p:txBody>
      </p:sp>
    </p:spTree>
    <p:extLst>
      <p:ext uri="{BB962C8B-B14F-4D97-AF65-F5344CB8AC3E}">
        <p14:creationId xmlns:p14="http://schemas.microsoft.com/office/powerpoint/2010/main" val="2320382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Analytic questions</a:t>
            </a:r>
            <a:endParaRPr lang="en-GB" dirty="0"/>
          </a:p>
        </p:txBody>
      </p:sp>
      <p:sp>
        <p:nvSpPr>
          <p:cNvPr id="3" name="Content Placeholder 2"/>
          <p:cNvSpPr>
            <a:spLocks noGrp="1"/>
          </p:cNvSpPr>
          <p:nvPr>
            <p:ph idx="1"/>
          </p:nvPr>
        </p:nvSpPr>
        <p:spPr/>
        <p:txBody>
          <a:bodyPr/>
          <a:lstStyle/>
          <a:p>
            <a:r>
              <a:rPr lang="en-US" dirty="0"/>
              <a:t>Are these regular practices in the data? </a:t>
            </a:r>
            <a:endParaRPr lang="en-GB" dirty="0"/>
          </a:p>
          <a:p>
            <a:r>
              <a:rPr lang="en-US" dirty="0" smtClean="0"/>
              <a:t>Are there ordered/patterned ways in which we see these </a:t>
            </a:r>
            <a:r>
              <a:rPr lang="en-US" dirty="0"/>
              <a:t>p</a:t>
            </a:r>
            <a:r>
              <a:rPr lang="en-US" dirty="0" smtClean="0"/>
              <a:t>ractices being produced</a:t>
            </a:r>
            <a:r>
              <a:rPr lang="en-US" dirty="0"/>
              <a:t>?</a:t>
            </a:r>
            <a:endParaRPr lang="en-US" dirty="0" smtClean="0"/>
          </a:p>
          <a:p>
            <a:r>
              <a:rPr lang="en-US" dirty="0" smtClean="0"/>
              <a:t>Is there a social preference for optimistic </a:t>
            </a:r>
            <a:r>
              <a:rPr lang="en-GB" dirty="0" smtClean="0"/>
              <a:t>sequences to be left with optimistic projections?</a:t>
            </a:r>
            <a:endParaRPr lang="en-GB" dirty="0"/>
          </a:p>
          <a:p>
            <a:r>
              <a:rPr lang="en-US" dirty="0"/>
              <a:t>Future research questions – how does the unfolding sequence compare to those in later therapy sessions?</a:t>
            </a:r>
            <a:endParaRPr lang="en-GB" dirty="0"/>
          </a:p>
          <a:p>
            <a:pPr marL="0" indent="0">
              <a:buNone/>
            </a:pPr>
            <a:endParaRPr lang="en-GB" dirty="0"/>
          </a:p>
        </p:txBody>
      </p:sp>
    </p:spTree>
    <p:extLst>
      <p:ext uri="{BB962C8B-B14F-4D97-AF65-F5344CB8AC3E}">
        <p14:creationId xmlns:p14="http://schemas.microsoft.com/office/powerpoint/2010/main" val="3274673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 Study Team, UCL</a:t>
            </a:r>
            <a:br>
              <a:rPr lang="en-GB" dirty="0" smtClean="0"/>
            </a:br>
            <a:r>
              <a:rPr lang="en-GB" dirty="0" smtClean="0"/>
              <a:t> </a:t>
            </a:r>
            <a:endParaRPr lang="en-GB" dirty="0"/>
          </a:p>
        </p:txBody>
      </p:sp>
      <p:sp>
        <p:nvSpPr>
          <p:cNvPr id="3" name="Content Placeholder 2"/>
          <p:cNvSpPr>
            <a:spLocks noGrp="1"/>
          </p:cNvSpPr>
          <p:nvPr>
            <p:ph idx="1"/>
          </p:nvPr>
        </p:nvSpPr>
        <p:spPr/>
        <p:txBody>
          <a:bodyPr/>
          <a:lstStyle/>
          <a:p>
            <a:pPr marL="68580" indent="0">
              <a:buNone/>
            </a:pPr>
            <a:r>
              <a:rPr lang="en-GB" dirty="0" err="1" smtClean="0"/>
              <a:t>Dr.</a:t>
            </a:r>
            <a:r>
              <a:rPr lang="en-GB" dirty="0" smtClean="0"/>
              <a:t> Anne Lanceley (PI) </a:t>
            </a:r>
          </a:p>
          <a:p>
            <a:pPr marL="68580" indent="0">
              <a:buNone/>
            </a:pPr>
            <a:r>
              <a:rPr lang="en-GB" dirty="0" err="1" smtClean="0"/>
              <a:t>Dr</a:t>
            </a:r>
            <a:r>
              <a:rPr lang="en-GB" dirty="0" err="1"/>
              <a:t>.</a:t>
            </a:r>
            <a:r>
              <a:rPr lang="en-GB" dirty="0"/>
              <a:t> Sue </a:t>
            </a:r>
            <a:r>
              <a:rPr lang="en-GB" dirty="0" err="1" smtClean="0"/>
              <a:t>Gessler</a:t>
            </a:r>
            <a:endParaRPr lang="en-GB" dirty="0" smtClean="0"/>
          </a:p>
          <a:p>
            <a:pPr marL="68580" indent="0">
              <a:buNone/>
            </a:pPr>
            <a:r>
              <a:rPr lang="en-GB" dirty="0" err="1"/>
              <a:t>Dr.</a:t>
            </a:r>
            <a:r>
              <a:rPr lang="en-GB" dirty="0"/>
              <a:t> Chloe Shaw</a:t>
            </a:r>
          </a:p>
          <a:p>
            <a:pPr marL="68580" indent="0">
              <a:buNone/>
            </a:pPr>
            <a:r>
              <a:rPr lang="en-GB" dirty="0" err="1" smtClean="0"/>
              <a:t>Dr.</a:t>
            </a:r>
            <a:r>
              <a:rPr lang="en-GB" dirty="0"/>
              <a:t> </a:t>
            </a:r>
            <a:r>
              <a:rPr lang="en-GB" dirty="0" err="1"/>
              <a:t>Vasiliki</a:t>
            </a:r>
            <a:r>
              <a:rPr lang="en-GB" dirty="0"/>
              <a:t> </a:t>
            </a:r>
            <a:r>
              <a:rPr lang="en-GB" dirty="0" err="1"/>
              <a:t>Chrysikou</a:t>
            </a:r>
            <a:r>
              <a:rPr lang="en-GB"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573016"/>
            <a:ext cx="4291309" cy="2931972"/>
          </a:xfrm>
          <a:prstGeom prst="rect">
            <a:avLst/>
          </a:prstGeom>
        </p:spPr>
      </p:pic>
    </p:spTree>
    <p:extLst>
      <p:ext uri="{BB962C8B-B14F-4D97-AF65-F5344CB8AC3E}">
        <p14:creationId xmlns:p14="http://schemas.microsoft.com/office/powerpoint/2010/main" val="2649519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CALM Study Team, Toronto</a:t>
            </a:r>
            <a:endParaRPr lang="en-GB" dirty="0"/>
          </a:p>
        </p:txBody>
      </p:sp>
      <p:sp>
        <p:nvSpPr>
          <p:cNvPr id="3" name="Content Placeholder 2"/>
          <p:cNvSpPr>
            <a:spLocks noGrp="1"/>
          </p:cNvSpPr>
          <p:nvPr>
            <p:ph idx="1"/>
          </p:nvPr>
        </p:nvSpPr>
        <p:spPr>
          <a:xfrm>
            <a:off x="368490" y="2279177"/>
            <a:ext cx="8451660" cy="3886674"/>
          </a:xfrm>
        </p:spPr>
        <p:txBody>
          <a:bodyPr/>
          <a:lstStyle/>
          <a:p>
            <a:pPr marL="68580" indent="0">
              <a:buNone/>
            </a:pPr>
            <a:r>
              <a:rPr lang="en-GB" dirty="0" err="1" smtClean="0"/>
              <a:t>Prof.</a:t>
            </a:r>
            <a:r>
              <a:rPr lang="en-GB" dirty="0" smtClean="0"/>
              <a:t> Gary Rodin (PI) </a:t>
            </a:r>
          </a:p>
          <a:p>
            <a:pPr marL="68580" indent="0">
              <a:buNone/>
            </a:pPr>
            <a:r>
              <a:rPr lang="en-GB" dirty="0" err="1" smtClean="0"/>
              <a:t>Dr.</a:t>
            </a:r>
            <a:r>
              <a:rPr lang="en-GB" dirty="0" smtClean="0"/>
              <a:t> Sarah Hales</a:t>
            </a:r>
          </a:p>
          <a:p>
            <a:pPr marL="68580" indent="0">
              <a:buNone/>
            </a:pPr>
            <a:r>
              <a:rPr lang="en-GB" dirty="0" err="1" smtClean="0"/>
              <a:t>Dr.</a:t>
            </a:r>
            <a:r>
              <a:rPr lang="en-GB" dirty="0" smtClean="0"/>
              <a:t> Judy </a:t>
            </a:r>
            <a:r>
              <a:rPr lang="en-GB" dirty="0"/>
              <a:t>Young (special </a:t>
            </a:r>
            <a:r>
              <a:rPr lang="en-GB" dirty="0" smtClean="0"/>
              <a:t>thanks </a:t>
            </a:r>
            <a:r>
              <a:rPr lang="en-GB" dirty="0"/>
              <a:t>for </a:t>
            </a:r>
            <a:r>
              <a:rPr lang="en-GB" dirty="0" smtClean="0"/>
              <a:t>all </a:t>
            </a:r>
          </a:p>
          <a:p>
            <a:pPr marL="68580" indent="0">
              <a:buNone/>
            </a:pPr>
            <a:r>
              <a:rPr lang="en-GB" dirty="0" smtClean="0"/>
              <a:t>her work </a:t>
            </a:r>
            <a:r>
              <a:rPr lang="en-GB" dirty="0"/>
              <a:t>on </a:t>
            </a:r>
            <a:r>
              <a:rPr lang="en-GB" dirty="0" smtClean="0"/>
              <a:t>the data contract &amp; transfer)</a:t>
            </a:r>
          </a:p>
          <a:p>
            <a:pPr marL="68580" indent="0">
              <a:buNone/>
            </a:pPr>
            <a:r>
              <a:rPr lang="en-GB" dirty="0" err="1" smtClean="0"/>
              <a:t>Dr.</a:t>
            </a:r>
            <a:r>
              <a:rPr lang="en-GB" dirty="0" smtClean="0"/>
              <a:t> Anne </a:t>
            </a:r>
            <a:r>
              <a:rPr lang="en-GB" dirty="0" err="1"/>
              <a:t>Rydall</a:t>
            </a:r>
            <a:r>
              <a:rPr lang="en-GB" dirty="0"/>
              <a:t> </a:t>
            </a:r>
          </a:p>
          <a:p>
            <a:pPr marL="68580" indent="0">
              <a:buNone/>
            </a:pPr>
            <a:r>
              <a:rPr lang="en-GB" dirty="0" err="1" smtClean="0"/>
              <a:t>Dr.</a:t>
            </a:r>
            <a:r>
              <a:rPr lang="en-GB" dirty="0" smtClean="0"/>
              <a:t> Chris Lo</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3136447"/>
            <a:ext cx="2088231" cy="3566145"/>
          </a:xfrm>
          <a:prstGeom prst="rect">
            <a:avLst/>
          </a:prstGeom>
        </p:spPr>
      </p:pic>
    </p:spTree>
    <p:extLst>
      <p:ext uri="{BB962C8B-B14F-4D97-AF65-F5344CB8AC3E}">
        <p14:creationId xmlns:p14="http://schemas.microsoft.com/office/powerpoint/2010/main" val="2643429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rmjbcbs\AppData\Local\Microsoft\Windows\Temporary Internet Files\Content.IE5\0YSLF9A6\MC900250224[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24744" y="1124744"/>
            <a:ext cx="3643381" cy="42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925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8580" indent="0">
              <a:spcBef>
                <a:spcPts val="0"/>
              </a:spcBef>
              <a:spcAft>
                <a:spcPts val="0"/>
              </a:spcAft>
            </a:pPr>
            <a:r>
              <a:rPr lang="en-GB" sz="3600" dirty="0">
                <a:latin typeface="Calibri" panose="020F0502020204030204" pitchFamily="34" charset="0"/>
                <a:ea typeface="Calibri"/>
                <a:cs typeface="Times New Roman"/>
              </a:rPr>
              <a:t/>
            </a:r>
            <a:br>
              <a:rPr lang="en-GB" sz="3600" dirty="0">
                <a:latin typeface="Calibri" panose="020F0502020204030204" pitchFamily="34" charset="0"/>
                <a:ea typeface="Calibri"/>
                <a:cs typeface="Times New Roman"/>
              </a:rPr>
            </a:br>
            <a:r>
              <a:rPr lang="en-GB" sz="3200" dirty="0">
                <a:latin typeface="Calibri" panose="020F0502020204030204" pitchFamily="34" charset="0"/>
                <a:ea typeface="Calibri"/>
                <a:cs typeface="Times New Roman"/>
              </a:rPr>
              <a:t>To what extent are meaning and values around mortality addressed? </a:t>
            </a:r>
            <a:br>
              <a:rPr lang="en-GB" sz="3200" dirty="0">
                <a:latin typeface="Calibri" panose="020F0502020204030204" pitchFamily="34" charset="0"/>
                <a:ea typeface="Calibri"/>
                <a:cs typeface="Times New Roman"/>
              </a:rPr>
            </a:br>
            <a:endParaRPr lang="en-GB" dirty="0"/>
          </a:p>
        </p:txBody>
      </p:sp>
      <p:sp>
        <p:nvSpPr>
          <p:cNvPr id="3" name="Content Placeholder 2"/>
          <p:cNvSpPr>
            <a:spLocks noGrp="1"/>
          </p:cNvSpPr>
          <p:nvPr>
            <p:ph idx="1"/>
          </p:nvPr>
        </p:nvSpPr>
        <p:spPr/>
        <p:txBody>
          <a:bodyPr/>
          <a:lstStyle/>
          <a:p>
            <a:r>
              <a:rPr lang="en-GB" dirty="0"/>
              <a:t>How is this talk initiated and who raises it?</a:t>
            </a:r>
          </a:p>
          <a:p>
            <a:r>
              <a:rPr lang="en-GB" dirty="0"/>
              <a:t>How is talk around death pursed by the therapist?</a:t>
            </a:r>
          </a:p>
          <a:p>
            <a:r>
              <a:rPr lang="en-GB" dirty="0"/>
              <a:t>What practices enable talk to become emotionally heightened?</a:t>
            </a:r>
          </a:p>
          <a:p>
            <a:r>
              <a:rPr lang="en-GB" dirty="0"/>
              <a:t>What practices close down this talk?</a:t>
            </a:r>
          </a:p>
          <a:p>
            <a:r>
              <a:rPr lang="en-GB" dirty="0"/>
              <a:t>In which conversational contexts do we see these alternative strategies being used?</a:t>
            </a:r>
          </a:p>
          <a:p>
            <a:pPr marL="0" indent="0">
              <a:buNone/>
            </a:pPr>
            <a:endParaRPr lang="en-GB" dirty="0"/>
          </a:p>
        </p:txBody>
      </p:sp>
    </p:spTree>
    <p:extLst>
      <p:ext uri="{BB962C8B-B14F-4D97-AF65-F5344CB8AC3E}">
        <p14:creationId xmlns:p14="http://schemas.microsoft.com/office/powerpoint/2010/main" val="1609134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and Rational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Audio recordings of therapy sessions </a:t>
            </a:r>
          </a:p>
          <a:p>
            <a:pPr marL="68580" indent="0">
              <a:buNone/>
            </a:pPr>
            <a:r>
              <a:rPr lang="en-GB" dirty="0"/>
              <a:t>	</a:t>
            </a:r>
            <a:r>
              <a:rPr lang="en-GB" dirty="0" smtClean="0"/>
              <a:t>– Naturalistic data</a:t>
            </a:r>
          </a:p>
          <a:p>
            <a:r>
              <a:rPr lang="en-GB" dirty="0" smtClean="0"/>
              <a:t>Introductory </a:t>
            </a:r>
            <a:r>
              <a:rPr lang="en-GB" dirty="0"/>
              <a:t>CALM </a:t>
            </a:r>
            <a:r>
              <a:rPr lang="en-GB" dirty="0" smtClean="0"/>
              <a:t>sessions</a:t>
            </a:r>
          </a:p>
          <a:p>
            <a:pPr marL="68580" indent="0">
              <a:buNone/>
            </a:pPr>
            <a:r>
              <a:rPr lang="en-GB" dirty="0" smtClean="0"/>
              <a:t>	- Exploration </a:t>
            </a:r>
            <a:r>
              <a:rPr lang="en-GB" dirty="0"/>
              <a:t>of how an alliance  is </a:t>
            </a:r>
            <a:r>
              <a:rPr lang="en-GB" dirty="0" smtClean="0"/>
              <a:t> established</a:t>
            </a:r>
            <a:endParaRPr lang="en-GB" dirty="0"/>
          </a:p>
          <a:p>
            <a:pPr marL="68580" indent="0">
              <a:buNone/>
            </a:pPr>
            <a:r>
              <a:rPr lang="en-GB" dirty="0" smtClean="0"/>
              <a:t>	- Common </a:t>
            </a:r>
            <a:r>
              <a:rPr lang="en-GB" dirty="0"/>
              <a:t>thread allowing exploration of </a:t>
            </a:r>
            <a:r>
              <a:rPr lang="en-GB" dirty="0" smtClean="0"/>
              <a:t>common 	interactional </a:t>
            </a:r>
            <a:r>
              <a:rPr lang="en-GB" dirty="0"/>
              <a:t>issues</a:t>
            </a:r>
          </a:p>
          <a:p>
            <a:r>
              <a:rPr lang="en-GB" dirty="0" smtClean="0"/>
              <a:t>20 sessions approximately 1 hour long each</a:t>
            </a:r>
          </a:p>
          <a:p>
            <a:pPr marL="68580" indent="0">
              <a:buNone/>
            </a:pPr>
            <a:r>
              <a:rPr lang="en-GB" dirty="0"/>
              <a:t>	</a:t>
            </a:r>
            <a:r>
              <a:rPr lang="en-GB" dirty="0" smtClean="0"/>
              <a:t>- Range and volume of practices and across a 	range of therapists </a:t>
            </a:r>
          </a:p>
          <a:p>
            <a:pPr marL="68580" indent="0">
              <a:buNone/>
            </a:pPr>
            <a:endParaRPr lang="en-GB" b="1" dirty="0" smtClean="0"/>
          </a:p>
        </p:txBody>
      </p:sp>
    </p:spTree>
    <p:extLst>
      <p:ext uri="{BB962C8B-B14F-4D97-AF65-F5344CB8AC3E}">
        <p14:creationId xmlns:p14="http://schemas.microsoft.com/office/powerpoint/2010/main" val="3045644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Analytic Method: Conversation Analysis </a:t>
            </a:r>
            <a:endParaRPr lang="en-GB" dirty="0"/>
          </a:p>
        </p:txBody>
      </p:sp>
      <p:sp>
        <p:nvSpPr>
          <p:cNvPr id="3" name="Content Placeholder 2"/>
          <p:cNvSpPr>
            <a:spLocks noGrp="1"/>
          </p:cNvSpPr>
          <p:nvPr>
            <p:ph idx="1"/>
          </p:nvPr>
        </p:nvSpPr>
        <p:spPr>
          <a:xfrm>
            <a:off x="323528" y="2060848"/>
            <a:ext cx="8489950" cy="3600400"/>
          </a:xfrm>
        </p:spPr>
        <p:txBody>
          <a:bodyPr>
            <a:normAutofit fontScale="25000" lnSpcReduction="20000"/>
          </a:bodyPr>
          <a:lstStyle/>
          <a:p>
            <a:pPr>
              <a:lnSpc>
                <a:spcPct val="120000"/>
              </a:lnSpc>
              <a:spcBef>
                <a:spcPts val="0"/>
              </a:spcBef>
            </a:pPr>
            <a:r>
              <a:rPr lang="en-GB" sz="8000" dirty="0" smtClean="0"/>
              <a:t>Qualitative method in the Social </a:t>
            </a:r>
            <a:r>
              <a:rPr lang="en-GB" sz="8000" dirty="0"/>
              <a:t>S</a:t>
            </a:r>
            <a:r>
              <a:rPr lang="en-GB" sz="8000" dirty="0" smtClean="0"/>
              <a:t>ciences </a:t>
            </a:r>
          </a:p>
          <a:p>
            <a:pPr>
              <a:lnSpc>
                <a:spcPct val="120000"/>
              </a:lnSpc>
              <a:spcBef>
                <a:spcPts val="0"/>
              </a:spcBef>
            </a:pPr>
            <a:endParaRPr lang="en-GB" sz="8000" dirty="0"/>
          </a:p>
          <a:p>
            <a:pPr>
              <a:lnSpc>
                <a:spcPct val="120000"/>
              </a:lnSpc>
              <a:spcBef>
                <a:spcPts val="0"/>
              </a:spcBef>
            </a:pPr>
            <a:r>
              <a:rPr lang="en-GB" sz="8000" dirty="0" smtClean="0"/>
              <a:t>Study of talk and social action </a:t>
            </a:r>
            <a:r>
              <a:rPr lang="en-GB" sz="5600" dirty="0" smtClean="0"/>
              <a:t>(see Sacks</a:t>
            </a:r>
            <a:r>
              <a:rPr lang="en-GB" sz="5600" dirty="0"/>
              <a:t>;</a:t>
            </a:r>
            <a:r>
              <a:rPr lang="en-GB" sz="5600" dirty="0" smtClean="0"/>
              <a:t> </a:t>
            </a:r>
            <a:r>
              <a:rPr lang="en-GB" sz="5600" dirty="0" err="1" smtClean="0"/>
              <a:t>Schegloff</a:t>
            </a:r>
            <a:r>
              <a:rPr lang="en-GB" sz="5600" dirty="0"/>
              <a:t>;</a:t>
            </a:r>
            <a:r>
              <a:rPr lang="en-GB" sz="5600" dirty="0" smtClean="0"/>
              <a:t> </a:t>
            </a:r>
            <a:r>
              <a:rPr lang="en-GB" sz="5600" dirty="0" err="1" smtClean="0"/>
              <a:t>Sidnell</a:t>
            </a:r>
            <a:r>
              <a:rPr lang="en-GB" sz="5600" dirty="0" smtClean="0"/>
              <a:t>)</a:t>
            </a:r>
          </a:p>
          <a:p>
            <a:pPr>
              <a:lnSpc>
                <a:spcPct val="120000"/>
              </a:lnSpc>
              <a:spcBef>
                <a:spcPts val="0"/>
              </a:spcBef>
            </a:pPr>
            <a:endParaRPr lang="en-GB" sz="8000" dirty="0" smtClean="0"/>
          </a:p>
          <a:p>
            <a:pPr>
              <a:lnSpc>
                <a:spcPct val="120000"/>
              </a:lnSpc>
              <a:spcBef>
                <a:spcPts val="0"/>
              </a:spcBef>
            </a:pPr>
            <a:r>
              <a:rPr lang="en-GB" sz="8000" dirty="0" smtClean="0"/>
              <a:t>Importance of sequence and context</a:t>
            </a:r>
            <a:endParaRPr lang="en-GB" sz="8000" dirty="0"/>
          </a:p>
          <a:p>
            <a:pPr marL="68580" indent="0">
              <a:lnSpc>
                <a:spcPct val="120000"/>
              </a:lnSpc>
              <a:spcBef>
                <a:spcPts val="0"/>
              </a:spcBef>
              <a:buNone/>
            </a:pPr>
            <a:endParaRPr lang="en-GB" sz="8000" dirty="0" smtClean="0"/>
          </a:p>
          <a:p>
            <a:pPr>
              <a:lnSpc>
                <a:spcPct val="120000"/>
              </a:lnSpc>
              <a:spcBef>
                <a:spcPts val="0"/>
              </a:spcBef>
            </a:pPr>
            <a:r>
              <a:rPr lang="en-GB" sz="8000" dirty="0" smtClean="0"/>
              <a:t>Aim to explicate social order </a:t>
            </a:r>
            <a:r>
              <a:rPr lang="en-GB" sz="5600" dirty="0" smtClean="0"/>
              <a:t>(see </a:t>
            </a:r>
            <a:r>
              <a:rPr lang="en-GB" sz="5600" dirty="0" err="1" smtClean="0"/>
              <a:t>Garfinkel</a:t>
            </a:r>
            <a:r>
              <a:rPr lang="en-GB" sz="5600" dirty="0" smtClean="0"/>
              <a:t>) </a:t>
            </a:r>
          </a:p>
          <a:p>
            <a:pPr marL="68580" indent="0">
              <a:lnSpc>
                <a:spcPct val="120000"/>
              </a:lnSpc>
              <a:spcBef>
                <a:spcPts val="0"/>
              </a:spcBef>
              <a:buNone/>
            </a:pPr>
            <a:endParaRPr lang="en-GB" sz="8000" dirty="0"/>
          </a:p>
          <a:p>
            <a:pPr>
              <a:lnSpc>
                <a:spcPct val="120000"/>
              </a:lnSpc>
              <a:spcBef>
                <a:spcPts val="0"/>
              </a:spcBef>
            </a:pPr>
            <a:r>
              <a:rPr lang="en-GB" sz="8000" dirty="0" smtClean="0"/>
              <a:t>Importance of participant orientations</a:t>
            </a:r>
          </a:p>
          <a:p>
            <a:pPr marL="0" indent="0">
              <a:lnSpc>
                <a:spcPct val="120000"/>
              </a:lnSpc>
              <a:spcBef>
                <a:spcPts val="0"/>
              </a:spcBef>
              <a:buNone/>
            </a:pPr>
            <a:endParaRPr lang="en-GB" sz="8000" dirty="0"/>
          </a:p>
          <a:p>
            <a:pPr>
              <a:lnSpc>
                <a:spcPct val="120000"/>
              </a:lnSpc>
              <a:spcBef>
                <a:spcPts val="0"/>
              </a:spcBef>
            </a:pPr>
            <a:r>
              <a:rPr lang="en-GB" sz="8000" dirty="0" smtClean="0"/>
              <a:t>Naturalistic data </a:t>
            </a:r>
            <a:r>
              <a:rPr lang="en-GB" sz="5600" dirty="0" smtClean="0"/>
              <a:t>(see Heritage </a:t>
            </a:r>
            <a:r>
              <a:rPr lang="en-GB" sz="5600" dirty="0"/>
              <a:t>and </a:t>
            </a:r>
            <a:r>
              <a:rPr lang="en-GB" sz="5600" dirty="0" smtClean="0"/>
              <a:t>Atkinson)</a:t>
            </a:r>
            <a:endParaRPr lang="en-GB" sz="5600" dirty="0"/>
          </a:p>
          <a:p>
            <a:pPr marL="68580" indent="0">
              <a:buNone/>
            </a:pPr>
            <a:endParaRPr lang="en-GB" dirty="0" smtClean="0"/>
          </a:p>
          <a:p>
            <a:pPr marL="68580" indent="0">
              <a:buNone/>
            </a:pPr>
            <a:endParaRPr lang="en-GB" dirty="0"/>
          </a:p>
          <a:p>
            <a:pPr marL="68580" indent="0">
              <a:buNone/>
            </a:pPr>
            <a:endParaRPr lang="en-GB" dirty="0"/>
          </a:p>
          <a:p>
            <a:pPr marL="68580" indent="0">
              <a:buNone/>
            </a:pPr>
            <a:endParaRPr lang="en-GB" dirty="0" smtClean="0"/>
          </a:p>
        </p:txBody>
      </p:sp>
    </p:spTree>
    <p:extLst>
      <p:ext uri="{BB962C8B-B14F-4D97-AF65-F5344CB8AC3E}">
        <p14:creationId xmlns:p14="http://schemas.microsoft.com/office/powerpoint/2010/main" val="290848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Transcription</a:t>
            </a:r>
            <a:endParaRPr lang="en-GB" dirty="0"/>
          </a:p>
        </p:txBody>
      </p:sp>
      <p:sp>
        <p:nvSpPr>
          <p:cNvPr id="3" name="Content Placeholder 2"/>
          <p:cNvSpPr>
            <a:spLocks noGrp="1"/>
          </p:cNvSpPr>
          <p:nvPr>
            <p:ph idx="1"/>
          </p:nvPr>
        </p:nvSpPr>
        <p:spPr/>
        <p:txBody>
          <a:bodyPr>
            <a:normAutofit lnSpcReduction="10000"/>
          </a:bodyPr>
          <a:lstStyle/>
          <a:p>
            <a:r>
              <a:rPr lang="en-GB" dirty="0" smtClean="0"/>
              <a:t>To capture: how, when and where something </a:t>
            </a:r>
            <a:r>
              <a:rPr lang="en-GB" dirty="0"/>
              <a:t>i</a:t>
            </a:r>
            <a:r>
              <a:rPr lang="en-GB" dirty="0" smtClean="0"/>
              <a:t>s said</a:t>
            </a:r>
          </a:p>
          <a:p>
            <a:endParaRPr lang="en-GB" dirty="0" smtClean="0"/>
          </a:p>
          <a:p>
            <a:r>
              <a:rPr lang="en-GB" dirty="0" smtClean="0"/>
              <a:t>Jefferson Transcription </a:t>
            </a:r>
            <a:r>
              <a:rPr lang="en-GB" dirty="0"/>
              <a:t>S</a:t>
            </a:r>
            <a:r>
              <a:rPr lang="en-GB" dirty="0" smtClean="0"/>
              <a:t>ystem </a:t>
            </a:r>
            <a:r>
              <a:rPr lang="en-GB" sz="2000" dirty="0"/>
              <a:t>(</a:t>
            </a:r>
            <a:r>
              <a:rPr lang="en-GB" sz="2000" dirty="0" smtClean="0"/>
              <a:t>Jefferson; </a:t>
            </a:r>
            <a:r>
              <a:rPr lang="en-GB" sz="2000" dirty="0"/>
              <a:t>Hepburn </a:t>
            </a:r>
            <a:r>
              <a:rPr lang="en-GB" sz="2000" dirty="0" smtClean="0"/>
              <a:t>and Bolden)</a:t>
            </a:r>
          </a:p>
          <a:p>
            <a:pPr marL="68580" indent="0">
              <a:buNone/>
            </a:pPr>
            <a:endParaRPr lang="en-GB" dirty="0" smtClean="0"/>
          </a:p>
          <a:p>
            <a:r>
              <a:rPr lang="en-GB" dirty="0" smtClean="0"/>
              <a:t>Captures: pauses/ pitch/ volume/ emphasis/ speed of delivery/ elongated sounds</a:t>
            </a:r>
          </a:p>
          <a:p>
            <a:endParaRPr lang="en-GB" dirty="0" smtClean="0"/>
          </a:p>
          <a:p>
            <a:endParaRPr lang="en-GB" dirty="0"/>
          </a:p>
        </p:txBody>
      </p:sp>
      <p:pic>
        <p:nvPicPr>
          <p:cNvPr id="2053" name="Picture 5" descr="C:\Users\rmjbcbs\AppData\Local\Microsoft\Windows\Temporary Internet Files\Content.IE5\0YSLF9A6\MC9000596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4436" y="796010"/>
            <a:ext cx="933450" cy="79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58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Transcription – Quick Guide </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11241797"/>
              </p:ext>
            </p:extLst>
          </p:nvPr>
        </p:nvGraphicFramePr>
        <p:xfrm>
          <a:off x="655736" y="1988840"/>
          <a:ext cx="7876704" cy="3652920"/>
        </p:xfrm>
        <a:graphic>
          <a:graphicData uri="http://schemas.openxmlformats.org/drawingml/2006/table">
            <a:tbl>
              <a:tblPr firstRow="1" firstCol="1" bandRow="1"/>
              <a:tblGrid>
                <a:gridCol w="1179534"/>
                <a:gridCol w="2757966"/>
                <a:gridCol w="986924"/>
                <a:gridCol w="2952280"/>
              </a:tblGrid>
              <a:tr h="225000">
                <a:tc>
                  <a:txBody>
                    <a:bodyPr/>
                    <a:lstStyle/>
                    <a:p>
                      <a:pPr>
                        <a:spcAft>
                          <a:spcPts val="0"/>
                        </a:spcAft>
                      </a:pPr>
                      <a:r>
                        <a:rPr lang="en-GB" sz="1100" b="1" dirty="0">
                          <a:effectLst/>
                          <a:latin typeface="Calibri"/>
                          <a:ea typeface="Calibri"/>
                          <a:cs typeface="Times New Roman"/>
                        </a:rPr>
                        <a:t>Symbol</a:t>
                      </a:r>
                      <a:endParaRPr lang="en-GB" sz="1100" dirty="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effectLst/>
                          <a:latin typeface="Calibri"/>
                          <a:ea typeface="Calibri"/>
                          <a:cs typeface="Times New Roman"/>
                        </a:rPr>
                        <a:t>Meaning</a:t>
                      </a:r>
                      <a:endParaRPr lang="en-GB" sz="1100" dirty="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Calibri"/>
                          <a:ea typeface="Calibri"/>
                          <a:cs typeface="Times New Roman"/>
                        </a:rPr>
                        <a:t>Symbol</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effectLst/>
                          <a:latin typeface="Calibri"/>
                          <a:ea typeface="Calibri"/>
                          <a:cs typeface="Times New Roman"/>
                        </a:rPr>
                        <a:t>Meaning </a:t>
                      </a:r>
                      <a:endParaRPr lang="en-GB" sz="1100" dirty="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00">
                <a:tc>
                  <a:txBody>
                    <a:bodyPr/>
                    <a:lstStyle/>
                    <a:p>
                      <a:pPr>
                        <a:spcAft>
                          <a:spcPts val="0"/>
                        </a:spcAft>
                      </a:pPr>
                      <a:r>
                        <a:rPr lang="en-GB" sz="1100" b="1" dirty="0">
                          <a:effectLst/>
                          <a:latin typeface="Calibri"/>
                          <a:ea typeface="Calibri"/>
                          <a:cs typeface="Times New Roman"/>
                        </a:rPr>
                        <a:t>[      ] </a:t>
                      </a:r>
                      <a:endParaRPr lang="en-GB" sz="1100" dirty="0">
                        <a:effectLst/>
                        <a:latin typeface="Calibri"/>
                        <a:ea typeface="Calibri"/>
                        <a:cs typeface="Times New Roman"/>
                      </a:endParaRPr>
                    </a:p>
                    <a:p>
                      <a:pPr>
                        <a:spcAft>
                          <a:spcPts val="0"/>
                        </a:spcAft>
                      </a:pPr>
                      <a:r>
                        <a:rPr lang="en-GB" sz="1100" b="1" dirty="0">
                          <a:effectLst/>
                          <a:latin typeface="Calibri"/>
                          <a:ea typeface="Calibri"/>
                          <a:cs typeface="Times New Roman"/>
                        </a:rPr>
                        <a:t>[      ]</a:t>
                      </a:r>
                      <a:endParaRPr lang="en-GB" sz="1100" dirty="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Calibri"/>
                          <a:ea typeface="Calibri"/>
                          <a:cs typeface="Times New Roman"/>
                        </a:rPr>
                        <a:t>Brackets: </a:t>
                      </a:r>
                      <a:r>
                        <a:rPr lang="en-GB" sz="1100" dirty="0" smtClean="0">
                          <a:effectLst/>
                          <a:latin typeface="Calibri"/>
                          <a:ea typeface="Calibri"/>
                          <a:cs typeface="Times New Roman"/>
                        </a:rPr>
                        <a:t>Align </a:t>
                      </a:r>
                      <a:r>
                        <a:rPr lang="en-GB" sz="1100" dirty="0">
                          <a:effectLst/>
                          <a:latin typeface="Calibri"/>
                          <a:ea typeface="Calibri"/>
                          <a:cs typeface="Times New Roman"/>
                        </a:rPr>
                        <a:t>overlapping talk</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Calibri"/>
                          <a:ea typeface="Calibri"/>
                          <a:cs typeface="Times New Roman"/>
                        </a:rPr>
                        <a:t>&lt;need&gt; 	</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Calibri"/>
                          <a:ea typeface="Calibri"/>
                          <a:cs typeface="Times New Roman"/>
                        </a:rPr>
                        <a:t>Left then right carats: Talk slowed down </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00">
                <a:tc>
                  <a:txBody>
                    <a:bodyPr/>
                    <a:lstStyle/>
                    <a:p>
                      <a:pPr>
                        <a:spcAft>
                          <a:spcPts val="0"/>
                        </a:spcAft>
                      </a:pPr>
                      <a:r>
                        <a:rPr lang="en-GB" sz="1100" b="1">
                          <a:effectLst/>
                          <a:latin typeface="Calibri"/>
                          <a:ea typeface="Calibri"/>
                          <a:cs typeface="Times New Roman"/>
                        </a:rPr>
                        <a:t>(0.3)</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Calibri"/>
                          <a:ea typeface="Calibri"/>
                          <a:cs typeface="Times New Roman"/>
                        </a:rPr>
                        <a:t>Numbers in parenthesis: Silence to the nearest tenth of a second</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effectLst/>
                          <a:latin typeface="Calibri"/>
                          <a:ea typeface="Calibri"/>
                          <a:cs typeface="Times New Roman"/>
                        </a:rPr>
                        <a:t>&gt;need&lt;	</a:t>
                      </a:r>
                      <a:endParaRPr lang="en-GB" sz="1100" dirty="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Calibri"/>
                          <a:ea typeface="Calibri"/>
                          <a:cs typeface="Times New Roman"/>
                        </a:rPr>
                        <a:t>Right then left carats: Speeded up talk </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00">
                <a:tc>
                  <a:txBody>
                    <a:bodyPr/>
                    <a:lstStyle/>
                    <a:p>
                      <a:pPr>
                        <a:spcAft>
                          <a:spcPts val="0"/>
                        </a:spcAft>
                      </a:pPr>
                      <a:r>
                        <a:rPr lang="en-GB" sz="1100" b="1" u="sng">
                          <a:effectLst/>
                          <a:latin typeface="Calibri"/>
                          <a:ea typeface="Calibri"/>
                          <a:cs typeface="Times New Roman"/>
                        </a:rPr>
                        <a:t>need</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Calibri"/>
                          <a:ea typeface="Calibri"/>
                          <a:cs typeface="Times New Roman"/>
                        </a:rPr>
                        <a:t>Underlining: Emphasis </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Calibri"/>
                          <a:ea typeface="Calibri"/>
                          <a:cs typeface="Times New Roman"/>
                        </a:rPr>
                        <a:t>nee-</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Calibri"/>
                          <a:ea typeface="Calibri"/>
                          <a:cs typeface="Times New Roman"/>
                        </a:rPr>
                        <a:t>Hyphen: Cut off</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00">
                <a:tc>
                  <a:txBody>
                    <a:bodyPr/>
                    <a:lstStyle/>
                    <a:p>
                      <a:pPr>
                        <a:spcAft>
                          <a:spcPts val="0"/>
                        </a:spcAft>
                      </a:pPr>
                      <a:r>
                        <a:rPr lang="en-GB" sz="1100" b="1">
                          <a:effectLst/>
                          <a:latin typeface="Calibri"/>
                          <a:ea typeface="Calibri"/>
                          <a:cs typeface="Times New Roman"/>
                        </a:rPr>
                        <a:t>nee::d</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Calibri"/>
                          <a:ea typeface="Calibri"/>
                          <a:cs typeface="Times New Roman"/>
                        </a:rPr>
                        <a:t>Colons: Elongation of prior sound</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effectLst/>
                          <a:latin typeface="Calibri"/>
                          <a:ea typeface="Calibri"/>
                          <a:cs typeface="Times New Roman"/>
                        </a:rPr>
                        <a:t>.</a:t>
                      </a:r>
                      <a:r>
                        <a:rPr lang="en-GB" sz="1100" b="1" dirty="0" err="1">
                          <a:effectLst/>
                          <a:latin typeface="Calibri"/>
                          <a:ea typeface="Calibri"/>
                          <a:cs typeface="Times New Roman"/>
                        </a:rPr>
                        <a:t>hh</a:t>
                      </a:r>
                      <a:endParaRPr lang="en-GB" sz="1100" dirty="0">
                        <a:effectLst/>
                        <a:latin typeface="Calibri"/>
                        <a:ea typeface="Calibri"/>
                        <a:cs typeface="Times New Roman"/>
                      </a:endParaRPr>
                    </a:p>
                    <a:p>
                      <a:pPr>
                        <a:spcAft>
                          <a:spcPts val="0"/>
                        </a:spcAft>
                      </a:pPr>
                      <a:r>
                        <a:rPr lang="en-GB" sz="1100" b="1" dirty="0" err="1" smtClean="0">
                          <a:effectLst/>
                          <a:latin typeface="Calibri"/>
                          <a:ea typeface="Calibri"/>
                          <a:cs typeface="Times New Roman"/>
                        </a:rPr>
                        <a:t>hh</a:t>
                      </a:r>
                      <a:endParaRPr lang="en-GB" sz="1100" b="1" dirty="0" smtClean="0">
                        <a:effectLst/>
                        <a:latin typeface="Calibri"/>
                        <a:ea typeface="Calibri"/>
                        <a:cs typeface="Times New Roman"/>
                      </a:endParaRPr>
                    </a:p>
                    <a:p>
                      <a:pPr>
                        <a:spcAft>
                          <a:spcPts val="0"/>
                        </a:spcAft>
                      </a:pPr>
                      <a:r>
                        <a:rPr lang="en-GB" sz="1100" b="1" dirty="0" smtClean="0">
                          <a:effectLst/>
                          <a:latin typeface="Calibri"/>
                          <a:ea typeface="Calibri"/>
                          <a:cs typeface="Times New Roman"/>
                        </a:rPr>
                        <a:t>.</a:t>
                      </a:r>
                      <a:r>
                        <a:rPr lang="en-GB" sz="1100" b="1" dirty="0" err="1" smtClean="0">
                          <a:effectLst/>
                          <a:latin typeface="Calibri"/>
                          <a:ea typeface="Calibri"/>
                          <a:cs typeface="Times New Roman"/>
                        </a:rPr>
                        <a:t>snff</a:t>
                      </a:r>
                      <a:endParaRPr lang="en-GB" sz="1100" b="1" dirty="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Calibri"/>
                          <a:ea typeface="Calibri"/>
                          <a:cs typeface="Times New Roman"/>
                        </a:rPr>
                        <a:t>Full stop + ‘h’s: </a:t>
                      </a:r>
                      <a:r>
                        <a:rPr lang="en-GB" sz="1100" dirty="0" err="1">
                          <a:effectLst/>
                          <a:latin typeface="Calibri"/>
                          <a:ea typeface="Calibri"/>
                          <a:cs typeface="Times New Roman"/>
                        </a:rPr>
                        <a:t>Inbreath</a:t>
                      </a:r>
                      <a:r>
                        <a:rPr lang="en-GB" sz="1100" dirty="0">
                          <a:effectLst/>
                          <a:latin typeface="Calibri"/>
                          <a:ea typeface="Calibri"/>
                          <a:cs typeface="Times New Roman"/>
                        </a:rPr>
                        <a:t> </a:t>
                      </a:r>
                    </a:p>
                    <a:p>
                      <a:pPr>
                        <a:spcAft>
                          <a:spcPts val="0"/>
                        </a:spcAft>
                      </a:pPr>
                      <a:r>
                        <a:rPr lang="en-GB" sz="1100" dirty="0">
                          <a:effectLst/>
                          <a:latin typeface="Calibri"/>
                          <a:ea typeface="Calibri"/>
                          <a:cs typeface="Times New Roman"/>
                        </a:rPr>
                        <a:t>Standalone ‘h’s: </a:t>
                      </a:r>
                      <a:r>
                        <a:rPr lang="en-GB" sz="1100" dirty="0" smtClean="0">
                          <a:effectLst/>
                          <a:latin typeface="Calibri"/>
                          <a:ea typeface="Calibri"/>
                          <a:cs typeface="Times New Roman"/>
                        </a:rPr>
                        <a:t>Outbreath</a:t>
                      </a:r>
                    </a:p>
                    <a:p>
                      <a:pPr>
                        <a:spcAft>
                          <a:spcPts val="0"/>
                        </a:spcAft>
                      </a:pPr>
                      <a:r>
                        <a:rPr lang="en-GB" sz="1100" dirty="0" smtClean="0">
                          <a:effectLst/>
                          <a:latin typeface="Calibri"/>
                          <a:ea typeface="Calibri"/>
                          <a:cs typeface="Times New Roman"/>
                        </a:rPr>
                        <a:t>Wet sniff (upset)</a:t>
                      </a:r>
                      <a:endParaRPr lang="en-GB" sz="1100" dirty="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00">
                <a:tc>
                  <a:txBody>
                    <a:bodyPr/>
                    <a:lstStyle/>
                    <a:p>
                      <a:pPr>
                        <a:spcAft>
                          <a:spcPts val="0"/>
                        </a:spcAft>
                      </a:pPr>
                      <a:r>
                        <a:rPr lang="en-GB" sz="1100" b="1">
                          <a:effectLst/>
                          <a:latin typeface="Calibri"/>
                          <a:ea typeface="Calibri"/>
                          <a:cs typeface="Times New Roman"/>
                        </a:rPr>
                        <a:t>. , ? ¿</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Calibri"/>
                          <a:ea typeface="Calibri"/>
                          <a:cs typeface="Times New Roman"/>
                        </a:rPr>
                        <a:t>Punctuation markers: For normal intonation shifts</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Calibri"/>
                          <a:ea typeface="Calibri"/>
                          <a:cs typeface="Times New Roman"/>
                        </a:rPr>
                        <a:t>huh /heh </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Calibri"/>
                          <a:ea typeface="Calibri"/>
                          <a:cs typeface="Times New Roman"/>
                        </a:rPr>
                        <a:t>Combinations of ‘h’s + vowels: Laughter</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00">
                <a:tc>
                  <a:txBody>
                    <a:bodyPr/>
                    <a:lstStyle/>
                    <a:p>
                      <a:pPr>
                        <a:spcAft>
                          <a:spcPts val="0"/>
                        </a:spcAft>
                      </a:pPr>
                      <a:r>
                        <a:rPr lang="en-GB" sz="1100" b="1">
                          <a:effectLst/>
                          <a:latin typeface="Calibri"/>
                          <a:ea typeface="Calibri"/>
                          <a:cs typeface="Times New Roman"/>
                        </a:rPr>
                        <a:t>↑ or ↓</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Calibri"/>
                          <a:ea typeface="Calibri"/>
                          <a:cs typeface="Times New Roman"/>
                        </a:rPr>
                        <a:t>Up and down arrows: Marked intonation shift</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Calibri"/>
                          <a:ea typeface="Calibri"/>
                          <a:cs typeface="Times New Roman"/>
                        </a:rPr>
                        <a:t>£</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Calibri"/>
                          <a:ea typeface="Calibri"/>
                          <a:cs typeface="Times New Roman"/>
                        </a:rPr>
                        <a:t>Pound sign: Smiley voice</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00">
                <a:tc>
                  <a:txBody>
                    <a:bodyPr/>
                    <a:lstStyle/>
                    <a:p>
                      <a:pPr>
                        <a:spcAft>
                          <a:spcPts val="0"/>
                        </a:spcAft>
                      </a:pPr>
                      <a:r>
                        <a:rPr lang="en-GB" sz="1100" b="1">
                          <a:effectLst/>
                          <a:latin typeface="Calibri"/>
                          <a:ea typeface="Calibri"/>
                          <a:cs typeface="Times New Roman"/>
                        </a:rPr>
                        <a:t>NEED</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Calibri"/>
                          <a:ea typeface="Calibri"/>
                          <a:cs typeface="Times New Roman"/>
                        </a:rPr>
                        <a:t>Capitals: Louder talk</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Calibri"/>
                          <a:ea typeface="Calibri"/>
                          <a:cs typeface="Times New Roman"/>
                        </a:rPr>
                        <a:t>(need)</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Calibri"/>
                          <a:ea typeface="Calibri"/>
                          <a:cs typeface="Times New Roman"/>
                        </a:rPr>
                        <a:t>Words in single brackets: Unsure hearing</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00">
                <a:tc>
                  <a:txBody>
                    <a:bodyPr/>
                    <a:lstStyle/>
                    <a:p>
                      <a:pPr>
                        <a:spcAft>
                          <a:spcPts val="0"/>
                        </a:spcAft>
                      </a:pPr>
                      <a:r>
                        <a:rPr lang="en-GB" sz="1100" b="1">
                          <a:effectLst/>
                          <a:latin typeface="Calibri"/>
                          <a:ea typeface="Calibri"/>
                          <a:cs typeface="Times New Roman"/>
                        </a:rPr>
                        <a:t>°need°</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Calibri"/>
                          <a:ea typeface="Calibri"/>
                          <a:cs typeface="Times New Roman"/>
                        </a:rPr>
                        <a:t>Degree signs: Quieter talk</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Calibri"/>
                          <a:ea typeface="Calibri"/>
                          <a:cs typeface="Times New Roman"/>
                        </a:rPr>
                        <a:t>((        ))</a:t>
                      </a:r>
                      <a:endParaRPr lang="en-GB" sz="1100">
                        <a:effectLst/>
                        <a:latin typeface="Calibri"/>
                        <a:ea typeface="Calibri"/>
                        <a:cs typeface="Times New Roman"/>
                      </a:endParaRP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Calibri"/>
                          <a:ea typeface="Calibri"/>
                          <a:cs typeface="Times New Roman"/>
                        </a:rPr>
                        <a:t>Words in double brackets: </a:t>
                      </a:r>
                      <a:r>
                        <a:rPr lang="en-GB" sz="1100" dirty="0" err="1">
                          <a:effectLst/>
                          <a:latin typeface="Calibri"/>
                          <a:ea typeface="Calibri"/>
                          <a:cs typeface="Times New Roman"/>
                        </a:rPr>
                        <a:t>Transcriber</a:t>
                      </a:r>
                      <a:r>
                        <a:rPr lang="en-GB" sz="1100" dirty="0">
                          <a:effectLst/>
                          <a:latin typeface="Calibri"/>
                          <a:ea typeface="Calibri"/>
                          <a:cs typeface="Times New Roman"/>
                        </a:rPr>
                        <a:t> comments</a:t>
                      </a:r>
                    </a:p>
                  </a:txBody>
                  <a:tcPr marL="92034" marR="9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31000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 and Healthcare</a:t>
            </a:r>
            <a:endParaRPr lang="en-GB" dirty="0"/>
          </a:p>
        </p:txBody>
      </p:sp>
      <p:sp>
        <p:nvSpPr>
          <p:cNvPr id="3" name="Content Placeholder 2"/>
          <p:cNvSpPr>
            <a:spLocks noGrp="1"/>
          </p:cNvSpPr>
          <p:nvPr>
            <p:ph idx="1"/>
          </p:nvPr>
        </p:nvSpPr>
        <p:spPr/>
        <p:txBody>
          <a:bodyPr>
            <a:normAutofit/>
          </a:bodyPr>
          <a:lstStyle/>
          <a:p>
            <a:pPr>
              <a:lnSpc>
                <a:spcPct val="110000"/>
              </a:lnSpc>
            </a:pPr>
            <a:r>
              <a:rPr lang="en-GB" dirty="0" smtClean="0"/>
              <a:t>Large body of work spanning 30 years </a:t>
            </a:r>
            <a:r>
              <a:rPr lang="en-GB" sz="2000" dirty="0" smtClean="0"/>
              <a:t>(</a:t>
            </a:r>
            <a:r>
              <a:rPr lang="en-GB" sz="2000" dirty="0"/>
              <a:t>see Gill </a:t>
            </a:r>
            <a:r>
              <a:rPr lang="en-GB" sz="2000" dirty="0" smtClean="0"/>
              <a:t>and Roberts) </a:t>
            </a:r>
          </a:p>
          <a:p>
            <a:pPr>
              <a:lnSpc>
                <a:spcPct val="110000"/>
              </a:lnSpc>
            </a:pPr>
            <a:r>
              <a:rPr lang="en-GB" dirty="0" smtClean="0"/>
              <a:t>Range of settings e.g. Adult </a:t>
            </a:r>
            <a:r>
              <a:rPr lang="en-GB" dirty="0"/>
              <a:t>primary </a:t>
            </a:r>
            <a:r>
              <a:rPr lang="en-GB" dirty="0" smtClean="0"/>
              <a:t>care, </a:t>
            </a:r>
            <a:r>
              <a:rPr lang="en-GB" dirty="0"/>
              <a:t>HIV </a:t>
            </a:r>
            <a:r>
              <a:rPr lang="en-GB" dirty="0" smtClean="0"/>
              <a:t>counselling</a:t>
            </a:r>
            <a:r>
              <a:rPr lang="en-GB" sz="1700" dirty="0" smtClean="0"/>
              <a:t>, </a:t>
            </a:r>
            <a:r>
              <a:rPr lang="en-GB" dirty="0" smtClean="0"/>
              <a:t>oncology</a:t>
            </a:r>
            <a:r>
              <a:rPr lang="en-GB" sz="1700" dirty="0" smtClean="0"/>
              <a:t>, </a:t>
            </a:r>
            <a:r>
              <a:rPr lang="en-GB" dirty="0" smtClean="0"/>
              <a:t>antenatal screening, and neurology</a:t>
            </a:r>
          </a:p>
          <a:p>
            <a:pPr>
              <a:lnSpc>
                <a:spcPct val="110000"/>
              </a:lnSpc>
            </a:pPr>
            <a:r>
              <a:rPr lang="en-GB" dirty="0" smtClean="0"/>
              <a:t>Small </a:t>
            </a:r>
            <a:r>
              <a:rPr lang="en-GB" dirty="0"/>
              <a:t>changes </a:t>
            </a:r>
            <a:r>
              <a:rPr lang="en-GB" dirty="0" smtClean="0"/>
              <a:t>in talk can have profound impacts             </a:t>
            </a:r>
            <a:r>
              <a:rPr lang="en-GB" sz="2000" dirty="0" smtClean="0"/>
              <a:t>(e.g. Heritage and colleagues)</a:t>
            </a:r>
            <a:endParaRPr lang="en-GB" dirty="0"/>
          </a:p>
        </p:txBody>
      </p:sp>
    </p:spTree>
    <p:extLst>
      <p:ext uri="{BB962C8B-B14F-4D97-AF65-F5344CB8AC3E}">
        <p14:creationId xmlns:p14="http://schemas.microsoft.com/office/powerpoint/2010/main" val="2182029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pptdkblue</Template>
  <TotalTime>4537</TotalTime>
  <Words>2252</Words>
  <Application>Microsoft Office PowerPoint</Application>
  <PresentationFormat>On-screen Show (4:3)</PresentationFormat>
  <Paragraphs>406</Paragraphs>
  <Slides>36</Slides>
  <Notes>20</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36</vt:i4>
      </vt:variant>
    </vt:vector>
  </HeadingPairs>
  <TitlesOfParts>
    <vt:vector size="50" baseType="lpstr">
      <vt:lpstr>Arial</vt:lpstr>
      <vt:lpstr>Calibri</vt:lpstr>
      <vt:lpstr>Courier New</vt:lpstr>
      <vt:lpstr>Times New Roman</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 A Conversation Analytic (CA) study of CALM therapy sessions</vt:lpstr>
      <vt:lpstr>Overview</vt:lpstr>
      <vt:lpstr>Research Aims</vt:lpstr>
      <vt:lpstr> To what extent are meaning and values around mortality addressed?  </vt:lpstr>
      <vt:lpstr>Data and Rational </vt:lpstr>
      <vt:lpstr>Analytic Method: Conversation Analysis </vt:lpstr>
      <vt:lpstr>Transcription</vt:lpstr>
      <vt:lpstr>Transcription – Quick Guide </vt:lpstr>
      <vt:lpstr>CA and Healthcare</vt:lpstr>
      <vt:lpstr>CA and Psychotherapy</vt:lpstr>
      <vt:lpstr>CA and Theory in Psychotherapy</vt:lpstr>
      <vt:lpstr>Focus on talk around death</vt:lpstr>
      <vt:lpstr>Extent of talk around death and dying in the data</vt:lpstr>
      <vt:lpstr>Explicit reference to death  </vt:lpstr>
      <vt:lpstr>Case 1118 – Clinical Details</vt:lpstr>
      <vt:lpstr>Explicit reference - Extract 1: 1118 (1)  </vt:lpstr>
      <vt:lpstr>Explicit reference - Extract 1: 1118 (2)  </vt:lpstr>
      <vt:lpstr>Explicit reference - Extract 1: 1118 (1)  </vt:lpstr>
      <vt:lpstr>Explicit reference - Extract 1: 1118 (2)  </vt:lpstr>
      <vt:lpstr>Extract 1 key points</vt:lpstr>
      <vt:lpstr>Implicit reference to death  </vt:lpstr>
      <vt:lpstr>Case 1064 – Clinical Details</vt:lpstr>
      <vt:lpstr>Implicit reference - Extract 2: 1064 (1) </vt:lpstr>
      <vt:lpstr>Implicit reference - Extract 2: 1064 (2) </vt:lpstr>
      <vt:lpstr>Implicit reference - Extract 2: 1064 (3) </vt:lpstr>
      <vt:lpstr>Implicit reference - Extract 2: 1064 (4)</vt:lpstr>
      <vt:lpstr>Implicit reference - Extract 2: 1064 (1)</vt:lpstr>
      <vt:lpstr>Implicit reference - Extract 2: 1064 (2)</vt:lpstr>
      <vt:lpstr>Implicit reference - Extract 2: 1064 (3) </vt:lpstr>
      <vt:lpstr>Implicit reference - Extract 2: 1064 </vt:lpstr>
      <vt:lpstr>Extract 2 key points </vt:lpstr>
      <vt:lpstr>Summary</vt:lpstr>
      <vt:lpstr>Analytic questions</vt:lpstr>
      <vt:lpstr>CA Study Team, UCL  </vt:lpstr>
      <vt:lpstr>CALM Study Team, Toronto</vt:lpstr>
      <vt:lpstr>PowerPoint Presentation</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Conversation Analysis</dc:title>
  <dc:creator>Chloe Shaw</dc:creator>
  <cp:lastModifiedBy>Anne Lanceley</cp:lastModifiedBy>
  <cp:revision>385</cp:revision>
  <dcterms:created xsi:type="dcterms:W3CDTF">2013-11-02T15:54:27Z</dcterms:created>
  <dcterms:modified xsi:type="dcterms:W3CDTF">2018-08-29T14:34:03Z</dcterms:modified>
</cp:coreProperties>
</file>