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9" r:id="rId2"/>
    <p:sldId id="273" r:id="rId3"/>
    <p:sldId id="286" r:id="rId4"/>
    <p:sldId id="288" r:id="rId5"/>
    <p:sldId id="290" r:id="rId6"/>
    <p:sldId id="291" r:id="rId7"/>
    <p:sldId id="289" r:id="rId8"/>
    <p:sldId id="292" r:id="rId9"/>
    <p:sldId id="293" r:id="rId10"/>
    <p:sldId id="287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9235D4-2FA2-4A4D-98C9-03D8B1D0E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94B65-C1BA-4961-BCAA-AA7C127386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2F88C-6A8A-452A-AF33-B61210EDC9CF}" type="datetime6">
              <a:rPr lang="en-GB" smtClean="0"/>
              <a:t>January 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18481-0E8F-412F-AAEF-DEDD5262D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BCC13-B319-4340-AAFF-C36D586611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38904-5373-4304-A6EB-BF3C1F885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959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0B8F496-AA4D-4129-BECA-293E4A3CB1CB}" type="datetime6">
              <a:rPr lang="en-GB" smtClean="0"/>
              <a:t>January 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85F29C-A7D8-4AA2-B697-494DB7B0DF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008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A7CBE-2288-443E-B1C0-4C94776408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A90C40-36C6-426C-A108-974ABE3C81D1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60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>
                <a:solidFill>
                  <a:srgbClr val="002060"/>
                </a:solidFill>
              </a:rPr>
              <a:t>Overview</a:t>
            </a:r>
            <a:br>
              <a:rPr lang="en-GB" sz="1300" dirty="0">
                <a:solidFill>
                  <a:srgbClr val="002060"/>
                </a:solidFill>
              </a:rPr>
            </a:br>
            <a:r>
              <a:rPr lang="en-GB" sz="1300" dirty="0">
                <a:solidFill>
                  <a:srgbClr val="002060"/>
                </a:solidFill>
              </a:rPr>
              <a:t>What is analysis?</a:t>
            </a:r>
          </a:p>
          <a:p>
            <a:pPr defTabSz="990752">
              <a:defRPr/>
            </a:pPr>
            <a:r>
              <a:rPr lang="en-GB" sz="1300" dirty="0">
                <a:solidFill>
                  <a:srgbClr val="002060"/>
                </a:solidFill>
              </a:rPr>
              <a:t>How can visual/sensory/embodied data be analysed?</a:t>
            </a:r>
          </a:p>
          <a:p>
            <a:r>
              <a:rPr lang="en-GB" sz="1300" dirty="0">
                <a:solidFill>
                  <a:srgbClr val="002060"/>
                </a:solidFill>
              </a:rPr>
              <a:t>Analysing data from linear texts vs. data from visual/sensory/embodied sources (LEGO models, song lists, photographs, videos)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A7CBE-2288-443E-B1C0-4C94776408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A90C40-36C6-426C-A108-974ABE3C81D1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7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27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4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6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0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8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F29C-A7D8-4AA2-B697-494DB7B0DFEB}" type="slidenum">
              <a:rPr lang="en-GB" smtClean="0"/>
              <a:t>9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26E25-8657-4FDD-916E-8E9CBFB6BC2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341EC07-9643-4D15-AE70-E1E042DDCE36}" type="datetime6">
              <a:rPr lang="en-GB" smtClean="0"/>
              <a:t>January 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12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A345-8C1E-4E93-8A8A-DED2D9DB8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1C386-5902-4946-948A-1BD3E3BB8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B95D-CB19-44D4-ABE0-3F18B4F6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A8A4-DF1D-457D-B5EF-7C2770048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BAAAF-6131-40B6-9DFC-6BEC86D1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FFEA-5C66-4FE1-A4CA-A376377C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D8A56-E8D9-455C-9F79-08E71E7EA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366AB-A96C-4777-814C-DBCCD9D9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D00D-A554-400F-A5F5-35A4D77A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1665-6B87-4561-B610-197B2328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8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7E755C-0AA0-4013-9211-D9660452F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C6246-F599-4BA8-A5B5-2EE8E4626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B102-6BEF-404D-996E-A169975B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49F5-63EC-4018-B6D4-CCED5908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9881-D88B-4A4D-BCF1-B03F0D2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AD26-7D50-4C7D-8604-71171E8C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5322-AC42-4826-A1FC-EA7C8D2F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38129-1B34-46CD-831F-99A4197E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9EE1-0842-4CFF-99C4-B734810D0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8A34-1C87-473C-9CF5-349AC51C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FC52-789A-458D-BFF8-79748235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9E5E7-776B-4203-AB3D-922217B6F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9E43-E685-4EC1-9702-4D93D4E3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5743-D0BF-4957-A045-9E0B2AB7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53C7F-6718-49AE-BABC-413A4E87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32183-9896-4D1B-870A-73F45159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C632B-89C1-4666-8294-51CC96F82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0E081-E14E-4B48-8BAC-A20D3BB6B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24778-6514-4F87-8AFE-C7AD21E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230F1-AA46-4805-96CD-8C197D8B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34DC3-867B-4A8D-8E0F-BFEBBBE1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5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1698-0389-4BDD-9999-0B866F15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7A7C-43BB-4CD2-BF9F-B997E8F3F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24ECE-FD8A-4A0F-BDAC-08BD94AA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FC815-64C1-422E-AF37-2487EA16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D6777-9262-43CD-90B9-E84E779AC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84FB2-4BE2-478F-860F-6777268B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DB0A5F-44F9-4C4D-AAB6-72EEC862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F625E-8FE2-4339-9D14-D324EB71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3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7F19-CC32-40DD-954E-54FBC2A9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F003B-870A-403B-9491-462B26DF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AAC66-9D48-402A-8FA2-3F46F389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48E59-B524-41E4-B60C-6DFFAC19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4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656B9-526B-4B87-B268-A04A04CD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93B7B-C5F8-413E-B3C7-D5AF005D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BE11-1568-4844-839A-11724281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4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20E8-1645-4D21-ABA2-93416D02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B1FE-5A2E-4B69-87D2-FE4AFAB07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588B-3112-4AD3-B972-F678F8217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4BFDF-96F2-468A-BC80-0575D540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A62A1-F846-48C8-9A35-3107A25B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0B426-B00D-449B-9181-9631A9DC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2AEB-9554-4855-9F70-4A4DC907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C027A-CC6A-4D6B-9029-FDD37828E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6637A-8E26-4C52-812C-360C8290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3F2A9-3F46-43CA-9E56-90CD99B9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3F950-3C78-4EAE-942E-3A184BF7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4AB31-15EB-45BD-AB04-FDD5C570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4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4F4"/>
            </a:gs>
            <a:gs pos="100000">
              <a:srgbClr val="DCE4F4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C5D3EC"/>
            </a:gs>
            <a:gs pos="100000">
              <a:schemeClr val="accent1">
                <a:lumMod val="20000"/>
                <a:lumOff val="80000"/>
              </a:schemeClr>
            </a:gs>
            <a:gs pos="100000">
              <a:srgbClr val="DCE4F4"/>
            </a:gs>
            <a:gs pos="99000">
              <a:schemeClr val="accent5">
                <a:lumMod val="60000"/>
                <a:lumOff val="40000"/>
              </a:schemeClr>
            </a:gs>
            <a:gs pos="34000">
              <a:schemeClr val="accent5">
                <a:lumMod val="40000"/>
                <a:lumOff val="60000"/>
              </a:schemeClr>
            </a:gs>
            <a:gs pos="0">
              <a:srgbClr val="DCE4F4"/>
            </a:gs>
            <a:gs pos="16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5A568-A68D-492D-9537-E78A104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013CE-F539-4C50-9325-1AE1EE614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7DBE-D17F-42C3-B2E1-6BC796200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804E-76C8-4558-8544-6A1DFEDCB078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E194E-839E-4DB3-BD1F-B30469D66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5E3D-83E3-421E-9223-0EA8689A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750D-15DD-49B4-AB65-7F7B1C403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645579.2019.159089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A808-B35B-4865-A8C8-90DB5844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10" y="1069392"/>
            <a:ext cx="11271380" cy="2159000"/>
          </a:xfrm>
        </p:spPr>
        <p:txBody>
          <a:bodyPr>
            <a:normAutofit fontScale="90000"/>
          </a:bodyPr>
          <a:lstStyle/>
          <a:p>
            <a:r>
              <a:rPr lang="en-GB" sz="5900" b="1" dirty="0">
                <a:solidFill>
                  <a:srgbClr val="002060"/>
                </a:solidFill>
                <a:latin typeface="Calibri "/>
              </a:rPr>
              <a:t>Systematic Visuo-Textual Analysis:</a:t>
            </a:r>
            <a:br>
              <a:rPr lang="en-GB" sz="5900" b="1" dirty="0">
                <a:solidFill>
                  <a:srgbClr val="002060"/>
                </a:solidFill>
                <a:latin typeface="Calibri "/>
              </a:rPr>
            </a:br>
            <a:r>
              <a:rPr lang="en-GB" sz="5900" b="1" dirty="0">
                <a:solidFill>
                  <a:srgbClr val="002060"/>
                </a:solidFill>
                <a:latin typeface="Calibri "/>
              </a:rPr>
              <a:t>A framework for analysing visual and textual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F02EE-6405-4D5A-890A-544E23386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7"/>
          <a:stretch/>
        </p:blipFill>
        <p:spPr bwMode="auto">
          <a:xfrm>
            <a:off x="2488023" y="4748069"/>
            <a:ext cx="1568212" cy="168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D5DBD-D4DE-45CC-AF28-A0DD2FA20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1"/>
          <a:stretch/>
        </p:blipFill>
        <p:spPr>
          <a:xfrm>
            <a:off x="7423708" y="4768392"/>
            <a:ext cx="1907045" cy="16622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FEDF784-5D7A-4051-9B28-A71DE12D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023" y="3658672"/>
            <a:ext cx="32439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2060"/>
                </a:solidFill>
              </a:rPr>
              <a:t>Dr Nicole Brown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2060"/>
                </a:solidFill>
                <a:latin typeface="Arial"/>
                <a:cs typeface="Arial"/>
              </a:rPr>
              <a:t>UCL Institute of Education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2060"/>
                </a:solidFill>
                <a:latin typeface="Arial"/>
                <a:cs typeface="Arial"/>
              </a:rPr>
              <a:t>@ncjbrown</a:t>
            </a:r>
            <a:endParaRPr lang="en-GB" altLang="en-US" sz="18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79092-B581-40DF-89A0-46C92A80EB30}"/>
              </a:ext>
            </a:extLst>
          </p:cNvPr>
          <p:cNvSpPr/>
          <p:nvPr/>
        </p:nvSpPr>
        <p:spPr>
          <a:xfrm>
            <a:off x="7423708" y="3658671"/>
            <a:ext cx="239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 Collins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Kent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@PGDevAdvisor</a:t>
            </a:r>
          </a:p>
        </p:txBody>
      </p:sp>
    </p:spTree>
    <p:extLst>
      <p:ext uri="{BB962C8B-B14F-4D97-AF65-F5344CB8AC3E}">
        <p14:creationId xmlns:p14="http://schemas.microsoft.com/office/powerpoint/2010/main" val="77738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A808-B35B-4865-A8C8-90DB5844E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10" y="1069392"/>
            <a:ext cx="11271380" cy="2159000"/>
          </a:xfrm>
        </p:spPr>
        <p:txBody>
          <a:bodyPr>
            <a:normAutofit fontScale="90000"/>
          </a:bodyPr>
          <a:lstStyle/>
          <a:p>
            <a:r>
              <a:rPr lang="en-GB" sz="5900" b="1" dirty="0">
                <a:solidFill>
                  <a:srgbClr val="002060"/>
                </a:solidFill>
                <a:latin typeface="Calibri "/>
              </a:rPr>
              <a:t>Systematic Visuo-Textual Analysis:</a:t>
            </a:r>
            <a:br>
              <a:rPr lang="en-GB" sz="5900" b="1" dirty="0">
                <a:solidFill>
                  <a:srgbClr val="002060"/>
                </a:solidFill>
                <a:latin typeface="Calibri "/>
              </a:rPr>
            </a:br>
            <a:r>
              <a:rPr lang="en-GB" sz="5900" b="1" dirty="0">
                <a:solidFill>
                  <a:srgbClr val="002060"/>
                </a:solidFill>
                <a:latin typeface="Calibri "/>
              </a:rPr>
              <a:t>A framework for analysing visual and textual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F02EE-6405-4D5A-890A-544E23386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7"/>
          <a:stretch/>
        </p:blipFill>
        <p:spPr bwMode="auto">
          <a:xfrm>
            <a:off x="2488023" y="4748069"/>
            <a:ext cx="1568212" cy="168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BD5DBD-D4DE-45CC-AF28-A0DD2FA20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1"/>
          <a:stretch/>
        </p:blipFill>
        <p:spPr>
          <a:xfrm>
            <a:off x="7423708" y="4768392"/>
            <a:ext cx="1907045" cy="1662274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FEDF784-5D7A-4051-9B28-A71DE12D9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023" y="3658672"/>
            <a:ext cx="32439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2060"/>
                </a:solidFill>
              </a:rPr>
              <a:t>Dr Nicole Brown</a:t>
            </a:r>
            <a:endParaRPr lang="en-GB" altLang="en-US" sz="20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2060"/>
                </a:solidFill>
                <a:latin typeface="Arial"/>
                <a:cs typeface="Arial"/>
              </a:rPr>
              <a:t>UCL Institute of Education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1800" dirty="0">
                <a:solidFill>
                  <a:srgbClr val="002060"/>
                </a:solidFill>
                <a:latin typeface="Arial"/>
                <a:cs typeface="Arial"/>
              </a:rPr>
              <a:t>@ncjbrown</a:t>
            </a:r>
            <a:endParaRPr lang="en-GB" altLang="en-US" sz="1800" dirty="0">
              <a:solidFill>
                <a:srgbClr val="002060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279092-B581-40DF-89A0-46C92A80EB30}"/>
              </a:ext>
            </a:extLst>
          </p:cNvPr>
          <p:cNvSpPr/>
          <p:nvPr/>
        </p:nvSpPr>
        <p:spPr>
          <a:xfrm>
            <a:off x="7423708" y="3658671"/>
            <a:ext cx="2397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Jo Collins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Kent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@PGDevAdvisor</a:t>
            </a:r>
          </a:p>
        </p:txBody>
      </p:sp>
    </p:spTree>
    <p:extLst>
      <p:ext uri="{BB962C8B-B14F-4D97-AF65-F5344CB8AC3E}">
        <p14:creationId xmlns:p14="http://schemas.microsoft.com/office/powerpoint/2010/main" val="336991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515600" cy="78254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423-4B85-49B7-BCDC-7EA1380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7306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Developments in qualitative research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sensory, visual, embodied, reflexive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Analytical frameworks missing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2800" dirty="0">
                <a:solidFill>
                  <a:srgbClr val="002060"/>
                </a:solidFill>
              </a:rPr>
              <a:t>"output or creation is not used" (Brown, 2019a:1)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564DA5-0026-48A2-8D26-C969A099C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39521"/>
              </p:ext>
            </p:extLst>
          </p:nvPr>
        </p:nvGraphicFramePr>
        <p:xfrm>
          <a:off x="971284" y="2833976"/>
          <a:ext cx="10841270" cy="1619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628">
                  <a:extLst>
                    <a:ext uri="{9D8B030D-6E8A-4147-A177-3AD203B41FA5}">
                      <a16:colId xmlns:a16="http://schemas.microsoft.com/office/drawing/2014/main" val="1657849392"/>
                    </a:ext>
                  </a:extLst>
                </a:gridCol>
                <a:gridCol w="3537628">
                  <a:extLst>
                    <a:ext uri="{9D8B030D-6E8A-4147-A177-3AD203B41FA5}">
                      <a16:colId xmlns:a16="http://schemas.microsoft.com/office/drawing/2014/main" val="2584128537"/>
                    </a:ext>
                  </a:extLst>
                </a:gridCol>
                <a:gridCol w="3766014">
                  <a:extLst>
                    <a:ext uri="{9D8B030D-6E8A-4147-A177-3AD203B41FA5}">
                      <a16:colId xmlns:a16="http://schemas.microsoft.com/office/drawing/2014/main" val="367506947"/>
                    </a:ext>
                  </a:extLst>
                </a:gridCol>
              </a:tblGrid>
              <a:tr h="50506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Search term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Number of results for the period from 2000 to 2010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Number of results for the period from 2010 to July 2020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52963"/>
                  </a:ext>
                </a:extLst>
              </a:tr>
              <a:tr h="3713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art-based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100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317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801725"/>
                  </a:ext>
                </a:extLst>
              </a:tr>
              <a:tr h="3713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photo voice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4,399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8,177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982898"/>
                  </a:ext>
                </a:extLst>
              </a:tr>
              <a:tr h="37139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creative data collection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>
                          <a:effectLst/>
                        </a:rPr>
                        <a:t>7,423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1200" dirty="0">
                          <a:effectLst/>
                        </a:rPr>
                        <a:t>17,492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15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78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530"/>
            <a:ext cx="10515600" cy="78254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Existing analytical frameworks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49DD0C-403C-4311-B9A8-4593C3DB9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62854"/>
              </p:ext>
            </p:extLst>
          </p:nvPr>
        </p:nvGraphicFramePr>
        <p:xfrm>
          <a:off x="838200" y="1371596"/>
          <a:ext cx="10795516" cy="5131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879">
                  <a:extLst>
                    <a:ext uri="{9D8B030D-6E8A-4147-A177-3AD203B41FA5}">
                      <a16:colId xmlns:a16="http://schemas.microsoft.com/office/drawing/2014/main" val="3123711031"/>
                    </a:ext>
                  </a:extLst>
                </a:gridCol>
                <a:gridCol w="2698879">
                  <a:extLst>
                    <a:ext uri="{9D8B030D-6E8A-4147-A177-3AD203B41FA5}">
                      <a16:colId xmlns:a16="http://schemas.microsoft.com/office/drawing/2014/main" val="190804239"/>
                    </a:ext>
                  </a:extLst>
                </a:gridCol>
                <a:gridCol w="2698879">
                  <a:extLst>
                    <a:ext uri="{9D8B030D-6E8A-4147-A177-3AD203B41FA5}">
                      <a16:colId xmlns:a16="http://schemas.microsoft.com/office/drawing/2014/main" val="1120582339"/>
                    </a:ext>
                  </a:extLst>
                </a:gridCol>
                <a:gridCol w="2698879">
                  <a:extLst>
                    <a:ext uri="{9D8B030D-6E8A-4147-A177-3AD203B41FA5}">
                      <a16:colId xmlns:a16="http://schemas.microsoft.com/office/drawing/2014/main" val="1981753664"/>
                    </a:ext>
                  </a:extLst>
                </a:gridCol>
              </a:tblGrid>
              <a:tr h="309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Framework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Process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Revisit other images to see if proto-theme is recognisable anywhere else, pull in more evidence: can this be elevated to a theme?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Continue to identify themes until no more themes (relevant to your questions emerge.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Consider the extent to which your themes are distinct. Do the themes cluster together in a way that suggests a higher order theme? Define higher order themes.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1938287200"/>
                  </a:ext>
                </a:extLst>
              </a:tr>
              <a:tr h="32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Gleeson (2011)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Look at images repeatedly and group into proto-themes (noting features).  Build notes through additional evidence and write descriptions of proto themes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Revisit other images to see if proto-theme is recognisable anywhere else, pull in more evidence: can this be elevated to a theme?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Continue to identify themes until no more themes (relevant to your questions emerge.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Consider the extent to which your themes are distinct. Do the themes cluster together in a way that suggests a higher order theme? Define higher order themes.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767679725"/>
                  </a:ext>
                </a:extLst>
              </a:tr>
              <a:tr h="1323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Saldaña</a:t>
                      </a:r>
                      <a:r>
                        <a:rPr lang="en-GB" sz="1400" dirty="0">
                          <a:effectLst/>
                        </a:rPr>
                        <a:t> (2016)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First cycle (initial coding which might be grammatical, elemental, affective, literary and language-based, exploratory, procedural and/or theming.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Eclectic coding: "using a select and compatible combination of two or more first cycle coding methods" (213) to plan for…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Second cycle methods – "require such analytical skills as classifying, prioritising, abstracting, conceptualising and theory building" (68).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3192252364"/>
                  </a:ext>
                </a:extLst>
              </a:tr>
              <a:tr h="725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Collier and Collier (1986)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"Open" and "unstructured viewing" and immersion in images/film (181)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Structured analysis, when you ask specific questions of the material 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Microanalysis "repeated, careful examination" to perceive patterns (182)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948017855"/>
                  </a:ext>
                </a:extLst>
              </a:tr>
              <a:tr h="489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Braun and Clarke (2006)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</a:rPr>
                        <a:t>Familiarization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</a:rPr>
                        <a:t>Generating initial codes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>
                          <a:effectLst/>
                        </a:rPr>
                        <a:t>Searching for themes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GB" sz="1400" dirty="0">
                          <a:effectLst/>
                        </a:rPr>
                        <a:t>Reviewing themes (across whole data set)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GB" sz="1400" dirty="0">
                          <a:effectLst/>
                        </a:rPr>
                        <a:t>Defining and naming themes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792329318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Chapman et al. (2017)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</a:rPr>
                        <a:t>Data organization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effectLst/>
                        </a:rPr>
                        <a:t>Code creation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GB" sz="1400" dirty="0">
                          <a:effectLst/>
                        </a:rPr>
                        <a:t>Coding photographs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GB" sz="1400" dirty="0">
                          <a:effectLst/>
                        </a:rPr>
                        <a:t>Finding relationships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GB" sz="1400" dirty="0">
                          <a:effectLst/>
                        </a:rPr>
                        <a:t>Interpretation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89" marR="23189" marT="0" marB="0"/>
                </a:tc>
                <a:extLst>
                  <a:ext uri="{0D108BD9-81ED-4DB2-BD59-A6C34878D82A}">
                    <a16:rowId xmlns:a16="http://schemas.microsoft.com/office/drawing/2014/main" val="89226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515600" cy="78254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Critique of existing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423-4B85-49B7-BCDC-7EA1380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147"/>
            <a:ext cx="10515600" cy="44786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Connecting of visual and textual elements is implicit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Art/artefact not considered as language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"Translation" of images into words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solidFill>
                  <a:srgbClr val="002060"/>
                </a:solidFill>
              </a:rPr>
              <a:t>				Systematic Visuo-Textual Analysis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497CD27-2AEA-459D-A45E-E3149470A902}"/>
              </a:ext>
            </a:extLst>
          </p:cNvPr>
          <p:cNvSpPr/>
          <p:nvPr/>
        </p:nvSpPr>
        <p:spPr>
          <a:xfrm>
            <a:off x="968828" y="5488864"/>
            <a:ext cx="3349690" cy="437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0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862388" cy="7825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Systematic Visuo-Textual Analysis in Practice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7DA7B9-8771-4416-A2B5-330791FD5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58548"/>
              </p:ext>
            </p:extLst>
          </p:nvPr>
        </p:nvGraphicFramePr>
        <p:xfrm>
          <a:off x="928757" y="1674845"/>
          <a:ext cx="10515600" cy="204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071240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031128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789298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913008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Element 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visual only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Element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textual only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Element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visuo-textual combined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299969"/>
                  </a:ext>
                </a:extLst>
              </a:tr>
              <a:tr h="261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Level 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noticing and describing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artistic in visuals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(use of colour, space, composition)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linguistic in textual work (use of words, phrases, structures)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dirty="0">
                          <a:effectLst/>
                        </a:rPr>
                        <a:t>connect the visual and the textual (structure, meanings, expressions)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593611"/>
                  </a:ext>
                </a:extLst>
              </a:tr>
              <a:tr h="223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Level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dirty="0">
                          <a:effectLst/>
                        </a:rPr>
                        <a:t>conceptualising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essential elements that unite artefacts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words/phrases that capture patterns/themes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connections between 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artefacts and themes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534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30F755-9C52-4DB8-A03A-0D5D6A02F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1859"/>
            <a:ext cx="10515600" cy="25425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2F335-0C8C-4DA2-BBD5-E4E61DEE49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44" y="3911859"/>
            <a:ext cx="5718175" cy="275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2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862388" cy="7825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An example of LEGO®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231F57-678B-458E-86CB-ECC2C02B1B6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4"/>
          <a:stretch/>
        </p:blipFill>
        <p:spPr bwMode="auto">
          <a:xfrm>
            <a:off x="637592" y="1676121"/>
            <a:ext cx="6615404" cy="4379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0922C-88E8-4995-8C3F-04E48D35F1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51" y="1489509"/>
            <a:ext cx="3684037" cy="47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1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862388" cy="78254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Principles of the Systematic Visuo-Textual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423-4B85-49B7-BCDC-7EA1380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866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A framework, not a philosophical or theoretical approach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Bounded in phenomenological, metaphorical, embodied understanding of human communication (Brown, 2019b)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Researcher's "interpretative control" (</a:t>
            </a:r>
            <a:r>
              <a:rPr lang="en-GB" sz="3200" dirty="0" err="1">
                <a:solidFill>
                  <a:srgbClr val="002060"/>
                </a:solidFill>
              </a:rPr>
              <a:t>Riessman</a:t>
            </a:r>
            <a:r>
              <a:rPr lang="en-GB" sz="3200" dirty="0">
                <a:solidFill>
                  <a:srgbClr val="002060"/>
                </a:solidFill>
              </a:rPr>
              <a:t>, 2008)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</a:rPr>
              <a:t>Iterative, cyclical/spiral, dynamic process linking </a:t>
            </a:r>
            <a:r>
              <a:rPr lang="en-GB" sz="32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specific to the general, the idiographic to the nomothetic and the one mode of communication to the other</a:t>
            </a: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Critical-reflexive openness (Dahlberg et al., 2011)</a:t>
            </a:r>
            <a:endParaRPr lang="en-GB" sz="3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3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6" y="443689"/>
            <a:ext cx="10862388" cy="7825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Concluding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423-4B85-49B7-BCDC-7EA1380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06" y="1619345"/>
            <a:ext cx="10515600" cy="44880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3200" dirty="0">
                <a:solidFill>
                  <a:srgbClr val="002060"/>
                </a:solidFill>
              </a:rPr>
              <a:t>Role of subjectivity and skills in analysis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3200" dirty="0">
                <a:solidFill>
                  <a:srgbClr val="002060"/>
                </a:solidFill>
              </a:rPr>
              <a:t>Attention to embodied nature of research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3200" dirty="0">
                <a:solidFill>
                  <a:srgbClr val="002060"/>
                </a:solidFill>
              </a:rPr>
              <a:t>Connection between visual and textual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solidFill>
                  <a:srgbClr val="002060"/>
                </a:solidFill>
              </a:rPr>
              <a:t>intertextuality and </a:t>
            </a:r>
            <a:r>
              <a:rPr lang="en-GB" sz="2800" dirty="0" err="1">
                <a:solidFill>
                  <a:srgbClr val="002060"/>
                </a:solidFill>
              </a:rPr>
              <a:t>intervisuality</a:t>
            </a:r>
            <a:endParaRPr lang="en-GB" sz="28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3200" dirty="0">
                <a:solidFill>
                  <a:srgbClr val="002060"/>
                </a:solidFill>
              </a:rPr>
              <a:t>Rigour of levels and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99D75-E59F-43E2-B0B1-9591C5629E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61" y="3742318"/>
            <a:ext cx="5287347" cy="2860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14EFD-B748-481A-84F1-859F24FA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59"/>
            <a:ext cx="10862388" cy="7825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423-4B85-49B7-BCDC-7EA1380E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86604"/>
          </a:xfrm>
        </p:spPr>
        <p:txBody>
          <a:bodyPr>
            <a:normAutofit lnSpcReduction="10000"/>
          </a:bodyPr>
          <a:lstStyle/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/>
              <a:t>Braun, V. &amp; Clarke, V. (2006). Using Thematic Analysis in Psychology. </a:t>
            </a:r>
            <a:r>
              <a:rPr lang="en-GB" sz="1800" i="1" dirty="0"/>
              <a:t>Qualitative Research in Psychology</a:t>
            </a:r>
            <a:r>
              <a:rPr lang="en-GB" sz="1800" dirty="0"/>
              <a:t>, </a:t>
            </a:r>
            <a:r>
              <a:rPr lang="en-GB" sz="1800" i="1" dirty="0"/>
              <a:t>3</a:t>
            </a:r>
            <a:r>
              <a:rPr lang="en-GB" sz="1800" dirty="0"/>
              <a:t>, 77-101.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Brown, N. (2019a). Emerging researcher perspectives: Finding your people: My challenge of developing a creative research methods network.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Qualitative Methods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18, 1-3.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Brown, N. (2019b). Identity boxes: using materials and metaphors to elicit experiences. 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Social Research Methodology,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22(5), 487-501.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DOI: 10.1080/13645579.2019.1590894</a:t>
            </a:r>
            <a:r>
              <a:rPr lang="en-GB" sz="1800" u="none" strike="noStrike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/>
              <a:t>Chapman, M. V., Wu, S.,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GB" sz="1800" dirty="0"/>
              <a:t> Zhu, M. (2017). What is a picture worth? A primer for coding and interpreting photographic data. </a:t>
            </a:r>
            <a:r>
              <a:rPr lang="en-GB" sz="1800" i="1" dirty="0"/>
              <a:t>Qualitative Social Work</a:t>
            </a:r>
            <a:r>
              <a:rPr lang="en-GB" sz="1800" dirty="0"/>
              <a:t>, 16(6), 810-824.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/>
              <a:t>Collier, J. and Collier, M. (1986). </a:t>
            </a:r>
            <a:r>
              <a:rPr lang="en-GB" sz="1800" i="1" dirty="0"/>
              <a:t>Visual Anthropology: Photography as a Research Method</a:t>
            </a:r>
            <a:r>
              <a:rPr lang="en-GB" sz="1800" dirty="0"/>
              <a:t>.  Albuquerque: University of New Mexico Press.</a:t>
            </a: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Dahlberg, K., Dahlberg, H. , &amp;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Nyström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(2011). </a:t>
            </a:r>
            <a:r>
              <a:rPr lang="en-GB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Reflective Lifeworld Research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(2</a:t>
            </a:r>
            <a:r>
              <a:rPr lang="en-GB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ed.). Studentlitteratur, Lund. 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/>
              <a:t>Gleeson, K. (2011). Polytextual Thematic Analysis for visual data. In: </a:t>
            </a:r>
            <a:r>
              <a:rPr lang="en-GB" sz="1800" dirty="0" err="1"/>
              <a:t>Reavey</a:t>
            </a:r>
            <a:r>
              <a:rPr lang="en-GB" sz="1800" dirty="0"/>
              <a:t>, P. (Ed.). </a:t>
            </a:r>
            <a:r>
              <a:rPr lang="en-GB" sz="1800" i="1" dirty="0"/>
              <a:t>Visual Methods in Psychology: Using and Interpreting Images in Qualitative Research</a:t>
            </a:r>
            <a:r>
              <a:rPr lang="en-GB" sz="1800" dirty="0"/>
              <a:t>.  London: Taylor Francis. 314-329.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Riessman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C. K. (2008). </a:t>
            </a: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Narrative Methods for the Human Sciences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 London: Sage.</a:t>
            </a:r>
          </a:p>
          <a:p>
            <a:pPr marL="360000" indent="-45720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dirty="0" err="1"/>
              <a:t>Saldaña</a:t>
            </a:r>
            <a:r>
              <a:rPr lang="en-GB" sz="1800" dirty="0"/>
              <a:t>, J. (2016). </a:t>
            </a:r>
            <a:r>
              <a:rPr lang="en-GB" sz="1800" i="1" dirty="0"/>
              <a:t>The Coding Manual for Qualitative Researchers</a:t>
            </a:r>
            <a:r>
              <a:rPr lang="en-GB" sz="1800" dirty="0"/>
              <a:t>. London; Los Angeles: Sage.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7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974</Words>
  <Application>Microsoft Office PowerPoint</Application>
  <PresentationFormat>Widescreen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</vt:lpstr>
      <vt:lpstr>Calibri Light</vt:lpstr>
      <vt:lpstr>Office Theme</vt:lpstr>
      <vt:lpstr>Systematic Visuo-Textual Analysis: A framework for analysing visual and textual data</vt:lpstr>
      <vt:lpstr>Background</vt:lpstr>
      <vt:lpstr>Existing analytical frameworks</vt:lpstr>
      <vt:lpstr>Critique of existing frameworks</vt:lpstr>
      <vt:lpstr>Systematic Visuo-Textual Analysis in Practice</vt:lpstr>
      <vt:lpstr>An example of LEGO® models</vt:lpstr>
      <vt:lpstr>Principles of the Systematic Visuo-Textual Analysis</vt:lpstr>
      <vt:lpstr>Concluding reflections</vt:lpstr>
      <vt:lpstr>References</vt:lpstr>
      <vt:lpstr>Systematic Visuo-Textual Analysis: A framework for analysing visual and textual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creative methods in research</dc:title>
  <dc:creator>Nicole Brown</dc:creator>
  <cp:lastModifiedBy>Brown, Nicole</cp:lastModifiedBy>
  <cp:revision>56</cp:revision>
  <cp:lastPrinted>2018-11-11T14:44:25Z</cp:lastPrinted>
  <dcterms:created xsi:type="dcterms:W3CDTF">2017-11-16T10:02:03Z</dcterms:created>
  <dcterms:modified xsi:type="dcterms:W3CDTF">2021-01-16T09:01:10Z</dcterms:modified>
</cp:coreProperties>
</file>