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5"/>
          </a:solidFill>
        </a:fill>
      </a:tcStyle>
    </a:band2H>
    <a:firstCol>
      <a:tcTxStyle b="on" i="off">
        <a:fontRef idx="major">
          <a:schemeClr val="accent5"/>
        </a:fontRef>
        <a:schemeClr val="accent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5"/>
          </a:solidFill>
        </a:fill>
      </a:tcStyle>
    </a:lastRow>
    <a:firstRow>
      <a:tcTxStyle b="on" i="off">
        <a:fontRef idx="major">
          <a:schemeClr val="accent5"/>
        </a:fontRef>
        <a:schemeClr val="accent5"/>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CADADD"/>
          </a:solidFill>
        </a:fill>
      </a:tcStyle>
    </a:wholeTbl>
    <a:band2H>
      <a:tcTxStyle/>
      <a:tcStyle>
        <a:tcBdr/>
        <a:fill>
          <a:solidFill>
            <a:srgbClr val="E6EDEF"/>
          </a:solidFill>
        </a:fill>
      </a:tcStyle>
    </a:band2H>
    <a:firstCol>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Col>
    <a:la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lastRow>
    <a:fir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CADADD"/>
          </a:solidFill>
        </a:fill>
      </a:tcStyle>
    </a:wholeTbl>
    <a:band2H>
      <a:tcTxStyle/>
      <a:tcStyle>
        <a:tcBdr/>
        <a:fill>
          <a:solidFill>
            <a:srgbClr val="E6EDEF"/>
          </a:solidFill>
        </a:fill>
      </a:tcStyle>
    </a:band2H>
    <a:firstCol>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Col>
    <a:la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lastRow>
    <a:fir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Row>
  </a:tblStyle>
  <a:tblStyle styleId="{CF821DB8-F4EB-4A41-A1BA-3FCAFE7338EE}" styleName="">
    <a:tblBg/>
    <a:wholeTbl>
      <a:tcTxStyle b="off" i="off">
        <a:fontRef idx="min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E3EBCB"/>
          </a:solidFill>
        </a:fill>
      </a:tcStyle>
    </a:wholeTbl>
    <a:band2H>
      <a:tcTxStyle/>
      <a:tcStyle>
        <a:tcBdr/>
        <a:fill>
          <a:solidFill>
            <a:srgbClr val="F2F5E7"/>
          </a:solidFill>
        </a:fill>
      </a:tcStyle>
    </a:band2H>
    <a:firstCol>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firstCol>
    <a:la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lastRow>
    <a:fir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F2D1CB"/>
          </a:solidFill>
        </a:fill>
      </a:tcStyle>
    </a:wholeTbl>
    <a:band2H>
      <a:tcTxStyle/>
      <a:tcStyle>
        <a:tcBdr/>
        <a:fill>
          <a:solidFill>
            <a:srgbClr val="F9EAE7"/>
          </a:solidFill>
        </a:fill>
      </a:tcStyle>
    </a:band2H>
    <a:firstCol>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firstCol>
    <a:la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lastRow>
    <a:firstRow>
      <a:tcTxStyle b="on" i="off">
        <a:fontRef idx="min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firstRow>
  </a:tblStyle>
  <a:tblStyle styleId="{2708684C-4D16-4618-839F-0558EEFCDFE6}"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5"/>
          </a:solidFill>
        </a:fill>
      </a:tcStyle>
    </a:band2H>
    <a:firstCol>
      <a:tcTxStyle b="on" i="off">
        <a:fontRef idx="minor">
          <a:schemeClr val="accent5"/>
        </a:fontRef>
        <a:schemeClr val="accent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5"/>
          </a:solidFill>
        </a:fill>
      </a:tcStyle>
    </a:lastRow>
    <a:firstRow>
      <a:tcTxStyle b="on" i="off">
        <a:fontRef idx="minor">
          <a:schemeClr val="accent5"/>
        </a:fontRef>
        <a:schemeClr val="accent5"/>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7"/>
  </p:normalViewPr>
  <p:slideViewPr>
    <p:cSldViewPr snapToGrid="0" snapToObjects="1">
      <p:cViewPr varScale="1">
        <p:scale>
          <a:sx n="81" d="100"/>
          <a:sy n="81" d="100"/>
        </p:scale>
        <p:origin x="1498"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4" name="Shape 1044"/>
          <p:cNvSpPr>
            <a:spLocks noGrp="1" noRot="1" noChangeAspect="1"/>
          </p:cNvSpPr>
          <p:nvPr>
            <p:ph type="sldImg"/>
          </p:nvPr>
        </p:nvSpPr>
        <p:spPr>
          <a:xfrm>
            <a:off x="1143000" y="685800"/>
            <a:ext cx="4572000" cy="3429000"/>
          </a:xfrm>
          <a:prstGeom prst="rect">
            <a:avLst/>
          </a:prstGeom>
        </p:spPr>
        <p:txBody>
          <a:bodyPr/>
          <a:lstStyle/>
          <a:p>
            <a:endParaRPr/>
          </a:p>
        </p:txBody>
      </p:sp>
      <p:sp>
        <p:nvSpPr>
          <p:cNvPr id="1045" name="Shape 104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spcBef>
        <a:spcPts val="400"/>
      </a:spcBef>
      <a:defRPr sz="1200">
        <a:latin typeface="+mj-lt"/>
        <a:ea typeface="+mj-ea"/>
        <a:cs typeface="+mj-cs"/>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 name="Shape 1051"/>
          <p:cNvSpPr>
            <a:spLocks noGrp="1" noRot="1" noChangeAspect="1"/>
          </p:cNvSpPr>
          <p:nvPr>
            <p:ph type="sldImg"/>
          </p:nvPr>
        </p:nvSpPr>
        <p:spPr>
          <a:prstGeom prst="rect">
            <a:avLst/>
          </a:prstGeom>
        </p:spPr>
        <p:txBody>
          <a:bodyPr/>
          <a:lstStyle/>
          <a:p>
            <a:endParaRPr/>
          </a:p>
        </p:txBody>
      </p:sp>
      <p:sp>
        <p:nvSpPr>
          <p:cNvPr id="1052" name="Shape 1052"/>
          <p:cNvSpPr>
            <a:spLocks noGrp="1"/>
          </p:cNvSpPr>
          <p:nvPr>
            <p:ph type="body" sz="quarter" idx="1"/>
          </p:nvPr>
        </p:nvSpPr>
        <p:spPr>
          <a:prstGeom prst="rect">
            <a:avLst/>
          </a:prstGeom>
        </p:spPr>
        <p:txBody>
          <a:bodyPr/>
          <a:lstStyle/>
          <a:p>
            <a:r>
              <a:t>How people are navigating their roles and careers in contemporary conditions and how institutions are responding</a:t>
            </a:r>
          </a:p>
          <a:p>
            <a:r>
              <a:t>Made good progress in answering all four questions </a:t>
            </a:r>
          </a:p>
          <a:p>
            <a:r>
              <a:t>Longitudinal element so how this might change for individuals during the life course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 name="Shape 1056"/>
          <p:cNvSpPr>
            <a:spLocks noGrp="1" noRot="1" noChangeAspect="1"/>
          </p:cNvSpPr>
          <p:nvPr>
            <p:ph type="sldImg"/>
          </p:nvPr>
        </p:nvSpPr>
        <p:spPr>
          <a:prstGeom prst="rect">
            <a:avLst/>
          </a:prstGeom>
        </p:spPr>
        <p:txBody>
          <a:bodyPr/>
          <a:lstStyle/>
          <a:p>
            <a:endParaRPr/>
          </a:p>
        </p:txBody>
      </p:sp>
      <p:sp>
        <p:nvSpPr>
          <p:cNvPr id="1057" name="Shape 1057"/>
          <p:cNvSpPr>
            <a:spLocks noGrp="1"/>
          </p:cNvSpPr>
          <p:nvPr>
            <p:ph type="body" sz="quarter" idx="1"/>
          </p:nvPr>
        </p:nvSpPr>
        <p:spPr>
          <a:prstGeom prst="rect">
            <a:avLst/>
          </a:prstGeom>
        </p:spPr>
        <p:txBody>
          <a:bodyPr/>
          <a:lstStyle/>
          <a:p>
            <a:r>
              <a:t>Implications of the diversification of academic roles and identities for individuals and institutions</a:t>
            </a:r>
          </a:p>
          <a:p>
            <a:r>
              <a:t>The relationship between institutions and their staff, and the way each impacts on and influences the other</a:t>
            </a:r>
          </a:p>
          <a:p>
            <a:r>
              <a:t>Evidence of tension, the impact of this in practice, and how this can be used creatively and constructively</a:t>
            </a:r>
          </a:p>
          <a:p>
            <a:r>
              <a:t>Identifying trends for future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Shape 1065"/>
          <p:cNvSpPr>
            <a:spLocks noGrp="1" noRot="1" noChangeAspect="1"/>
          </p:cNvSpPr>
          <p:nvPr>
            <p:ph type="sldImg"/>
          </p:nvPr>
        </p:nvSpPr>
        <p:spPr>
          <a:prstGeom prst="rect">
            <a:avLst/>
          </a:prstGeom>
        </p:spPr>
        <p:txBody>
          <a:bodyPr/>
          <a:lstStyle/>
          <a:p>
            <a:endParaRPr/>
          </a:p>
        </p:txBody>
      </p:sp>
      <p:sp>
        <p:nvSpPr>
          <p:cNvPr id="1066" name="Shape 1066"/>
          <p:cNvSpPr>
            <a:spLocks noGrp="1"/>
          </p:cNvSpPr>
          <p:nvPr>
            <p:ph type="body" sz="quarter" idx="1"/>
          </p:nvPr>
        </p:nvSpPr>
        <p:spPr>
          <a:prstGeom prst="rect">
            <a:avLst/>
          </a:prstGeom>
        </p:spPr>
        <p:txBody>
          <a:bodyPr/>
          <a:lstStyle/>
          <a:p>
            <a:r>
              <a:t>6 academic staff of different levels of seniority and 2 senior managers in each</a:t>
            </a:r>
          </a:p>
          <a:p>
            <a:r>
              <a:t>Extra five in mixed or 3S roles</a:t>
            </a:r>
          </a:p>
          <a:p>
            <a:endParaRPr/>
          </a:p>
          <a:p>
            <a:r>
              <a:t>Those who deferred for time being were doing own surveys and/had had a regime change since the start of the project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Shape 1070"/>
          <p:cNvSpPr>
            <a:spLocks noGrp="1" noRot="1" noChangeAspect="1"/>
          </p:cNvSpPr>
          <p:nvPr>
            <p:ph type="sldImg"/>
          </p:nvPr>
        </p:nvSpPr>
        <p:spPr>
          <a:prstGeom prst="rect">
            <a:avLst/>
          </a:prstGeom>
        </p:spPr>
        <p:txBody>
          <a:bodyPr/>
          <a:lstStyle/>
          <a:p>
            <a:endParaRPr/>
          </a:p>
        </p:txBody>
      </p:sp>
      <p:sp>
        <p:nvSpPr>
          <p:cNvPr id="1071" name="Shape 1071"/>
          <p:cNvSpPr>
            <a:spLocks noGrp="1"/>
          </p:cNvSpPr>
          <p:nvPr>
            <p:ph type="body" sz="quarter" idx="1"/>
          </p:nvPr>
        </p:nvSpPr>
        <p:spPr>
          <a:prstGeom prst="rect">
            <a:avLst/>
          </a:prstGeom>
        </p:spPr>
        <p:txBody>
          <a:bodyPr/>
          <a:lstStyle/>
          <a:p>
            <a:r>
              <a:t>6 academic staff of different levels of seniority and 2 senior managers in each</a:t>
            </a:r>
          </a:p>
          <a:p>
            <a:r>
              <a:t>Extra five in mixed or 3S roles</a:t>
            </a:r>
          </a:p>
          <a:p>
            <a:endParaRPr/>
          </a:p>
          <a:p>
            <a:r>
              <a:t>Those who deferred for time being were doing own surveys and/had had a regime change since the start of the project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Shape 1075"/>
          <p:cNvSpPr>
            <a:spLocks noGrp="1" noRot="1" noChangeAspect="1"/>
          </p:cNvSpPr>
          <p:nvPr>
            <p:ph type="sldImg"/>
          </p:nvPr>
        </p:nvSpPr>
        <p:spPr>
          <a:prstGeom prst="rect">
            <a:avLst/>
          </a:prstGeom>
        </p:spPr>
        <p:txBody>
          <a:bodyPr/>
          <a:lstStyle/>
          <a:p>
            <a:endParaRPr/>
          </a:p>
        </p:txBody>
      </p:sp>
      <p:sp>
        <p:nvSpPr>
          <p:cNvPr id="1076" name="Shape 1076"/>
          <p:cNvSpPr>
            <a:spLocks noGrp="1"/>
          </p:cNvSpPr>
          <p:nvPr>
            <p:ph type="body" sz="quarter" idx="1"/>
          </p:nvPr>
        </p:nvSpPr>
        <p:spPr>
          <a:prstGeom prst="rect">
            <a:avLst/>
          </a:prstGeom>
        </p:spPr>
        <p:txBody>
          <a:bodyPr/>
          <a:lstStyle/>
          <a:p>
            <a:r>
              <a:t>How individuals and their line managers manage this hidden activity</a:t>
            </a:r>
          </a:p>
          <a:p>
            <a:r>
              <a:t>Awareness of benefits in career terms of eg public engagement, as well as traditional indicators of research, plus networking</a:t>
            </a:r>
          </a:p>
          <a:p>
            <a:r>
              <a:t>Significant number of individuals open to careers outside HE</a:t>
            </a:r>
          </a:p>
          <a:p>
            <a:r>
              <a:t>Doubts about progression for teaching despite best efforts on SMTs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0" name="Shape 1080"/>
          <p:cNvSpPr>
            <a:spLocks noGrp="1" noRot="1" noChangeAspect="1"/>
          </p:cNvSpPr>
          <p:nvPr>
            <p:ph type="sldImg"/>
          </p:nvPr>
        </p:nvSpPr>
        <p:spPr>
          <a:prstGeom prst="rect">
            <a:avLst/>
          </a:prstGeom>
        </p:spPr>
        <p:txBody>
          <a:bodyPr/>
          <a:lstStyle/>
          <a:p>
            <a:endParaRPr/>
          </a:p>
        </p:txBody>
      </p:sp>
      <p:sp>
        <p:nvSpPr>
          <p:cNvPr id="1081" name="Shape 1081"/>
          <p:cNvSpPr>
            <a:spLocks noGrp="1"/>
          </p:cNvSpPr>
          <p:nvPr>
            <p:ph type="body" sz="quarter" idx="1"/>
          </p:nvPr>
        </p:nvSpPr>
        <p:spPr>
          <a:prstGeom prst="rect">
            <a:avLst/>
          </a:prstGeom>
        </p:spPr>
        <p:txBody>
          <a:bodyPr/>
          <a:lstStyle/>
          <a:p>
            <a:r>
              <a:t> Notwithstanding a more proactive stance, respondents could be broadly categorised in three ways</a:t>
            </a:r>
          </a:p>
          <a:p>
            <a:endParaRPr/>
          </a:p>
          <a:p>
            <a:r>
              <a:t>Interesting that the majority were categorised as having a portfolio approach rather than a mainstream approach, that a third considered themselves to be in niche roles, for the time being at least, and that those taking a mainstream approach seemed to be in the minority, despite efforts by institutions to develop more flexible pathways</a:t>
            </a:r>
          </a:p>
          <a:p>
            <a:endParaRPr/>
          </a:p>
          <a:p>
            <a:r>
              <a:t>Younger generations may see academia as not necessarily so dissimilar from other professional roles</a:t>
            </a:r>
          </a:p>
          <a:p>
            <a:r>
              <a:t>Erosion of collective sense of homogeneous profession?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13"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9FD4D7"/>
        </a:solidFill>
        <a:effectLst/>
      </p:bgPr>
    </p:bg>
    <p:spTree>
      <p:nvGrpSpPr>
        <p:cNvPr id="1" name=""/>
        <p:cNvGrpSpPr/>
        <p:nvPr/>
      </p:nvGrpSpPr>
      <p:grpSpPr>
        <a:xfrm>
          <a:off x="0" y="0"/>
          <a:ext cx="0" cy="0"/>
          <a:chOff x="0" y="0"/>
          <a:chExt cx="0" cy="0"/>
        </a:xfrm>
      </p:grpSpPr>
      <p:sp>
        <p:nvSpPr>
          <p:cNvPr id="93"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94"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DFD7BC">
            <a:alpha val="90195"/>
          </a:srgbClr>
        </a:solidFill>
        <a:effectLst/>
      </p:bgPr>
    </p:bg>
    <p:spTree>
      <p:nvGrpSpPr>
        <p:cNvPr id="1" name=""/>
        <p:cNvGrpSpPr/>
        <p:nvPr/>
      </p:nvGrpSpPr>
      <p:grpSpPr>
        <a:xfrm>
          <a:off x="0" y="0"/>
          <a:ext cx="0" cy="0"/>
          <a:chOff x="0" y="0"/>
          <a:chExt cx="0" cy="0"/>
        </a:xfrm>
      </p:grpSpPr>
      <p:sp>
        <p:nvSpPr>
          <p:cNvPr id="878"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87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88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DFD7BC">
            <a:alpha val="90195"/>
          </a:srgbClr>
        </a:solidFill>
        <a:effectLst/>
      </p:bgPr>
    </p:bg>
    <p:spTree>
      <p:nvGrpSpPr>
        <p:cNvPr id="1" name=""/>
        <p:cNvGrpSpPr/>
        <p:nvPr/>
      </p:nvGrpSpPr>
      <p:grpSpPr>
        <a:xfrm>
          <a:off x="0" y="0"/>
          <a:ext cx="0" cy="0"/>
          <a:chOff x="0" y="0"/>
          <a:chExt cx="0" cy="0"/>
        </a:xfrm>
      </p:grpSpPr>
      <p:sp>
        <p:nvSpPr>
          <p:cNvPr id="88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DFD7BC">
            <a:alpha val="90195"/>
          </a:srgbClr>
        </a:solidFill>
        <a:effectLst/>
      </p:bgPr>
    </p:bg>
    <p:spTree>
      <p:nvGrpSpPr>
        <p:cNvPr id="1" name=""/>
        <p:cNvGrpSpPr/>
        <p:nvPr/>
      </p:nvGrpSpPr>
      <p:grpSpPr>
        <a:xfrm>
          <a:off x="0" y="0"/>
          <a:ext cx="0" cy="0"/>
          <a:chOff x="0" y="0"/>
          <a:chExt cx="0" cy="0"/>
        </a:xfrm>
      </p:grpSpPr>
      <p:sp>
        <p:nvSpPr>
          <p:cNvPr id="89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89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type="tx">
  <p:cSld name="1_Blank">
    <p:bg>
      <p:bgPr>
        <a:solidFill>
          <a:srgbClr val="DFD7BC">
            <a:alpha val="90195"/>
          </a:srgbClr>
        </a:solidFill>
        <a:effectLst/>
      </p:bgPr>
    </p:bg>
    <p:spTree>
      <p:nvGrpSpPr>
        <p:cNvPr id="1" name=""/>
        <p:cNvGrpSpPr/>
        <p:nvPr/>
      </p:nvGrpSpPr>
      <p:grpSpPr>
        <a:xfrm>
          <a:off x="0" y="0"/>
          <a:ext cx="0" cy="0"/>
          <a:chOff x="0" y="0"/>
          <a:chExt cx="0" cy="0"/>
        </a:xfrm>
      </p:grpSpPr>
      <p:sp>
        <p:nvSpPr>
          <p:cNvPr id="905"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90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x">
  <p:cSld name="Text box">
    <p:bg>
      <p:bgPr>
        <a:solidFill>
          <a:srgbClr val="DFD7BC">
            <a:alpha val="90195"/>
          </a:srgbClr>
        </a:solidFill>
        <a:effectLst/>
      </p:bgPr>
    </p:bg>
    <p:spTree>
      <p:nvGrpSpPr>
        <p:cNvPr id="1" name=""/>
        <p:cNvGrpSpPr/>
        <p:nvPr/>
      </p:nvGrpSpPr>
      <p:grpSpPr>
        <a:xfrm>
          <a:off x="0" y="0"/>
          <a:ext cx="0" cy="0"/>
          <a:chOff x="0" y="0"/>
          <a:chExt cx="0" cy="0"/>
        </a:xfrm>
      </p:grpSpPr>
      <p:sp>
        <p:nvSpPr>
          <p:cNvPr id="913"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914"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915"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x">
  <p:cSld name="Diagram">
    <p:bg>
      <p:bgPr>
        <a:solidFill>
          <a:srgbClr val="DFD7BC">
            <a:alpha val="90195"/>
          </a:srgbClr>
        </a:solidFill>
        <a:effectLst/>
      </p:bgPr>
    </p:bg>
    <p:spTree>
      <p:nvGrpSpPr>
        <p:cNvPr id="1" name=""/>
        <p:cNvGrpSpPr/>
        <p:nvPr/>
      </p:nvGrpSpPr>
      <p:grpSpPr>
        <a:xfrm>
          <a:off x="0" y="0"/>
          <a:ext cx="0" cy="0"/>
          <a:chOff x="0" y="0"/>
          <a:chExt cx="0" cy="0"/>
        </a:xfrm>
      </p:grpSpPr>
      <p:sp>
        <p:nvSpPr>
          <p:cNvPr id="922"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923"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92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x">
  <p:cSld name="Title Slide">
    <p:bg>
      <p:bgPr>
        <a:solidFill>
          <a:srgbClr val="B8CB87">
            <a:alpha val="90195"/>
          </a:srgbClr>
        </a:solidFill>
        <a:effectLst/>
      </p:bgPr>
    </p:bg>
    <p:spTree>
      <p:nvGrpSpPr>
        <p:cNvPr id="1" name=""/>
        <p:cNvGrpSpPr/>
        <p:nvPr/>
      </p:nvGrpSpPr>
      <p:grpSpPr>
        <a:xfrm>
          <a:off x="0" y="0"/>
          <a:ext cx="0" cy="0"/>
          <a:chOff x="0" y="0"/>
          <a:chExt cx="0" cy="0"/>
        </a:xfrm>
      </p:grpSpPr>
      <p:sp>
        <p:nvSpPr>
          <p:cNvPr id="931"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932"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3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8CB87">
            <a:alpha val="90195"/>
          </a:srgbClr>
        </a:solidFill>
        <a:effectLst/>
      </p:bgPr>
    </p:bg>
    <p:spTree>
      <p:nvGrpSpPr>
        <p:cNvPr id="1" name=""/>
        <p:cNvGrpSpPr/>
        <p:nvPr/>
      </p:nvGrpSpPr>
      <p:grpSpPr>
        <a:xfrm>
          <a:off x="0" y="0"/>
          <a:ext cx="0" cy="0"/>
          <a:chOff x="0" y="0"/>
          <a:chExt cx="0" cy="0"/>
        </a:xfrm>
      </p:grpSpPr>
      <p:sp>
        <p:nvSpPr>
          <p:cNvPr id="94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941"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42"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type="tx">
  <p:cSld name="Two Content">
    <p:bg>
      <p:bgPr>
        <a:solidFill>
          <a:srgbClr val="B8CB87">
            <a:alpha val="90195"/>
          </a:srgbClr>
        </a:solidFill>
        <a:effectLst/>
      </p:bgPr>
    </p:bg>
    <p:spTree>
      <p:nvGrpSpPr>
        <p:cNvPr id="1" name=""/>
        <p:cNvGrpSpPr/>
        <p:nvPr/>
      </p:nvGrpSpPr>
      <p:grpSpPr>
        <a:xfrm>
          <a:off x="0" y="0"/>
          <a:ext cx="0" cy="0"/>
          <a:chOff x="0" y="0"/>
          <a:chExt cx="0" cy="0"/>
        </a:xfrm>
      </p:grpSpPr>
      <p:sp>
        <p:nvSpPr>
          <p:cNvPr id="949"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95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5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type="tx">
  <p:cSld name="Title Only">
    <p:bg>
      <p:bgPr>
        <a:solidFill>
          <a:srgbClr val="B8CB87">
            <a:alpha val="90195"/>
          </a:srgbClr>
        </a:solidFill>
        <a:effectLst/>
      </p:bgPr>
    </p:bg>
    <p:spTree>
      <p:nvGrpSpPr>
        <p:cNvPr id="1" name=""/>
        <p:cNvGrpSpPr/>
        <p:nvPr/>
      </p:nvGrpSpPr>
      <p:grpSpPr>
        <a:xfrm>
          <a:off x="0" y="0"/>
          <a:ext cx="0" cy="0"/>
          <a:chOff x="0" y="0"/>
          <a:chExt cx="0" cy="0"/>
        </a:xfrm>
      </p:grpSpPr>
      <p:sp>
        <p:nvSpPr>
          <p:cNvPr id="95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95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wo Content">
    <p:bg>
      <p:bgPr>
        <a:solidFill>
          <a:srgbClr val="9FD4D7"/>
        </a:solidFill>
        <a:effectLst/>
      </p:bgPr>
    </p:bg>
    <p:spTree>
      <p:nvGrpSpPr>
        <p:cNvPr id="1" name=""/>
        <p:cNvGrpSpPr/>
        <p:nvPr/>
      </p:nvGrpSpPr>
      <p:grpSpPr>
        <a:xfrm>
          <a:off x="0" y="0"/>
          <a:ext cx="0" cy="0"/>
          <a:chOff x="0" y="0"/>
          <a:chExt cx="0" cy="0"/>
        </a:xfrm>
      </p:grpSpPr>
      <p:sp>
        <p:nvSpPr>
          <p:cNvPr id="102"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103"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type="tx">
  <p:cSld name="Blank">
    <p:bg>
      <p:bgPr>
        <a:solidFill>
          <a:srgbClr val="B8CB87">
            <a:alpha val="90195"/>
          </a:srgbClr>
        </a:solidFill>
        <a:effectLst/>
      </p:bgPr>
    </p:bg>
    <p:spTree>
      <p:nvGrpSpPr>
        <p:cNvPr id="1" name=""/>
        <p:cNvGrpSpPr/>
        <p:nvPr/>
      </p:nvGrpSpPr>
      <p:grpSpPr>
        <a:xfrm>
          <a:off x="0" y="0"/>
          <a:ext cx="0" cy="0"/>
          <a:chOff x="0" y="0"/>
          <a:chExt cx="0" cy="0"/>
        </a:xfrm>
      </p:grpSpPr>
      <p:sp>
        <p:nvSpPr>
          <p:cNvPr id="96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8CB87">
            <a:alpha val="90195"/>
          </a:srgbClr>
        </a:solidFill>
        <a:effectLst/>
      </p:bgPr>
    </p:bg>
    <p:spTree>
      <p:nvGrpSpPr>
        <p:cNvPr id="1" name=""/>
        <p:cNvGrpSpPr/>
        <p:nvPr/>
      </p:nvGrpSpPr>
      <p:grpSpPr>
        <a:xfrm>
          <a:off x="0" y="0"/>
          <a:ext cx="0" cy="0"/>
          <a:chOff x="0" y="0"/>
          <a:chExt cx="0" cy="0"/>
        </a:xfrm>
      </p:grpSpPr>
      <p:sp>
        <p:nvSpPr>
          <p:cNvPr id="973"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974"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7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9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8CB87">
            <a:alpha val="90195"/>
          </a:srgbClr>
        </a:solidFill>
        <a:effectLst/>
      </p:bgPr>
    </p:bg>
    <p:spTree>
      <p:nvGrpSpPr>
        <p:cNvPr id="1" name=""/>
        <p:cNvGrpSpPr/>
        <p:nvPr/>
      </p:nvGrpSpPr>
      <p:grpSpPr>
        <a:xfrm>
          <a:off x="0" y="0"/>
          <a:ext cx="0" cy="0"/>
          <a:chOff x="0" y="0"/>
          <a:chExt cx="0" cy="0"/>
        </a:xfrm>
      </p:grpSpPr>
      <p:sp>
        <p:nvSpPr>
          <p:cNvPr id="983"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98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98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8CB87">
            <a:alpha val="90195"/>
          </a:srgbClr>
        </a:solidFill>
        <a:effectLst/>
      </p:bgPr>
    </p:bg>
    <p:spTree>
      <p:nvGrpSpPr>
        <p:cNvPr id="1" name=""/>
        <p:cNvGrpSpPr/>
        <p:nvPr/>
      </p:nvGrpSpPr>
      <p:grpSpPr>
        <a:xfrm>
          <a:off x="0" y="0"/>
          <a:ext cx="0" cy="0"/>
          <a:chOff x="0" y="0"/>
          <a:chExt cx="0" cy="0"/>
        </a:xfrm>
      </p:grpSpPr>
      <p:sp>
        <p:nvSpPr>
          <p:cNvPr id="9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8CB87">
            <a:alpha val="90195"/>
          </a:srgbClr>
        </a:solidFill>
        <a:effectLst/>
      </p:bgPr>
    </p:bg>
    <p:spTree>
      <p:nvGrpSpPr>
        <p:cNvPr id="1" name=""/>
        <p:cNvGrpSpPr/>
        <p:nvPr/>
      </p:nvGrpSpPr>
      <p:grpSpPr>
        <a:xfrm>
          <a:off x="0" y="0"/>
          <a:ext cx="0" cy="0"/>
          <a:chOff x="0" y="0"/>
          <a:chExt cx="0" cy="0"/>
        </a:xfrm>
      </p:grpSpPr>
      <p:sp>
        <p:nvSpPr>
          <p:cNvPr id="100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00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5.xml><?xml version="1.0" encoding="utf-8"?>
<p:sldLayout xmlns:a="http://schemas.openxmlformats.org/drawingml/2006/main" xmlns:r="http://schemas.openxmlformats.org/officeDocument/2006/relationships" xmlns:p="http://schemas.openxmlformats.org/presentationml/2006/main" type="tx">
  <p:cSld name="1_Blank">
    <p:bg>
      <p:bgPr>
        <a:solidFill>
          <a:srgbClr val="B8CB87">
            <a:alpha val="90195"/>
          </a:srgbClr>
        </a:solidFill>
        <a:effectLst/>
      </p:bgPr>
    </p:bg>
    <p:spTree>
      <p:nvGrpSpPr>
        <p:cNvPr id="1" name=""/>
        <p:cNvGrpSpPr/>
        <p:nvPr/>
      </p:nvGrpSpPr>
      <p:grpSpPr>
        <a:xfrm>
          <a:off x="0" y="0"/>
          <a:ext cx="0" cy="0"/>
          <a:chOff x="0" y="0"/>
          <a:chExt cx="0" cy="0"/>
        </a:xfrm>
      </p:grpSpPr>
      <p:sp>
        <p:nvSpPr>
          <p:cNvPr id="1010"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01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6.xml><?xml version="1.0" encoding="utf-8"?>
<p:sldLayout xmlns:a="http://schemas.openxmlformats.org/drawingml/2006/main" xmlns:r="http://schemas.openxmlformats.org/officeDocument/2006/relationships" xmlns:p="http://schemas.openxmlformats.org/presentationml/2006/main" type="tx">
  <p:cSld name="Text box">
    <p:bg>
      <p:bgPr>
        <a:solidFill>
          <a:srgbClr val="B8CB87">
            <a:alpha val="90195"/>
          </a:srgbClr>
        </a:solidFill>
        <a:effectLst/>
      </p:bgPr>
    </p:bg>
    <p:spTree>
      <p:nvGrpSpPr>
        <p:cNvPr id="1" name=""/>
        <p:cNvGrpSpPr/>
        <p:nvPr/>
      </p:nvGrpSpPr>
      <p:grpSpPr>
        <a:xfrm>
          <a:off x="0" y="0"/>
          <a:ext cx="0" cy="0"/>
          <a:chOff x="0" y="0"/>
          <a:chExt cx="0" cy="0"/>
        </a:xfrm>
      </p:grpSpPr>
      <p:sp>
        <p:nvSpPr>
          <p:cNvPr id="1018"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019"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1020"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7.xml><?xml version="1.0" encoding="utf-8"?>
<p:sldLayout xmlns:a="http://schemas.openxmlformats.org/drawingml/2006/main" xmlns:r="http://schemas.openxmlformats.org/officeDocument/2006/relationships" xmlns:p="http://schemas.openxmlformats.org/presentationml/2006/main" type="tx">
  <p:cSld name="Diagram">
    <p:bg>
      <p:bgPr>
        <a:solidFill>
          <a:srgbClr val="B8CB87">
            <a:alpha val="90195"/>
          </a:srgbClr>
        </a:solidFill>
        <a:effectLst/>
      </p:bgPr>
    </p:bg>
    <p:spTree>
      <p:nvGrpSpPr>
        <p:cNvPr id="1" name=""/>
        <p:cNvGrpSpPr/>
        <p:nvPr/>
      </p:nvGrpSpPr>
      <p:grpSpPr>
        <a:xfrm>
          <a:off x="0" y="0"/>
          <a:ext cx="0" cy="0"/>
          <a:chOff x="0" y="0"/>
          <a:chExt cx="0" cy="0"/>
        </a:xfrm>
      </p:grpSpPr>
      <p:sp>
        <p:nvSpPr>
          <p:cNvPr id="1027"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028"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102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8.xml><?xml version="1.0" encoding="utf-8"?>
<p:sldLayout xmlns:a="http://schemas.openxmlformats.org/drawingml/2006/main" xmlns:r="http://schemas.openxmlformats.org/officeDocument/2006/relationships" xmlns:p="http://schemas.openxmlformats.org/presentationml/2006/main" type="tx">
  <p:cSld name="Two Content">
    <p:bg>
      <p:bgPr>
        <a:solidFill>
          <a:srgbClr val="9FD4D7"/>
        </a:solidFill>
        <a:effectLst/>
      </p:bgPr>
    </p:bg>
    <p:spTree>
      <p:nvGrpSpPr>
        <p:cNvPr id="1" name=""/>
        <p:cNvGrpSpPr/>
        <p:nvPr/>
      </p:nvGrpSpPr>
      <p:grpSpPr>
        <a:xfrm>
          <a:off x="0" y="0"/>
          <a:ext cx="0" cy="0"/>
          <a:chOff x="0" y="0"/>
          <a:chExt cx="0" cy="0"/>
        </a:xfrm>
      </p:grpSpPr>
      <p:sp>
        <p:nvSpPr>
          <p:cNvPr id="1036" name="Title Text"/>
          <p:cNvSpPr txBox="1">
            <a:spLocks noGrp="1"/>
          </p:cNvSpPr>
          <p:nvPr>
            <p:ph type="title"/>
          </p:nvPr>
        </p:nvSpPr>
        <p:spPr>
          <a:xfrm>
            <a:off x="457200" y="1384508"/>
            <a:ext cx="8229600" cy="600459"/>
          </a:xfrm>
          <a:prstGeom prst="rect">
            <a:avLst/>
          </a:prstGeom>
        </p:spPr>
        <p:txBody>
          <a:bodyPr/>
          <a:lstStyle>
            <a:lvl1pPr>
              <a:defRPr sz="3200"/>
            </a:lvl1pPr>
          </a:lstStyle>
          <a:p>
            <a:r>
              <a:t>Title Text</a:t>
            </a:r>
          </a:p>
        </p:txBody>
      </p:sp>
      <p:sp>
        <p:nvSpPr>
          <p:cNvPr id="1037"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03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Only">
    <p:bg>
      <p:bgPr>
        <a:solidFill>
          <a:srgbClr val="9FD4D7"/>
        </a:solidFill>
        <a:effectLst/>
      </p:bgPr>
    </p:bg>
    <p:spTree>
      <p:nvGrpSpPr>
        <p:cNvPr id="1" name=""/>
        <p:cNvGrpSpPr/>
        <p:nvPr/>
      </p:nvGrpSpPr>
      <p:grpSpPr>
        <a:xfrm>
          <a:off x="0" y="0"/>
          <a:ext cx="0" cy="0"/>
          <a:chOff x="0" y="0"/>
          <a:chExt cx="0" cy="0"/>
        </a:xfrm>
      </p:grpSpPr>
      <p:sp>
        <p:nvSpPr>
          <p:cNvPr id="111"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112"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bg>
      <p:bgPr>
        <a:solidFill>
          <a:srgbClr val="9FD4D7"/>
        </a:solidFill>
        <a:effectLst/>
      </p:bgPr>
    </p:bg>
    <p:spTree>
      <p:nvGrpSpPr>
        <p:cNvPr id="1" name=""/>
        <p:cNvGrpSpPr/>
        <p:nvPr/>
      </p:nvGrpSpPr>
      <p:grpSpPr>
        <a:xfrm>
          <a:off x="0" y="0"/>
          <a:ext cx="0" cy="0"/>
          <a:chOff x="0" y="0"/>
          <a:chExt cx="0" cy="0"/>
        </a:xfrm>
      </p:grpSpPr>
      <p:sp>
        <p:nvSpPr>
          <p:cNvPr id="11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9FD4D7"/>
        </a:solidFill>
        <a:effectLst/>
      </p:bgPr>
    </p:bg>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127"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8"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1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9FD4D7"/>
        </a:solidFill>
        <a:effectLst/>
      </p:bgPr>
    </p:bg>
    <p:spTree>
      <p:nvGrpSpPr>
        <p:cNvPr id="1" name=""/>
        <p:cNvGrpSpPr/>
        <p:nvPr/>
      </p:nvGrpSpPr>
      <p:grpSpPr>
        <a:xfrm>
          <a:off x="0" y="0"/>
          <a:ext cx="0" cy="0"/>
          <a:chOff x="0" y="0"/>
          <a:chExt cx="0" cy="0"/>
        </a:xfrm>
      </p:grpSpPr>
      <p:sp>
        <p:nvSpPr>
          <p:cNvPr id="136"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137"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138"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9FD4D7"/>
        </a:solidFill>
        <a:effectLst/>
      </p:bgPr>
    </p:bg>
    <p:spTree>
      <p:nvGrpSpPr>
        <p:cNvPr id="1" name=""/>
        <p:cNvGrpSpPr/>
        <p:nvPr/>
      </p:nvGrpSpPr>
      <p:grpSpPr>
        <a:xfrm>
          <a:off x="0" y="0"/>
          <a:ext cx="0" cy="0"/>
          <a:chOff x="0" y="0"/>
          <a:chExt cx="0" cy="0"/>
        </a:xfrm>
      </p:grpSpPr>
      <p:sp>
        <p:nvSpPr>
          <p:cNvPr id="14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9FD4D7"/>
        </a:solidFill>
        <a:effectLst/>
      </p:bgPr>
    </p:bg>
    <p:spTree>
      <p:nvGrpSpPr>
        <p:cNvPr id="1" name=""/>
        <p:cNvGrpSpPr/>
        <p:nvPr/>
      </p:nvGrpSpPr>
      <p:grpSpPr>
        <a:xfrm>
          <a:off x="0" y="0"/>
          <a:ext cx="0" cy="0"/>
          <a:chOff x="0" y="0"/>
          <a:chExt cx="0" cy="0"/>
        </a:xfrm>
      </p:grpSpPr>
      <p:sp>
        <p:nvSpPr>
          <p:cNvPr id="154"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55"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1_Blank">
    <p:bg>
      <p:bgPr>
        <a:solidFill>
          <a:srgbClr val="9FD4D7"/>
        </a:solidFill>
        <a:effectLst/>
      </p:bgPr>
    </p:bg>
    <p:spTree>
      <p:nvGrpSpPr>
        <p:cNvPr id="1" name=""/>
        <p:cNvGrpSpPr/>
        <p:nvPr/>
      </p:nvGrpSpPr>
      <p:grpSpPr>
        <a:xfrm>
          <a:off x="0" y="0"/>
          <a:ext cx="0" cy="0"/>
          <a:chOff x="0" y="0"/>
          <a:chExt cx="0" cy="0"/>
        </a:xfrm>
      </p:grpSpPr>
      <p:sp>
        <p:nvSpPr>
          <p:cNvPr id="163"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6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ext box">
    <p:bg>
      <p:bgPr>
        <a:solidFill>
          <a:srgbClr val="9FD4D7"/>
        </a:solidFill>
        <a:effectLst/>
      </p:bgPr>
    </p:bg>
    <p:spTree>
      <p:nvGrpSpPr>
        <p:cNvPr id="1" name=""/>
        <p:cNvGrpSpPr/>
        <p:nvPr/>
      </p:nvGrpSpPr>
      <p:grpSpPr>
        <a:xfrm>
          <a:off x="0" y="0"/>
          <a:ext cx="0" cy="0"/>
          <a:chOff x="0" y="0"/>
          <a:chExt cx="0" cy="0"/>
        </a:xfrm>
      </p:grpSpPr>
      <p:sp>
        <p:nvSpPr>
          <p:cNvPr id="171"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72"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17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1"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22"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iagram">
    <p:bg>
      <p:bgPr>
        <a:solidFill>
          <a:srgbClr val="9FD4D7"/>
        </a:solidFill>
        <a:effectLst/>
      </p:bgPr>
    </p:bg>
    <p:spTree>
      <p:nvGrpSpPr>
        <p:cNvPr id="1" name=""/>
        <p:cNvGrpSpPr/>
        <p:nvPr/>
      </p:nvGrpSpPr>
      <p:grpSpPr>
        <a:xfrm>
          <a:off x="0" y="0"/>
          <a:ext cx="0" cy="0"/>
          <a:chOff x="0" y="0"/>
          <a:chExt cx="0" cy="0"/>
        </a:xfrm>
      </p:grpSpPr>
      <p:sp>
        <p:nvSpPr>
          <p:cNvPr id="180"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81"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182"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3_Blank">
    <p:bg>
      <p:bgPr>
        <a:solidFill>
          <a:srgbClr val="9FD4D7"/>
        </a:solidFill>
        <a:effectLst/>
      </p:bgPr>
    </p:bg>
    <p:spTree>
      <p:nvGrpSpPr>
        <p:cNvPr id="1" name=""/>
        <p:cNvGrpSpPr/>
        <p:nvPr/>
      </p:nvGrpSpPr>
      <p:grpSpPr>
        <a:xfrm>
          <a:off x="0" y="0"/>
          <a:ext cx="0" cy="0"/>
          <a:chOff x="0" y="0"/>
          <a:chExt cx="0" cy="0"/>
        </a:xfrm>
      </p:grpSpPr>
      <p:sp>
        <p:nvSpPr>
          <p:cNvPr id="18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1">
            <a:alpha val="50195"/>
          </a:schemeClr>
        </a:solidFill>
        <a:effectLst/>
      </p:bgPr>
    </p:bg>
    <p:spTree>
      <p:nvGrpSpPr>
        <p:cNvPr id="1" name=""/>
        <p:cNvGrpSpPr/>
        <p:nvPr/>
      </p:nvGrpSpPr>
      <p:grpSpPr>
        <a:xfrm>
          <a:off x="0" y="0"/>
          <a:ext cx="0" cy="0"/>
          <a:chOff x="0" y="0"/>
          <a:chExt cx="0" cy="0"/>
        </a:xfrm>
      </p:grpSpPr>
      <p:sp>
        <p:nvSpPr>
          <p:cNvPr id="196"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197"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9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1">
            <a:alpha val="50195"/>
          </a:schemeClr>
        </a:solidFill>
        <a:effectLst/>
      </p:bgPr>
    </p:bg>
    <p:spTree>
      <p:nvGrpSpPr>
        <p:cNvPr id="1" name=""/>
        <p:cNvGrpSpPr/>
        <p:nvPr/>
      </p:nvGrpSpPr>
      <p:grpSpPr>
        <a:xfrm>
          <a:off x="0" y="0"/>
          <a:ext cx="0" cy="0"/>
          <a:chOff x="0" y="0"/>
          <a:chExt cx="0" cy="0"/>
        </a:xfrm>
      </p:grpSpPr>
      <p:sp>
        <p:nvSpPr>
          <p:cNvPr id="20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206"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07"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1">
            <a:alpha val="50195"/>
          </a:schemeClr>
        </a:solidFill>
        <a:effectLst/>
      </p:bgPr>
    </p:bg>
    <p:spTree>
      <p:nvGrpSpPr>
        <p:cNvPr id="1" name=""/>
        <p:cNvGrpSpPr/>
        <p:nvPr/>
      </p:nvGrpSpPr>
      <p:grpSpPr>
        <a:xfrm>
          <a:off x="0" y="0"/>
          <a:ext cx="0" cy="0"/>
          <a:chOff x="0" y="0"/>
          <a:chExt cx="0" cy="0"/>
        </a:xfrm>
      </p:grpSpPr>
      <p:sp>
        <p:nvSpPr>
          <p:cNvPr id="214"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21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1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1">
            <a:alpha val="50195"/>
          </a:schemeClr>
        </a:solidFill>
        <a:effectLst/>
      </p:bgPr>
    </p:bg>
    <p:spTree>
      <p:nvGrpSpPr>
        <p:cNvPr id="1" name=""/>
        <p:cNvGrpSpPr/>
        <p:nvPr/>
      </p:nvGrpSpPr>
      <p:grpSpPr>
        <a:xfrm>
          <a:off x="0" y="0"/>
          <a:ext cx="0" cy="0"/>
          <a:chOff x="0" y="0"/>
          <a:chExt cx="0" cy="0"/>
        </a:xfrm>
      </p:grpSpPr>
      <p:sp>
        <p:nvSpPr>
          <p:cNvPr id="22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22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31"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232"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3"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2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41"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242"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243"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2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1">
            <a:alpha val="50195"/>
          </a:schemeClr>
        </a:solidFill>
        <a:effectLst/>
      </p:bgPr>
    </p:bg>
    <p:spTree>
      <p:nvGrpSpPr>
        <p:cNvPr id="1" name=""/>
        <p:cNvGrpSpPr/>
        <p:nvPr/>
      </p:nvGrpSpPr>
      <p:grpSpPr>
        <a:xfrm>
          <a:off x="0" y="0"/>
          <a:ext cx="0" cy="0"/>
          <a:chOff x="0" y="0"/>
          <a:chExt cx="0" cy="0"/>
        </a:xfrm>
      </p:grpSpPr>
      <p:sp>
        <p:nvSpPr>
          <p:cNvPr id="25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1">
            <a:alpha val="50195"/>
          </a:schemeClr>
        </a:solidFill>
        <a:effectLst/>
      </p:bgPr>
    </p:bg>
    <p:spTree>
      <p:nvGrpSpPr>
        <p:cNvPr id="1" name=""/>
        <p:cNvGrpSpPr/>
        <p:nvPr/>
      </p:nvGrpSpPr>
      <p:grpSpPr>
        <a:xfrm>
          <a:off x="0" y="0"/>
          <a:ext cx="0" cy="0"/>
          <a:chOff x="0" y="0"/>
          <a:chExt cx="0" cy="0"/>
        </a:xfrm>
      </p:grpSpPr>
      <p:sp>
        <p:nvSpPr>
          <p:cNvPr id="259"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260"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0"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31"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1">
            <a:alpha val="50195"/>
          </a:schemeClr>
        </a:solidFill>
        <a:effectLst/>
      </p:bgPr>
    </p:bg>
    <p:spTree>
      <p:nvGrpSpPr>
        <p:cNvPr id="1" name=""/>
        <p:cNvGrpSpPr/>
        <p:nvPr/>
      </p:nvGrpSpPr>
      <p:grpSpPr>
        <a:xfrm>
          <a:off x="0" y="0"/>
          <a:ext cx="0" cy="0"/>
          <a:chOff x="0" y="0"/>
          <a:chExt cx="0" cy="0"/>
        </a:xfrm>
      </p:grpSpPr>
      <p:sp>
        <p:nvSpPr>
          <p:cNvPr id="268"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26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1">
            <a:alpha val="50195"/>
          </a:schemeClr>
        </a:solidFill>
        <a:effectLst/>
      </p:bgPr>
    </p:bg>
    <p:spTree>
      <p:nvGrpSpPr>
        <p:cNvPr id="1" name=""/>
        <p:cNvGrpSpPr/>
        <p:nvPr/>
      </p:nvGrpSpPr>
      <p:grpSpPr>
        <a:xfrm>
          <a:off x="0" y="0"/>
          <a:ext cx="0" cy="0"/>
          <a:chOff x="0" y="0"/>
          <a:chExt cx="0" cy="0"/>
        </a:xfrm>
      </p:grpSpPr>
      <p:sp>
        <p:nvSpPr>
          <p:cNvPr id="276"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277"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27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1">
            <a:alpha val="50195"/>
          </a:schemeClr>
        </a:solidFill>
        <a:effectLst/>
      </p:bgPr>
    </p:bg>
    <p:spTree>
      <p:nvGrpSpPr>
        <p:cNvPr id="1" name=""/>
        <p:cNvGrpSpPr/>
        <p:nvPr/>
      </p:nvGrpSpPr>
      <p:grpSpPr>
        <a:xfrm>
          <a:off x="0" y="0"/>
          <a:ext cx="0" cy="0"/>
          <a:chOff x="0" y="0"/>
          <a:chExt cx="0" cy="0"/>
        </a:xfrm>
      </p:grpSpPr>
      <p:sp>
        <p:nvSpPr>
          <p:cNvPr id="285"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286"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287"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1">
            <a:alpha val="50195"/>
          </a:schemeClr>
        </a:solidFill>
        <a:effectLst/>
      </p:bgPr>
    </p:bg>
    <p:spTree>
      <p:nvGrpSpPr>
        <p:cNvPr id="1" name=""/>
        <p:cNvGrpSpPr/>
        <p:nvPr/>
      </p:nvGrpSpPr>
      <p:grpSpPr>
        <a:xfrm>
          <a:off x="0" y="0"/>
          <a:ext cx="0" cy="0"/>
          <a:chOff x="0" y="0"/>
          <a:chExt cx="0" cy="0"/>
        </a:xfrm>
      </p:grpSpPr>
      <p:sp>
        <p:nvSpPr>
          <p:cNvPr id="29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2">
            <a:alpha val="50195"/>
          </a:schemeClr>
        </a:solidFill>
        <a:effectLst/>
      </p:bgPr>
    </p:bg>
    <p:spTree>
      <p:nvGrpSpPr>
        <p:cNvPr id="1" name=""/>
        <p:cNvGrpSpPr/>
        <p:nvPr/>
      </p:nvGrpSpPr>
      <p:grpSpPr>
        <a:xfrm>
          <a:off x="0" y="0"/>
          <a:ext cx="0" cy="0"/>
          <a:chOff x="0" y="0"/>
          <a:chExt cx="0" cy="0"/>
        </a:xfrm>
      </p:grpSpPr>
      <p:sp>
        <p:nvSpPr>
          <p:cNvPr id="301"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302"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0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2">
            <a:alpha val="50195"/>
          </a:schemeClr>
        </a:solidFill>
        <a:effectLst/>
      </p:bgPr>
    </p:bg>
    <p:spTree>
      <p:nvGrpSpPr>
        <p:cNvPr id="1" name=""/>
        <p:cNvGrpSpPr/>
        <p:nvPr/>
      </p:nvGrpSpPr>
      <p:grpSpPr>
        <a:xfrm>
          <a:off x="0" y="0"/>
          <a:ext cx="0" cy="0"/>
          <a:chOff x="0" y="0"/>
          <a:chExt cx="0" cy="0"/>
        </a:xfrm>
      </p:grpSpPr>
      <p:sp>
        <p:nvSpPr>
          <p:cNvPr id="31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311"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12"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2">
            <a:alpha val="50195"/>
          </a:schemeClr>
        </a:solidFill>
        <a:effectLst/>
      </p:bgPr>
    </p:bg>
    <p:spTree>
      <p:nvGrpSpPr>
        <p:cNvPr id="1" name=""/>
        <p:cNvGrpSpPr/>
        <p:nvPr/>
      </p:nvGrpSpPr>
      <p:grpSpPr>
        <a:xfrm>
          <a:off x="0" y="0"/>
          <a:ext cx="0" cy="0"/>
          <a:chOff x="0" y="0"/>
          <a:chExt cx="0" cy="0"/>
        </a:xfrm>
      </p:grpSpPr>
      <p:sp>
        <p:nvSpPr>
          <p:cNvPr id="319"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32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2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2">
            <a:alpha val="50195"/>
          </a:schemeClr>
        </a:solidFill>
        <a:effectLst/>
      </p:bgPr>
    </p:bg>
    <p:spTree>
      <p:nvGrpSpPr>
        <p:cNvPr id="1" name=""/>
        <p:cNvGrpSpPr/>
        <p:nvPr/>
      </p:nvGrpSpPr>
      <p:grpSpPr>
        <a:xfrm>
          <a:off x="0" y="0"/>
          <a:ext cx="0" cy="0"/>
          <a:chOff x="0" y="0"/>
          <a:chExt cx="0" cy="0"/>
        </a:xfrm>
      </p:grpSpPr>
      <p:sp>
        <p:nvSpPr>
          <p:cNvPr id="32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32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36"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337"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8"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3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46"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347"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348"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3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0"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41"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42"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2">
            <a:alpha val="50195"/>
          </a:schemeClr>
        </a:solidFill>
        <a:effectLst/>
      </p:bgPr>
    </p:bg>
    <p:spTree>
      <p:nvGrpSpPr>
        <p:cNvPr id="1" name=""/>
        <p:cNvGrpSpPr/>
        <p:nvPr/>
      </p:nvGrpSpPr>
      <p:grpSpPr>
        <a:xfrm>
          <a:off x="0" y="0"/>
          <a:ext cx="0" cy="0"/>
          <a:chOff x="0" y="0"/>
          <a:chExt cx="0" cy="0"/>
        </a:xfrm>
      </p:grpSpPr>
      <p:sp>
        <p:nvSpPr>
          <p:cNvPr id="35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2">
            <a:alpha val="50195"/>
          </a:schemeClr>
        </a:solidFill>
        <a:effectLst/>
      </p:bgPr>
    </p:bg>
    <p:spTree>
      <p:nvGrpSpPr>
        <p:cNvPr id="1" name=""/>
        <p:cNvGrpSpPr/>
        <p:nvPr/>
      </p:nvGrpSpPr>
      <p:grpSpPr>
        <a:xfrm>
          <a:off x="0" y="0"/>
          <a:ext cx="0" cy="0"/>
          <a:chOff x="0" y="0"/>
          <a:chExt cx="0" cy="0"/>
        </a:xfrm>
      </p:grpSpPr>
      <p:sp>
        <p:nvSpPr>
          <p:cNvPr id="364"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365"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2">
            <a:alpha val="50195"/>
          </a:schemeClr>
        </a:solidFill>
        <a:effectLst/>
      </p:bgPr>
    </p:bg>
    <p:spTree>
      <p:nvGrpSpPr>
        <p:cNvPr id="1" name=""/>
        <p:cNvGrpSpPr/>
        <p:nvPr/>
      </p:nvGrpSpPr>
      <p:grpSpPr>
        <a:xfrm>
          <a:off x="0" y="0"/>
          <a:ext cx="0" cy="0"/>
          <a:chOff x="0" y="0"/>
          <a:chExt cx="0" cy="0"/>
        </a:xfrm>
      </p:grpSpPr>
      <p:sp>
        <p:nvSpPr>
          <p:cNvPr id="373"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37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2">
            <a:alpha val="50195"/>
          </a:schemeClr>
        </a:solidFill>
        <a:effectLst/>
      </p:bgPr>
    </p:bg>
    <p:spTree>
      <p:nvGrpSpPr>
        <p:cNvPr id="1" name=""/>
        <p:cNvGrpSpPr/>
        <p:nvPr/>
      </p:nvGrpSpPr>
      <p:grpSpPr>
        <a:xfrm>
          <a:off x="0" y="0"/>
          <a:ext cx="0" cy="0"/>
          <a:chOff x="0" y="0"/>
          <a:chExt cx="0" cy="0"/>
        </a:xfrm>
      </p:grpSpPr>
      <p:sp>
        <p:nvSpPr>
          <p:cNvPr id="381"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382"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38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2">
            <a:alpha val="50195"/>
          </a:schemeClr>
        </a:solidFill>
        <a:effectLst/>
      </p:bgPr>
    </p:bg>
    <p:spTree>
      <p:nvGrpSpPr>
        <p:cNvPr id="1" name=""/>
        <p:cNvGrpSpPr/>
        <p:nvPr/>
      </p:nvGrpSpPr>
      <p:grpSpPr>
        <a:xfrm>
          <a:off x="0" y="0"/>
          <a:ext cx="0" cy="0"/>
          <a:chOff x="0" y="0"/>
          <a:chExt cx="0" cy="0"/>
        </a:xfrm>
      </p:grpSpPr>
      <p:sp>
        <p:nvSpPr>
          <p:cNvPr id="390"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391"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392"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2">
            <a:alpha val="50195"/>
          </a:schemeClr>
        </a:solidFill>
        <a:effectLst/>
      </p:bgPr>
    </p:bg>
    <p:spTree>
      <p:nvGrpSpPr>
        <p:cNvPr id="1" name=""/>
        <p:cNvGrpSpPr/>
        <p:nvPr/>
      </p:nvGrpSpPr>
      <p:grpSpPr>
        <a:xfrm>
          <a:off x="0" y="0"/>
          <a:ext cx="0" cy="0"/>
          <a:chOff x="0" y="0"/>
          <a:chExt cx="0" cy="0"/>
        </a:xfrm>
      </p:grpSpPr>
      <p:sp>
        <p:nvSpPr>
          <p:cNvPr id="39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Title Slide">
    <p:bg>
      <p:bgPr>
        <a:solidFill>
          <a:srgbClr val="EFA720">
            <a:alpha val="50195"/>
          </a:srgbClr>
        </a:solidFill>
        <a:effectLst/>
      </p:bgPr>
    </p:bg>
    <p:spTree>
      <p:nvGrpSpPr>
        <p:cNvPr id="1" name=""/>
        <p:cNvGrpSpPr/>
        <p:nvPr/>
      </p:nvGrpSpPr>
      <p:grpSpPr>
        <a:xfrm>
          <a:off x="0" y="0"/>
          <a:ext cx="0" cy="0"/>
          <a:chOff x="0" y="0"/>
          <a:chExt cx="0" cy="0"/>
        </a:xfrm>
      </p:grpSpPr>
      <p:sp>
        <p:nvSpPr>
          <p:cNvPr id="406"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407"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0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EFA720">
            <a:alpha val="50195"/>
          </a:srgbClr>
        </a:solidFill>
        <a:effectLst/>
      </p:bgPr>
    </p:bg>
    <p:spTree>
      <p:nvGrpSpPr>
        <p:cNvPr id="1" name=""/>
        <p:cNvGrpSpPr/>
        <p:nvPr/>
      </p:nvGrpSpPr>
      <p:grpSpPr>
        <a:xfrm>
          <a:off x="0" y="0"/>
          <a:ext cx="0" cy="0"/>
          <a:chOff x="0" y="0"/>
          <a:chExt cx="0" cy="0"/>
        </a:xfrm>
      </p:grpSpPr>
      <p:sp>
        <p:nvSpPr>
          <p:cNvPr id="41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416"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17"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Two Content">
    <p:bg>
      <p:bgPr>
        <a:solidFill>
          <a:srgbClr val="EFA720">
            <a:alpha val="50195"/>
          </a:srgbClr>
        </a:solidFill>
        <a:effectLst/>
      </p:bgPr>
    </p:bg>
    <p:spTree>
      <p:nvGrpSpPr>
        <p:cNvPr id="1" name=""/>
        <p:cNvGrpSpPr/>
        <p:nvPr/>
      </p:nvGrpSpPr>
      <p:grpSpPr>
        <a:xfrm>
          <a:off x="0" y="0"/>
          <a:ext cx="0" cy="0"/>
          <a:chOff x="0" y="0"/>
          <a:chExt cx="0" cy="0"/>
        </a:xfrm>
      </p:grpSpPr>
      <p:sp>
        <p:nvSpPr>
          <p:cNvPr id="424"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42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2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Only">
    <p:bg>
      <p:bgPr>
        <a:solidFill>
          <a:srgbClr val="EFA720">
            <a:alpha val="50195"/>
          </a:srgbClr>
        </a:solidFill>
        <a:effectLst/>
      </p:bgPr>
    </p:bg>
    <p:spTree>
      <p:nvGrpSpPr>
        <p:cNvPr id="1" name=""/>
        <p:cNvGrpSpPr/>
        <p:nvPr/>
      </p:nvGrpSpPr>
      <p:grpSpPr>
        <a:xfrm>
          <a:off x="0" y="0"/>
          <a:ext cx="0" cy="0"/>
          <a:chOff x="0" y="0"/>
          <a:chExt cx="0" cy="0"/>
        </a:xfrm>
      </p:grpSpPr>
      <p:sp>
        <p:nvSpPr>
          <p:cNvPr id="43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43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5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Blank">
    <p:bg>
      <p:bgPr>
        <a:solidFill>
          <a:srgbClr val="EFA720">
            <a:alpha val="50195"/>
          </a:srgbClr>
        </a:solidFill>
        <a:effectLst/>
      </p:bgPr>
    </p:bg>
    <p:spTree>
      <p:nvGrpSpPr>
        <p:cNvPr id="1" name=""/>
        <p:cNvGrpSpPr/>
        <p:nvPr/>
      </p:nvGrpSpPr>
      <p:grpSpPr>
        <a:xfrm>
          <a:off x="0" y="0"/>
          <a:ext cx="0" cy="0"/>
          <a:chOff x="0" y="0"/>
          <a:chExt cx="0" cy="0"/>
        </a:xfrm>
      </p:grpSpPr>
      <p:sp>
        <p:nvSpPr>
          <p:cNvPr id="44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EFA720">
            <a:alpha val="50195"/>
          </a:srgbClr>
        </a:solidFill>
        <a:effectLst/>
      </p:bgPr>
    </p:bg>
    <p:spTree>
      <p:nvGrpSpPr>
        <p:cNvPr id="1" name=""/>
        <p:cNvGrpSpPr/>
        <p:nvPr/>
      </p:nvGrpSpPr>
      <p:grpSpPr>
        <a:xfrm>
          <a:off x="0" y="0"/>
          <a:ext cx="0" cy="0"/>
          <a:chOff x="0" y="0"/>
          <a:chExt cx="0" cy="0"/>
        </a:xfrm>
      </p:grpSpPr>
      <p:sp>
        <p:nvSpPr>
          <p:cNvPr id="448"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449"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4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EFA720">
            <a:alpha val="50195"/>
          </a:srgbClr>
        </a:solidFill>
        <a:effectLst/>
      </p:bgPr>
    </p:bg>
    <p:spTree>
      <p:nvGrpSpPr>
        <p:cNvPr id="1" name=""/>
        <p:cNvGrpSpPr/>
        <p:nvPr/>
      </p:nvGrpSpPr>
      <p:grpSpPr>
        <a:xfrm>
          <a:off x="0" y="0"/>
          <a:ext cx="0" cy="0"/>
          <a:chOff x="0" y="0"/>
          <a:chExt cx="0" cy="0"/>
        </a:xfrm>
      </p:grpSpPr>
      <p:sp>
        <p:nvSpPr>
          <p:cNvPr id="458"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45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46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EFA720">
            <a:alpha val="50195"/>
          </a:srgbClr>
        </a:solidFill>
        <a:effectLst/>
      </p:bgPr>
    </p:bg>
    <p:spTree>
      <p:nvGrpSpPr>
        <p:cNvPr id="1" name=""/>
        <p:cNvGrpSpPr/>
        <p:nvPr/>
      </p:nvGrpSpPr>
      <p:grpSpPr>
        <a:xfrm>
          <a:off x="0" y="0"/>
          <a:ext cx="0" cy="0"/>
          <a:chOff x="0" y="0"/>
          <a:chExt cx="0" cy="0"/>
        </a:xfrm>
      </p:grpSpPr>
      <p:sp>
        <p:nvSpPr>
          <p:cNvPr id="46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EFA720">
            <a:alpha val="50195"/>
          </a:srgbClr>
        </a:solidFill>
        <a:effectLst/>
      </p:bgPr>
    </p:bg>
    <p:spTree>
      <p:nvGrpSpPr>
        <p:cNvPr id="1" name=""/>
        <p:cNvGrpSpPr/>
        <p:nvPr/>
      </p:nvGrpSpPr>
      <p:grpSpPr>
        <a:xfrm>
          <a:off x="0" y="0"/>
          <a:ext cx="0" cy="0"/>
          <a:chOff x="0" y="0"/>
          <a:chExt cx="0" cy="0"/>
        </a:xfrm>
      </p:grpSpPr>
      <p:sp>
        <p:nvSpPr>
          <p:cNvPr id="47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47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1_Blank">
    <p:bg>
      <p:bgPr>
        <a:solidFill>
          <a:srgbClr val="EFA720">
            <a:alpha val="50195"/>
          </a:srgbClr>
        </a:solidFill>
        <a:effectLst/>
      </p:bgPr>
    </p:bg>
    <p:spTree>
      <p:nvGrpSpPr>
        <p:cNvPr id="1" name=""/>
        <p:cNvGrpSpPr/>
        <p:nvPr/>
      </p:nvGrpSpPr>
      <p:grpSpPr>
        <a:xfrm>
          <a:off x="0" y="0"/>
          <a:ext cx="0" cy="0"/>
          <a:chOff x="0" y="0"/>
          <a:chExt cx="0" cy="0"/>
        </a:xfrm>
      </p:grpSpPr>
      <p:sp>
        <p:nvSpPr>
          <p:cNvPr id="485"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48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Text box">
    <p:bg>
      <p:bgPr>
        <a:solidFill>
          <a:srgbClr val="EFA720">
            <a:alpha val="50195"/>
          </a:srgbClr>
        </a:solidFill>
        <a:effectLst/>
      </p:bgPr>
    </p:bg>
    <p:spTree>
      <p:nvGrpSpPr>
        <p:cNvPr id="1" name=""/>
        <p:cNvGrpSpPr/>
        <p:nvPr/>
      </p:nvGrpSpPr>
      <p:grpSpPr>
        <a:xfrm>
          <a:off x="0" y="0"/>
          <a:ext cx="0" cy="0"/>
          <a:chOff x="0" y="0"/>
          <a:chExt cx="0" cy="0"/>
        </a:xfrm>
      </p:grpSpPr>
      <p:sp>
        <p:nvSpPr>
          <p:cNvPr id="493"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494"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495"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Diagram">
    <p:bg>
      <p:bgPr>
        <a:solidFill>
          <a:srgbClr val="EFA720">
            <a:alpha val="50195"/>
          </a:srgbClr>
        </a:solidFill>
        <a:effectLst/>
      </p:bgPr>
    </p:bg>
    <p:spTree>
      <p:nvGrpSpPr>
        <p:cNvPr id="1" name=""/>
        <p:cNvGrpSpPr/>
        <p:nvPr/>
      </p:nvGrpSpPr>
      <p:grpSpPr>
        <a:xfrm>
          <a:off x="0" y="0"/>
          <a:ext cx="0" cy="0"/>
          <a:chOff x="0" y="0"/>
          <a:chExt cx="0" cy="0"/>
        </a:xfrm>
      </p:grpSpPr>
      <p:sp>
        <p:nvSpPr>
          <p:cNvPr id="502"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503"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50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6">
            <a:alpha val="50195"/>
          </a:schemeClr>
        </a:solidFill>
        <a:effectLst/>
      </p:bgPr>
    </p:bg>
    <p:spTree>
      <p:nvGrpSpPr>
        <p:cNvPr id="1" name=""/>
        <p:cNvGrpSpPr/>
        <p:nvPr/>
      </p:nvGrpSpPr>
      <p:grpSpPr>
        <a:xfrm>
          <a:off x="0" y="0"/>
          <a:ext cx="0" cy="0"/>
          <a:chOff x="0" y="0"/>
          <a:chExt cx="0" cy="0"/>
        </a:xfrm>
      </p:grpSpPr>
      <p:sp>
        <p:nvSpPr>
          <p:cNvPr id="511"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512"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1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6">
            <a:alpha val="50195"/>
          </a:schemeClr>
        </a:solidFill>
        <a:effectLst/>
      </p:bgPr>
    </p:bg>
    <p:spTree>
      <p:nvGrpSpPr>
        <p:cNvPr id="1" name=""/>
        <p:cNvGrpSpPr/>
        <p:nvPr/>
      </p:nvGrpSpPr>
      <p:grpSpPr>
        <a:xfrm>
          <a:off x="0" y="0"/>
          <a:ext cx="0" cy="0"/>
          <a:chOff x="0" y="0"/>
          <a:chExt cx="0" cy="0"/>
        </a:xfrm>
      </p:grpSpPr>
      <p:sp>
        <p:nvSpPr>
          <p:cNvPr id="52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521"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22"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58"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59"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6">
            <a:alpha val="50195"/>
          </a:schemeClr>
        </a:solidFill>
        <a:effectLst/>
      </p:bgPr>
    </p:bg>
    <p:spTree>
      <p:nvGrpSpPr>
        <p:cNvPr id="1" name=""/>
        <p:cNvGrpSpPr/>
        <p:nvPr/>
      </p:nvGrpSpPr>
      <p:grpSpPr>
        <a:xfrm>
          <a:off x="0" y="0"/>
          <a:ext cx="0" cy="0"/>
          <a:chOff x="0" y="0"/>
          <a:chExt cx="0" cy="0"/>
        </a:xfrm>
      </p:grpSpPr>
      <p:sp>
        <p:nvSpPr>
          <p:cNvPr id="529"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53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3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6">
            <a:alpha val="50195"/>
          </a:schemeClr>
        </a:solidFill>
        <a:effectLst/>
      </p:bgPr>
    </p:bg>
    <p:spTree>
      <p:nvGrpSpPr>
        <p:cNvPr id="1" name=""/>
        <p:cNvGrpSpPr/>
        <p:nvPr/>
      </p:nvGrpSpPr>
      <p:grpSpPr>
        <a:xfrm>
          <a:off x="0" y="0"/>
          <a:ext cx="0" cy="0"/>
          <a:chOff x="0" y="0"/>
          <a:chExt cx="0" cy="0"/>
        </a:xfrm>
      </p:grpSpPr>
      <p:sp>
        <p:nvSpPr>
          <p:cNvPr id="53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53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Blank">
    <p:bg>
      <p:bgPr>
        <a:solidFill>
          <a:schemeClr val="accent6">
            <a:alpha val="50195"/>
          </a:schemeClr>
        </a:solidFill>
        <a:effectLst/>
      </p:bgPr>
    </p:bg>
    <p:spTree>
      <p:nvGrpSpPr>
        <p:cNvPr id="1" name=""/>
        <p:cNvGrpSpPr/>
        <p:nvPr/>
      </p:nvGrpSpPr>
      <p:grpSpPr>
        <a:xfrm>
          <a:off x="0" y="0"/>
          <a:ext cx="0" cy="0"/>
          <a:chOff x="0" y="0"/>
          <a:chExt cx="0" cy="0"/>
        </a:xfrm>
      </p:grpSpPr>
      <p:sp>
        <p:nvSpPr>
          <p:cNvPr id="54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53"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554"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5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5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63"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56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56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5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6">
            <a:alpha val="50195"/>
          </a:schemeClr>
        </a:solidFill>
        <a:effectLst/>
      </p:bgPr>
    </p:bg>
    <p:spTree>
      <p:nvGrpSpPr>
        <p:cNvPr id="1" name=""/>
        <p:cNvGrpSpPr/>
        <p:nvPr/>
      </p:nvGrpSpPr>
      <p:grpSpPr>
        <a:xfrm>
          <a:off x="0" y="0"/>
          <a:ext cx="0" cy="0"/>
          <a:chOff x="0" y="0"/>
          <a:chExt cx="0" cy="0"/>
        </a:xfrm>
      </p:grpSpPr>
      <p:sp>
        <p:nvSpPr>
          <p:cNvPr id="57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6">
            <a:alpha val="50195"/>
          </a:schemeClr>
        </a:solidFill>
        <a:effectLst/>
      </p:bgPr>
    </p:bg>
    <p:spTree>
      <p:nvGrpSpPr>
        <p:cNvPr id="1" name=""/>
        <p:cNvGrpSpPr/>
        <p:nvPr/>
      </p:nvGrpSpPr>
      <p:grpSpPr>
        <a:xfrm>
          <a:off x="0" y="0"/>
          <a:ext cx="0" cy="0"/>
          <a:chOff x="0" y="0"/>
          <a:chExt cx="0" cy="0"/>
        </a:xfrm>
      </p:grpSpPr>
      <p:sp>
        <p:nvSpPr>
          <p:cNvPr id="58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58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6">
            <a:alpha val="50195"/>
          </a:schemeClr>
        </a:solidFill>
        <a:effectLst/>
      </p:bgPr>
    </p:bg>
    <p:spTree>
      <p:nvGrpSpPr>
        <p:cNvPr id="1" name=""/>
        <p:cNvGrpSpPr/>
        <p:nvPr/>
      </p:nvGrpSpPr>
      <p:grpSpPr>
        <a:xfrm>
          <a:off x="0" y="0"/>
          <a:ext cx="0" cy="0"/>
          <a:chOff x="0" y="0"/>
          <a:chExt cx="0" cy="0"/>
        </a:xfrm>
      </p:grpSpPr>
      <p:sp>
        <p:nvSpPr>
          <p:cNvPr id="590"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59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6">
            <a:alpha val="50195"/>
          </a:schemeClr>
        </a:solidFill>
        <a:effectLst/>
      </p:bgPr>
    </p:bg>
    <p:spTree>
      <p:nvGrpSpPr>
        <p:cNvPr id="1" name=""/>
        <p:cNvGrpSpPr/>
        <p:nvPr/>
      </p:nvGrpSpPr>
      <p:grpSpPr>
        <a:xfrm>
          <a:off x="0" y="0"/>
          <a:ext cx="0" cy="0"/>
          <a:chOff x="0" y="0"/>
          <a:chExt cx="0" cy="0"/>
        </a:xfrm>
      </p:grpSpPr>
      <p:sp>
        <p:nvSpPr>
          <p:cNvPr id="598"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599"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600"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6">
            <a:alpha val="50195"/>
          </a:schemeClr>
        </a:solidFill>
        <a:effectLst/>
      </p:bgPr>
    </p:bg>
    <p:spTree>
      <p:nvGrpSpPr>
        <p:cNvPr id="1" name=""/>
        <p:cNvGrpSpPr/>
        <p:nvPr/>
      </p:nvGrpSpPr>
      <p:grpSpPr>
        <a:xfrm>
          <a:off x="0" y="0"/>
          <a:ext cx="0" cy="0"/>
          <a:chOff x="0" y="0"/>
          <a:chExt cx="0" cy="0"/>
        </a:xfrm>
      </p:grpSpPr>
      <p:sp>
        <p:nvSpPr>
          <p:cNvPr id="607"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608"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60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67"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name="Title Slide">
    <p:bg>
      <p:bgPr>
        <a:solidFill>
          <a:srgbClr val="8D003F">
            <a:alpha val="39999"/>
          </a:srgbClr>
        </a:solidFill>
        <a:effectLst/>
      </p:bgPr>
    </p:bg>
    <p:spTree>
      <p:nvGrpSpPr>
        <p:cNvPr id="1" name=""/>
        <p:cNvGrpSpPr/>
        <p:nvPr/>
      </p:nvGrpSpPr>
      <p:grpSpPr>
        <a:xfrm>
          <a:off x="0" y="0"/>
          <a:ext cx="0" cy="0"/>
          <a:chOff x="0" y="0"/>
          <a:chExt cx="0" cy="0"/>
        </a:xfrm>
      </p:grpSpPr>
      <p:sp>
        <p:nvSpPr>
          <p:cNvPr id="616"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617"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1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8D003F">
            <a:alpha val="39999"/>
          </a:srgbClr>
        </a:solidFill>
        <a:effectLst/>
      </p:bgPr>
    </p:bg>
    <p:spTree>
      <p:nvGrpSpPr>
        <p:cNvPr id="1" name=""/>
        <p:cNvGrpSpPr/>
        <p:nvPr/>
      </p:nvGrpSpPr>
      <p:grpSpPr>
        <a:xfrm>
          <a:off x="0" y="0"/>
          <a:ext cx="0" cy="0"/>
          <a:chOff x="0" y="0"/>
          <a:chExt cx="0" cy="0"/>
        </a:xfrm>
      </p:grpSpPr>
      <p:sp>
        <p:nvSpPr>
          <p:cNvPr id="62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626"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27"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tx">
  <p:cSld name="Two Content">
    <p:bg>
      <p:bgPr>
        <a:solidFill>
          <a:srgbClr val="8D003F">
            <a:alpha val="39999"/>
          </a:srgbClr>
        </a:solidFill>
        <a:effectLst/>
      </p:bgPr>
    </p:bg>
    <p:spTree>
      <p:nvGrpSpPr>
        <p:cNvPr id="1" name=""/>
        <p:cNvGrpSpPr/>
        <p:nvPr/>
      </p:nvGrpSpPr>
      <p:grpSpPr>
        <a:xfrm>
          <a:off x="0" y="0"/>
          <a:ext cx="0" cy="0"/>
          <a:chOff x="0" y="0"/>
          <a:chExt cx="0" cy="0"/>
        </a:xfrm>
      </p:grpSpPr>
      <p:sp>
        <p:nvSpPr>
          <p:cNvPr id="634"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63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3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x">
  <p:cSld name="Title Only">
    <p:bg>
      <p:bgPr>
        <a:solidFill>
          <a:srgbClr val="8D003F">
            <a:alpha val="39999"/>
          </a:srgbClr>
        </a:solidFill>
        <a:effectLst/>
      </p:bgPr>
    </p:bg>
    <p:spTree>
      <p:nvGrpSpPr>
        <p:cNvPr id="1" name=""/>
        <p:cNvGrpSpPr/>
        <p:nvPr/>
      </p:nvGrpSpPr>
      <p:grpSpPr>
        <a:xfrm>
          <a:off x="0" y="0"/>
          <a:ext cx="0" cy="0"/>
          <a:chOff x="0" y="0"/>
          <a:chExt cx="0" cy="0"/>
        </a:xfrm>
      </p:grpSpPr>
      <p:sp>
        <p:nvSpPr>
          <p:cNvPr id="64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64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x">
  <p:cSld name="Blank">
    <p:bg>
      <p:bgPr>
        <a:solidFill>
          <a:srgbClr val="8D003F">
            <a:alpha val="39999"/>
          </a:srgbClr>
        </a:solidFill>
        <a:effectLst/>
      </p:bgPr>
    </p:bg>
    <p:spTree>
      <p:nvGrpSpPr>
        <p:cNvPr id="1" name=""/>
        <p:cNvGrpSpPr/>
        <p:nvPr/>
      </p:nvGrpSpPr>
      <p:grpSpPr>
        <a:xfrm>
          <a:off x="0" y="0"/>
          <a:ext cx="0" cy="0"/>
          <a:chOff x="0" y="0"/>
          <a:chExt cx="0" cy="0"/>
        </a:xfrm>
      </p:grpSpPr>
      <p:sp>
        <p:nvSpPr>
          <p:cNvPr id="65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8D003F">
            <a:alpha val="39999"/>
          </a:srgbClr>
        </a:solidFill>
        <a:effectLst/>
      </p:bgPr>
    </p:bg>
    <p:spTree>
      <p:nvGrpSpPr>
        <p:cNvPr id="1" name=""/>
        <p:cNvGrpSpPr/>
        <p:nvPr/>
      </p:nvGrpSpPr>
      <p:grpSpPr>
        <a:xfrm>
          <a:off x="0" y="0"/>
          <a:ext cx="0" cy="0"/>
          <a:chOff x="0" y="0"/>
          <a:chExt cx="0" cy="0"/>
        </a:xfrm>
      </p:grpSpPr>
      <p:sp>
        <p:nvSpPr>
          <p:cNvPr id="658"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659"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6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6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8D003F">
            <a:alpha val="39999"/>
          </a:srgbClr>
        </a:solidFill>
        <a:effectLst/>
      </p:bgPr>
    </p:bg>
    <p:spTree>
      <p:nvGrpSpPr>
        <p:cNvPr id="1" name=""/>
        <p:cNvGrpSpPr/>
        <p:nvPr/>
      </p:nvGrpSpPr>
      <p:grpSpPr>
        <a:xfrm>
          <a:off x="0" y="0"/>
          <a:ext cx="0" cy="0"/>
          <a:chOff x="0" y="0"/>
          <a:chExt cx="0" cy="0"/>
        </a:xfrm>
      </p:grpSpPr>
      <p:sp>
        <p:nvSpPr>
          <p:cNvPr id="668"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66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67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6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8D003F">
            <a:alpha val="39999"/>
          </a:srgbClr>
        </a:solidFill>
        <a:effectLst/>
      </p:bgPr>
    </p:bg>
    <p:spTree>
      <p:nvGrpSpPr>
        <p:cNvPr id="1" name=""/>
        <p:cNvGrpSpPr/>
        <p:nvPr/>
      </p:nvGrpSpPr>
      <p:grpSpPr>
        <a:xfrm>
          <a:off x="0" y="0"/>
          <a:ext cx="0" cy="0"/>
          <a:chOff x="0" y="0"/>
          <a:chExt cx="0" cy="0"/>
        </a:xfrm>
      </p:grpSpPr>
      <p:sp>
        <p:nvSpPr>
          <p:cNvPr id="67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8D003F">
            <a:alpha val="39999"/>
          </a:srgbClr>
        </a:solidFill>
        <a:effectLst/>
      </p:bgPr>
    </p:bg>
    <p:spTree>
      <p:nvGrpSpPr>
        <p:cNvPr id="1" name=""/>
        <p:cNvGrpSpPr/>
        <p:nvPr/>
      </p:nvGrpSpPr>
      <p:grpSpPr>
        <a:xfrm>
          <a:off x="0" y="0"/>
          <a:ext cx="0" cy="0"/>
          <a:chOff x="0" y="0"/>
          <a:chExt cx="0" cy="0"/>
        </a:xfrm>
      </p:grpSpPr>
      <p:sp>
        <p:nvSpPr>
          <p:cNvPr id="68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68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tx">
  <p:cSld name="1_Blank">
    <p:bg>
      <p:bgPr>
        <a:solidFill>
          <a:srgbClr val="8D003F">
            <a:alpha val="39999"/>
          </a:srgbClr>
        </a:solidFill>
        <a:effectLst/>
      </p:bgPr>
    </p:bg>
    <p:spTree>
      <p:nvGrpSpPr>
        <p:cNvPr id="1" name=""/>
        <p:cNvGrpSpPr/>
        <p:nvPr/>
      </p:nvGrpSpPr>
      <p:grpSpPr>
        <a:xfrm>
          <a:off x="0" y="0"/>
          <a:ext cx="0" cy="0"/>
          <a:chOff x="0" y="0"/>
          <a:chExt cx="0" cy="0"/>
        </a:xfrm>
      </p:grpSpPr>
      <p:sp>
        <p:nvSpPr>
          <p:cNvPr id="695"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69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iagram">
    <p:spTree>
      <p:nvGrpSpPr>
        <p:cNvPr id="1" name=""/>
        <p:cNvGrpSpPr/>
        <p:nvPr/>
      </p:nvGrpSpPr>
      <p:grpSpPr>
        <a:xfrm>
          <a:off x="0" y="0"/>
          <a:ext cx="0" cy="0"/>
          <a:chOff x="0" y="0"/>
          <a:chExt cx="0" cy="0"/>
        </a:xfrm>
      </p:grpSpPr>
      <p:sp>
        <p:nvSpPr>
          <p:cNvPr id="75"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76"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77"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tx">
  <p:cSld name="Text box">
    <p:bg>
      <p:bgPr>
        <a:solidFill>
          <a:srgbClr val="8D003F">
            <a:alpha val="39999"/>
          </a:srgbClr>
        </a:solidFill>
        <a:effectLst/>
      </p:bgPr>
    </p:bg>
    <p:spTree>
      <p:nvGrpSpPr>
        <p:cNvPr id="1" name=""/>
        <p:cNvGrpSpPr/>
        <p:nvPr/>
      </p:nvGrpSpPr>
      <p:grpSpPr>
        <a:xfrm>
          <a:off x="0" y="0"/>
          <a:ext cx="0" cy="0"/>
          <a:chOff x="0" y="0"/>
          <a:chExt cx="0" cy="0"/>
        </a:xfrm>
      </p:grpSpPr>
      <p:sp>
        <p:nvSpPr>
          <p:cNvPr id="703"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704"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705"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tx">
  <p:cSld name="Diagram">
    <p:bg>
      <p:bgPr>
        <a:solidFill>
          <a:srgbClr val="8D003F">
            <a:alpha val="39999"/>
          </a:srgbClr>
        </a:solidFill>
        <a:effectLst/>
      </p:bgPr>
    </p:bg>
    <p:spTree>
      <p:nvGrpSpPr>
        <p:cNvPr id="1" name=""/>
        <p:cNvGrpSpPr/>
        <p:nvPr/>
      </p:nvGrpSpPr>
      <p:grpSpPr>
        <a:xfrm>
          <a:off x="0" y="0"/>
          <a:ext cx="0" cy="0"/>
          <a:chOff x="0" y="0"/>
          <a:chExt cx="0" cy="0"/>
        </a:xfrm>
      </p:grpSpPr>
      <p:sp>
        <p:nvSpPr>
          <p:cNvPr id="712"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713"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71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x">
  <p:cSld name="Title Slide">
    <p:bg>
      <p:bgPr>
        <a:solidFill>
          <a:srgbClr val="B597A3">
            <a:alpha val="90195"/>
          </a:srgbClr>
        </a:solidFill>
        <a:effectLst/>
      </p:bgPr>
    </p:bg>
    <p:spTree>
      <p:nvGrpSpPr>
        <p:cNvPr id="1" name=""/>
        <p:cNvGrpSpPr/>
        <p:nvPr/>
      </p:nvGrpSpPr>
      <p:grpSpPr>
        <a:xfrm>
          <a:off x="0" y="0"/>
          <a:ext cx="0" cy="0"/>
          <a:chOff x="0" y="0"/>
          <a:chExt cx="0" cy="0"/>
        </a:xfrm>
      </p:grpSpPr>
      <p:sp>
        <p:nvSpPr>
          <p:cNvPr id="721"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722"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23"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597A3">
            <a:alpha val="90195"/>
          </a:srgbClr>
        </a:solidFill>
        <a:effectLst/>
      </p:bgPr>
    </p:bg>
    <p:spTree>
      <p:nvGrpSpPr>
        <p:cNvPr id="1" name=""/>
        <p:cNvGrpSpPr/>
        <p:nvPr/>
      </p:nvGrpSpPr>
      <p:grpSpPr>
        <a:xfrm>
          <a:off x="0" y="0"/>
          <a:ext cx="0" cy="0"/>
          <a:chOff x="0" y="0"/>
          <a:chExt cx="0" cy="0"/>
        </a:xfrm>
      </p:grpSpPr>
      <p:sp>
        <p:nvSpPr>
          <p:cNvPr id="73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731"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32"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
  <p:cSld name="Two Content">
    <p:bg>
      <p:bgPr>
        <a:solidFill>
          <a:srgbClr val="B597A3">
            <a:alpha val="90195"/>
          </a:srgbClr>
        </a:solidFill>
        <a:effectLst/>
      </p:bgPr>
    </p:bg>
    <p:spTree>
      <p:nvGrpSpPr>
        <p:cNvPr id="1" name=""/>
        <p:cNvGrpSpPr/>
        <p:nvPr/>
      </p:nvGrpSpPr>
      <p:grpSpPr>
        <a:xfrm>
          <a:off x="0" y="0"/>
          <a:ext cx="0" cy="0"/>
          <a:chOff x="0" y="0"/>
          <a:chExt cx="0" cy="0"/>
        </a:xfrm>
      </p:grpSpPr>
      <p:sp>
        <p:nvSpPr>
          <p:cNvPr id="739"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74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4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Title Only">
    <p:bg>
      <p:bgPr>
        <a:solidFill>
          <a:srgbClr val="B597A3">
            <a:alpha val="90195"/>
          </a:srgbClr>
        </a:solidFill>
        <a:effectLst/>
      </p:bgPr>
    </p:bg>
    <p:spTree>
      <p:nvGrpSpPr>
        <p:cNvPr id="1" name=""/>
        <p:cNvGrpSpPr/>
        <p:nvPr/>
      </p:nvGrpSpPr>
      <p:grpSpPr>
        <a:xfrm>
          <a:off x="0" y="0"/>
          <a:ext cx="0" cy="0"/>
          <a:chOff x="0" y="0"/>
          <a:chExt cx="0" cy="0"/>
        </a:xfrm>
      </p:grpSpPr>
      <p:sp>
        <p:nvSpPr>
          <p:cNvPr id="74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74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x">
  <p:cSld name="Blank">
    <p:bg>
      <p:bgPr>
        <a:solidFill>
          <a:srgbClr val="B597A3">
            <a:alpha val="90195"/>
          </a:srgbClr>
        </a:solidFill>
        <a:effectLst/>
      </p:bgPr>
    </p:bg>
    <p:spTree>
      <p:nvGrpSpPr>
        <p:cNvPr id="1" name=""/>
        <p:cNvGrpSpPr/>
        <p:nvPr/>
      </p:nvGrpSpPr>
      <p:grpSpPr>
        <a:xfrm>
          <a:off x="0" y="0"/>
          <a:ext cx="0" cy="0"/>
          <a:chOff x="0" y="0"/>
          <a:chExt cx="0" cy="0"/>
        </a:xfrm>
      </p:grpSpPr>
      <p:sp>
        <p:nvSpPr>
          <p:cNvPr id="75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597A3">
            <a:alpha val="90195"/>
          </a:srgbClr>
        </a:solidFill>
        <a:effectLst/>
      </p:bgPr>
    </p:bg>
    <p:spTree>
      <p:nvGrpSpPr>
        <p:cNvPr id="1" name=""/>
        <p:cNvGrpSpPr/>
        <p:nvPr/>
      </p:nvGrpSpPr>
      <p:grpSpPr>
        <a:xfrm>
          <a:off x="0" y="0"/>
          <a:ext cx="0" cy="0"/>
          <a:chOff x="0" y="0"/>
          <a:chExt cx="0" cy="0"/>
        </a:xfrm>
      </p:grpSpPr>
      <p:sp>
        <p:nvSpPr>
          <p:cNvPr id="763"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764"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7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597A3">
            <a:alpha val="90195"/>
          </a:srgbClr>
        </a:solidFill>
        <a:effectLst/>
      </p:bgPr>
    </p:bg>
    <p:spTree>
      <p:nvGrpSpPr>
        <p:cNvPr id="1" name=""/>
        <p:cNvGrpSpPr/>
        <p:nvPr/>
      </p:nvGrpSpPr>
      <p:grpSpPr>
        <a:xfrm>
          <a:off x="0" y="0"/>
          <a:ext cx="0" cy="0"/>
          <a:chOff x="0" y="0"/>
          <a:chExt cx="0" cy="0"/>
        </a:xfrm>
      </p:grpSpPr>
      <p:sp>
        <p:nvSpPr>
          <p:cNvPr id="773" name="Title Text"/>
          <p:cNvSpPr txBox="1">
            <a:spLocks noGrp="1"/>
          </p:cNvSpPr>
          <p:nvPr>
            <p:ph type="title"/>
          </p:nvPr>
        </p:nvSpPr>
        <p:spPr>
          <a:xfrm>
            <a:off x="457200" y="1379412"/>
            <a:ext cx="5486400" cy="566741"/>
          </a:xfrm>
          <a:prstGeom prst="rect">
            <a:avLst/>
          </a:prstGeom>
        </p:spPr>
        <p:txBody>
          <a:bodyPr anchor="b"/>
          <a:lstStyle>
            <a:lvl1pPr>
              <a:defRPr sz="2800" b="1">
                <a:latin typeface="Arial"/>
                <a:ea typeface="Arial"/>
                <a:cs typeface="Arial"/>
                <a:sym typeface="Arial"/>
              </a:defRPr>
            </a:lvl1pPr>
          </a:lstStyle>
          <a:p>
            <a:r>
              <a:t>Title Text</a:t>
            </a:r>
          </a:p>
        </p:txBody>
      </p:sp>
      <p:sp>
        <p:nvSpPr>
          <p:cNvPr id="77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77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7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597A3">
            <a:alpha val="90195"/>
          </a:srgbClr>
        </a:solidFill>
        <a:effectLst/>
      </p:bgPr>
    </p:bg>
    <p:spTree>
      <p:nvGrpSpPr>
        <p:cNvPr id="1" name=""/>
        <p:cNvGrpSpPr/>
        <p:nvPr/>
      </p:nvGrpSpPr>
      <p:grpSpPr>
        <a:xfrm>
          <a:off x="0" y="0"/>
          <a:ext cx="0" cy="0"/>
          <a:chOff x="0" y="0"/>
          <a:chExt cx="0" cy="0"/>
        </a:xfrm>
      </p:grpSpPr>
      <p:sp>
        <p:nvSpPr>
          <p:cNvPr id="78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Slide">
    <p:bg>
      <p:bgPr>
        <a:solidFill>
          <a:srgbClr val="9FD4D7"/>
        </a:solidFill>
        <a:effectLst/>
      </p:bgPr>
    </p:bg>
    <p:spTree>
      <p:nvGrpSpPr>
        <p:cNvPr id="1" name=""/>
        <p:cNvGrpSpPr/>
        <p:nvPr/>
      </p:nvGrpSpPr>
      <p:grpSpPr>
        <a:xfrm>
          <a:off x="0" y="0"/>
          <a:ext cx="0" cy="0"/>
          <a:chOff x="0" y="0"/>
          <a:chExt cx="0" cy="0"/>
        </a:xfrm>
      </p:grpSpPr>
      <p:sp>
        <p:nvSpPr>
          <p:cNvPr id="84"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85"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597A3">
            <a:alpha val="90195"/>
          </a:srgbClr>
        </a:solidFill>
        <a:effectLst/>
      </p:bgPr>
    </p:bg>
    <p:spTree>
      <p:nvGrpSpPr>
        <p:cNvPr id="1" name=""/>
        <p:cNvGrpSpPr/>
        <p:nvPr/>
      </p:nvGrpSpPr>
      <p:grpSpPr>
        <a:xfrm>
          <a:off x="0" y="0"/>
          <a:ext cx="0" cy="0"/>
          <a:chOff x="0" y="0"/>
          <a:chExt cx="0" cy="0"/>
        </a:xfrm>
      </p:grpSpPr>
      <p:sp>
        <p:nvSpPr>
          <p:cNvPr id="79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79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tx">
  <p:cSld name="1_Blank">
    <p:bg>
      <p:bgPr>
        <a:solidFill>
          <a:srgbClr val="B597A3">
            <a:alpha val="90195"/>
          </a:srgbClr>
        </a:solidFill>
        <a:effectLst/>
      </p:bgPr>
    </p:bg>
    <p:spTree>
      <p:nvGrpSpPr>
        <p:cNvPr id="1" name=""/>
        <p:cNvGrpSpPr/>
        <p:nvPr/>
      </p:nvGrpSpPr>
      <p:grpSpPr>
        <a:xfrm>
          <a:off x="0" y="0"/>
          <a:ext cx="0" cy="0"/>
          <a:chOff x="0" y="0"/>
          <a:chExt cx="0" cy="0"/>
        </a:xfrm>
      </p:grpSpPr>
      <p:sp>
        <p:nvSpPr>
          <p:cNvPr id="800" name="Body Level One…"/>
          <p:cNvSpPr txBox="1">
            <a:spLocks noGrp="1"/>
          </p:cNvSpPr>
          <p:nvPr>
            <p:ph type="body" sz="quarter" idx="1"/>
          </p:nvPr>
        </p:nvSpPr>
        <p:spPr>
          <a:xfrm>
            <a:off x="346075" y="6440487"/>
            <a:ext cx="4028369" cy="314034"/>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80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Text box">
    <p:bg>
      <p:bgPr>
        <a:solidFill>
          <a:srgbClr val="B597A3">
            <a:alpha val="90195"/>
          </a:srgbClr>
        </a:solidFill>
        <a:effectLst/>
      </p:bgPr>
    </p:bg>
    <p:spTree>
      <p:nvGrpSpPr>
        <p:cNvPr id="1" name=""/>
        <p:cNvGrpSpPr/>
        <p:nvPr/>
      </p:nvGrpSpPr>
      <p:grpSpPr>
        <a:xfrm>
          <a:off x="0" y="0"/>
          <a:ext cx="0" cy="0"/>
          <a:chOff x="0" y="0"/>
          <a:chExt cx="0" cy="0"/>
        </a:xfrm>
      </p:grpSpPr>
      <p:sp>
        <p:nvSpPr>
          <p:cNvPr id="808" name="Body Level One…"/>
          <p:cNvSpPr txBox="1">
            <a:spLocks noGrp="1"/>
          </p:cNvSpPr>
          <p:nvPr>
            <p:ph type="body" idx="1"/>
          </p:nvPr>
        </p:nvSpPr>
        <p:spPr>
          <a:xfrm>
            <a:off x="346075" y="1697038"/>
            <a:ext cx="8408459" cy="4673603"/>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809"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810"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x">
  <p:cSld name="Diagram">
    <p:bg>
      <p:bgPr>
        <a:solidFill>
          <a:srgbClr val="B597A3">
            <a:alpha val="90195"/>
          </a:srgbClr>
        </a:solidFill>
        <a:effectLst/>
      </p:bgPr>
    </p:bg>
    <p:spTree>
      <p:nvGrpSpPr>
        <p:cNvPr id="1" name=""/>
        <p:cNvGrpSpPr/>
        <p:nvPr/>
      </p:nvGrpSpPr>
      <p:grpSpPr>
        <a:xfrm>
          <a:off x="0" y="0"/>
          <a:ext cx="0" cy="0"/>
          <a:chOff x="0" y="0"/>
          <a:chExt cx="0" cy="0"/>
        </a:xfrm>
      </p:grpSpPr>
      <p:sp>
        <p:nvSpPr>
          <p:cNvPr id="817" name="Body Level One…"/>
          <p:cNvSpPr txBox="1">
            <a:spLocks noGrp="1"/>
          </p:cNvSpPr>
          <p:nvPr>
            <p:ph type="body" sz="half" idx="1"/>
          </p:nvPr>
        </p:nvSpPr>
        <p:spPr>
          <a:xfrm>
            <a:off x="346075" y="1697038"/>
            <a:ext cx="3344863" cy="4673603"/>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818" name="Text Placeholder 8"/>
          <p:cNvSpPr>
            <a:spLocks noGrp="1"/>
          </p:cNvSpPr>
          <p:nvPr>
            <p:ph type="body" sz="quarter" idx="13"/>
          </p:nvPr>
        </p:nvSpPr>
        <p:spPr>
          <a:xfrm>
            <a:off x="346073" y="6440487"/>
            <a:ext cx="4028373" cy="314034"/>
          </a:xfrm>
          <a:prstGeom prst="rect">
            <a:avLst/>
          </a:prstGeom>
        </p:spPr>
        <p:txBody>
          <a:bodyPr/>
          <a:lstStyle/>
          <a:p>
            <a:pPr marL="171450" indent="-171450" defTabSz="228600">
              <a:spcBef>
                <a:spcPts val="300"/>
              </a:spcBef>
              <a:defRPr sz="1600"/>
            </a:pPr>
            <a:endParaRPr/>
          </a:p>
        </p:txBody>
      </p:sp>
      <p:sp>
        <p:nvSpPr>
          <p:cNvPr id="819"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x">
  <p:cSld name="Title Slide">
    <p:bg>
      <p:bgPr>
        <a:solidFill>
          <a:srgbClr val="DFD7BC">
            <a:alpha val="90195"/>
          </a:srgbClr>
        </a:solidFill>
        <a:effectLst/>
      </p:bgPr>
    </p:bg>
    <p:spTree>
      <p:nvGrpSpPr>
        <p:cNvPr id="1" name=""/>
        <p:cNvGrpSpPr/>
        <p:nvPr/>
      </p:nvGrpSpPr>
      <p:grpSpPr>
        <a:xfrm>
          <a:off x="0" y="0"/>
          <a:ext cx="0" cy="0"/>
          <a:chOff x="0" y="0"/>
          <a:chExt cx="0" cy="0"/>
        </a:xfrm>
      </p:grpSpPr>
      <p:sp>
        <p:nvSpPr>
          <p:cNvPr id="826" name="Title Text"/>
          <p:cNvSpPr txBox="1">
            <a:spLocks noGrp="1"/>
          </p:cNvSpPr>
          <p:nvPr>
            <p:ph type="title"/>
          </p:nvPr>
        </p:nvSpPr>
        <p:spPr>
          <a:xfrm>
            <a:off x="685800" y="3336345"/>
            <a:ext cx="7772400" cy="847025"/>
          </a:xfrm>
          <a:prstGeom prst="rect">
            <a:avLst/>
          </a:prstGeom>
        </p:spPr>
        <p:txBody>
          <a:bodyPr/>
          <a:lstStyle>
            <a:lvl1pPr>
              <a:defRPr sz="4400"/>
            </a:lvl1pPr>
          </a:lstStyle>
          <a:p>
            <a:r>
              <a:t>Title Text</a:t>
            </a:r>
          </a:p>
        </p:txBody>
      </p:sp>
      <p:sp>
        <p:nvSpPr>
          <p:cNvPr id="827" name="Body Level One…"/>
          <p:cNvSpPr txBox="1">
            <a:spLocks noGrp="1"/>
          </p:cNvSpPr>
          <p:nvPr>
            <p:ph type="body" sz="quarter" idx="1"/>
          </p:nvPr>
        </p:nvSpPr>
        <p:spPr>
          <a:xfrm>
            <a:off x="685800" y="4227700"/>
            <a:ext cx="7772400" cy="724043"/>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28"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DFD7BC">
            <a:alpha val="90195"/>
          </a:srgbClr>
        </a:solidFill>
        <a:effectLst/>
      </p:bgPr>
    </p:bg>
    <p:spTree>
      <p:nvGrpSpPr>
        <p:cNvPr id="1" name=""/>
        <p:cNvGrpSpPr/>
        <p:nvPr/>
      </p:nvGrpSpPr>
      <p:grpSpPr>
        <a:xfrm>
          <a:off x="0" y="0"/>
          <a:ext cx="0" cy="0"/>
          <a:chOff x="0" y="0"/>
          <a:chExt cx="0" cy="0"/>
        </a:xfrm>
      </p:grpSpPr>
      <p:sp>
        <p:nvSpPr>
          <p:cNvPr id="83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836" name="Body Level One…"/>
          <p:cNvSpPr txBox="1">
            <a:spLocks noGrp="1"/>
          </p:cNvSpPr>
          <p:nvPr>
            <p:ph type="body" idx="1"/>
          </p:nvPr>
        </p:nvSpPr>
        <p:spPr>
          <a:xfrm>
            <a:off x="457200" y="2625275"/>
            <a:ext cx="8229600" cy="3500891"/>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37" name="Slide Number"/>
          <p:cNvSpPr txBox="1">
            <a:spLocks noGrp="1"/>
          </p:cNvSpPr>
          <p:nvPr>
            <p:ph type="sldNum" sz="quarter" idx="2"/>
          </p:nvPr>
        </p:nvSpPr>
        <p:spPr>
          <a:xfrm>
            <a:off x="8456473" y="6356350"/>
            <a:ext cx="301904" cy="307337"/>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tx">
  <p:cSld name="Two Content">
    <p:bg>
      <p:bgPr>
        <a:solidFill>
          <a:srgbClr val="DFD7BC">
            <a:alpha val="90195"/>
          </a:srgbClr>
        </a:solidFill>
        <a:effectLst/>
      </p:bgPr>
    </p:bg>
    <p:spTree>
      <p:nvGrpSpPr>
        <p:cNvPr id="1" name=""/>
        <p:cNvGrpSpPr/>
        <p:nvPr/>
      </p:nvGrpSpPr>
      <p:grpSpPr>
        <a:xfrm>
          <a:off x="0" y="0"/>
          <a:ext cx="0" cy="0"/>
          <a:chOff x="0" y="0"/>
          <a:chExt cx="0" cy="0"/>
        </a:xfrm>
      </p:grpSpPr>
      <p:sp>
        <p:nvSpPr>
          <p:cNvPr id="844" name="Title Text"/>
          <p:cNvSpPr txBox="1">
            <a:spLocks noGrp="1"/>
          </p:cNvSpPr>
          <p:nvPr>
            <p:ph type="title"/>
          </p:nvPr>
        </p:nvSpPr>
        <p:spPr>
          <a:xfrm>
            <a:off x="457200" y="1384508"/>
            <a:ext cx="8229600" cy="600458"/>
          </a:xfrm>
          <a:prstGeom prst="rect">
            <a:avLst/>
          </a:prstGeom>
        </p:spPr>
        <p:txBody>
          <a:bodyPr/>
          <a:lstStyle>
            <a:lvl1pPr>
              <a:defRPr sz="3200"/>
            </a:lvl1pPr>
          </a:lstStyle>
          <a:p>
            <a:r>
              <a:t>Title Text</a:t>
            </a:r>
          </a:p>
        </p:txBody>
      </p:sp>
      <p:sp>
        <p:nvSpPr>
          <p:cNvPr id="84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46"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tx">
  <p:cSld name="Title Only">
    <p:bg>
      <p:bgPr>
        <a:solidFill>
          <a:srgbClr val="DFD7BC">
            <a:alpha val="90195"/>
          </a:srgbClr>
        </a:solidFill>
        <a:effectLst/>
      </p:bgPr>
    </p:bg>
    <p:spTree>
      <p:nvGrpSpPr>
        <p:cNvPr id="1" name=""/>
        <p:cNvGrpSpPr/>
        <p:nvPr/>
      </p:nvGrpSpPr>
      <p:grpSpPr>
        <a:xfrm>
          <a:off x="0" y="0"/>
          <a:ext cx="0" cy="0"/>
          <a:chOff x="0" y="0"/>
          <a:chExt cx="0" cy="0"/>
        </a:xfrm>
      </p:grpSpPr>
      <p:sp>
        <p:nvSpPr>
          <p:cNvPr id="85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854"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tx">
  <p:cSld name="Blank">
    <p:bg>
      <p:bgPr>
        <a:solidFill>
          <a:srgbClr val="DFD7BC">
            <a:alpha val="90195"/>
          </a:srgbClr>
        </a:solidFill>
        <a:effectLst/>
      </p:bgPr>
    </p:bg>
    <p:spTree>
      <p:nvGrpSpPr>
        <p:cNvPr id="1" name=""/>
        <p:cNvGrpSpPr/>
        <p:nvPr/>
      </p:nvGrpSpPr>
      <p:grpSpPr>
        <a:xfrm>
          <a:off x="0" y="0"/>
          <a:ext cx="0" cy="0"/>
          <a:chOff x="0" y="0"/>
          <a:chExt cx="0" cy="0"/>
        </a:xfrm>
      </p:grpSpPr>
      <p:sp>
        <p:nvSpPr>
          <p:cNvPr id="861" name="Slide Number"/>
          <p:cNvSpPr txBox="1">
            <a:spLocks noGrp="1"/>
          </p:cNvSpPr>
          <p:nvPr>
            <p:ph type="sldNum" sz="quarter" idx="2"/>
          </p:nvPr>
        </p:nvSpPr>
        <p:spPr>
          <a:xfrm>
            <a:off x="6279548" y="6224225"/>
            <a:ext cx="273652" cy="264251"/>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DFD7BC">
            <a:alpha val="90195"/>
          </a:srgbClr>
        </a:solidFill>
        <a:effectLst/>
      </p:bgPr>
    </p:bg>
    <p:spTree>
      <p:nvGrpSpPr>
        <p:cNvPr id="1" name=""/>
        <p:cNvGrpSpPr/>
        <p:nvPr/>
      </p:nvGrpSpPr>
      <p:grpSpPr>
        <a:xfrm>
          <a:off x="0" y="0"/>
          <a:ext cx="0" cy="0"/>
          <a:chOff x="0" y="0"/>
          <a:chExt cx="0" cy="0"/>
        </a:xfrm>
      </p:grpSpPr>
      <p:sp>
        <p:nvSpPr>
          <p:cNvPr id="868" name="Title Text"/>
          <p:cNvSpPr txBox="1">
            <a:spLocks noGrp="1"/>
          </p:cNvSpPr>
          <p:nvPr>
            <p:ph type="title"/>
          </p:nvPr>
        </p:nvSpPr>
        <p:spPr>
          <a:xfrm>
            <a:off x="457200" y="1388522"/>
            <a:ext cx="3008316" cy="916599"/>
          </a:xfrm>
          <a:prstGeom prst="rect">
            <a:avLst/>
          </a:prstGeom>
        </p:spPr>
        <p:txBody>
          <a:bodyPr anchor="b"/>
          <a:lstStyle>
            <a:lvl1pPr>
              <a:defRPr sz="2000" b="1">
                <a:latin typeface="Arial"/>
                <a:ea typeface="Arial"/>
                <a:cs typeface="Arial"/>
                <a:sym typeface="Arial"/>
              </a:defRPr>
            </a:lvl1pPr>
          </a:lstStyle>
          <a:p>
            <a:r>
              <a:t>Title Text</a:t>
            </a:r>
          </a:p>
        </p:txBody>
      </p:sp>
      <p:sp>
        <p:nvSpPr>
          <p:cNvPr id="869" name="Body Level One…"/>
          <p:cNvSpPr txBox="1">
            <a:spLocks noGrp="1"/>
          </p:cNvSpPr>
          <p:nvPr>
            <p:ph type="body" sz="half" idx="1"/>
          </p:nvPr>
        </p:nvSpPr>
        <p:spPr>
          <a:xfrm>
            <a:off x="3575050" y="1388522"/>
            <a:ext cx="5111750" cy="473764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8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54" Type="http://schemas.openxmlformats.org/officeDocument/2006/relationships/slideLayout" Target="../slideLayouts/slideLayout54.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49" Type="http://schemas.openxmlformats.org/officeDocument/2006/relationships/slideLayout" Target="../slideLayouts/slideLayout49.xml"/><Relationship Id="rId114" Type="http://schemas.openxmlformats.org/officeDocument/2006/relationships/slideLayout" Target="../slideLayouts/slideLayout114.xml"/><Relationship Id="rId119"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image" Target="../media/image1.png"/><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 Id="rId15" Type="http://schemas.openxmlformats.org/officeDocument/2006/relationships/slideLayout" Target="../slideLayouts/slideLayout15.xml"/><Relationship Id="rId36" Type="http://schemas.openxmlformats.org/officeDocument/2006/relationships/slideLayout" Target="../slideLayouts/slideLayout36.xml"/><Relationship Id="rId57" Type="http://schemas.openxmlformats.org/officeDocument/2006/relationships/slideLayout" Target="../slideLayouts/slideLayout57.xml"/><Relationship Id="rId106" Type="http://schemas.openxmlformats.org/officeDocument/2006/relationships/slideLayout" Target="../slideLayouts/slideLayout10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120"/>
          <a:stretch>
            <a:fillRect/>
          </a:stretch>
        </p:blipFill>
        <p:spPr>
          <a:xfrm>
            <a:off x="0" y="0"/>
            <a:ext cx="9144000" cy="1227138"/>
          </a:xfrm>
          <a:prstGeom prst="rect">
            <a:avLst/>
          </a:prstGeom>
          <a:ln w="12700">
            <a:miter lim="400000"/>
          </a:ln>
        </p:spPr>
      </p:pic>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Title Text"/>
          <p:cNvSpPr txBox="1">
            <a:spLocks noGrp="1"/>
          </p:cNvSpPr>
          <p:nvPr>
            <p:ph type="title"/>
          </p:nvPr>
        </p:nvSpPr>
        <p:spPr>
          <a:xfrm>
            <a:off x="1370012" y="1371600"/>
            <a:ext cx="7315201" cy="465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Title Text</a:t>
            </a:r>
          </a:p>
        </p:txBody>
      </p:sp>
      <p:sp>
        <p:nvSpPr>
          <p:cNvPr id="5" name="Slide Number"/>
          <p:cNvSpPr txBox="1">
            <a:spLocks noGrp="1"/>
          </p:cNvSpPr>
          <p:nvPr>
            <p:ph type="sldNum" sz="quarter" idx="2"/>
          </p:nvPr>
        </p:nvSpPr>
        <p:spPr>
          <a:xfrm>
            <a:off x="6553200" y="6356350"/>
            <a:ext cx="358409" cy="350658"/>
          </a:xfrm>
          <a:prstGeom prst="rect">
            <a:avLst/>
          </a:prstGeom>
          <a:ln w="12700">
            <a:miter lim="400000"/>
          </a:ln>
        </p:spPr>
        <p:txBody>
          <a:bodyPr wrap="none" lIns="45718" tIns="45718" rIns="45718" bIns="45718">
            <a:spAutoFit/>
          </a:bodyPr>
          <a:lstStyle>
            <a:lvl1pPr>
              <a:defRPr>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 id="2147483766" r:id="rId118"/>
  </p:sldLayoutIdLst>
  <p:transition spd="med"/>
  <p:txStyles>
    <p:titleStyle>
      <a:lvl1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1pPr>
      <a:lvl2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2pPr>
      <a:lvl3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3pPr>
      <a:lvl4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4pPr>
      <a:lvl5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5pPr>
      <a:lvl6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6pPr>
      <a:lvl7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7pPr>
      <a:lvl8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8pPr>
      <a:lvl9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1pPr>
      <a:lvl2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2pPr>
      <a:lvl3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3pPr>
      <a:lvl4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4pPr>
      <a:lvl5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5pPr>
      <a:lvl6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6pPr>
      <a:lvl7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7pPr>
      <a:lvl8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8pPr>
      <a:lvl9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hyperlink" Target="https://www.researchcghe.org/publications/" TargetMode="External"/><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TextBox 3"/>
          <p:cNvSpPr txBox="1"/>
          <p:nvPr/>
        </p:nvSpPr>
        <p:spPr>
          <a:xfrm>
            <a:off x="10319" y="4710936"/>
            <a:ext cx="9144001" cy="31316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spcBef>
                <a:spcPts val="300"/>
              </a:spcBef>
              <a:defRPr sz="2000" b="1">
                <a:solidFill>
                  <a:srgbClr val="09305E"/>
                </a:solidFill>
              </a:defRPr>
            </a:pPr>
            <a:r>
              <a:rPr dirty="0"/>
              <a:t>Professor William Locke and Dr Celia Whitchurch</a:t>
            </a:r>
          </a:p>
          <a:p>
            <a:pPr>
              <a:spcBef>
                <a:spcPts val="300"/>
              </a:spcBef>
              <a:defRPr sz="2000">
                <a:solidFill>
                  <a:srgbClr val="09305E"/>
                </a:solidFill>
              </a:defRPr>
            </a:pPr>
            <a:r>
              <a:rPr dirty="0"/>
              <a:t>			   University of Melbourne		 UCL Institute of Education</a:t>
            </a:r>
          </a:p>
          <a:p>
            <a:pPr algn="ctr">
              <a:spcBef>
                <a:spcPts val="300"/>
              </a:spcBef>
              <a:defRPr sz="2000">
                <a:solidFill>
                  <a:srgbClr val="09305E"/>
                </a:solidFill>
              </a:defRPr>
            </a:pPr>
            <a:r>
              <a:rPr dirty="0"/>
              <a:t>									University College London</a:t>
            </a:r>
            <a:endParaRPr lang="en-GB" dirty="0"/>
          </a:p>
          <a:p>
            <a:pPr>
              <a:spcBef>
                <a:spcPts val="300"/>
              </a:spcBef>
              <a:defRPr sz="2000">
                <a:solidFill>
                  <a:srgbClr val="09305E"/>
                </a:solidFill>
              </a:defRPr>
            </a:pPr>
            <a:r>
              <a:rPr lang="en-GB" b="1" dirty="0"/>
              <a:t>                     Giulio Marini, </a:t>
            </a:r>
            <a:r>
              <a:rPr lang="en-GB" dirty="0"/>
              <a:t>UCL Institute of Education </a:t>
            </a:r>
            <a:br>
              <a:rPr lang="en-GB" dirty="0"/>
            </a:br>
            <a:r>
              <a:rPr lang="en-GB" dirty="0"/>
              <a:t>                                             University College London</a:t>
            </a:r>
          </a:p>
          <a:p>
            <a:pPr algn="ctr">
              <a:spcBef>
                <a:spcPts val="300"/>
              </a:spcBef>
              <a:defRPr sz="2000">
                <a:solidFill>
                  <a:srgbClr val="09305E"/>
                </a:solidFill>
              </a:defRPr>
            </a:pPr>
            <a:endParaRPr lang="en-GB" dirty="0"/>
          </a:p>
          <a:p>
            <a:pPr algn="ctr">
              <a:spcBef>
                <a:spcPts val="300"/>
              </a:spcBef>
              <a:defRPr sz="2000">
                <a:solidFill>
                  <a:srgbClr val="09305E"/>
                </a:solidFill>
              </a:defRPr>
            </a:pPr>
            <a:endParaRPr dirty="0"/>
          </a:p>
          <a:p>
            <a:pPr algn="ctr">
              <a:spcBef>
                <a:spcPts val="300"/>
              </a:spcBef>
              <a:defRPr sz="2000">
                <a:solidFill>
                  <a:srgbClr val="09305E"/>
                </a:solidFill>
              </a:defRPr>
            </a:pPr>
            <a:endParaRPr dirty="0"/>
          </a:p>
          <a:p>
            <a:pPr algn="ctr">
              <a:spcBef>
                <a:spcPts val="300"/>
              </a:spcBef>
              <a:defRPr sz="2000">
                <a:solidFill>
                  <a:srgbClr val="09305E"/>
                </a:solidFill>
              </a:defRPr>
            </a:pPr>
            <a:r>
              <a:rPr dirty="0"/>
              <a:t> </a:t>
            </a:r>
          </a:p>
        </p:txBody>
      </p:sp>
      <p:sp>
        <p:nvSpPr>
          <p:cNvPr id="1048" name="TextBox 4"/>
          <p:cNvSpPr txBox="1"/>
          <p:nvPr/>
        </p:nvSpPr>
        <p:spPr>
          <a:xfrm>
            <a:off x="207169" y="6509548"/>
            <a:ext cx="8750300" cy="332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1600" b="1" cap="small">
                <a:solidFill>
                  <a:srgbClr val="09305E"/>
                </a:solidFill>
              </a:defRPr>
            </a:pPr>
            <a:r>
              <a:rPr dirty="0"/>
              <a:t>UCEA Conference, 9 July 2019</a:t>
            </a:r>
          </a:p>
        </p:txBody>
      </p:sp>
      <p:sp>
        <p:nvSpPr>
          <p:cNvPr id="1049" name="TextBox 5"/>
          <p:cNvSpPr txBox="1"/>
          <p:nvPr/>
        </p:nvSpPr>
        <p:spPr>
          <a:xfrm>
            <a:off x="-39022" y="1028762"/>
            <a:ext cx="8940801" cy="167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2000" b="1">
                <a:solidFill>
                  <a:srgbClr val="09305E"/>
                </a:solidFill>
                <a:latin typeface="Arial"/>
                <a:ea typeface="Arial"/>
                <a:cs typeface="Arial"/>
                <a:sym typeface="Arial"/>
              </a:defRPr>
            </a:pPr>
            <a:endParaRPr/>
          </a:p>
          <a:p>
            <a:pPr algn="ctr">
              <a:defRPr sz="2800" b="1">
                <a:solidFill>
                  <a:srgbClr val="09305E"/>
                </a:solidFill>
              </a:defRPr>
            </a:pPr>
            <a:r>
              <a:t>A Delicate Balance:</a:t>
            </a:r>
          </a:p>
          <a:p>
            <a:pPr algn="ctr">
              <a:defRPr sz="2800" b="1">
                <a:solidFill>
                  <a:srgbClr val="09305E"/>
                </a:solidFill>
              </a:defRPr>
            </a:pPr>
            <a:r>
              <a:t>Optimising individual aspirations and institutional missions in higher education</a:t>
            </a:r>
          </a:p>
        </p:txBody>
      </p:sp>
      <p:pic>
        <p:nvPicPr>
          <p:cNvPr id="1050" name="Picture 4" descr="Picture 4"/>
          <p:cNvPicPr>
            <a:picLocks noChangeAspect="1"/>
          </p:cNvPicPr>
          <p:nvPr/>
        </p:nvPicPr>
        <p:blipFill>
          <a:blip r:embed="rId3"/>
          <a:stretch>
            <a:fillRect/>
          </a:stretch>
        </p:blipFill>
        <p:spPr>
          <a:xfrm>
            <a:off x="3384613" y="2879388"/>
            <a:ext cx="3632711" cy="1659863"/>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The survey"/>
          <p:cNvSpPr txBox="1"/>
          <p:nvPr/>
        </p:nvSpPr>
        <p:spPr>
          <a:xfrm>
            <a:off x="190363" y="583105"/>
            <a:ext cx="3462493" cy="548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spcBef>
                <a:spcPts val="900"/>
              </a:spcBef>
              <a:tabLst>
                <a:tab pos="254000" algn="l"/>
              </a:tabLst>
              <a:defRPr sz="3200">
                <a:solidFill>
                  <a:srgbClr val="FFFFFF"/>
                </a:solidFill>
                <a:latin typeface="Arial"/>
                <a:ea typeface="Arial"/>
                <a:cs typeface="Arial"/>
                <a:sym typeface="Arial"/>
              </a:defRPr>
            </a:lvl1pPr>
          </a:lstStyle>
          <a:p>
            <a:r>
              <a:t> Variables: Gender</a:t>
            </a:r>
          </a:p>
        </p:txBody>
      </p:sp>
      <p:graphicFrame>
        <p:nvGraphicFramePr>
          <p:cNvPr id="1090" name="Table"/>
          <p:cNvGraphicFramePr/>
          <p:nvPr/>
        </p:nvGraphicFramePr>
        <p:xfrm>
          <a:off x="345024" y="1416701"/>
          <a:ext cx="8453950" cy="4663620"/>
        </p:xfrm>
        <a:graphic>
          <a:graphicData uri="http://schemas.openxmlformats.org/drawingml/2006/table">
            <a:tbl>
              <a:tblPr bandRow="1">
                <a:tableStyleId>{4C3C2611-4C71-4FC5-86AE-919BDF0F9419}</a:tableStyleId>
              </a:tblPr>
              <a:tblGrid>
                <a:gridCol w="1690790">
                  <a:extLst>
                    <a:ext uri="{9D8B030D-6E8A-4147-A177-3AD203B41FA5}">
                      <a16:colId xmlns:a16="http://schemas.microsoft.com/office/drawing/2014/main" val="20000"/>
                    </a:ext>
                  </a:extLst>
                </a:gridCol>
                <a:gridCol w="1690790">
                  <a:extLst>
                    <a:ext uri="{9D8B030D-6E8A-4147-A177-3AD203B41FA5}">
                      <a16:colId xmlns:a16="http://schemas.microsoft.com/office/drawing/2014/main" val="20001"/>
                    </a:ext>
                  </a:extLst>
                </a:gridCol>
                <a:gridCol w="1690790">
                  <a:extLst>
                    <a:ext uri="{9D8B030D-6E8A-4147-A177-3AD203B41FA5}">
                      <a16:colId xmlns:a16="http://schemas.microsoft.com/office/drawing/2014/main" val="20002"/>
                    </a:ext>
                  </a:extLst>
                </a:gridCol>
                <a:gridCol w="1690790">
                  <a:extLst>
                    <a:ext uri="{9D8B030D-6E8A-4147-A177-3AD203B41FA5}">
                      <a16:colId xmlns:a16="http://schemas.microsoft.com/office/drawing/2014/main" val="20003"/>
                    </a:ext>
                  </a:extLst>
                </a:gridCol>
                <a:gridCol w="1690790">
                  <a:extLst>
                    <a:ext uri="{9D8B030D-6E8A-4147-A177-3AD203B41FA5}">
                      <a16:colId xmlns:a16="http://schemas.microsoft.com/office/drawing/2014/main" val="20004"/>
                    </a:ext>
                  </a:extLst>
                </a:gridCol>
              </a:tblGrid>
              <a:tr h="1165905">
                <a:tc>
                  <a:txBody>
                    <a:bodyPr/>
                    <a:lstStyle/>
                    <a:p>
                      <a:pPr>
                        <a:defRPr sz="10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Main-stream</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Portfolio</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Niche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Total nos</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0"/>
                  </a:ext>
                </a:extLst>
              </a:tr>
              <a:tr h="1165905">
                <a:tc>
                  <a:txBody>
                    <a:bodyPr/>
                    <a:lstStyle/>
                    <a:p>
                      <a:r>
                        <a:rPr sz="2500" dirty="0">
                          <a:latin typeface="Arial"/>
                          <a:ea typeface="Arial"/>
                          <a:cs typeface="Arial"/>
                        </a:rPr>
                        <a:t>Male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dirty="0">
                          <a:latin typeface="Helvetica Neue"/>
                          <a:ea typeface="Helvetica Neue"/>
                          <a:cs typeface="Helvetica Neue"/>
                          <a:sym typeface="Helvetica Neue"/>
                        </a:rPr>
                        <a:t>7 (50%)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dirty="0">
                          <a:latin typeface="Helvetica Neue"/>
                          <a:ea typeface="Helvetica Neue"/>
                          <a:cs typeface="Helvetica Neue"/>
                          <a:sym typeface="Helvetica Neue"/>
                        </a:rPr>
                        <a:t>6 (32%)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defRPr sz="1000">
                          <a:latin typeface="Helvetica Neue"/>
                          <a:ea typeface="Helvetica Neue"/>
                          <a:cs typeface="Helvetica Neue"/>
                          <a:sym typeface="Helvetica Neue"/>
                        </a:defRPr>
                      </a:pPr>
                      <a:r>
                        <a:rPr dirty="0"/>
                        <a:t> </a:t>
                      </a:r>
                      <a:r>
                        <a:rPr sz="2500" dirty="0"/>
                        <a:t>4 (25%)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dirty="0">
                          <a:latin typeface="Helvetica Neue"/>
                          <a:ea typeface="Helvetica Neue"/>
                          <a:cs typeface="Helvetica Neue"/>
                          <a:sym typeface="Helvetica Neue"/>
                        </a:rPr>
                        <a:t>17</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1"/>
                  </a:ext>
                </a:extLst>
              </a:tr>
              <a:tr h="1165905">
                <a:tc>
                  <a:txBody>
                    <a:bodyPr/>
                    <a:lstStyle/>
                    <a:p>
                      <a:r>
                        <a:rPr sz="2500">
                          <a:latin typeface="Helvetica Neue"/>
                          <a:ea typeface="Helvetica Neue"/>
                          <a:cs typeface="Helvetica Neue"/>
                          <a:sym typeface="Helvetica Neue"/>
                        </a:rPr>
                        <a:t>Female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7 (50%)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13 (68%)</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 12 (75%)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r"/>
                      <a:r>
                        <a:rPr sz="2500">
                          <a:latin typeface="Helvetica Neue"/>
                          <a:ea typeface="Helvetica Neue"/>
                          <a:cs typeface="Helvetica Neue"/>
                          <a:sym typeface="Helvetica Neue"/>
                        </a:rPr>
                        <a:t>32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2"/>
                  </a:ext>
                </a:extLst>
              </a:tr>
              <a:tr h="1165905">
                <a:tc>
                  <a:txBody>
                    <a:bodyPr/>
                    <a:lstStyle/>
                    <a:p>
                      <a:pPr>
                        <a:defRPr sz="10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14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19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 16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dirty="0">
                          <a:latin typeface="Helvetica Neue"/>
                          <a:ea typeface="Helvetica Neue"/>
                          <a:cs typeface="Helvetica Neue"/>
                          <a:sym typeface="Helvetica Neue"/>
                        </a:rPr>
                        <a:t>49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3"/>
                  </a:ext>
                </a:extLst>
              </a:tr>
            </a:tbl>
          </a:graphicData>
        </a:graphic>
      </p:graphicFrame>
      <p:sp>
        <p:nvSpPr>
          <p:cNvPr id="1091" name="NB there were twice as many women (32) as men (17) in the study of ‘rank-and-file’ academics"/>
          <p:cNvSpPr txBox="1"/>
          <p:nvPr/>
        </p:nvSpPr>
        <p:spPr>
          <a:xfrm>
            <a:off x="190869" y="6020870"/>
            <a:ext cx="8762263" cy="7426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2200">
                <a:solidFill>
                  <a:srgbClr val="11053B"/>
                </a:solidFill>
                <a:latin typeface="Arial"/>
                <a:ea typeface="Arial"/>
                <a:cs typeface="Arial"/>
                <a:sym typeface="Arial"/>
              </a:defRPr>
            </a:lvl1pPr>
          </a:lstStyle>
          <a:p>
            <a:r>
              <a:t>NB there were twice as many women (32) as men (17) in the study of ‘rank-and-file’ academics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 name="The survey"/>
          <p:cNvSpPr txBox="1"/>
          <p:nvPr/>
        </p:nvSpPr>
        <p:spPr>
          <a:xfrm>
            <a:off x="222707" y="561542"/>
            <a:ext cx="3846073" cy="548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spcBef>
                <a:spcPts val="900"/>
              </a:spcBef>
              <a:tabLst>
                <a:tab pos="254000" algn="l"/>
              </a:tabLst>
              <a:defRPr sz="3200">
                <a:solidFill>
                  <a:srgbClr val="FFFFFF"/>
                </a:solidFill>
                <a:latin typeface="Arial"/>
                <a:ea typeface="Arial"/>
                <a:cs typeface="Arial"/>
                <a:sym typeface="Arial"/>
              </a:defRPr>
            </a:lvl1pPr>
          </a:lstStyle>
          <a:p>
            <a:r>
              <a:t> Variables: Discipline</a:t>
            </a:r>
          </a:p>
        </p:txBody>
      </p:sp>
      <p:graphicFrame>
        <p:nvGraphicFramePr>
          <p:cNvPr id="1094" name="Table"/>
          <p:cNvGraphicFramePr/>
          <p:nvPr/>
        </p:nvGraphicFramePr>
        <p:xfrm>
          <a:off x="463451" y="1627423"/>
          <a:ext cx="8046950" cy="4936915"/>
        </p:xfrm>
        <a:graphic>
          <a:graphicData uri="http://schemas.openxmlformats.org/drawingml/2006/table">
            <a:tbl>
              <a:tblPr bandRow="1">
                <a:tableStyleId>{4C3C2611-4C71-4FC5-86AE-919BDF0F9419}</a:tableStyleId>
              </a:tblPr>
              <a:tblGrid>
                <a:gridCol w="1609390">
                  <a:extLst>
                    <a:ext uri="{9D8B030D-6E8A-4147-A177-3AD203B41FA5}">
                      <a16:colId xmlns:a16="http://schemas.microsoft.com/office/drawing/2014/main" val="20000"/>
                    </a:ext>
                  </a:extLst>
                </a:gridCol>
                <a:gridCol w="1609390">
                  <a:extLst>
                    <a:ext uri="{9D8B030D-6E8A-4147-A177-3AD203B41FA5}">
                      <a16:colId xmlns:a16="http://schemas.microsoft.com/office/drawing/2014/main" val="20001"/>
                    </a:ext>
                  </a:extLst>
                </a:gridCol>
                <a:gridCol w="1609390">
                  <a:extLst>
                    <a:ext uri="{9D8B030D-6E8A-4147-A177-3AD203B41FA5}">
                      <a16:colId xmlns:a16="http://schemas.microsoft.com/office/drawing/2014/main" val="20002"/>
                    </a:ext>
                  </a:extLst>
                </a:gridCol>
                <a:gridCol w="1609390">
                  <a:extLst>
                    <a:ext uri="{9D8B030D-6E8A-4147-A177-3AD203B41FA5}">
                      <a16:colId xmlns:a16="http://schemas.microsoft.com/office/drawing/2014/main" val="20003"/>
                    </a:ext>
                  </a:extLst>
                </a:gridCol>
                <a:gridCol w="1609390">
                  <a:extLst>
                    <a:ext uri="{9D8B030D-6E8A-4147-A177-3AD203B41FA5}">
                      <a16:colId xmlns:a16="http://schemas.microsoft.com/office/drawing/2014/main" val="20004"/>
                    </a:ext>
                  </a:extLst>
                </a:gridCol>
              </a:tblGrid>
              <a:tr h="987383">
                <a:tc>
                  <a:txBody>
                    <a:bodyPr/>
                    <a:lstStyle/>
                    <a:p>
                      <a:pPr>
                        <a:defRPr sz="10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Main-stream</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Portfolio</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400" b="1">
                          <a:latin typeface="Arial"/>
                          <a:ea typeface="Arial"/>
                          <a:cs typeface="Arial"/>
                        </a:rPr>
                        <a:t>Niche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400" b="1">
                          <a:latin typeface="Arial"/>
                          <a:ea typeface="Arial"/>
                          <a:cs typeface="Arial"/>
                        </a:rPr>
                        <a:t>Total nos</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0"/>
                  </a:ext>
                </a:extLst>
              </a:tr>
              <a:tr h="987383">
                <a:tc>
                  <a:txBody>
                    <a:bodyPr/>
                    <a:lstStyle/>
                    <a:p>
                      <a:r>
                        <a:rPr sz="2500">
                          <a:latin typeface="Helvetica Neue"/>
                          <a:ea typeface="Helvetica Neue"/>
                          <a:cs typeface="Helvetica Neue"/>
                          <a:sym typeface="Helvetica Neue"/>
                        </a:rPr>
                        <a:t>Science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6 (43%)</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8 (42%)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7 (44%)</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a:latin typeface="Helvetica Neue"/>
                          <a:ea typeface="Helvetica Neue"/>
                          <a:cs typeface="Helvetica Neue"/>
                          <a:sym typeface="Helvetica Neue"/>
                        </a:rPr>
                        <a:t>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1"/>
                  </a:ext>
                </a:extLst>
              </a:tr>
              <a:tr h="987383">
                <a:tc>
                  <a:txBody>
                    <a:bodyPr/>
                    <a:lstStyle/>
                    <a:p>
                      <a:pPr>
                        <a:defRPr sz="2500">
                          <a:latin typeface="Helvetica Neue"/>
                          <a:ea typeface="Helvetica Neue"/>
                          <a:cs typeface="Helvetica Neue"/>
                          <a:sym typeface="Helvetica Neue"/>
                        </a:defRPr>
                      </a:pPr>
                      <a:r>
                        <a:t>Social sciences</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3 (21%)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9 (47%)</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7 (44%)</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r"/>
                      <a:r>
                        <a:rPr sz="2500">
                          <a:latin typeface="Helvetica Neue"/>
                          <a:ea typeface="Helvetica Neue"/>
                          <a:cs typeface="Helvetica Neue"/>
                          <a:sym typeface="Helvetica Neue"/>
                        </a:rPr>
                        <a:t>19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2"/>
                  </a:ext>
                </a:extLst>
              </a:tr>
              <a:tr h="987383">
                <a:tc>
                  <a:txBody>
                    <a:bodyPr/>
                    <a:lstStyle/>
                    <a:p>
                      <a:r>
                        <a:rPr sz="2300">
                          <a:latin typeface="Helvetica Neue"/>
                          <a:ea typeface="Helvetica Neue"/>
                          <a:cs typeface="Helvetica Neue"/>
                          <a:sym typeface="Helvetica Neue"/>
                        </a:rPr>
                        <a:t>Humanities</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5 (36%)</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2 (11%)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2 (12%)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a:latin typeface="Helvetica Neue"/>
                          <a:ea typeface="Helvetica Neue"/>
                          <a:cs typeface="Helvetica Neue"/>
                          <a:sym typeface="Helvetica Neue"/>
                        </a:rPr>
                        <a:t>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3"/>
                  </a:ext>
                </a:extLst>
              </a:tr>
              <a:tr h="987383">
                <a:tc>
                  <a:txBody>
                    <a:bodyPr/>
                    <a:lstStyle/>
                    <a:p>
                      <a:pPr>
                        <a:defRPr sz="11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14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19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16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r"/>
                      <a:r>
                        <a:rPr sz="2500">
                          <a:latin typeface="Helvetica Neue"/>
                          <a:ea typeface="Helvetica Neue"/>
                          <a:cs typeface="Helvetica Neue"/>
                          <a:sym typeface="Helvetica Neue"/>
                        </a:rPr>
                        <a:t>49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6" name="Table"/>
          <p:cNvGraphicFramePr/>
          <p:nvPr>
            <p:extLst>
              <p:ext uri="{D42A27DB-BD31-4B8C-83A1-F6EECF244321}">
                <p14:modId xmlns:p14="http://schemas.microsoft.com/office/powerpoint/2010/main" val="1793072989"/>
              </p:ext>
            </p:extLst>
          </p:nvPr>
        </p:nvGraphicFramePr>
        <p:xfrm>
          <a:off x="510245" y="1505085"/>
          <a:ext cx="8123508" cy="5252880"/>
        </p:xfrm>
        <a:graphic>
          <a:graphicData uri="http://schemas.openxmlformats.org/drawingml/2006/table">
            <a:tbl>
              <a:tblPr bandRow="1">
                <a:tableStyleId>{CF821DB8-F4EB-4A41-A1BA-3FCAFE7338EE}</a:tableStyleId>
              </a:tblPr>
              <a:tblGrid>
                <a:gridCol w="2195885">
                  <a:extLst>
                    <a:ext uri="{9D8B030D-6E8A-4147-A177-3AD203B41FA5}">
                      <a16:colId xmlns:a16="http://schemas.microsoft.com/office/drawing/2014/main" val="20000"/>
                    </a:ext>
                  </a:extLst>
                </a:gridCol>
                <a:gridCol w="1902940">
                  <a:extLst>
                    <a:ext uri="{9D8B030D-6E8A-4147-A177-3AD203B41FA5}">
                      <a16:colId xmlns:a16="http://schemas.microsoft.com/office/drawing/2014/main" val="20001"/>
                    </a:ext>
                  </a:extLst>
                </a:gridCol>
                <a:gridCol w="1993806">
                  <a:extLst>
                    <a:ext uri="{9D8B030D-6E8A-4147-A177-3AD203B41FA5}">
                      <a16:colId xmlns:a16="http://schemas.microsoft.com/office/drawing/2014/main" val="20002"/>
                    </a:ext>
                  </a:extLst>
                </a:gridCol>
                <a:gridCol w="2030877">
                  <a:extLst>
                    <a:ext uri="{9D8B030D-6E8A-4147-A177-3AD203B41FA5}">
                      <a16:colId xmlns:a16="http://schemas.microsoft.com/office/drawing/2014/main" val="20003"/>
                    </a:ext>
                  </a:extLst>
                </a:gridCol>
              </a:tblGrid>
              <a:tr h="830988">
                <a:tc>
                  <a:txBody>
                    <a:bodyPr/>
                    <a:lstStyle/>
                    <a:p>
                      <a:pPr>
                        <a:defRPr sz="10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Main-
stream</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Portfolio</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Niche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0"/>
                  </a:ext>
                </a:extLst>
              </a:tr>
              <a:tr h="1199288">
                <a:tc>
                  <a:txBody>
                    <a:bodyPr/>
                    <a:lstStyle/>
                    <a:p>
                      <a:r>
                        <a:rPr sz="2500">
                          <a:latin typeface="Arial"/>
                          <a:ea typeface="Arial"/>
                          <a:cs typeface="Arial"/>
                        </a:rPr>
                        <a:t>Research/teaching fellow</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 (7%)</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4 (21%)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defRPr sz="1000">
                          <a:latin typeface="Helvetica Neue"/>
                          <a:ea typeface="Helvetica Neue"/>
                          <a:cs typeface="Helvetica Neue"/>
                          <a:sym typeface="Helvetica Neue"/>
                        </a:defRPr>
                      </a:pPr>
                      <a:r>
                        <a:rPr sz="2500"/>
                        <a:t>3 (19%)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1"/>
                  </a:ext>
                </a:extLst>
              </a:tr>
              <a:tr h="663568">
                <a:tc>
                  <a:txBody>
                    <a:bodyPr/>
                    <a:lstStyle/>
                    <a:p>
                      <a:r>
                        <a:rPr sz="2500">
                          <a:latin typeface="Arial"/>
                          <a:ea typeface="Arial"/>
                          <a:cs typeface="Arial"/>
                        </a:rPr>
                        <a:t>Lecturer</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6 (43%)</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defRPr sz="1000">
                          <a:latin typeface="Helvetica Neue"/>
                          <a:ea typeface="Helvetica Neue"/>
                          <a:cs typeface="Helvetica Neue"/>
                          <a:sym typeface="Helvetica Neue"/>
                        </a:defRPr>
                      </a:pPr>
                      <a:r>
                        <a:rPr sz="2500"/>
                        <a:t>3 (16%</a:t>
                      </a:r>
                      <a:r>
                        <a:t>)</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defRPr sz="1000">
                          <a:latin typeface="Helvetica Neue"/>
                          <a:ea typeface="Helvetica Neue"/>
                          <a:cs typeface="Helvetica Neue"/>
                          <a:sym typeface="Helvetica Neue"/>
                        </a:defRPr>
                      </a:pPr>
                      <a:r>
                        <a:rPr sz="2500"/>
                        <a:t>9 (56%</a:t>
                      </a:r>
                      <a:r>
                        <a:t>)</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2"/>
                  </a:ext>
                </a:extLst>
              </a:tr>
              <a:tr h="1199288">
                <a:tc>
                  <a:txBody>
                    <a:bodyPr/>
                    <a:lstStyle/>
                    <a:p>
                      <a:r>
                        <a:rPr sz="2500">
                          <a:latin typeface="Arial"/>
                          <a:ea typeface="Arial"/>
                          <a:cs typeface="Arial"/>
                        </a:rPr>
                        <a:t>Senior lecturer/reader</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5 (36%)</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8 (42%)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4 (25%)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3"/>
                  </a:ext>
                </a:extLst>
              </a:tr>
              <a:tr h="663568">
                <a:tc>
                  <a:txBody>
                    <a:bodyPr/>
                    <a:lstStyle/>
                    <a:p>
                      <a:r>
                        <a:rPr sz="2500">
                          <a:latin typeface="Arial"/>
                          <a:ea typeface="Arial"/>
                          <a:cs typeface="Arial"/>
                        </a:rPr>
                        <a:t>Professor</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2 (14%)</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4 (21%)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defRPr sz="1000">
                          <a:latin typeface="Helvetica Neue"/>
                          <a:ea typeface="Helvetica Neue"/>
                          <a:cs typeface="Helvetica Neue"/>
                          <a:sym typeface="Helvetica Neue"/>
                        </a:defRPr>
                      </a:pPr>
                      <a:r>
                        <a:rPr sz="2500"/>
                        <a:t>0 (0%</a:t>
                      </a:r>
                      <a:r>
                        <a:t>)</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4"/>
                  </a:ext>
                </a:extLst>
              </a:tr>
              <a:tr h="663568">
                <a:tc>
                  <a:txBody>
                    <a:bodyPr/>
                    <a:lstStyle/>
                    <a:p>
                      <a:pPr>
                        <a:defRPr sz="11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14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19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dirty="0">
                          <a:latin typeface="Helvetica Neue"/>
                          <a:ea typeface="Helvetica Neue"/>
                          <a:cs typeface="Helvetica Neue"/>
                          <a:sym typeface="Helvetica Neue"/>
                        </a:rPr>
                        <a:t>16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5"/>
                  </a:ext>
                </a:extLst>
              </a:tr>
            </a:tbl>
          </a:graphicData>
        </a:graphic>
      </p:graphicFrame>
      <p:sp>
        <p:nvSpPr>
          <p:cNvPr id="1097" name="Variables: Level of seniority"/>
          <p:cNvSpPr txBox="1"/>
          <p:nvPr/>
        </p:nvSpPr>
        <p:spPr>
          <a:xfrm>
            <a:off x="156575" y="539982"/>
            <a:ext cx="5269465" cy="548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spcBef>
                <a:spcPts val="900"/>
              </a:spcBef>
              <a:tabLst>
                <a:tab pos="254000" algn="l"/>
              </a:tabLst>
              <a:defRPr sz="3200">
                <a:solidFill>
                  <a:srgbClr val="FFFFFF"/>
                </a:solidFill>
                <a:latin typeface="Arial"/>
                <a:ea typeface="Arial"/>
                <a:cs typeface="Arial"/>
                <a:sym typeface="Arial"/>
              </a:defRPr>
            </a:lvl1pPr>
          </a:lstStyle>
          <a:p>
            <a:r>
              <a:t>  Variables: Level of seniority</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 name="The survey"/>
          <p:cNvSpPr txBox="1"/>
          <p:nvPr/>
        </p:nvSpPr>
        <p:spPr>
          <a:xfrm>
            <a:off x="-36049" y="593887"/>
            <a:ext cx="2445700" cy="548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spcBef>
                <a:spcPts val="900"/>
              </a:spcBef>
              <a:tabLst>
                <a:tab pos="254000" algn="l"/>
              </a:tabLst>
              <a:defRPr sz="3200">
                <a:solidFill>
                  <a:srgbClr val="FFFFFF"/>
                </a:solidFill>
                <a:latin typeface="Arial"/>
                <a:ea typeface="Arial"/>
                <a:cs typeface="Arial"/>
                <a:sym typeface="Arial"/>
              </a:defRPr>
            </a:lvl1pPr>
          </a:lstStyle>
          <a:p>
            <a:r>
              <a:t>   The survey</a:t>
            </a:r>
          </a:p>
        </p:txBody>
      </p:sp>
      <p:graphicFrame>
        <p:nvGraphicFramePr>
          <p:cNvPr id="1100" name="Table 2"/>
          <p:cNvGraphicFramePr/>
          <p:nvPr>
            <p:extLst>
              <p:ext uri="{D42A27DB-BD31-4B8C-83A1-F6EECF244321}">
                <p14:modId xmlns:p14="http://schemas.microsoft.com/office/powerpoint/2010/main" val="479056343"/>
              </p:ext>
            </p:extLst>
          </p:nvPr>
        </p:nvGraphicFramePr>
        <p:xfrm>
          <a:off x="733354" y="1528839"/>
          <a:ext cx="7677288" cy="5110218"/>
        </p:xfrm>
        <a:graphic>
          <a:graphicData uri="http://schemas.openxmlformats.org/drawingml/2006/table">
            <a:tbl>
              <a:tblPr firstRow="1">
                <a:tableStyleId>{4C3C2611-4C71-4FC5-86AE-919BDF0F9419}</a:tableStyleId>
              </a:tblPr>
              <a:tblGrid>
                <a:gridCol w="2708688">
                  <a:extLst>
                    <a:ext uri="{9D8B030D-6E8A-4147-A177-3AD203B41FA5}">
                      <a16:colId xmlns:a16="http://schemas.microsoft.com/office/drawing/2014/main" val="20000"/>
                    </a:ext>
                  </a:extLst>
                </a:gridCol>
                <a:gridCol w="2019495">
                  <a:extLst>
                    <a:ext uri="{9D8B030D-6E8A-4147-A177-3AD203B41FA5}">
                      <a16:colId xmlns:a16="http://schemas.microsoft.com/office/drawing/2014/main" val="20001"/>
                    </a:ext>
                  </a:extLst>
                </a:gridCol>
                <a:gridCol w="2949105">
                  <a:extLst>
                    <a:ext uri="{9D8B030D-6E8A-4147-A177-3AD203B41FA5}">
                      <a16:colId xmlns:a16="http://schemas.microsoft.com/office/drawing/2014/main" val="20002"/>
                    </a:ext>
                  </a:extLst>
                </a:gridCol>
              </a:tblGrid>
              <a:tr h="1143007">
                <a:tc>
                  <a:txBody>
                    <a:bodyPr/>
                    <a:lstStyle/>
                    <a:p>
                      <a:pPr algn="ctr">
                        <a:defRPr b="0">
                          <a:solidFill>
                            <a:srgbClr val="000000"/>
                          </a:solidFill>
                        </a:defRPr>
                      </a:pPr>
                      <a:r>
                        <a:rPr>
                          <a:latin typeface="+mn-lt"/>
                          <a:ea typeface="+mn-ea"/>
                          <a:cs typeface="+mn-cs"/>
                          <a:sym typeface="Helvetica"/>
                        </a:rPr>
                        <a:t>Type of University</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b="0">
                          <a:solidFill>
                            <a:srgbClr val="000000"/>
                          </a:solidFill>
                        </a:defRPr>
                      </a:pPr>
                      <a:r>
                        <a:rPr>
                          <a:latin typeface="+mn-lt"/>
                          <a:ea typeface="+mn-ea"/>
                          <a:cs typeface="+mn-cs"/>
                          <a:sym typeface="Helvetica"/>
                        </a:rPr>
                        <a:t>Status/response levels</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b="0">
                          <a:solidFill>
                            <a:srgbClr val="000000"/>
                          </a:solidFill>
                        </a:defRPr>
                      </a:pPr>
                      <a:r>
                        <a:rPr>
                          <a:latin typeface="+mn-lt"/>
                          <a:ea typeface="+mn-ea"/>
                          <a:cs typeface="+mn-cs"/>
                          <a:sym typeface="Helvetica"/>
                        </a:rPr>
                        <a:t>% of head-count of academic personnel, atypical excluded (2017/8 HESA)</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386837">
                <a:tc>
                  <a:txBody>
                    <a:bodyPr/>
                    <a:lstStyle/>
                    <a:p>
                      <a:pPr marL="72000"/>
                      <a:r>
                        <a:rPr dirty="0">
                          <a:latin typeface="+mn-lt"/>
                          <a:ea typeface="+mn-ea"/>
                          <a:cs typeface="+mn-cs"/>
                          <a:sym typeface="Helvetica"/>
                        </a:rPr>
                        <a:t>Post-92</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r"/>
                      <a:r>
                        <a:rPr dirty="0">
                          <a:latin typeface="+mn-lt"/>
                          <a:ea typeface="+mn-ea"/>
                          <a:cs typeface="+mn-cs"/>
                          <a:sym typeface="Helvetica"/>
                        </a:rPr>
                        <a:t>225</a:t>
                      </a:r>
                    </a:p>
                  </a:txBody>
                  <a:tcPr marL="6350" marR="7200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r"/>
                      <a:r>
                        <a:rPr dirty="0">
                          <a:latin typeface="Arial"/>
                          <a:ea typeface="Arial"/>
                          <a:cs typeface="Arial"/>
                        </a:rPr>
                        <a:t>36.59%</a:t>
                      </a:r>
                    </a:p>
                  </a:txBody>
                  <a:tcPr marL="6350" marR="72000" marT="6350" marB="635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1"/>
                  </a:ext>
                </a:extLst>
              </a:tr>
              <a:tr h="386837">
                <a:tc>
                  <a:txBody>
                    <a:bodyPr/>
                    <a:lstStyle/>
                    <a:p>
                      <a:pPr marL="72000"/>
                      <a:r>
                        <a:rPr>
                          <a:latin typeface="+mn-lt"/>
                          <a:ea typeface="+mn-ea"/>
                          <a:cs typeface="+mn-cs"/>
                          <a:sym typeface="Helvetica"/>
                        </a:rPr>
                        <a:t>Post-92</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dirty="0">
                          <a:latin typeface="+mn-lt"/>
                          <a:ea typeface="+mn-ea"/>
                          <a:cs typeface="+mn-cs"/>
                          <a:sym typeface="Helvetica"/>
                        </a:rPr>
                        <a:t>142</a:t>
                      </a:r>
                    </a:p>
                  </a:txBody>
                  <a:tcPr marL="6350" marR="7200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dirty="0">
                          <a:latin typeface="Arial"/>
                          <a:ea typeface="Arial"/>
                          <a:cs typeface="Arial"/>
                        </a:rPr>
                        <a:t>23.09%</a:t>
                      </a:r>
                    </a:p>
                  </a:txBody>
                  <a:tcPr marL="6350" marR="72000" marT="6350" marB="635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386837">
                <a:tc>
                  <a:txBody>
                    <a:bodyPr/>
                    <a:lstStyle/>
                    <a:p>
                      <a:pPr marL="72000"/>
                      <a:r>
                        <a:rPr>
                          <a:latin typeface="+mn-lt"/>
                          <a:ea typeface="+mn-ea"/>
                          <a:cs typeface="+mn-cs"/>
                          <a:sym typeface="Helvetica"/>
                        </a:rPr>
                        <a:t>Pre-92 non-Russell Group</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a:latin typeface="+mn-lt"/>
                          <a:ea typeface="+mn-ea"/>
                          <a:cs typeface="+mn-cs"/>
                          <a:sym typeface="Helvetica"/>
                        </a:rPr>
                        <a:t>142</a:t>
                      </a:r>
                    </a:p>
                  </a:txBody>
                  <a:tcPr marL="6350" marR="7200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dirty="0">
                          <a:latin typeface="Arial"/>
                          <a:ea typeface="Arial"/>
                          <a:cs typeface="Arial"/>
                        </a:rPr>
                        <a:t>23.09%</a:t>
                      </a:r>
                    </a:p>
                  </a:txBody>
                  <a:tcPr marL="6350" marR="72000" marT="6350" marB="635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386837">
                <a:tc>
                  <a:txBody>
                    <a:bodyPr/>
                    <a:lstStyle/>
                    <a:p>
                      <a:pPr marL="72000"/>
                      <a:r>
                        <a:rPr>
                          <a:latin typeface="+mn-lt"/>
                          <a:ea typeface="+mn-ea"/>
                          <a:cs typeface="+mn-cs"/>
                          <a:sym typeface="Helvetica"/>
                        </a:rPr>
                        <a:t>Russell Group</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a:latin typeface="+mn-lt"/>
                          <a:ea typeface="+mn-ea"/>
                          <a:cs typeface="+mn-cs"/>
                          <a:sym typeface="Helvetica"/>
                        </a:rPr>
                        <a:t>45</a:t>
                      </a:r>
                    </a:p>
                  </a:txBody>
                  <a:tcPr marL="6350" marR="7200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dirty="0">
                          <a:latin typeface="+mn-lt"/>
                          <a:ea typeface="+mn-ea"/>
                          <a:cs typeface="+mn-cs"/>
                          <a:sym typeface="Helvetica"/>
                        </a:rPr>
                        <a:t>7.32%</a:t>
                      </a:r>
                    </a:p>
                  </a:txBody>
                  <a:tcPr marL="6350" marR="7200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4"/>
                  </a:ext>
                </a:extLst>
              </a:tr>
              <a:tr h="386837">
                <a:tc>
                  <a:txBody>
                    <a:bodyPr/>
                    <a:lstStyle/>
                    <a:p>
                      <a:pPr marL="72000"/>
                      <a:r>
                        <a:rPr>
                          <a:latin typeface="+mn-lt"/>
                          <a:ea typeface="+mn-ea"/>
                          <a:cs typeface="+mn-cs"/>
                          <a:sym typeface="Helvetica"/>
                        </a:rPr>
                        <a:t>Pre-92 non-Russell Group</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l"/>
                      <a:r>
                        <a:rPr dirty="0">
                          <a:latin typeface="+mn-lt"/>
                          <a:ea typeface="+mn-ea"/>
                          <a:cs typeface="+mn-cs"/>
                          <a:sym typeface="Helvetica"/>
                        </a:rPr>
                        <a:t>Declined</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b="1">
                          <a:latin typeface="+mn-lt"/>
                          <a:ea typeface="+mn-ea"/>
                          <a:cs typeface="+mn-cs"/>
                          <a:sym typeface="Helvetica"/>
                        </a:rPr>
                        <a:t>-</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5"/>
                  </a:ext>
                </a:extLst>
              </a:tr>
              <a:tr h="386837">
                <a:tc>
                  <a:txBody>
                    <a:bodyPr/>
                    <a:lstStyle/>
                    <a:p>
                      <a:pPr marL="72000"/>
                      <a:r>
                        <a:rPr>
                          <a:latin typeface="+mn-lt"/>
                          <a:ea typeface="+mn-ea"/>
                          <a:cs typeface="+mn-cs"/>
                          <a:sym typeface="Helvetica"/>
                        </a:rPr>
                        <a:t>Post-2004</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l"/>
                      <a:r>
                        <a:rPr dirty="0">
                          <a:latin typeface="+mn-lt"/>
                          <a:ea typeface="+mn-ea"/>
                          <a:cs typeface="+mn-cs"/>
                          <a:sym typeface="Helvetica"/>
                        </a:rPr>
                        <a:t>Agreed but not yet circulated  </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a:latin typeface="Arial"/>
                          <a:ea typeface="Arial"/>
                          <a:cs typeface="Arial"/>
                        </a:rPr>
                        <a:t>- </a:t>
                      </a:r>
                    </a:p>
                  </a:txBody>
                  <a:tcPr marL="6350" marR="6350" marT="6350" marB="635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6"/>
                  </a:ext>
                </a:extLst>
              </a:tr>
              <a:tr h="386837">
                <a:tc>
                  <a:txBody>
                    <a:bodyPr/>
                    <a:lstStyle/>
                    <a:p>
                      <a:pPr marL="72000"/>
                      <a:r>
                        <a:rPr>
                          <a:latin typeface="+mn-lt"/>
                          <a:ea typeface="+mn-ea"/>
                          <a:cs typeface="+mn-cs"/>
                          <a:sym typeface="Helvetica"/>
                        </a:rPr>
                        <a:t>Russell Group</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l"/>
                      <a:r>
                        <a:rPr dirty="0">
                          <a:latin typeface="+mn-lt"/>
                          <a:ea typeface="+mn-ea"/>
                          <a:cs typeface="+mn-cs"/>
                          <a:sym typeface="Helvetica"/>
                        </a:rPr>
                        <a:t>Deferred for time being</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b="1">
                          <a:latin typeface="+mn-lt"/>
                          <a:ea typeface="+mn-ea"/>
                          <a:cs typeface="+mn-cs"/>
                          <a:sym typeface="Helvetica"/>
                        </a:rPr>
                        <a:t>-</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7"/>
                  </a:ext>
                </a:extLst>
              </a:tr>
              <a:tr h="386837">
                <a:tc>
                  <a:txBody>
                    <a:bodyPr/>
                    <a:lstStyle/>
                    <a:p>
                      <a:pPr marL="72000"/>
                      <a:r>
                        <a:rPr>
                          <a:latin typeface="+mn-lt"/>
                          <a:ea typeface="+mn-ea"/>
                          <a:cs typeface="+mn-cs"/>
                          <a:sym typeface="Helvetica"/>
                        </a:rPr>
                        <a:t>Russell Group</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l"/>
                      <a:r>
                        <a:rPr dirty="0">
                          <a:latin typeface="+mn-lt"/>
                          <a:ea typeface="+mn-ea"/>
                          <a:cs typeface="+mn-cs"/>
                          <a:sym typeface="Helvetica"/>
                        </a:rPr>
                        <a:t>Deferred for time being</a:t>
                      </a:r>
                    </a:p>
                  </a:txBody>
                  <a:tcPr marL="6350" marR="6350" marT="6350" marB="635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72000" algn="r"/>
                      <a:r>
                        <a:rPr dirty="0">
                          <a:latin typeface="Arial"/>
                          <a:ea typeface="Arial"/>
                          <a:cs typeface="Arial"/>
                        </a:rPr>
                        <a:t> -</a:t>
                      </a:r>
                    </a:p>
                  </a:txBody>
                  <a:tcPr marL="6350" marR="6350" marT="6350" marB="635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8"/>
                  </a:ext>
                </a:extLst>
              </a:tr>
            </a:tbl>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 name="Do you recognise any of these categories or behaviours in your institution?…"/>
          <p:cNvSpPr txBox="1">
            <a:spLocks noGrp="1"/>
          </p:cNvSpPr>
          <p:nvPr>
            <p:ph type="title"/>
          </p:nvPr>
        </p:nvSpPr>
        <p:spPr>
          <a:xfrm>
            <a:off x="457200" y="1582029"/>
            <a:ext cx="8229600" cy="4830273"/>
          </a:xfrm>
          <a:prstGeom prst="rect">
            <a:avLst/>
          </a:prstGeom>
        </p:spPr>
        <p:txBody>
          <a:bodyPr/>
          <a:lstStyle/>
          <a:p>
            <a:pPr marL="596900" indent="-457200">
              <a:buSzPct val="100000"/>
              <a:buFont typeface="Arial" panose="020B0604020202020204" pitchFamily="34" charset="0"/>
              <a:buChar char="•"/>
              <a:defRPr sz="2800"/>
            </a:pPr>
            <a:r>
              <a:rPr dirty="0"/>
              <a:t>Do you </a:t>
            </a:r>
            <a:r>
              <a:rPr dirty="0" err="1"/>
              <a:t>recognise</a:t>
            </a:r>
            <a:r>
              <a:rPr dirty="0"/>
              <a:t> any of these categories or </a:t>
            </a:r>
            <a:r>
              <a:rPr dirty="0" err="1"/>
              <a:t>behaviours</a:t>
            </a:r>
            <a:r>
              <a:rPr dirty="0"/>
              <a:t> in your institution?</a:t>
            </a:r>
          </a:p>
          <a:p>
            <a:pPr marL="596900" indent="-457200">
              <a:buSzPct val="100000"/>
              <a:buFont typeface="Arial" panose="020B0604020202020204" pitchFamily="34" charset="0"/>
              <a:buChar char="•"/>
              <a:defRPr sz="2800"/>
            </a:pPr>
            <a:r>
              <a:rPr dirty="0"/>
              <a:t>What might this mean for individuals, and would this differ between genders and disciplines?</a:t>
            </a:r>
          </a:p>
          <a:p>
            <a:pPr marL="596900" indent="-457200">
              <a:buSzPct val="100000"/>
              <a:buFont typeface="Arial" panose="020B0604020202020204" pitchFamily="34" charset="0"/>
              <a:buChar char="•"/>
              <a:defRPr sz="2800"/>
            </a:pPr>
            <a:r>
              <a:rPr dirty="0"/>
              <a:t>What implications might these trends have for policy and practice in an institution?  Would this differ by type of institution?</a:t>
            </a:r>
          </a:p>
          <a:p>
            <a:pPr marL="596900" indent="-457200">
              <a:buSzPct val="100000"/>
              <a:buFont typeface="Arial" panose="020B0604020202020204" pitchFamily="34" charset="0"/>
              <a:buChar char="•"/>
              <a:defRPr sz="2800"/>
            </a:pPr>
            <a:r>
              <a:rPr dirty="0"/>
              <a:t>How </a:t>
            </a:r>
            <a:r>
              <a:rPr b="1" i="1" dirty="0"/>
              <a:t>do</a:t>
            </a:r>
            <a:r>
              <a:rPr dirty="0"/>
              <a:t> we achieve this delicate balance of </a:t>
            </a:r>
            <a:r>
              <a:rPr dirty="0" err="1"/>
              <a:t>optimising</a:t>
            </a:r>
            <a:r>
              <a:rPr dirty="0"/>
              <a:t> individual aspirations and institutional missions in higher education?</a:t>
            </a:r>
          </a:p>
        </p:txBody>
      </p:sp>
      <p:sp>
        <p:nvSpPr>
          <p:cNvPr id="1103" name="Discussion"/>
          <p:cNvSpPr txBox="1"/>
          <p:nvPr/>
        </p:nvSpPr>
        <p:spPr>
          <a:xfrm>
            <a:off x="859223" y="588499"/>
            <a:ext cx="2955331" cy="548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spcBef>
                <a:spcPts val="900"/>
              </a:spcBef>
              <a:tabLst>
                <a:tab pos="254000" algn="l"/>
              </a:tabLst>
              <a:defRPr sz="3200">
                <a:solidFill>
                  <a:srgbClr val="FFFFFF"/>
                </a:solidFill>
                <a:latin typeface="Arial"/>
                <a:ea typeface="Arial"/>
                <a:cs typeface="Arial"/>
                <a:sym typeface="Arial"/>
              </a:defRPr>
            </a:lvl1pPr>
          </a:lstStyle>
          <a:p>
            <a:r>
              <a:t>Discussion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Title 1"/>
          <p:cNvSpPr txBox="1">
            <a:spLocks noGrp="1"/>
          </p:cNvSpPr>
          <p:nvPr>
            <p:ph type="title" idx="4294967295"/>
          </p:nvPr>
        </p:nvSpPr>
        <p:spPr>
          <a:xfrm>
            <a:off x="241300" y="533400"/>
            <a:ext cx="4762500" cy="523875"/>
          </a:xfrm>
          <a:prstGeom prst="rect">
            <a:avLst/>
          </a:prstGeom>
        </p:spPr>
        <p:txBody>
          <a:bodyPr/>
          <a:lstStyle>
            <a:lvl1pPr defTabSz="402336">
              <a:defRPr sz="2800">
                <a:solidFill>
                  <a:srgbClr val="FFFFFF"/>
                </a:solidFill>
              </a:defRPr>
            </a:lvl1pPr>
          </a:lstStyle>
          <a:p>
            <a:r>
              <a:t>Research Questions</a:t>
            </a:r>
          </a:p>
        </p:txBody>
      </p:sp>
      <p:sp>
        <p:nvSpPr>
          <p:cNvPr id="1055" name="Content Placeholder 2"/>
          <p:cNvSpPr txBox="1">
            <a:spLocks noGrp="1"/>
          </p:cNvSpPr>
          <p:nvPr>
            <p:ph type="body" idx="4294967295"/>
          </p:nvPr>
        </p:nvSpPr>
        <p:spPr>
          <a:xfrm>
            <a:off x="392888" y="1447496"/>
            <a:ext cx="8358224" cy="5945109"/>
          </a:xfrm>
          <a:prstGeom prst="rect">
            <a:avLst/>
          </a:prstGeom>
        </p:spPr>
        <p:txBody>
          <a:bodyPr/>
          <a:lstStyle/>
          <a:p>
            <a:pPr marL="642937" indent="-642937">
              <a:spcBef>
                <a:spcPts val="500"/>
              </a:spcBef>
              <a:buFontTx/>
              <a:buAutoNum type="arabicPeriod"/>
              <a:defRPr sz="2800">
                <a:solidFill>
                  <a:srgbClr val="11053B"/>
                </a:solidFill>
                <a:effectLst>
                  <a:outerShdw rotWithShape="0">
                    <a:srgbClr val="000000"/>
                  </a:outerShdw>
                </a:effectLst>
              </a:defRPr>
            </a:pPr>
            <a:r>
              <a:t>In what ways are academic roles and identities diversifying? </a:t>
            </a:r>
            <a:endParaRPr sz="3000"/>
          </a:p>
          <a:p>
            <a:pPr marL="642937" indent="-642937">
              <a:spcBef>
                <a:spcPts val="500"/>
              </a:spcBef>
              <a:buFontTx/>
              <a:buAutoNum type="arabicPeriod"/>
              <a:defRPr sz="2800">
                <a:solidFill>
                  <a:srgbClr val="11053B"/>
                </a:solidFill>
                <a:effectLst>
                  <a:outerShdw rotWithShape="0">
                    <a:srgbClr val="000000"/>
                  </a:outerShdw>
                </a:effectLst>
              </a:defRPr>
            </a:pPr>
            <a:r>
              <a:t>What are the implications for individuals and institutions, locally and globally? </a:t>
            </a:r>
            <a:endParaRPr sz="3000"/>
          </a:p>
          <a:p>
            <a:pPr marL="642937" indent="-642937">
              <a:spcBef>
                <a:spcPts val="500"/>
              </a:spcBef>
              <a:buFontTx/>
              <a:buAutoNum type="arabicPeriod"/>
              <a:defRPr sz="2800">
                <a:solidFill>
                  <a:srgbClr val="11053B"/>
                </a:solidFill>
                <a:effectLst>
                  <a:outerShdw rotWithShape="0">
                    <a:srgbClr val="000000"/>
                  </a:outerShdw>
                </a:effectLst>
              </a:defRPr>
            </a:pPr>
            <a:r>
              <a:t>What tensions and/or synergies arise from this diversification, for instance between individual aspirations and institutional missions, structures and processes? </a:t>
            </a:r>
            <a:endParaRPr sz="3000"/>
          </a:p>
          <a:p>
            <a:pPr marL="642937" indent="-642937">
              <a:spcBef>
                <a:spcPts val="500"/>
              </a:spcBef>
              <a:buFontTx/>
              <a:buAutoNum type="arabicPeriod"/>
              <a:defRPr sz="2800">
                <a:solidFill>
                  <a:srgbClr val="11053B"/>
                </a:solidFill>
                <a:effectLst>
                  <a:outerShdw rotWithShape="0">
                    <a:srgbClr val="000000"/>
                  </a:outerShdw>
                </a:effectLst>
              </a:defRPr>
            </a:pPr>
            <a:r>
              <a:t>How are such tensions being managed and resolved in optimal ways for individuals and institutions</a:t>
            </a:r>
            <a:r>
              <a:rPr>
                <a:solidFill>
                  <a:srgbClr val="09305E"/>
                </a:solidFill>
              </a:rPr>
              <a:t>?</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xmlns:m="http://schemas.openxmlformats.org/officeDocument/2006/math" xmlns:a14="http://schemas.microsoft.com/office/drawing/2010/main">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TextBox 2"/>
          <p:cNvSpPr txBox="1"/>
          <p:nvPr/>
        </p:nvSpPr>
        <p:spPr>
          <a:xfrm>
            <a:off x="479433" y="1434073"/>
            <a:ext cx="8357638" cy="21118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2800" i="1">
                <a:solidFill>
                  <a:srgbClr val="11053B"/>
                </a:solidFill>
                <a:latin typeface="Arial"/>
                <a:ea typeface="Arial"/>
                <a:cs typeface="Arial"/>
                <a:sym typeface="Arial"/>
              </a:defRPr>
            </a:pPr>
            <a:r>
              <a:t>By Nation: </a:t>
            </a:r>
          </a:p>
          <a:p>
            <a:pPr>
              <a:defRPr sz="2800">
                <a:solidFill>
                  <a:srgbClr val="11053B"/>
                </a:solidFill>
                <a:latin typeface="Arial"/>
                <a:ea typeface="Arial"/>
                <a:cs typeface="Arial"/>
                <a:sym typeface="Arial"/>
              </a:defRPr>
            </a:pPr>
            <a:r>
              <a:t>	England 											5</a:t>
            </a:r>
          </a:p>
          <a:p>
            <a:pPr>
              <a:defRPr sz="2800">
                <a:solidFill>
                  <a:srgbClr val="11053B"/>
                </a:solidFill>
                <a:latin typeface="Arial"/>
                <a:ea typeface="Arial"/>
                <a:cs typeface="Arial"/>
                <a:sym typeface="Arial"/>
              </a:defRPr>
            </a:pPr>
            <a:r>
              <a:t>	Scotland 											1</a:t>
            </a:r>
          </a:p>
          <a:p>
            <a:pPr>
              <a:defRPr sz="2800">
                <a:solidFill>
                  <a:srgbClr val="11053B"/>
                </a:solidFill>
                <a:latin typeface="Arial"/>
                <a:ea typeface="Arial"/>
                <a:cs typeface="Arial"/>
                <a:sym typeface="Arial"/>
              </a:defRPr>
            </a:pPr>
            <a:r>
              <a:t>	Wales 												1</a:t>
            </a:r>
          </a:p>
          <a:p>
            <a:pPr>
              <a:defRPr sz="2800">
                <a:solidFill>
                  <a:srgbClr val="11053B"/>
                </a:solidFill>
                <a:latin typeface="Arial"/>
                <a:ea typeface="Arial"/>
                <a:cs typeface="Arial"/>
                <a:sym typeface="Arial"/>
              </a:defRPr>
            </a:pPr>
            <a:r>
              <a:t>	Northern Ireland 									1</a:t>
            </a:r>
          </a:p>
        </p:txBody>
      </p:sp>
      <p:sp>
        <p:nvSpPr>
          <p:cNvPr id="1060" name="TextBox 3"/>
          <p:cNvSpPr txBox="1"/>
          <p:nvPr/>
        </p:nvSpPr>
        <p:spPr>
          <a:xfrm>
            <a:off x="469858" y="3973045"/>
            <a:ext cx="8772939" cy="3331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2800" i="1">
                <a:solidFill>
                  <a:srgbClr val="11053B"/>
                </a:solidFill>
                <a:latin typeface="Arial"/>
                <a:ea typeface="Arial"/>
                <a:cs typeface="Arial"/>
                <a:sym typeface="Arial"/>
              </a:defRPr>
            </a:pPr>
            <a:r>
              <a:t>By Mission Group: </a:t>
            </a:r>
          </a:p>
          <a:p>
            <a:pPr>
              <a:defRPr sz="2800" i="1">
                <a:solidFill>
                  <a:srgbClr val="11053B"/>
                </a:solidFill>
                <a:latin typeface="Arial"/>
                <a:ea typeface="Arial"/>
                <a:cs typeface="Arial"/>
                <a:sym typeface="Arial"/>
              </a:defRPr>
            </a:pPr>
            <a:r>
              <a:t>	</a:t>
            </a:r>
            <a:r>
              <a:rPr i="0"/>
              <a:t>Russell Group: 									3</a:t>
            </a:r>
            <a:endParaRPr sz="2700">
              <a:latin typeface="+mn-lt"/>
              <a:ea typeface="+mn-ea"/>
              <a:cs typeface="+mn-cs"/>
              <a:sym typeface="Helvetica"/>
            </a:endParaRPr>
          </a:p>
          <a:p>
            <a:pPr>
              <a:defRPr sz="2800">
                <a:solidFill>
                  <a:srgbClr val="11053B"/>
                </a:solidFill>
                <a:latin typeface="Arial"/>
                <a:ea typeface="Arial"/>
                <a:cs typeface="Arial"/>
                <a:sym typeface="Arial"/>
              </a:defRPr>
            </a:pPr>
            <a:r>
              <a:t>	Other Research intensive:				 	2</a:t>
            </a:r>
          </a:p>
          <a:p>
            <a:pPr>
              <a:defRPr sz="2800">
                <a:solidFill>
                  <a:srgbClr val="11053B"/>
                </a:solidFill>
                <a:latin typeface="Arial"/>
                <a:ea typeface="Arial"/>
                <a:cs typeface="Arial"/>
                <a:sym typeface="Arial"/>
              </a:defRPr>
            </a:pPr>
            <a:r>
              <a:t>	Post-92 HEIs (teaching intensive):			2</a:t>
            </a:r>
          </a:p>
          <a:p>
            <a:pPr>
              <a:defRPr sz="2800">
                <a:solidFill>
                  <a:srgbClr val="11053B"/>
                </a:solidFill>
                <a:latin typeface="Arial"/>
                <a:ea typeface="Arial"/>
                <a:cs typeface="Arial"/>
                <a:sym typeface="Arial"/>
              </a:defRPr>
            </a:pPr>
            <a:r>
              <a:t>	Post-2004 (former college sector)           1</a:t>
            </a:r>
          </a:p>
          <a:p>
            <a:pPr>
              <a:defRPr sz="2800">
                <a:solidFill>
                  <a:srgbClr val="200D60"/>
                </a:solidFill>
                <a:latin typeface="Arial"/>
                <a:ea typeface="Arial"/>
                <a:cs typeface="Arial"/>
                <a:sym typeface="Arial"/>
              </a:defRPr>
            </a:pPr>
            <a:endParaRPr/>
          </a:p>
          <a:p>
            <a:pPr>
              <a:defRPr sz="2800">
                <a:solidFill>
                  <a:srgbClr val="200D60"/>
                </a:solidFill>
                <a:latin typeface="Arial"/>
                <a:ea typeface="Arial"/>
                <a:cs typeface="Arial"/>
                <a:sym typeface="Arial"/>
              </a:defRPr>
            </a:pPr>
            <a:endParaRPr/>
          </a:p>
        </p:txBody>
      </p:sp>
      <p:sp>
        <p:nvSpPr>
          <p:cNvPr id="1061" name="TextBox 2"/>
          <p:cNvSpPr txBox="1"/>
          <p:nvPr/>
        </p:nvSpPr>
        <p:spPr>
          <a:xfrm>
            <a:off x="266696" y="520700"/>
            <a:ext cx="5499107" cy="4862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2800">
                <a:solidFill>
                  <a:srgbClr val="FFFFFF"/>
                </a:solidFill>
                <a:latin typeface="Arial"/>
                <a:ea typeface="Arial"/>
                <a:cs typeface="Arial"/>
                <a:sym typeface="Arial"/>
              </a:defRPr>
            </a:lvl1pPr>
          </a:lstStyle>
          <a:p>
            <a:r>
              <a:t>Eight university case studies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Title 1"/>
          <p:cNvSpPr txBox="1">
            <a:spLocks noGrp="1"/>
          </p:cNvSpPr>
          <p:nvPr>
            <p:ph type="title" idx="4294967295"/>
          </p:nvPr>
        </p:nvSpPr>
        <p:spPr>
          <a:xfrm>
            <a:off x="-614548" y="488023"/>
            <a:ext cx="5367222" cy="666753"/>
          </a:xfrm>
          <a:prstGeom prst="rect">
            <a:avLst/>
          </a:prstGeom>
        </p:spPr>
        <p:txBody>
          <a:bodyPr/>
          <a:lstStyle>
            <a:lvl1pPr algn="ctr">
              <a:defRPr sz="3400">
                <a:solidFill>
                  <a:srgbClr val="FFFFFF"/>
                </a:solidFill>
              </a:defRPr>
            </a:lvl1pPr>
          </a:lstStyle>
          <a:p>
            <a:r>
              <a:t>Progress to date</a:t>
            </a:r>
          </a:p>
        </p:txBody>
      </p:sp>
      <p:sp>
        <p:nvSpPr>
          <p:cNvPr id="1064" name="Content Placeholder 2"/>
          <p:cNvSpPr txBox="1">
            <a:spLocks noGrp="1"/>
          </p:cNvSpPr>
          <p:nvPr>
            <p:ph type="body" idx="4294967295"/>
          </p:nvPr>
        </p:nvSpPr>
        <p:spPr>
          <a:xfrm>
            <a:off x="527900" y="1346445"/>
            <a:ext cx="8204252" cy="6191549"/>
          </a:xfrm>
          <a:prstGeom prst="rect">
            <a:avLst/>
          </a:prstGeom>
        </p:spPr>
        <p:txBody>
          <a:bodyPr/>
          <a:lstStyle/>
          <a:p>
            <a:pPr marL="304800" indent="-304800" defTabSz="434340">
              <a:lnSpc>
                <a:spcPct val="90000"/>
              </a:lnSpc>
              <a:spcBef>
                <a:spcPts val="500"/>
              </a:spcBef>
              <a:buFontTx/>
              <a:defRPr sz="2800">
                <a:solidFill>
                  <a:srgbClr val="11053B"/>
                </a:solidFill>
              </a:defRPr>
            </a:pPr>
            <a:r>
              <a:t>First phase: Interviews in 8 UK HEI case studies with 8 individuals in each (Autumn/Winter 2017/18)</a:t>
            </a:r>
            <a:endParaRPr sz="3000"/>
          </a:p>
          <a:p>
            <a:pPr marL="974247" lvl="1" indent="-422275" defTabSz="434340">
              <a:lnSpc>
                <a:spcPct val="90000"/>
              </a:lnSpc>
              <a:spcBef>
                <a:spcPts val="400"/>
              </a:spcBef>
              <a:defRPr sz="2800">
                <a:solidFill>
                  <a:srgbClr val="11053B"/>
                </a:solidFill>
              </a:defRPr>
            </a:pPr>
            <a:r>
              <a:t>69 completed interviews (i.e. 5 extra interviews)</a:t>
            </a:r>
            <a:endParaRPr sz="3000"/>
          </a:p>
          <a:p>
            <a:pPr marL="974247" lvl="1" indent="-422275" defTabSz="434340">
              <a:lnSpc>
                <a:spcPct val="90000"/>
              </a:lnSpc>
              <a:spcBef>
                <a:spcPts val="400"/>
              </a:spcBef>
              <a:defRPr sz="2800">
                <a:solidFill>
                  <a:srgbClr val="11053B"/>
                </a:solidFill>
              </a:defRPr>
            </a:pPr>
            <a:r>
              <a:t>16 senior managers (ie on SMT)</a:t>
            </a:r>
            <a:endParaRPr sz="3000"/>
          </a:p>
          <a:p>
            <a:pPr marL="974247" lvl="1" indent="-422275" defTabSz="434340">
              <a:lnSpc>
                <a:spcPct val="90000"/>
              </a:lnSpc>
              <a:spcBef>
                <a:spcPts val="400"/>
              </a:spcBef>
              <a:defRPr sz="2800">
                <a:solidFill>
                  <a:srgbClr val="11053B"/>
                </a:solidFill>
              </a:defRPr>
            </a:pPr>
            <a:r>
              <a:t>49 ‘rank-and-file’ academic staff (3 ‘Third Space’ and 1 librarian discounted)</a:t>
            </a:r>
            <a:endParaRPr sz="3000"/>
          </a:p>
          <a:p>
            <a:pPr marL="304800" indent="-304800" defTabSz="434340">
              <a:lnSpc>
                <a:spcPct val="90000"/>
              </a:lnSpc>
              <a:spcBef>
                <a:spcPts val="500"/>
              </a:spcBef>
              <a:buFontTx/>
              <a:defRPr sz="2800">
                <a:solidFill>
                  <a:srgbClr val="11053B"/>
                </a:solidFill>
              </a:defRPr>
            </a:pPr>
            <a:r>
              <a:t>Second phase: Surveys of subset of HEIs (Spring/summer 2019)</a:t>
            </a:r>
            <a:endParaRPr sz="3000"/>
          </a:p>
          <a:p>
            <a:pPr marL="304800" indent="-304800" defTabSz="434340">
              <a:lnSpc>
                <a:spcPct val="90000"/>
              </a:lnSpc>
              <a:spcBef>
                <a:spcPts val="500"/>
              </a:spcBef>
              <a:buFontTx/>
              <a:defRPr sz="2800">
                <a:solidFill>
                  <a:srgbClr val="11053B"/>
                </a:solidFill>
              </a:defRPr>
            </a:pPr>
            <a:r>
              <a:t>[Third phase: Interviews  (Autumn 2019-Spring 2020) - returning to as many of the original interviewees as possible]</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xmlns:m="http://schemas.openxmlformats.org/officeDocument/2006/math" xmlns:a14="http://schemas.microsoft.com/office/drawing/2010/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8" name="Title 1"/>
          <p:cNvSpPr txBox="1">
            <a:spLocks noGrp="1"/>
          </p:cNvSpPr>
          <p:nvPr>
            <p:ph type="title" idx="4294967295"/>
          </p:nvPr>
        </p:nvSpPr>
        <p:spPr>
          <a:xfrm>
            <a:off x="-614548" y="488023"/>
            <a:ext cx="5367222" cy="666753"/>
          </a:xfrm>
          <a:prstGeom prst="rect">
            <a:avLst/>
          </a:prstGeom>
        </p:spPr>
        <p:txBody>
          <a:bodyPr/>
          <a:lstStyle>
            <a:lvl1pPr algn="ctr">
              <a:defRPr sz="3400">
                <a:solidFill>
                  <a:srgbClr val="FFFFFF"/>
                </a:solidFill>
              </a:defRPr>
            </a:lvl1pPr>
          </a:lstStyle>
          <a:p>
            <a:r>
              <a:t>Progress to date</a:t>
            </a:r>
          </a:p>
        </p:txBody>
      </p:sp>
      <p:sp>
        <p:nvSpPr>
          <p:cNvPr id="1069" name="Content Placeholder 2"/>
          <p:cNvSpPr txBox="1">
            <a:spLocks noGrp="1"/>
          </p:cNvSpPr>
          <p:nvPr>
            <p:ph type="body" idx="4294967295"/>
          </p:nvPr>
        </p:nvSpPr>
        <p:spPr>
          <a:xfrm>
            <a:off x="443059" y="1796682"/>
            <a:ext cx="8564610" cy="4698388"/>
          </a:xfrm>
          <a:prstGeom prst="rect">
            <a:avLst/>
          </a:prstGeom>
        </p:spPr>
        <p:txBody>
          <a:bodyPr/>
          <a:lstStyle/>
          <a:p>
            <a:pPr marL="340893" indent="-340893">
              <a:lnSpc>
                <a:spcPct val="90000"/>
              </a:lnSpc>
              <a:spcBef>
                <a:spcPts val="600"/>
              </a:spcBef>
              <a:buFontTx/>
              <a:defRPr sz="2800">
                <a:solidFill>
                  <a:srgbClr val="1A0A52"/>
                </a:solidFill>
              </a:defRPr>
            </a:pPr>
            <a:r>
              <a:t>Working Paper 43:</a:t>
            </a:r>
            <a:r>
              <a:rPr i="1"/>
              <a:t>The future higher education workforce in locally and globally engaged higher education institutions: a review of literature on the topic of ‘the academic workforce’  </a:t>
            </a:r>
            <a:r>
              <a:t>(Marini, Locke and Whitchurch 2019)</a:t>
            </a:r>
            <a:endParaRPr sz="3400"/>
          </a:p>
          <a:p>
            <a:pPr marL="340893" indent="-340893">
              <a:lnSpc>
                <a:spcPct val="90000"/>
              </a:lnSpc>
              <a:spcBef>
                <a:spcPts val="600"/>
              </a:spcBef>
              <a:buFontTx/>
              <a:defRPr sz="2800">
                <a:solidFill>
                  <a:srgbClr val="1A0A52"/>
                </a:solidFill>
              </a:defRPr>
            </a:pPr>
            <a:r>
              <a:t>Working Paper 45: </a:t>
            </a:r>
            <a:r>
              <a:rPr i="1"/>
              <a:t>A delicate balance: optimising individual aspirations and institutional missions in higher education</a:t>
            </a:r>
            <a:r>
              <a:t> (Whitchurch, Locke and Marini 2019)</a:t>
            </a:r>
            <a:endParaRPr sz="3400"/>
          </a:p>
          <a:p>
            <a:pPr marL="0" indent="0">
              <a:lnSpc>
                <a:spcPct val="90000"/>
              </a:lnSpc>
              <a:spcBef>
                <a:spcPts val="600"/>
              </a:spcBef>
              <a:buSzTx/>
              <a:buNone/>
              <a:defRPr sz="2800">
                <a:solidFill>
                  <a:srgbClr val="1A0A52"/>
                </a:solidFill>
              </a:defRPr>
            </a:pPr>
            <a:r>
              <a:t>	[Available at:</a:t>
            </a:r>
            <a:endParaRPr sz="3400">
              <a:solidFill>
                <a:srgbClr val="09305E"/>
              </a:solidFill>
            </a:endParaRPr>
          </a:p>
          <a:p>
            <a:pPr marL="0" indent="0">
              <a:lnSpc>
                <a:spcPct val="90000"/>
              </a:lnSpc>
              <a:spcBef>
                <a:spcPts val="600"/>
              </a:spcBef>
              <a:buSzTx/>
              <a:buNone/>
              <a:defRPr sz="2800">
                <a:solidFill>
                  <a:srgbClr val="1A0A52"/>
                </a:solidFill>
              </a:defRPr>
            </a:pPr>
            <a:r>
              <a:t>	 </a:t>
            </a:r>
            <a:r>
              <a:rPr u="sng">
                <a:solidFill>
                  <a:srgbClr val="0000FF"/>
                </a:solidFill>
                <a:uFill>
                  <a:solidFill>
                    <a:srgbClr val="0000FF"/>
                  </a:solidFill>
                </a:uFill>
                <a:hlinkClick r:id="rId3"/>
              </a:rPr>
              <a:t>https://www.researchcghe.org/publications/</a:t>
            </a:r>
            <a:r>
              <a:rPr>
                <a:solidFill>
                  <a:srgbClr val="09305E"/>
                </a:solidFill>
              </a:rPr>
              <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 name="Younger staff more proactive in managing their careers/less reliant on formal career structures, often with help of local managers such as HODs…"/>
          <p:cNvSpPr txBox="1"/>
          <p:nvPr/>
        </p:nvSpPr>
        <p:spPr>
          <a:xfrm>
            <a:off x="330199" y="1214246"/>
            <a:ext cx="8603736" cy="5693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p>
            <a:pPr marL="304548" indent="-304548" defTabSz="288290">
              <a:buSzPct val="100000"/>
              <a:buChar char="•"/>
              <a:defRPr sz="2700">
                <a:solidFill>
                  <a:srgbClr val="1A0A52"/>
                </a:solidFill>
                <a:uFill>
                  <a:solidFill>
                    <a:srgbClr val="000000"/>
                  </a:solidFill>
                </a:uFill>
                <a:latin typeface="Arial"/>
                <a:ea typeface="Arial"/>
                <a:cs typeface="Arial"/>
                <a:sym typeface="Arial"/>
              </a:defRPr>
            </a:pPr>
            <a:r>
              <a:rPr sz="2600" dirty="0"/>
              <a:t>Younger staff more proactive in managing their careers/less reliant on formal career structures, often with help of local managers such as HODs</a:t>
            </a:r>
          </a:p>
          <a:p>
            <a:pPr marL="304548" indent="-304548" defTabSz="288290">
              <a:buSzPct val="100000"/>
              <a:buChar char="•"/>
              <a:defRPr sz="2700">
                <a:solidFill>
                  <a:srgbClr val="1A0A52"/>
                </a:solidFill>
                <a:uFill>
                  <a:solidFill>
                    <a:srgbClr val="000000"/>
                  </a:solidFill>
                </a:uFill>
                <a:latin typeface="Arial"/>
                <a:ea typeface="Arial"/>
                <a:cs typeface="Arial"/>
                <a:sym typeface="Arial"/>
              </a:defRPr>
            </a:pPr>
            <a:r>
              <a:rPr sz="2600" dirty="0"/>
              <a:t>‘Hidden’ activity, </a:t>
            </a:r>
            <a:r>
              <a:rPr sz="2600" dirty="0" err="1"/>
              <a:t>outwith</a:t>
            </a:r>
            <a:r>
              <a:rPr sz="2600" dirty="0"/>
              <a:t>: </a:t>
            </a:r>
            <a:r>
              <a:rPr sz="2600" dirty="0" err="1"/>
              <a:t>eg</a:t>
            </a:r>
            <a:r>
              <a:rPr sz="2600" dirty="0"/>
              <a:t> job descriptions and workload models, such as pastoral care, online </a:t>
            </a:r>
            <a:r>
              <a:rPr sz="2600" dirty="0" err="1"/>
              <a:t>programmes</a:t>
            </a:r>
            <a:r>
              <a:rPr sz="2600" dirty="0"/>
              <a:t>, research by T-</a:t>
            </a:r>
            <a:r>
              <a:rPr sz="2600" dirty="0" err="1"/>
              <a:t>onlys</a:t>
            </a:r>
            <a:r>
              <a:rPr sz="2600" dirty="0"/>
              <a:t> and vice versa</a:t>
            </a:r>
          </a:p>
          <a:p>
            <a:pPr marL="304548" indent="-304548" defTabSz="288290">
              <a:buSzPct val="100000"/>
              <a:buChar char="•"/>
              <a:defRPr sz="2700">
                <a:solidFill>
                  <a:srgbClr val="1A0A52"/>
                </a:solidFill>
                <a:uFill>
                  <a:solidFill>
                    <a:srgbClr val="000000"/>
                  </a:solidFill>
                </a:uFill>
                <a:latin typeface="Arial"/>
                <a:ea typeface="Arial"/>
                <a:cs typeface="Arial"/>
                <a:sym typeface="Arial"/>
              </a:defRPr>
            </a:pPr>
            <a:r>
              <a:rPr sz="2600" dirty="0"/>
              <a:t>Practice may influence policy, </a:t>
            </a:r>
            <a:r>
              <a:rPr sz="2600" dirty="0" err="1"/>
              <a:t>eg</a:t>
            </a:r>
            <a:r>
              <a:rPr sz="2600" dirty="0"/>
              <a:t> mentoring, flexible work modes, teaching innovations</a:t>
            </a:r>
          </a:p>
          <a:p>
            <a:pPr marL="304548" indent="-304548" defTabSz="288290">
              <a:buSzPct val="100000"/>
              <a:buChar char="•"/>
              <a:defRPr sz="2700">
                <a:solidFill>
                  <a:srgbClr val="1A0A52"/>
                </a:solidFill>
                <a:uFill>
                  <a:solidFill>
                    <a:srgbClr val="000000"/>
                  </a:solidFill>
                </a:uFill>
                <a:latin typeface="Arial"/>
                <a:ea typeface="Arial"/>
                <a:cs typeface="Arial"/>
                <a:sym typeface="Arial"/>
              </a:defRPr>
            </a:pPr>
            <a:r>
              <a:rPr sz="2600" dirty="0"/>
              <a:t>Delicate balance between institutional policy, local interpretation and day-to-day practice, </a:t>
            </a:r>
            <a:r>
              <a:rPr sz="2600" dirty="0" err="1"/>
              <a:t>eg</a:t>
            </a:r>
            <a:r>
              <a:rPr sz="2600" dirty="0"/>
              <a:t> achieving both equity and the flexibility to play to individual strengths</a:t>
            </a:r>
          </a:p>
          <a:p>
            <a:pPr marL="304548" indent="-304548" defTabSz="288290">
              <a:buSzPct val="100000"/>
              <a:buChar char="•"/>
              <a:defRPr sz="2700">
                <a:solidFill>
                  <a:srgbClr val="1A0A52"/>
                </a:solidFill>
                <a:uFill>
                  <a:solidFill>
                    <a:srgbClr val="000000"/>
                  </a:solidFill>
                </a:uFill>
                <a:latin typeface="Arial"/>
                <a:ea typeface="Arial"/>
                <a:cs typeface="Arial"/>
                <a:sym typeface="Arial"/>
              </a:defRPr>
            </a:pPr>
            <a:r>
              <a:rPr sz="2600" dirty="0"/>
              <a:t>Policies designed for majority, but exceptions may represent a substantial minority</a:t>
            </a:r>
          </a:p>
        </p:txBody>
      </p:sp>
      <p:sp>
        <p:nvSpPr>
          <p:cNvPr id="1074" name="General findings"/>
          <p:cNvSpPr txBox="1"/>
          <p:nvPr/>
        </p:nvSpPr>
        <p:spPr>
          <a:xfrm>
            <a:off x="330199" y="445465"/>
            <a:ext cx="6756139" cy="675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3800">
                <a:solidFill>
                  <a:srgbClr val="FFFFFF"/>
                </a:solidFill>
              </a:defRPr>
            </a:lvl1pPr>
          </a:lstStyle>
          <a:p>
            <a:r>
              <a:t>General findings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8" name="Findings I"/>
          <p:cNvSpPr txBox="1">
            <a:spLocks noGrp="1"/>
          </p:cNvSpPr>
          <p:nvPr>
            <p:ph type="title"/>
          </p:nvPr>
        </p:nvSpPr>
        <p:spPr>
          <a:xfrm>
            <a:off x="245358" y="420522"/>
            <a:ext cx="6483794" cy="859715"/>
          </a:xfrm>
          <a:prstGeom prst="rect">
            <a:avLst/>
          </a:prstGeom>
        </p:spPr>
        <p:txBody>
          <a:bodyPr/>
          <a:lstStyle/>
          <a:p>
            <a:pPr defTabSz="320037">
              <a:defRPr sz="2400">
                <a:solidFill>
                  <a:srgbClr val="FFFFFF"/>
                </a:solidFill>
                <a:latin typeface="Arial"/>
                <a:ea typeface="Arial"/>
                <a:cs typeface="Arial"/>
                <a:sym typeface="Arial"/>
              </a:defRPr>
            </a:pPr>
            <a:r>
              <a:t>Findings: Categorisation of approaches to</a:t>
            </a:r>
            <a:br/>
            <a:r>
              <a:t>academic roles and careers</a:t>
            </a:r>
          </a:p>
        </p:txBody>
      </p:sp>
      <p:sp>
        <p:nvSpPr>
          <p:cNvPr id="1079" name="Significant numbers of staff have worked in other sectors…"/>
          <p:cNvSpPr txBox="1">
            <a:spLocks noGrp="1"/>
          </p:cNvSpPr>
          <p:nvPr>
            <p:ph type="body" idx="1"/>
          </p:nvPr>
        </p:nvSpPr>
        <p:spPr>
          <a:xfrm>
            <a:off x="80866" y="844542"/>
            <a:ext cx="8809764" cy="5835520"/>
          </a:xfrm>
          <a:prstGeom prst="rect">
            <a:avLst/>
          </a:prstGeom>
        </p:spPr>
        <p:txBody>
          <a:bodyPr>
            <a:normAutofit lnSpcReduction="10000"/>
          </a:bodyPr>
          <a:lstStyle/>
          <a:p>
            <a:pPr marL="0" indent="0" defTabSz="322631">
              <a:spcBef>
                <a:spcPts val="300"/>
              </a:spcBef>
              <a:buSzTx/>
              <a:buNone/>
              <a:defRPr sz="3000">
                <a:solidFill>
                  <a:srgbClr val="200D60"/>
                </a:solidFill>
                <a:latin typeface="Arial"/>
                <a:ea typeface="Arial"/>
                <a:cs typeface="Arial"/>
                <a:sym typeface="Arial"/>
              </a:defRPr>
            </a:pPr>
            <a:endParaRPr/>
          </a:p>
          <a:p>
            <a:pPr marL="439482" indent="-439482" defTabSz="322631">
              <a:spcBef>
                <a:spcPts val="300"/>
              </a:spcBef>
              <a:defRPr sz="3000" b="1" i="1">
                <a:solidFill>
                  <a:srgbClr val="200D60"/>
                </a:solidFill>
                <a:latin typeface="Arial"/>
                <a:ea typeface="Arial"/>
                <a:cs typeface="Arial"/>
                <a:sym typeface="Arial"/>
              </a:defRPr>
            </a:pPr>
            <a:r>
              <a:t>Mainstream</a:t>
            </a:r>
            <a:r>
              <a:rPr b="0" i="0"/>
              <a:t> (28%) (individuals lay emphasis on formal structures and timelines, focusing on activities deemed to be most valuable) </a:t>
            </a:r>
          </a:p>
          <a:p>
            <a:pPr marL="439482" indent="-439482" defTabSz="322631">
              <a:spcBef>
                <a:spcPts val="300"/>
              </a:spcBef>
              <a:defRPr sz="3000" b="1" i="1">
                <a:solidFill>
                  <a:srgbClr val="200D60"/>
                </a:solidFill>
                <a:latin typeface="Arial"/>
                <a:ea typeface="Arial"/>
                <a:cs typeface="Arial"/>
                <a:sym typeface="Arial"/>
              </a:defRPr>
            </a:pPr>
            <a:r>
              <a:t>Portfolio</a:t>
            </a:r>
            <a:r>
              <a:rPr b="0" i="0"/>
              <a:t> (39%) (individuals cumulatively gather academic and associated experience, internal and external, with the aim of optimising future opportunities in higher education and adjacent fields)</a:t>
            </a:r>
          </a:p>
          <a:p>
            <a:pPr marL="439482" indent="-439482" defTabSz="322631">
              <a:spcBef>
                <a:spcPts val="300"/>
              </a:spcBef>
              <a:defRPr sz="3000" b="1" i="1">
                <a:solidFill>
                  <a:srgbClr val="200D60"/>
                </a:solidFill>
                <a:latin typeface="Arial"/>
                <a:ea typeface="Arial"/>
                <a:cs typeface="Arial"/>
                <a:sym typeface="Arial"/>
              </a:defRPr>
            </a:pPr>
            <a:r>
              <a:t>Niche</a:t>
            </a:r>
            <a:r>
              <a:rPr b="0" i="0"/>
              <a:t> (33%)</a:t>
            </a:r>
            <a:r>
              <a:rPr i="0"/>
              <a:t> </a:t>
            </a:r>
            <a:r>
              <a:rPr b="0" i="0"/>
              <a:t> (individuals prioritise personal values, interests and strengths in carrying out their roles, often with an emphasis on service to students and the community)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Findings I"/>
          <p:cNvSpPr txBox="1">
            <a:spLocks noGrp="1"/>
          </p:cNvSpPr>
          <p:nvPr>
            <p:ph type="title"/>
          </p:nvPr>
        </p:nvSpPr>
        <p:spPr>
          <a:xfrm>
            <a:off x="244956" y="456209"/>
            <a:ext cx="6129910" cy="771168"/>
          </a:xfrm>
          <a:prstGeom prst="rect">
            <a:avLst/>
          </a:prstGeom>
        </p:spPr>
        <p:txBody>
          <a:bodyPr/>
          <a:lstStyle>
            <a:lvl1pPr defTabSz="282274">
              <a:defRPr sz="2000">
                <a:solidFill>
                  <a:srgbClr val="FFFFFF"/>
                </a:solidFill>
                <a:latin typeface="Arial"/>
                <a:ea typeface="Arial"/>
                <a:cs typeface="Arial"/>
                <a:sym typeface="Arial"/>
              </a:defRPr>
            </a:lvl1pPr>
          </a:lstStyle>
          <a:p>
            <a:r>
              <a:t>Categorisation of approaches to academic roles and careers – issues arising</a:t>
            </a:r>
          </a:p>
        </p:txBody>
      </p:sp>
      <p:sp>
        <p:nvSpPr>
          <p:cNvPr id="1084" name="Significant numbers of staff have worked in other sectors…"/>
          <p:cNvSpPr txBox="1">
            <a:spLocks noGrp="1"/>
          </p:cNvSpPr>
          <p:nvPr>
            <p:ph type="body" idx="1"/>
          </p:nvPr>
        </p:nvSpPr>
        <p:spPr>
          <a:xfrm>
            <a:off x="358346" y="1368835"/>
            <a:ext cx="8563232" cy="5229673"/>
          </a:xfrm>
          <a:prstGeom prst="rect">
            <a:avLst/>
          </a:prstGeom>
        </p:spPr>
        <p:txBody>
          <a:bodyPr>
            <a:noAutofit/>
          </a:bodyPr>
          <a:lstStyle/>
          <a:p>
            <a:pPr marL="455307" indent="-455307" defTabSz="333297">
              <a:lnSpc>
                <a:spcPct val="90000"/>
              </a:lnSpc>
              <a:spcBef>
                <a:spcPts val="400"/>
              </a:spcBef>
              <a:defRPr sz="3239">
                <a:solidFill>
                  <a:srgbClr val="200D60"/>
                </a:solidFill>
                <a:latin typeface="Arial"/>
                <a:ea typeface="Arial"/>
                <a:cs typeface="Arial"/>
                <a:sym typeface="Arial"/>
              </a:defRPr>
            </a:pPr>
            <a:r>
              <a:rPr dirty="0"/>
              <a:t>Different approaches may</a:t>
            </a:r>
            <a:r>
              <a:rPr dirty="0">
                <a:solidFill>
                  <a:srgbClr val="1A0A52"/>
                </a:solidFill>
              </a:rPr>
              <a:t> be adopted by individuals at different times and in different circumstances of their lives and careers</a:t>
            </a:r>
          </a:p>
          <a:p>
            <a:pPr marL="455307" indent="-455307" defTabSz="333297">
              <a:lnSpc>
                <a:spcPct val="90000"/>
              </a:lnSpc>
              <a:spcBef>
                <a:spcPts val="400"/>
              </a:spcBef>
              <a:defRPr sz="3239">
                <a:solidFill>
                  <a:srgbClr val="200D60"/>
                </a:solidFill>
                <a:latin typeface="Arial"/>
                <a:ea typeface="Arial"/>
                <a:cs typeface="Arial"/>
                <a:sym typeface="Arial"/>
              </a:defRPr>
            </a:pPr>
            <a:r>
              <a:rPr dirty="0"/>
              <a:t>Shift from </a:t>
            </a:r>
            <a:r>
              <a:rPr i="1" dirty="0"/>
              <a:t>Mainstream</a:t>
            </a:r>
            <a:r>
              <a:rPr dirty="0"/>
              <a:t> (28%) to </a:t>
            </a:r>
            <a:r>
              <a:rPr i="1" dirty="0"/>
              <a:t>Portfolio</a:t>
            </a:r>
            <a:r>
              <a:rPr dirty="0"/>
              <a:t> (39%) and </a:t>
            </a:r>
            <a:r>
              <a:rPr i="1" dirty="0"/>
              <a:t>Niche</a:t>
            </a:r>
            <a:r>
              <a:rPr dirty="0"/>
              <a:t> (33%) approaches</a:t>
            </a:r>
          </a:p>
          <a:p>
            <a:pPr marL="455307" indent="-455307" defTabSz="333297">
              <a:lnSpc>
                <a:spcPct val="90000"/>
              </a:lnSpc>
              <a:spcBef>
                <a:spcPts val="400"/>
              </a:spcBef>
              <a:defRPr sz="3239">
                <a:solidFill>
                  <a:srgbClr val="200D60"/>
                </a:solidFill>
                <a:latin typeface="Arial"/>
                <a:ea typeface="Arial"/>
                <a:cs typeface="Arial"/>
                <a:sym typeface="Arial"/>
              </a:defRPr>
            </a:pPr>
            <a:r>
              <a:rPr dirty="0"/>
              <a:t>Whether to spread activity or focus effort?</a:t>
            </a:r>
          </a:p>
          <a:p>
            <a:pPr marL="448887" indent="-448887" defTabSz="411479">
              <a:spcBef>
                <a:spcPts val="300"/>
              </a:spcBef>
              <a:buSzPct val="120000"/>
              <a:buFontTx/>
              <a:defRPr sz="3239">
                <a:solidFill>
                  <a:srgbClr val="1A0A52"/>
                </a:solidFill>
                <a:latin typeface="Arial"/>
                <a:ea typeface="Arial"/>
                <a:cs typeface="Arial"/>
                <a:sym typeface="Arial"/>
              </a:defRPr>
            </a:pPr>
            <a:r>
              <a:rPr dirty="0"/>
              <a:t>Younger generations may see academia as not necessarily so dissimilar from other professional roles</a:t>
            </a:r>
          </a:p>
          <a:p>
            <a:pPr marL="448887" indent="-448887" defTabSz="411479">
              <a:spcBef>
                <a:spcPts val="300"/>
              </a:spcBef>
              <a:buSzPct val="120000"/>
              <a:buFontTx/>
              <a:defRPr sz="3239">
                <a:solidFill>
                  <a:srgbClr val="1A0A52"/>
                </a:solidFill>
                <a:latin typeface="Arial"/>
                <a:ea typeface="Arial"/>
                <a:cs typeface="Arial"/>
                <a:sym typeface="Arial"/>
              </a:defRPr>
            </a:pPr>
            <a:r>
              <a:rPr dirty="0"/>
              <a:t>Erosion of collective sense of homogeneous profession?</a:t>
            </a:r>
            <a:endParaRPr dirty="0">
              <a:solidFill>
                <a:srgbClr val="200D60"/>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The survey"/>
          <p:cNvSpPr txBox="1"/>
          <p:nvPr/>
        </p:nvSpPr>
        <p:spPr>
          <a:xfrm>
            <a:off x="17859" y="572323"/>
            <a:ext cx="5105122" cy="548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spcBef>
                <a:spcPts val="900"/>
              </a:spcBef>
              <a:tabLst>
                <a:tab pos="254000" algn="l"/>
              </a:tabLst>
              <a:defRPr sz="3200">
                <a:solidFill>
                  <a:srgbClr val="FFFFFF"/>
                </a:solidFill>
                <a:latin typeface="Arial"/>
                <a:ea typeface="Arial"/>
                <a:cs typeface="Arial"/>
                <a:sym typeface="Arial"/>
              </a:defRPr>
            </a:pPr>
            <a:r>
              <a:t>  V</a:t>
            </a:r>
            <a:r>
              <a:rPr sz="3000"/>
              <a:t>ariables: Type of institution</a:t>
            </a:r>
          </a:p>
        </p:txBody>
      </p:sp>
      <p:graphicFrame>
        <p:nvGraphicFramePr>
          <p:cNvPr id="1087" name="Table"/>
          <p:cNvGraphicFramePr/>
          <p:nvPr/>
        </p:nvGraphicFramePr>
        <p:xfrm>
          <a:off x="159043" y="1553273"/>
          <a:ext cx="8825910" cy="5280594"/>
        </p:xfrm>
        <a:graphic>
          <a:graphicData uri="http://schemas.openxmlformats.org/drawingml/2006/table">
            <a:tbl>
              <a:tblPr bandRow="1">
                <a:tableStyleId>{4C3C2611-4C71-4FC5-86AE-919BDF0F9419}</a:tableStyleId>
              </a:tblPr>
              <a:tblGrid>
                <a:gridCol w="1765182">
                  <a:extLst>
                    <a:ext uri="{9D8B030D-6E8A-4147-A177-3AD203B41FA5}">
                      <a16:colId xmlns:a16="http://schemas.microsoft.com/office/drawing/2014/main" val="20000"/>
                    </a:ext>
                  </a:extLst>
                </a:gridCol>
                <a:gridCol w="1765182">
                  <a:extLst>
                    <a:ext uri="{9D8B030D-6E8A-4147-A177-3AD203B41FA5}">
                      <a16:colId xmlns:a16="http://schemas.microsoft.com/office/drawing/2014/main" val="20001"/>
                    </a:ext>
                  </a:extLst>
                </a:gridCol>
                <a:gridCol w="1765182">
                  <a:extLst>
                    <a:ext uri="{9D8B030D-6E8A-4147-A177-3AD203B41FA5}">
                      <a16:colId xmlns:a16="http://schemas.microsoft.com/office/drawing/2014/main" val="20002"/>
                    </a:ext>
                  </a:extLst>
                </a:gridCol>
                <a:gridCol w="1765182">
                  <a:extLst>
                    <a:ext uri="{9D8B030D-6E8A-4147-A177-3AD203B41FA5}">
                      <a16:colId xmlns:a16="http://schemas.microsoft.com/office/drawing/2014/main" val="20003"/>
                    </a:ext>
                  </a:extLst>
                </a:gridCol>
                <a:gridCol w="1765182">
                  <a:extLst>
                    <a:ext uri="{9D8B030D-6E8A-4147-A177-3AD203B41FA5}">
                      <a16:colId xmlns:a16="http://schemas.microsoft.com/office/drawing/2014/main" val="20004"/>
                    </a:ext>
                  </a:extLst>
                </a:gridCol>
              </a:tblGrid>
              <a:tr h="880099">
                <a:tc>
                  <a:txBody>
                    <a:bodyPr/>
                    <a:lstStyle/>
                    <a:p>
                      <a:r>
                        <a:rPr sz="2500" b="1">
                          <a:latin typeface="Arial"/>
                          <a:ea typeface="Arial"/>
                          <a:cs typeface="Arial"/>
                        </a:rPr>
                        <a:t>Type of institution</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Main-stream</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Portfolio</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Niche</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b="1">
                          <a:latin typeface="Arial"/>
                          <a:ea typeface="Arial"/>
                          <a:cs typeface="Arial"/>
                        </a:rPr>
                        <a:t>Total nos</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0"/>
                  </a:ext>
                </a:extLst>
              </a:tr>
              <a:tr h="880099">
                <a:tc>
                  <a:txBody>
                    <a:bodyPr/>
                    <a:lstStyle/>
                    <a:p>
                      <a:r>
                        <a:rPr sz="2500">
                          <a:latin typeface="Helvetica Neue"/>
                          <a:ea typeface="Helvetica Neue"/>
                          <a:cs typeface="Helvetica Neue"/>
                          <a:sym typeface="Helvetica Neue"/>
                        </a:rPr>
                        <a:t>Pre-1992 Russell</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6 (43%)</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8 (42%)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5 (31%)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a:latin typeface="Helvetica Neue"/>
                          <a:ea typeface="Helvetica Neue"/>
                          <a:cs typeface="Helvetica Neue"/>
                          <a:sym typeface="Helvetica Neue"/>
                        </a:rPr>
                        <a:t>19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1"/>
                  </a:ext>
                </a:extLst>
              </a:tr>
              <a:tr h="880099">
                <a:tc>
                  <a:txBody>
                    <a:bodyPr/>
                    <a:lstStyle/>
                    <a:p>
                      <a:r>
                        <a:rPr sz="2500">
                          <a:latin typeface="Helvetica Neue"/>
                          <a:ea typeface="Helvetica Neue"/>
                          <a:cs typeface="Helvetica Neue"/>
                          <a:sym typeface="Helvetica Neue"/>
                        </a:rPr>
                        <a:t>Pre-1992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5 (36%)</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5 (26%)</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2 (13%)</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r"/>
                      <a:r>
                        <a:rPr sz="2500">
                          <a:latin typeface="Helvetica Neue"/>
                          <a:ea typeface="Helvetica Neue"/>
                          <a:cs typeface="Helvetica Neue"/>
                          <a:sym typeface="Helvetica Neue"/>
                        </a:rPr>
                        <a:t>12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2"/>
                  </a:ext>
                </a:extLst>
              </a:tr>
              <a:tr h="880099">
                <a:tc>
                  <a:txBody>
                    <a:bodyPr/>
                    <a:lstStyle/>
                    <a:p>
                      <a:r>
                        <a:rPr sz="2500">
                          <a:latin typeface="Helvetica Neue"/>
                          <a:ea typeface="Helvetica Neue"/>
                          <a:cs typeface="Helvetica Neue"/>
                          <a:sym typeface="Helvetica Neue"/>
                        </a:rPr>
                        <a:t>Post-1992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3 (21%)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4 (21%)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5 (31%)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a:latin typeface="Helvetica Neue"/>
                          <a:ea typeface="Helvetica Neue"/>
                          <a:cs typeface="Helvetica Neue"/>
                          <a:sym typeface="Helvetica Neue"/>
                        </a:rPr>
                        <a:t>12</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3"/>
                  </a:ext>
                </a:extLst>
              </a:tr>
              <a:tr h="880099">
                <a:tc>
                  <a:txBody>
                    <a:bodyPr/>
                    <a:lstStyle/>
                    <a:p>
                      <a:r>
                        <a:rPr sz="2500">
                          <a:latin typeface="Helvetica Neue"/>
                          <a:ea typeface="Helvetica Neue"/>
                          <a:cs typeface="Helvetica Neue"/>
                          <a:sym typeface="Helvetica Neue"/>
                        </a:rPr>
                        <a:t>Post-2004</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indent="72000">
                        <a:defRPr sz="2500">
                          <a:latin typeface="Helvetica Neue"/>
                          <a:ea typeface="Helvetica Neue"/>
                          <a:cs typeface="Helvetica Neue"/>
                          <a:sym typeface="Helvetica Neue"/>
                        </a:defRPr>
                      </a:pPr>
                      <a:r>
                        <a:t>0 (0%)</a:t>
                      </a:r>
                      <a:r>
                        <a:rPr sz="1000"/>
                        <a:t> </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2 (11%)</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r>
                        <a:rPr sz="2500">
                          <a:latin typeface="Helvetica Neue"/>
                          <a:ea typeface="Helvetica Neue"/>
                          <a:cs typeface="Helvetica Neue"/>
                          <a:sym typeface="Helvetica Neue"/>
                        </a:rPr>
                        <a:t>4 (25%)</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tc>
                  <a:txBody>
                    <a:bodyPr/>
                    <a:lstStyle/>
                    <a:p>
                      <a:pPr algn="r"/>
                      <a:r>
                        <a:rPr sz="2500">
                          <a:latin typeface="Helvetica Neue"/>
                          <a:ea typeface="Helvetica Neue"/>
                          <a:cs typeface="Helvetica Neue"/>
                          <a:sym typeface="Helvetica Neue"/>
                        </a:rPr>
                        <a:t>6</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FFFFFF"/>
                    </a:solidFill>
                  </a:tcPr>
                </a:tc>
                <a:extLst>
                  <a:ext uri="{0D108BD9-81ED-4DB2-BD59-A6C34878D82A}">
                    <a16:rowId xmlns:a16="http://schemas.microsoft.com/office/drawing/2014/main" val="10004"/>
                  </a:ext>
                </a:extLst>
              </a:tr>
              <a:tr h="880099">
                <a:tc>
                  <a:txBody>
                    <a:bodyPr/>
                    <a:lstStyle/>
                    <a:p>
                      <a:pPr>
                        <a:defRPr sz="1000">
                          <a:latin typeface="Helvetica Neue"/>
                          <a:ea typeface="Helvetica Neue"/>
                          <a:cs typeface="Helvetica Neue"/>
                          <a:sym typeface="Helvetica Neue"/>
                        </a:defRPr>
                      </a:pPr>
                      <a:endParaRP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14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19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r>
                        <a:rPr sz="2500">
                          <a:latin typeface="Helvetica Neue"/>
                          <a:ea typeface="Helvetica Neue"/>
                          <a:cs typeface="Helvetica Neue"/>
                          <a:sym typeface="Helvetica Neue"/>
                        </a:rPr>
                        <a:t>16 (100%)</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tc>
                  <a:txBody>
                    <a:bodyPr/>
                    <a:lstStyle/>
                    <a:p>
                      <a:pPr algn="r"/>
                      <a:r>
                        <a:rPr sz="2500">
                          <a:latin typeface="Helvetica Neue"/>
                          <a:ea typeface="Helvetica Neue"/>
                          <a:cs typeface="Helvetica Neue"/>
                          <a:sym typeface="Helvetica Neue"/>
                        </a:rPr>
                        <a:t>49</a:t>
                      </a:r>
                    </a:p>
                  </a:txBody>
                  <a:tcPr marL="50800" marR="50800" marT="50800" marB="5080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E7E7E7"/>
                    </a:solidFill>
                  </a:tcPr>
                </a:tc>
                <a:extLst>
                  <a:ext uri="{0D108BD9-81ED-4DB2-BD59-A6C34878D82A}">
                    <a16:rowId xmlns:a16="http://schemas.microsoft.com/office/drawing/2014/main" val="10005"/>
                  </a:ext>
                </a:extLst>
              </a:tr>
            </a:tbl>
          </a:graphicData>
        </a:graphic>
      </p:graphicFrame>
    </p:spTree>
  </p:cSld>
  <p:clrMapOvr>
    <a:masterClrMapping/>
  </p:clrMapOvr>
  <p:transition spd="med"/>
</p:sld>
</file>

<file path=ppt/theme/theme1.xml><?xml version="1.0" encoding="utf-8"?>
<a:theme xmlns:a="http://schemas.openxmlformats.org/drawingml/2006/main" name="Light Blue">
  <a:themeElements>
    <a:clrScheme name="Light Blue">
      <a:dk1>
        <a:srgbClr val="000000"/>
      </a:dk1>
      <a:lt1>
        <a:srgbClr val="75A8B7"/>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Calibri"/>
        <a:ea typeface="Calibri"/>
        <a:cs typeface="Calibri"/>
      </a:majorFont>
      <a:minorFont>
        <a:latin typeface="Helvetica"/>
        <a:ea typeface="Helvetica"/>
        <a:cs typeface="Helvetica"/>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Light Blue">
  <a:themeElements>
    <a:clrScheme name="Light Blue">
      <a:dk1>
        <a:srgbClr val="000000"/>
      </a:dk1>
      <a:lt1>
        <a:srgbClr val="FFFFFF"/>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Calibri"/>
        <a:ea typeface="Calibri"/>
        <a:cs typeface="Calibri"/>
      </a:majorFont>
      <a:minorFont>
        <a:latin typeface="Helvetica"/>
        <a:ea typeface="Helvetica"/>
        <a:cs typeface="Helvetica"/>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TotalTime>
  <Words>1472</Words>
  <Application>Microsoft Office PowerPoint</Application>
  <PresentationFormat>On-screen Show (4:3)</PresentationFormat>
  <Paragraphs>212</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Helvetica Neue</vt:lpstr>
      <vt:lpstr>Arial</vt:lpstr>
      <vt:lpstr>Calibri</vt:lpstr>
      <vt:lpstr>Helvetica</vt:lpstr>
      <vt:lpstr>Light Blue</vt:lpstr>
      <vt:lpstr>PowerPoint Presentation</vt:lpstr>
      <vt:lpstr>Research Questions</vt:lpstr>
      <vt:lpstr>PowerPoint Presentation</vt:lpstr>
      <vt:lpstr>Progress to date</vt:lpstr>
      <vt:lpstr>Progress to date</vt:lpstr>
      <vt:lpstr>PowerPoint Presentation</vt:lpstr>
      <vt:lpstr>Findings: Categorisation of approaches to academic roles and careers</vt:lpstr>
      <vt:lpstr>Categorisation of approaches to academic roles and careers – issues arising</vt:lpstr>
      <vt:lpstr>PowerPoint Presentation</vt:lpstr>
      <vt:lpstr>PowerPoint Presentation</vt:lpstr>
      <vt:lpstr>PowerPoint Presentation</vt:lpstr>
      <vt:lpstr>PowerPoint Presentation</vt:lpstr>
      <vt:lpstr>PowerPoint Presentation</vt:lpstr>
      <vt:lpstr>Do you recognise any of these categories or behaviours in your institution? What might this mean for individuals, and would this differ between genders and disciplines? What implications might these trends have for policy and practice in an institution?  Would this differ by type of institution? How do we achieve this delicate balance of optimising individual aspirations and institutional missions in higher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Marini, Giulio</cp:lastModifiedBy>
  <cp:revision>3</cp:revision>
  <dcterms:modified xsi:type="dcterms:W3CDTF">2021-02-10T14:13:01Z</dcterms:modified>
</cp:coreProperties>
</file>