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56" r:id="rId2"/>
    <p:sldId id="257" r:id="rId3"/>
    <p:sldId id="260" r:id="rId4"/>
    <p:sldId id="261" r:id="rId5"/>
    <p:sldId id="262" r:id="rId6"/>
    <p:sldId id="263" r:id="rId7"/>
    <p:sldId id="265" r:id="rId8"/>
    <p:sldId id="266" r:id="rId9"/>
    <p:sldId id="267" r:id="rId10"/>
    <p:sldId id="270" r:id="rId11"/>
    <p:sldId id="271" r:id="rId12"/>
    <p:sldId id="269"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72" autoAdjust="0"/>
  </p:normalViewPr>
  <p:slideViewPr>
    <p:cSldViewPr>
      <p:cViewPr varScale="1">
        <p:scale>
          <a:sx n="54" d="100"/>
          <a:sy n="54" d="100"/>
        </p:scale>
        <p:origin x="1866" y="60"/>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Type of Business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Builders</c:v>
                </c:pt>
                <c:pt idx="1">
                  <c:v>Trades</c:v>
                </c:pt>
                <c:pt idx="2">
                  <c:v>Other</c:v>
                </c:pt>
              </c:strCache>
            </c:strRef>
          </c:cat>
          <c:val>
            <c:numRef>
              <c:f>Sheet1!$B$2:$B$4</c:f>
              <c:numCache>
                <c:formatCode>General</c:formatCode>
                <c:ptCount val="3"/>
                <c:pt idx="0">
                  <c:v>7</c:v>
                </c:pt>
                <c:pt idx="1">
                  <c:v>8</c:v>
                </c:pt>
                <c:pt idx="2">
                  <c:v>4</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Employees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0</c:v>
                </c:pt>
                <c:pt idx="1">
                  <c:v>1-5</c:v>
                </c:pt>
                <c:pt idx="2">
                  <c:v>6-12</c:v>
                </c:pt>
              </c:strCache>
            </c:strRef>
          </c:cat>
          <c:val>
            <c:numRef>
              <c:f>Sheet1!$B$2:$B$4</c:f>
              <c:numCache>
                <c:formatCode>General</c:formatCode>
                <c:ptCount val="3"/>
                <c:pt idx="0">
                  <c:v>9</c:v>
                </c:pt>
                <c:pt idx="1">
                  <c:v>8</c:v>
                </c:pt>
                <c:pt idx="2">
                  <c:v>2</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90C70-4415-4609-959F-5785AEB6CC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5A61376-5368-4F06-B0EB-72E81DD71FCE}">
      <dgm:prSet phldrT="[Text]"/>
      <dgm:spPr/>
      <dgm:t>
        <a:bodyPr/>
        <a:lstStyle/>
        <a:p>
          <a:r>
            <a:rPr lang="en-GB" dirty="0" smtClean="0"/>
            <a:t>Less embodied carbon</a:t>
          </a:r>
          <a:endParaRPr lang="en-GB" dirty="0"/>
        </a:p>
      </dgm:t>
    </dgm:pt>
    <dgm:pt modelId="{FC23C3CA-8C2B-49C9-9987-E1B0B62E2268}" type="parTrans" cxnId="{65E4A839-7386-4AE7-9D08-3218365F6A46}">
      <dgm:prSet/>
      <dgm:spPr/>
      <dgm:t>
        <a:bodyPr/>
        <a:lstStyle/>
        <a:p>
          <a:endParaRPr lang="en-GB"/>
        </a:p>
      </dgm:t>
    </dgm:pt>
    <dgm:pt modelId="{27C0FB20-C024-4A78-83F6-0C00D6F4AD1D}" type="sibTrans" cxnId="{65E4A839-7386-4AE7-9D08-3218365F6A46}">
      <dgm:prSet/>
      <dgm:spPr/>
      <dgm:t>
        <a:bodyPr/>
        <a:lstStyle/>
        <a:p>
          <a:endParaRPr lang="en-GB"/>
        </a:p>
      </dgm:t>
    </dgm:pt>
    <dgm:pt modelId="{FC976E5C-A786-4B87-A376-645DE61E067E}">
      <dgm:prSet phldrT="[Text]"/>
      <dgm:spPr/>
      <dgm:t>
        <a:bodyPr/>
        <a:lstStyle/>
        <a:p>
          <a:r>
            <a:rPr lang="en-GB" dirty="0" smtClean="0"/>
            <a:t>Better choice of materials, e.g.</a:t>
          </a:r>
          <a:endParaRPr lang="en-GB" dirty="0"/>
        </a:p>
      </dgm:t>
    </dgm:pt>
    <dgm:pt modelId="{8932B714-F423-4BC0-8915-6E206A6730B1}" type="parTrans" cxnId="{6F571397-58BF-407E-AEBB-7FCE08A9DA83}">
      <dgm:prSet/>
      <dgm:spPr/>
      <dgm:t>
        <a:bodyPr/>
        <a:lstStyle/>
        <a:p>
          <a:endParaRPr lang="en-GB"/>
        </a:p>
      </dgm:t>
    </dgm:pt>
    <dgm:pt modelId="{8C91B909-A761-485E-A22F-E55CCD260475}" type="sibTrans" cxnId="{6F571397-58BF-407E-AEBB-7FCE08A9DA83}">
      <dgm:prSet/>
      <dgm:spPr/>
      <dgm:t>
        <a:bodyPr/>
        <a:lstStyle/>
        <a:p>
          <a:endParaRPr lang="en-GB"/>
        </a:p>
      </dgm:t>
    </dgm:pt>
    <dgm:pt modelId="{B37153AE-A62F-4242-A6F7-1969F1E94621}">
      <dgm:prSet phldrT="[Text]"/>
      <dgm:spPr/>
      <dgm:t>
        <a:bodyPr/>
        <a:lstStyle/>
        <a:p>
          <a:r>
            <a:rPr lang="en-GB" dirty="0" smtClean="0"/>
            <a:t>Less energy in use</a:t>
          </a:r>
          <a:endParaRPr lang="en-GB" dirty="0"/>
        </a:p>
      </dgm:t>
    </dgm:pt>
    <dgm:pt modelId="{7E47DC1F-7C8C-43D7-BAC3-AC7E02FACB1C}" type="parTrans" cxnId="{111CE1F2-B61F-4557-865A-A9B4EC31B241}">
      <dgm:prSet/>
      <dgm:spPr/>
      <dgm:t>
        <a:bodyPr/>
        <a:lstStyle/>
        <a:p>
          <a:endParaRPr lang="en-GB"/>
        </a:p>
      </dgm:t>
    </dgm:pt>
    <dgm:pt modelId="{E916D644-BC7E-4DAF-AA45-FFE67260EA12}" type="sibTrans" cxnId="{111CE1F2-B61F-4557-865A-A9B4EC31B241}">
      <dgm:prSet/>
      <dgm:spPr/>
      <dgm:t>
        <a:bodyPr/>
        <a:lstStyle/>
        <a:p>
          <a:endParaRPr lang="en-GB"/>
        </a:p>
      </dgm:t>
    </dgm:pt>
    <dgm:pt modelId="{F3B5E208-89DB-4F47-A17E-EAE7D03883E6}">
      <dgm:prSet phldrT="[Text]"/>
      <dgm:spPr/>
      <dgm:t>
        <a:bodyPr/>
        <a:lstStyle/>
        <a:p>
          <a:r>
            <a:rPr lang="en-GB" dirty="0" smtClean="0"/>
            <a:t>Better insulation</a:t>
          </a:r>
          <a:endParaRPr lang="en-GB" dirty="0"/>
        </a:p>
      </dgm:t>
    </dgm:pt>
    <dgm:pt modelId="{6F950021-9ED2-47D0-9C32-30F17A6E2E84}" type="parTrans" cxnId="{30D31AEF-4A18-47CC-A197-B6F6214520DD}">
      <dgm:prSet/>
      <dgm:spPr/>
      <dgm:t>
        <a:bodyPr/>
        <a:lstStyle/>
        <a:p>
          <a:endParaRPr lang="en-GB"/>
        </a:p>
      </dgm:t>
    </dgm:pt>
    <dgm:pt modelId="{887EB562-D4F2-4888-A24E-057139C7CA23}" type="sibTrans" cxnId="{30D31AEF-4A18-47CC-A197-B6F6214520DD}">
      <dgm:prSet/>
      <dgm:spPr/>
      <dgm:t>
        <a:bodyPr/>
        <a:lstStyle/>
        <a:p>
          <a:endParaRPr lang="en-GB"/>
        </a:p>
      </dgm:t>
    </dgm:pt>
    <dgm:pt modelId="{9ADD958F-1BAF-4903-BCCD-EA8DA93167DD}">
      <dgm:prSet phldrT="[Text]"/>
      <dgm:spPr/>
      <dgm:t>
        <a:bodyPr/>
        <a:lstStyle/>
        <a:p>
          <a:r>
            <a:rPr lang="en-GB" dirty="0" smtClean="0"/>
            <a:t>Timber-based</a:t>
          </a:r>
          <a:endParaRPr lang="en-GB" dirty="0"/>
        </a:p>
      </dgm:t>
    </dgm:pt>
    <dgm:pt modelId="{04E63A27-3C8A-4FAA-B509-13DBF062B645}" type="parTrans" cxnId="{462F66D6-145F-4802-A46E-D1E1D6688C11}">
      <dgm:prSet/>
      <dgm:spPr/>
      <dgm:t>
        <a:bodyPr/>
        <a:lstStyle/>
        <a:p>
          <a:endParaRPr lang="en-GB"/>
        </a:p>
      </dgm:t>
    </dgm:pt>
    <dgm:pt modelId="{95F06995-AA0F-4CA9-B81E-358C3CC78CAF}" type="sibTrans" cxnId="{462F66D6-145F-4802-A46E-D1E1D6688C11}">
      <dgm:prSet/>
      <dgm:spPr/>
      <dgm:t>
        <a:bodyPr/>
        <a:lstStyle/>
        <a:p>
          <a:endParaRPr lang="en-GB"/>
        </a:p>
      </dgm:t>
    </dgm:pt>
    <dgm:pt modelId="{48D22BD8-F9E8-48EB-98E1-B80F57796741}">
      <dgm:prSet phldrT="[Text]"/>
      <dgm:spPr/>
      <dgm:t>
        <a:bodyPr/>
        <a:lstStyle/>
        <a:p>
          <a:r>
            <a:rPr lang="en-GB" dirty="0" smtClean="0"/>
            <a:t>Re-cycled metals</a:t>
          </a:r>
          <a:endParaRPr lang="en-GB" dirty="0"/>
        </a:p>
      </dgm:t>
    </dgm:pt>
    <dgm:pt modelId="{83863458-8649-4D5E-A6C1-6BF3E71DF54A}" type="parTrans" cxnId="{76171D71-AD1B-45E9-8341-DFE8DF8CFE41}">
      <dgm:prSet/>
      <dgm:spPr/>
      <dgm:t>
        <a:bodyPr/>
        <a:lstStyle/>
        <a:p>
          <a:endParaRPr lang="en-GB"/>
        </a:p>
      </dgm:t>
    </dgm:pt>
    <dgm:pt modelId="{ABD90538-F956-40F2-8FEC-FBF651777BBD}" type="sibTrans" cxnId="{76171D71-AD1B-45E9-8341-DFE8DF8CFE41}">
      <dgm:prSet/>
      <dgm:spPr/>
      <dgm:t>
        <a:bodyPr/>
        <a:lstStyle/>
        <a:p>
          <a:endParaRPr lang="en-GB"/>
        </a:p>
      </dgm:t>
    </dgm:pt>
    <dgm:pt modelId="{87FEFC0A-F295-4FDD-AA02-F10D509A326C}">
      <dgm:prSet phldrT="[Text]"/>
      <dgm:spPr/>
      <dgm:t>
        <a:bodyPr/>
        <a:lstStyle/>
        <a:p>
          <a:r>
            <a:rPr lang="en-GB" dirty="0" smtClean="0"/>
            <a:t>Ethical / local sources</a:t>
          </a:r>
          <a:endParaRPr lang="en-GB" dirty="0"/>
        </a:p>
      </dgm:t>
    </dgm:pt>
    <dgm:pt modelId="{64767015-0731-4D26-9C7F-DBE6D5B18C6E}" type="parTrans" cxnId="{766C6BEB-0D1A-4CEA-8DBC-D9756F733FC4}">
      <dgm:prSet/>
      <dgm:spPr/>
      <dgm:t>
        <a:bodyPr/>
        <a:lstStyle/>
        <a:p>
          <a:endParaRPr lang="en-GB"/>
        </a:p>
      </dgm:t>
    </dgm:pt>
    <dgm:pt modelId="{BE23AEA5-78C8-44C0-BD3C-C66B5194D446}" type="sibTrans" cxnId="{766C6BEB-0D1A-4CEA-8DBC-D9756F733FC4}">
      <dgm:prSet/>
      <dgm:spPr/>
      <dgm:t>
        <a:bodyPr/>
        <a:lstStyle/>
        <a:p>
          <a:endParaRPr lang="en-GB"/>
        </a:p>
      </dgm:t>
    </dgm:pt>
    <dgm:pt modelId="{AEEB7E80-75AB-411E-A486-331AE3641C37}">
      <dgm:prSet phldrT="[Text]"/>
      <dgm:spPr/>
      <dgm:t>
        <a:bodyPr/>
        <a:lstStyle/>
        <a:p>
          <a:r>
            <a:rPr lang="en-GB" dirty="0" smtClean="0"/>
            <a:t>Better air-tightness</a:t>
          </a:r>
          <a:endParaRPr lang="en-GB" dirty="0"/>
        </a:p>
      </dgm:t>
    </dgm:pt>
    <dgm:pt modelId="{AC1F6512-7F8F-4F31-830E-2A03F908F886}" type="parTrans" cxnId="{A191EFAB-79F2-4401-919A-9D2CB8D7D031}">
      <dgm:prSet/>
      <dgm:spPr/>
      <dgm:t>
        <a:bodyPr/>
        <a:lstStyle/>
        <a:p>
          <a:endParaRPr lang="en-GB"/>
        </a:p>
      </dgm:t>
    </dgm:pt>
    <dgm:pt modelId="{DAA30185-27BB-488B-9C9F-D3F0DAEDEE6D}" type="sibTrans" cxnId="{A191EFAB-79F2-4401-919A-9D2CB8D7D031}">
      <dgm:prSet/>
      <dgm:spPr/>
      <dgm:t>
        <a:bodyPr/>
        <a:lstStyle/>
        <a:p>
          <a:endParaRPr lang="en-GB"/>
        </a:p>
      </dgm:t>
    </dgm:pt>
    <dgm:pt modelId="{8FCA0068-5B35-4F4B-913C-5A48B6A92971}" type="pres">
      <dgm:prSet presAssocID="{30690C70-4415-4609-959F-5785AEB6CCE8}" presName="Name0" presStyleCnt="0">
        <dgm:presLayoutVars>
          <dgm:dir/>
          <dgm:animLvl val="lvl"/>
          <dgm:resizeHandles val="exact"/>
        </dgm:presLayoutVars>
      </dgm:prSet>
      <dgm:spPr/>
      <dgm:t>
        <a:bodyPr/>
        <a:lstStyle/>
        <a:p>
          <a:endParaRPr lang="en-GB"/>
        </a:p>
      </dgm:t>
    </dgm:pt>
    <dgm:pt modelId="{7373D480-B1B1-485A-A4B9-6B4A921C5336}" type="pres">
      <dgm:prSet presAssocID="{35A61376-5368-4F06-B0EB-72E81DD71FCE}" presName="composite" presStyleCnt="0"/>
      <dgm:spPr/>
    </dgm:pt>
    <dgm:pt modelId="{2DF84336-A849-4E6E-A753-0DA7691D9E9F}" type="pres">
      <dgm:prSet presAssocID="{35A61376-5368-4F06-B0EB-72E81DD71FCE}" presName="parTx" presStyleLbl="alignNode1" presStyleIdx="0" presStyleCnt="2">
        <dgm:presLayoutVars>
          <dgm:chMax val="0"/>
          <dgm:chPref val="0"/>
          <dgm:bulletEnabled val="1"/>
        </dgm:presLayoutVars>
      </dgm:prSet>
      <dgm:spPr/>
      <dgm:t>
        <a:bodyPr/>
        <a:lstStyle/>
        <a:p>
          <a:endParaRPr lang="en-GB"/>
        </a:p>
      </dgm:t>
    </dgm:pt>
    <dgm:pt modelId="{D3373C97-8EC4-4313-864F-F56E7369DCFD}" type="pres">
      <dgm:prSet presAssocID="{35A61376-5368-4F06-B0EB-72E81DD71FCE}" presName="desTx" presStyleLbl="alignAccFollowNode1" presStyleIdx="0" presStyleCnt="2">
        <dgm:presLayoutVars>
          <dgm:bulletEnabled val="1"/>
        </dgm:presLayoutVars>
      </dgm:prSet>
      <dgm:spPr/>
      <dgm:t>
        <a:bodyPr/>
        <a:lstStyle/>
        <a:p>
          <a:endParaRPr lang="en-GB"/>
        </a:p>
      </dgm:t>
    </dgm:pt>
    <dgm:pt modelId="{D795C3F3-B822-498D-AA01-07C0712A2EE6}" type="pres">
      <dgm:prSet presAssocID="{27C0FB20-C024-4A78-83F6-0C00D6F4AD1D}" presName="space" presStyleCnt="0"/>
      <dgm:spPr/>
    </dgm:pt>
    <dgm:pt modelId="{90BE81A6-B0C0-4465-A5E7-7D555F78E9FA}" type="pres">
      <dgm:prSet presAssocID="{B37153AE-A62F-4242-A6F7-1969F1E94621}" presName="composite" presStyleCnt="0"/>
      <dgm:spPr/>
    </dgm:pt>
    <dgm:pt modelId="{FFA98D6E-4C4F-430D-ACAA-29DF50771741}" type="pres">
      <dgm:prSet presAssocID="{B37153AE-A62F-4242-A6F7-1969F1E94621}" presName="parTx" presStyleLbl="alignNode1" presStyleIdx="1" presStyleCnt="2">
        <dgm:presLayoutVars>
          <dgm:chMax val="0"/>
          <dgm:chPref val="0"/>
          <dgm:bulletEnabled val="1"/>
        </dgm:presLayoutVars>
      </dgm:prSet>
      <dgm:spPr/>
      <dgm:t>
        <a:bodyPr/>
        <a:lstStyle/>
        <a:p>
          <a:endParaRPr lang="en-GB"/>
        </a:p>
      </dgm:t>
    </dgm:pt>
    <dgm:pt modelId="{3A3B488E-A82B-4D8A-B8A4-D577506E1516}" type="pres">
      <dgm:prSet presAssocID="{B37153AE-A62F-4242-A6F7-1969F1E94621}" presName="desTx" presStyleLbl="alignAccFollowNode1" presStyleIdx="1" presStyleCnt="2">
        <dgm:presLayoutVars>
          <dgm:bulletEnabled val="1"/>
        </dgm:presLayoutVars>
      </dgm:prSet>
      <dgm:spPr/>
      <dgm:t>
        <a:bodyPr/>
        <a:lstStyle/>
        <a:p>
          <a:endParaRPr lang="en-GB"/>
        </a:p>
      </dgm:t>
    </dgm:pt>
  </dgm:ptLst>
  <dgm:cxnLst>
    <dgm:cxn modelId="{793DEC7A-A006-4E34-9B63-3729587EDEA4}" type="presOf" srcId="{FC976E5C-A786-4B87-A376-645DE61E067E}" destId="{D3373C97-8EC4-4313-864F-F56E7369DCFD}" srcOrd="0" destOrd="0" presId="urn:microsoft.com/office/officeart/2005/8/layout/hList1"/>
    <dgm:cxn modelId="{2BFEDA99-E454-43FB-9A55-0A47395C8312}" type="presOf" srcId="{9ADD958F-1BAF-4903-BCCD-EA8DA93167DD}" destId="{D3373C97-8EC4-4313-864F-F56E7369DCFD}" srcOrd="0" destOrd="1" presId="urn:microsoft.com/office/officeart/2005/8/layout/hList1"/>
    <dgm:cxn modelId="{30D31AEF-4A18-47CC-A197-B6F6214520DD}" srcId="{B37153AE-A62F-4242-A6F7-1969F1E94621}" destId="{F3B5E208-89DB-4F47-A17E-EAE7D03883E6}" srcOrd="0" destOrd="0" parTransId="{6F950021-9ED2-47D0-9C32-30F17A6E2E84}" sibTransId="{887EB562-D4F2-4888-A24E-057139C7CA23}"/>
    <dgm:cxn modelId="{6F571397-58BF-407E-AEBB-7FCE08A9DA83}" srcId="{35A61376-5368-4F06-B0EB-72E81DD71FCE}" destId="{FC976E5C-A786-4B87-A376-645DE61E067E}" srcOrd="0" destOrd="0" parTransId="{8932B714-F423-4BC0-8915-6E206A6730B1}" sibTransId="{8C91B909-A761-485E-A22F-E55CCD260475}"/>
    <dgm:cxn modelId="{4AC50F60-EB77-4FC3-86BF-EC1E89C6ED11}" type="presOf" srcId="{B37153AE-A62F-4242-A6F7-1969F1E94621}" destId="{FFA98D6E-4C4F-430D-ACAA-29DF50771741}" srcOrd="0" destOrd="0" presId="urn:microsoft.com/office/officeart/2005/8/layout/hList1"/>
    <dgm:cxn modelId="{6DAC6C93-CEAA-42B4-98EC-8F3957754C64}" type="presOf" srcId="{87FEFC0A-F295-4FDD-AA02-F10D509A326C}" destId="{D3373C97-8EC4-4313-864F-F56E7369DCFD}" srcOrd="0" destOrd="3" presId="urn:microsoft.com/office/officeart/2005/8/layout/hList1"/>
    <dgm:cxn modelId="{A191EFAB-79F2-4401-919A-9D2CB8D7D031}" srcId="{B37153AE-A62F-4242-A6F7-1969F1E94621}" destId="{AEEB7E80-75AB-411E-A486-331AE3641C37}" srcOrd="1" destOrd="0" parTransId="{AC1F6512-7F8F-4F31-830E-2A03F908F886}" sibTransId="{DAA30185-27BB-488B-9C9F-D3F0DAEDEE6D}"/>
    <dgm:cxn modelId="{76171D71-AD1B-45E9-8341-DFE8DF8CFE41}" srcId="{FC976E5C-A786-4B87-A376-645DE61E067E}" destId="{48D22BD8-F9E8-48EB-98E1-B80F57796741}" srcOrd="1" destOrd="0" parTransId="{83863458-8649-4D5E-A6C1-6BF3E71DF54A}" sibTransId="{ABD90538-F956-40F2-8FEC-FBF651777BBD}"/>
    <dgm:cxn modelId="{FCD770C6-31F9-4E84-B703-8D2A25DACD55}" type="presOf" srcId="{F3B5E208-89DB-4F47-A17E-EAE7D03883E6}" destId="{3A3B488E-A82B-4D8A-B8A4-D577506E1516}" srcOrd="0" destOrd="0" presId="urn:microsoft.com/office/officeart/2005/8/layout/hList1"/>
    <dgm:cxn modelId="{766C6BEB-0D1A-4CEA-8DBC-D9756F733FC4}" srcId="{FC976E5C-A786-4B87-A376-645DE61E067E}" destId="{87FEFC0A-F295-4FDD-AA02-F10D509A326C}" srcOrd="2" destOrd="0" parTransId="{64767015-0731-4D26-9C7F-DBE6D5B18C6E}" sibTransId="{BE23AEA5-78C8-44C0-BD3C-C66B5194D446}"/>
    <dgm:cxn modelId="{462F66D6-145F-4802-A46E-D1E1D6688C11}" srcId="{FC976E5C-A786-4B87-A376-645DE61E067E}" destId="{9ADD958F-1BAF-4903-BCCD-EA8DA93167DD}" srcOrd="0" destOrd="0" parTransId="{04E63A27-3C8A-4FAA-B509-13DBF062B645}" sibTransId="{95F06995-AA0F-4CA9-B81E-358C3CC78CAF}"/>
    <dgm:cxn modelId="{111CE1F2-B61F-4557-865A-A9B4EC31B241}" srcId="{30690C70-4415-4609-959F-5785AEB6CCE8}" destId="{B37153AE-A62F-4242-A6F7-1969F1E94621}" srcOrd="1" destOrd="0" parTransId="{7E47DC1F-7C8C-43D7-BAC3-AC7E02FACB1C}" sibTransId="{E916D644-BC7E-4DAF-AA45-FFE67260EA12}"/>
    <dgm:cxn modelId="{8B1E3C44-2526-4B03-A313-DC665AFB8C03}" type="presOf" srcId="{30690C70-4415-4609-959F-5785AEB6CCE8}" destId="{8FCA0068-5B35-4F4B-913C-5A48B6A92971}" srcOrd="0" destOrd="0" presId="urn:microsoft.com/office/officeart/2005/8/layout/hList1"/>
    <dgm:cxn modelId="{C7C9C3B6-33D3-4AE9-91B5-0B6B3DF60A6A}" type="presOf" srcId="{35A61376-5368-4F06-B0EB-72E81DD71FCE}" destId="{2DF84336-A849-4E6E-A753-0DA7691D9E9F}" srcOrd="0" destOrd="0" presId="urn:microsoft.com/office/officeart/2005/8/layout/hList1"/>
    <dgm:cxn modelId="{6D6D6E5C-CCBB-42AC-9FC7-AB1E01C1E485}" type="presOf" srcId="{AEEB7E80-75AB-411E-A486-331AE3641C37}" destId="{3A3B488E-A82B-4D8A-B8A4-D577506E1516}" srcOrd="0" destOrd="1" presId="urn:microsoft.com/office/officeart/2005/8/layout/hList1"/>
    <dgm:cxn modelId="{95FD5481-6463-416F-80E0-38FBB702A0D6}" type="presOf" srcId="{48D22BD8-F9E8-48EB-98E1-B80F57796741}" destId="{D3373C97-8EC4-4313-864F-F56E7369DCFD}" srcOrd="0" destOrd="2" presId="urn:microsoft.com/office/officeart/2005/8/layout/hList1"/>
    <dgm:cxn modelId="{65E4A839-7386-4AE7-9D08-3218365F6A46}" srcId="{30690C70-4415-4609-959F-5785AEB6CCE8}" destId="{35A61376-5368-4F06-B0EB-72E81DD71FCE}" srcOrd="0" destOrd="0" parTransId="{FC23C3CA-8C2B-49C9-9987-E1B0B62E2268}" sibTransId="{27C0FB20-C024-4A78-83F6-0C00D6F4AD1D}"/>
    <dgm:cxn modelId="{94A9648A-736C-4173-985C-E8B571E70218}" type="presParOf" srcId="{8FCA0068-5B35-4F4B-913C-5A48B6A92971}" destId="{7373D480-B1B1-485A-A4B9-6B4A921C5336}" srcOrd="0" destOrd="0" presId="urn:microsoft.com/office/officeart/2005/8/layout/hList1"/>
    <dgm:cxn modelId="{19C07770-3610-4F14-AD85-B1CEC8C2623E}" type="presParOf" srcId="{7373D480-B1B1-485A-A4B9-6B4A921C5336}" destId="{2DF84336-A849-4E6E-A753-0DA7691D9E9F}" srcOrd="0" destOrd="0" presId="urn:microsoft.com/office/officeart/2005/8/layout/hList1"/>
    <dgm:cxn modelId="{9A2FBA6B-55CF-4C6D-B0EE-8B31563EDBD2}" type="presParOf" srcId="{7373D480-B1B1-485A-A4B9-6B4A921C5336}" destId="{D3373C97-8EC4-4313-864F-F56E7369DCFD}" srcOrd="1" destOrd="0" presId="urn:microsoft.com/office/officeart/2005/8/layout/hList1"/>
    <dgm:cxn modelId="{F63FCAA8-15EF-4F45-AE44-C512CAC9265A}" type="presParOf" srcId="{8FCA0068-5B35-4F4B-913C-5A48B6A92971}" destId="{D795C3F3-B822-498D-AA01-07C0712A2EE6}" srcOrd="1" destOrd="0" presId="urn:microsoft.com/office/officeart/2005/8/layout/hList1"/>
    <dgm:cxn modelId="{DFEE44AE-E012-477B-80B3-2DC4BCDE0BBA}" type="presParOf" srcId="{8FCA0068-5B35-4F4B-913C-5A48B6A92971}" destId="{90BE81A6-B0C0-4465-A5E7-7D555F78E9FA}" srcOrd="2" destOrd="0" presId="urn:microsoft.com/office/officeart/2005/8/layout/hList1"/>
    <dgm:cxn modelId="{E5FF2152-19E1-4893-BF83-7790F7B63589}" type="presParOf" srcId="{90BE81A6-B0C0-4465-A5E7-7D555F78E9FA}" destId="{FFA98D6E-4C4F-430D-ACAA-29DF50771741}" srcOrd="0" destOrd="0" presId="urn:microsoft.com/office/officeart/2005/8/layout/hList1"/>
    <dgm:cxn modelId="{A5284F56-180B-459D-9C8E-E7FE2ADFDEBE}" type="presParOf" srcId="{90BE81A6-B0C0-4465-A5E7-7D555F78E9FA}" destId="{3A3B488E-A82B-4D8A-B8A4-D577506E15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84336-A849-4E6E-A753-0DA7691D9E9F}">
      <dsp:nvSpPr>
        <dsp:cNvPr id="0" name=""/>
        <dsp:cNvSpPr/>
      </dsp:nvSpPr>
      <dsp:spPr>
        <a:xfrm>
          <a:off x="41" y="155491"/>
          <a:ext cx="3967227" cy="1044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t>Less embodied carbon</a:t>
          </a:r>
          <a:endParaRPr lang="en-GB" sz="3000" kern="1200" dirty="0"/>
        </a:p>
      </dsp:txBody>
      <dsp:txXfrm>
        <a:off x="41" y="155491"/>
        <a:ext cx="3967227" cy="1044722"/>
      </dsp:txXfrm>
    </dsp:sp>
    <dsp:sp modelId="{D3373C97-8EC4-4313-864F-F56E7369DCFD}">
      <dsp:nvSpPr>
        <dsp:cNvPr id="0" name=""/>
        <dsp:cNvSpPr/>
      </dsp:nvSpPr>
      <dsp:spPr>
        <a:xfrm>
          <a:off x="41" y="1200213"/>
          <a:ext cx="3967227"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GB" sz="3000" kern="1200" dirty="0" smtClean="0"/>
            <a:t>Better choice of materials, e.g.</a:t>
          </a:r>
          <a:endParaRPr lang="en-GB" sz="3000" kern="1200" dirty="0"/>
        </a:p>
        <a:p>
          <a:pPr marL="571500" lvl="2" indent="-285750" algn="l" defTabSz="1333500">
            <a:lnSpc>
              <a:spcPct val="90000"/>
            </a:lnSpc>
            <a:spcBef>
              <a:spcPct val="0"/>
            </a:spcBef>
            <a:spcAft>
              <a:spcPct val="15000"/>
            </a:spcAft>
            <a:buChar char="••"/>
          </a:pPr>
          <a:r>
            <a:rPr lang="en-GB" sz="3000" kern="1200" dirty="0" smtClean="0"/>
            <a:t>Timber-based</a:t>
          </a:r>
          <a:endParaRPr lang="en-GB" sz="3000" kern="1200" dirty="0"/>
        </a:p>
        <a:p>
          <a:pPr marL="571500" lvl="2" indent="-285750" algn="l" defTabSz="1333500">
            <a:lnSpc>
              <a:spcPct val="90000"/>
            </a:lnSpc>
            <a:spcBef>
              <a:spcPct val="0"/>
            </a:spcBef>
            <a:spcAft>
              <a:spcPct val="15000"/>
            </a:spcAft>
            <a:buChar char="••"/>
          </a:pPr>
          <a:r>
            <a:rPr lang="en-GB" sz="3000" kern="1200" dirty="0" smtClean="0"/>
            <a:t>Re-cycled metals</a:t>
          </a:r>
          <a:endParaRPr lang="en-GB" sz="3000" kern="1200" dirty="0"/>
        </a:p>
        <a:p>
          <a:pPr marL="571500" lvl="2" indent="-285750" algn="l" defTabSz="1333500">
            <a:lnSpc>
              <a:spcPct val="90000"/>
            </a:lnSpc>
            <a:spcBef>
              <a:spcPct val="0"/>
            </a:spcBef>
            <a:spcAft>
              <a:spcPct val="15000"/>
            </a:spcAft>
            <a:buChar char="••"/>
          </a:pPr>
          <a:r>
            <a:rPr lang="en-GB" sz="3000" kern="1200" dirty="0" smtClean="0"/>
            <a:t>Ethical / local sources</a:t>
          </a:r>
          <a:endParaRPr lang="en-GB" sz="3000" kern="1200" dirty="0"/>
        </a:p>
      </dsp:txBody>
      <dsp:txXfrm>
        <a:off x="41" y="1200213"/>
        <a:ext cx="3967227" cy="2964600"/>
      </dsp:txXfrm>
    </dsp:sp>
    <dsp:sp modelId="{FFA98D6E-4C4F-430D-ACAA-29DF50771741}">
      <dsp:nvSpPr>
        <dsp:cNvPr id="0" name=""/>
        <dsp:cNvSpPr/>
      </dsp:nvSpPr>
      <dsp:spPr>
        <a:xfrm>
          <a:off x="4522680" y="155491"/>
          <a:ext cx="3967227" cy="1044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t>Less energy in use</a:t>
          </a:r>
          <a:endParaRPr lang="en-GB" sz="3000" kern="1200" dirty="0"/>
        </a:p>
      </dsp:txBody>
      <dsp:txXfrm>
        <a:off x="4522680" y="155491"/>
        <a:ext cx="3967227" cy="1044722"/>
      </dsp:txXfrm>
    </dsp:sp>
    <dsp:sp modelId="{3A3B488E-A82B-4D8A-B8A4-D577506E1516}">
      <dsp:nvSpPr>
        <dsp:cNvPr id="0" name=""/>
        <dsp:cNvSpPr/>
      </dsp:nvSpPr>
      <dsp:spPr>
        <a:xfrm>
          <a:off x="4522680" y="1200213"/>
          <a:ext cx="3967227"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GB" sz="3000" kern="1200" dirty="0" smtClean="0"/>
            <a:t>Better insulation</a:t>
          </a:r>
          <a:endParaRPr lang="en-GB" sz="3000" kern="1200" dirty="0"/>
        </a:p>
        <a:p>
          <a:pPr marL="285750" lvl="1" indent="-285750" algn="l" defTabSz="1333500">
            <a:lnSpc>
              <a:spcPct val="90000"/>
            </a:lnSpc>
            <a:spcBef>
              <a:spcPct val="0"/>
            </a:spcBef>
            <a:spcAft>
              <a:spcPct val="15000"/>
            </a:spcAft>
            <a:buChar char="••"/>
          </a:pPr>
          <a:r>
            <a:rPr lang="en-GB" sz="3000" kern="1200" dirty="0" smtClean="0"/>
            <a:t>Better air-tightness</a:t>
          </a:r>
          <a:endParaRPr lang="en-GB" sz="3000" kern="1200" dirty="0"/>
        </a:p>
      </dsp:txBody>
      <dsp:txXfrm>
        <a:off x="4522680" y="1200213"/>
        <a:ext cx="3967227" cy="29646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9903A93-153C-40F7-A7BD-2D11AC4FA394}" type="datetimeFigureOut">
              <a:rPr lang="en-GB"/>
              <a:pPr>
                <a:defRPr/>
              </a:pPr>
              <a:t>24/06/2016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D68C45E6-BF00-4B73-990F-68899B66A81B}" type="slidenum">
              <a:rPr lang="en-GB"/>
              <a:pPr>
                <a:defRPr/>
              </a:pPr>
              <a:t>‹#›</a:t>
            </a:fld>
            <a:endParaRPr lang="en-GB"/>
          </a:p>
        </p:txBody>
      </p:sp>
    </p:spTree>
    <p:extLst>
      <p:ext uri="{BB962C8B-B14F-4D97-AF65-F5344CB8AC3E}">
        <p14:creationId xmlns:p14="http://schemas.microsoft.com/office/powerpoint/2010/main" val="2995732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17E45C-5659-454D-B523-78DFCFAA7699}" type="slidenum">
              <a:rPr lang="en-GB" altLang="en-US" smtClean="0"/>
              <a:pPr/>
              <a:t>2</a:t>
            </a:fld>
            <a:endParaRPr lang="en-GB" altLang="en-US" smtClean="0"/>
          </a:p>
        </p:txBody>
      </p:sp>
    </p:spTree>
    <p:extLst>
      <p:ext uri="{BB962C8B-B14F-4D97-AF65-F5344CB8AC3E}">
        <p14:creationId xmlns:p14="http://schemas.microsoft.com/office/powerpoint/2010/main" val="370297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 perceived ‘negative’ focus / </a:t>
            </a:r>
          </a:p>
          <a:p>
            <a:r>
              <a:rPr lang="en-GB" altLang="en-US" smtClean="0"/>
              <a:t>Individual level </a:t>
            </a:r>
          </a:p>
          <a:p>
            <a:r>
              <a:rPr lang="en-GB" altLang="en-US" smtClean="0"/>
              <a:t>Amongst other things </a:t>
            </a:r>
          </a:p>
          <a:p>
            <a:r>
              <a:rPr lang="en-GB" altLang="en-US" smtClean="0"/>
              <a:t>’, e.g. strengths and virtues </a:t>
            </a:r>
          </a:p>
          <a:p>
            <a:endParaRPr lang="en-GB" altLang="en-US" smtClean="0"/>
          </a:p>
          <a:p>
            <a:r>
              <a:rPr lang="en-GB" altLang="en-US" smtClean="0"/>
              <a:t>Inspired by this approach. Tried to use the tools in the construction setting.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71EC78-95A3-4483-AA1D-946CB50F914C}" type="slidenum">
              <a:rPr lang="en-GB" altLang="en-US" smtClean="0"/>
              <a:pPr/>
              <a:t>5</a:t>
            </a:fld>
            <a:endParaRPr lang="en-GB" altLang="en-US" smtClean="0"/>
          </a:p>
        </p:txBody>
      </p:sp>
    </p:spTree>
    <p:extLst>
      <p:ext uri="{BB962C8B-B14F-4D97-AF65-F5344CB8AC3E}">
        <p14:creationId xmlns:p14="http://schemas.microsoft.com/office/powerpoint/2010/main" val="175839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Builders 7, trades 8, other 4</a:t>
            </a:r>
          </a:p>
          <a:p>
            <a:r>
              <a:rPr lang="en-GB" altLang="en-US" smtClean="0"/>
              <a:t>0 employees 9, 1-5 8, 6-12 2</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09378D-3D12-4A3E-85F1-892BF89B5A97}" type="slidenum">
              <a:rPr lang="en-GB" altLang="en-US" smtClean="0"/>
              <a:pPr/>
              <a:t>6</a:t>
            </a:fld>
            <a:endParaRPr lang="en-GB" altLang="en-US" smtClean="0"/>
          </a:p>
        </p:txBody>
      </p:sp>
    </p:spTree>
    <p:extLst>
      <p:ext uri="{BB962C8B-B14F-4D97-AF65-F5344CB8AC3E}">
        <p14:creationId xmlns:p14="http://schemas.microsoft.com/office/powerpoint/2010/main" val="282482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Half of Ps mentioned enjoying the challenge of their job.: here referring to learning, to being more capable than others, doing the impossible, surmounting technical difficulties. Fits with concepts such as flow in positive psychology. [Development??]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4D7C9F-D84D-46E7-81CE-0241CBE95295}" type="slidenum">
              <a:rPr lang="en-GB" altLang="en-US" smtClean="0"/>
              <a:pPr/>
              <a:t>8</a:t>
            </a:fld>
            <a:endParaRPr lang="en-GB" altLang="en-US" smtClean="0"/>
          </a:p>
        </p:txBody>
      </p:sp>
    </p:spTree>
    <p:extLst>
      <p:ext uri="{BB962C8B-B14F-4D97-AF65-F5344CB8AC3E}">
        <p14:creationId xmlns:p14="http://schemas.microsoft.com/office/powerpoint/2010/main" val="297843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Almost all talked about the quality of work. We have to consider that social desirability was in play but many of the responses appeared authentic. A nice example here from a bricklayer who couldn’t even bear the thought of having done a messy job. </a:t>
            </a:r>
          </a:p>
          <a:p>
            <a:endParaRPr lang="en-GB" altLang="en-US" smtClean="0"/>
          </a:p>
          <a:p>
            <a:r>
              <a:rPr lang="en-GB" altLang="en-US" smtClean="0"/>
              <a:t>There are strengths there that can be used ot take forward the aim of sustainable construction.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48D766-8053-46BE-B22D-1E7F900A08F7}" type="slidenum">
              <a:rPr lang="en-GB" altLang="en-US" smtClean="0"/>
              <a:pPr/>
              <a:t>9</a:t>
            </a:fld>
            <a:endParaRPr lang="en-GB" altLang="en-US" smtClean="0"/>
          </a:p>
        </p:txBody>
      </p:sp>
    </p:spTree>
    <p:extLst>
      <p:ext uri="{BB962C8B-B14F-4D97-AF65-F5344CB8AC3E}">
        <p14:creationId xmlns:p14="http://schemas.microsoft.com/office/powerpoint/2010/main" val="204022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So our findings show that there are multiple positive strengths </a:t>
            </a:r>
            <a:r>
              <a:rPr lang="en-GB" sz="1200" kern="1200" dirty="0" smtClean="0">
                <a:solidFill>
                  <a:schemeClr val="tx1"/>
                </a:solidFill>
                <a:effectLst/>
                <a:latin typeface="+mn-lt"/>
                <a:ea typeface="+mn-ea"/>
                <a:cs typeface="+mn-cs"/>
              </a:rPr>
              <a:t>and motivations which </a:t>
            </a:r>
            <a:r>
              <a:rPr lang="en-GB" sz="1200" kern="1200" dirty="0" smtClean="0">
                <a:solidFill>
                  <a:schemeClr val="tx1"/>
                </a:solidFill>
                <a:effectLst/>
                <a:latin typeface="+mn-lt"/>
                <a:ea typeface="+mn-ea"/>
                <a:cs typeface="+mn-cs"/>
              </a:rPr>
              <a:t>these small builders and tradesmen brought to their work. And we propose that these strengths can align with sustainability principles A few examples: </a:t>
            </a:r>
          </a:p>
          <a:p>
            <a:pPr lvl="0"/>
            <a:r>
              <a:rPr lang="en-GB" sz="1200" kern="1200" dirty="0" smtClean="0">
                <a:solidFill>
                  <a:schemeClr val="tx1"/>
                </a:solidFill>
                <a:effectLst/>
                <a:latin typeface="+mn-lt"/>
                <a:ea typeface="+mn-ea"/>
                <a:cs typeface="+mn-cs"/>
              </a:rPr>
              <a:t>Sustainable construction means more challenge: as well as new methods and new processes to understand, it is more challenging to ensure a building is more sustainable as well as safe and functional. The challenge of greater sustainability links to the enjoyment of challenge the workers talked about. </a:t>
            </a:r>
          </a:p>
          <a:p>
            <a:pPr lvl="0"/>
            <a:r>
              <a:rPr lang="en-GB" sz="1200" kern="1200" dirty="0" smtClean="0">
                <a:solidFill>
                  <a:schemeClr val="tx1"/>
                </a:solidFill>
                <a:effectLst/>
                <a:latin typeface="+mn-lt"/>
                <a:ea typeface="+mn-ea"/>
                <a:cs typeface="+mn-cs"/>
              </a:rPr>
              <a:t>More energy efficient homes require a higher quality of work than is often the case – windows need to meet walls accurately, insulation panels need to be aligned precisely – and this attention to detail is part of the quality of work the participants spoke of with pride.</a:t>
            </a:r>
          </a:p>
          <a:p>
            <a:pPr lvl="0"/>
            <a:r>
              <a:rPr lang="en-GB" sz="1200" kern="1200" dirty="0" smtClean="0">
                <a:solidFill>
                  <a:schemeClr val="tx1"/>
                </a:solidFill>
                <a:effectLst/>
                <a:latin typeface="+mn-lt"/>
                <a:ea typeface="+mn-ea"/>
                <a:cs typeface="+mn-cs"/>
              </a:rPr>
              <a:t>A more energy efficient means a nicer environment for the customer well into the future – warmer, cosier, lower energy bill. So making sure the work is airtight and well-insulated means pleasing the customer and this can add to the builder’s recognition and reputation over time. </a:t>
            </a:r>
          </a:p>
          <a:p>
            <a:endParaRPr lang="en-GB" altLang="en-US" dirty="0" smtClean="0"/>
          </a:p>
          <a:p>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9EE4CD-190B-4931-8F0C-4273AD52C8E0}" type="slidenum">
              <a:rPr lang="en-GB" altLang="en-US" smtClean="0"/>
              <a:pPr/>
              <a:t>10</a:t>
            </a:fld>
            <a:endParaRPr lang="en-GB" altLang="en-US" smtClean="0"/>
          </a:p>
        </p:txBody>
      </p:sp>
    </p:spTree>
    <p:extLst>
      <p:ext uri="{BB962C8B-B14F-4D97-AF65-F5344CB8AC3E}">
        <p14:creationId xmlns:p14="http://schemas.microsoft.com/office/powerpoint/2010/main" val="270819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implication of the findings is that </a:t>
            </a:r>
            <a:r>
              <a:rPr lang="en-GB" sz="1200" b="1" kern="1200" dirty="0" smtClean="0">
                <a:solidFill>
                  <a:schemeClr val="tx1"/>
                </a:solidFill>
                <a:effectLst/>
                <a:latin typeface="+mn-lt"/>
                <a:ea typeface="+mn-ea"/>
                <a:cs typeface="+mn-cs"/>
              </a:rPr>
              <a:t>positive </a:t>
            </a:r>
            <a:r>
              <a:rPr lang="en-GB" sz="1200" b="1" kern="1200" dirty="0" err="1" smtClean="0">
                <a:solidFill>
                  <a:schemeClr val="tx1"/>
                </a:solidFill>
                <a:effectLst/>
                <a:latin typeface="+mn-lt"/>
                <a:ea typeface="+mn-ea"/>
                <a:cs typeface="+mn-cs"/>
              </a:rPr>
              <a:t>psy</a:t>
            </a:r>
            <a:r>
              <a:rPr lang="en-GB" sz="1200" b="1" kern="1200" dirty="0" smtClean="0">
                <a:solidFill>
                  <a:schemeClr val="tx1"/>
                </a:solidFill>
                <a:effectLst/>
                <a:latin typeface="+mn-lt"/>
                <a:ea typeface="+mn-ea"/>
                <a:cs typeface="+mn-cs"/>
              </a:rPr>
              <a:t> offers new ways </a:t>
            </a:r>
            <a:r>
              <a:rPr lang="en-GB" sz="1200" kern="1200" dirty="0" smtClean="0">
                <a:solidFill>
                  <a:schemeClr val="tx1"/>
                </a:solidFill>
                <a:effectLst/>
                <a:latin typeface="+mn-lt"/>
                <a:ea typeface="+mn-ea"/>
                <a:cs typeface="+mn-cs"/>
              </a:rPr>
              <a:t>to approach the issue of sustainable construction</a:t>
            </a:r>
            <a:r>
              <a:rPr lang="en-GB" sz="1200" b="1" kern="1200" dirty="0" smtClean="0">
                <a:solidFill>
                  <a:schemeClr val="tx1"/>
                </a:solidFill>
                <a:effectLst/>
                <a:latin typeface="+mn-lt"/>
                <a:ea typeface="+mn-ea"/>
                <a:cs typeface="+mn-cs"/>
              </a:rPr>
              <a:t>. In contrast to the prevailing problem-focused </a:t>
            </a:r>
            <a:r>
              <a:rPr lang="en-GB" sz="1200" kern="1200" dirty="0" smtClean="0">
                <a:solidFill>
                  <a:schemeClr val="tx1"/>
                </a:solidFill>
                <a:effectLst/>
                <a:latin typeface="+mn-lt"/>
                <a:ea typeface="+mn-ea"/>
                <a:cs typeface="+mn-cs"/>
              </a:rPr>
              <a:t>perspective in the literature, a positive approach shows strengths on which to build, the potential that is there within the industry. How can we use those strengths? </a:t>
            </a:r>
            <a:r>
              <a:rPr lang="en-GB" sz="1200" kern="1200" dirty="0" smtClean="0">
                <a:solidFill>
                  <a:schemeClr val="tx1"/>
                </a:solidFill>
                <a:effectLst/>
                <a:latin typeface="+mn-lt"/>
                <a:ea typeface="+mn-ea"/>
                <a:cs typeface="+mn-cs"/>
              </a:rPr>
              <a:t>As a starting point, by </a:t>
            </a:r>
            <a:r>
              <a:rPr lang="en-GB" sz="1200" kern="1200" dirty="0" smtClean="0">
                <a:solidFill>
                  <a:schemeClr val="tx1"/>
                </a:solidFill>
                <a:effectLst/>
                <a:latin typeface="+mn-lt"/>
                <a:ea typeface="+mn-ea"/>
                <a:cs typeface="+mn-cs"/>
              </a:rPr>
              <a:t>making the linkage to sustainability much clearer at every opportunity, </a:t>
            </a:r>
            <a:r>
              <a:rPr lang="en-GB" sz="1200" kern="1200" dirty="0" smtClean="0">
                <a:solidFill>
                  <a:schemeClr val="tx1"/>
                </a:solidFill>
                <a:effectLst/>
                <a:latin typeface="+mn-lt"/>
                <a:ea typeface="+mn-ea"/>
                <a:cs typeface="+mn-cs"/>
              </a:rPr>
              <a:t>for example </a:t>
            </a:r>
            <a:r>
              <a:rPr lang="en-GB" sz="1200" kern="1200" smtClean="0">
                <a:solidFill>
                  <a:schemeClr val="tx1"/>
                </a:solidFill>
                <a:effectLst/>
                <a:latin typeface="+mn-lt"/>
                <a:ea typeface="+mn-ea"/>
                <a:cs typeface="+mn-cs"/>
              </a:rPr>
              <a:t>the message that </a:t>
            </a:r>
            <a:r>
              <a:rPr lang="en-GB" sz="1200" kern="1200" dirty="0" smtClean="0">
                <a:solidFill>
                  <a:schemeClr val="tx1"/>
                </a:solidFill>
                <a:effectLst/>
                <a:latin typeface="+mn-lt"/>
                <a:ea typeface="+mn-ea"/>
                <a:cs typeface="+mn-cs"/>
              </a:rPr>
              <a:t>a good builder will deliver an environmentally sustainable project, through education and training, communications within and about the sector, in government policy, accreditation and incentives, in campaigning initiatives. </a:t>
            </a:r>
            <a:r>
              <a:rPr lang="en-GB" sz="1200" kern="1200" baseline="0" dirty="0" smtClean="0">
                <a:solidFill>
                  <a:schemeClr val="tx1"/>
                </a:solidFill>
                <a:effectLst/>
                <a:latin typeface="+mn-lt"/>
                <a:ea typeface="+mn-ea"/>
                <a:cs typeface="+mn-cs"/>
              </a:rPr>
              <a:t> Linking sustainability objectives to the strengths workers bring to their jobs in construction offers the potential not only for greener buildings but for a more satisfied and flourishing workforce. </a:t>
            </a:r>
            <a:endParaRPr lang="en-GB" sz="1200" kern="1200" dirty="0" smtClean="0">
              <a:solidFill>
                <a:schemeClr val="tx1"/>
              </a:solidFill>
              <a:effectLst/>
              <a:latin typeface="+mn-lt"/>
              <a:ea typeface="+mn-ea"/>
              <a:cs typeface="+mn-cs"/>
            </a:endParaRPr>
          </a:p>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1D719A-1171-46BD-B2F0-49240E12DA90}" type="slidenum">
              <a:rPr lang="en-GB" altLang="en-US" smtClean="0"/>
              <a:pPr/>
              <a:t>11</a:t>
            </a:fld>
            <a:endParaRPr lang="en-GB" altLang="en-US" smtClean="0"/>
          </a:p>
        </p:txBody>
      </p:sp>
    </p:spTree>
    <p:extLst>
      <p:ext uri="{BB962C8B-B14F-4D97-AF65-F5344CB8AC3E}">
        <p14:creationId xmlns:p14="http://schemas.microsoft.com/office/powerpoint/2010/main" val="2179686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a:defRPr/>
            </a:pPr>
            <a:endParaRPr lang="en-US"/>
          </a:p>
        </p:txBody>
      </p:sp>
    </p:spTree>
    <p:extLst>
      <p:ext uri="{BB962C8B-B14F-4D97-AF65-F5344CB8AC3E}">
        <p14:creationId xmlns:p14="http://schemas.microsoft.com/office/powerpoint/2010/main" val="137225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5E08A19-AE79-4A74-816D-12A42AB38928}" type="slidenum">
              <a:rPr lang="en-US" altLang="en-US"/>
              <a:pPr>
                <a:defRPr/>
              </a:pPr>
              <a:t>‹#›</a:t>
            </a:fld>
            <a:endParaRPr lang="en-US" altLang="en-US"/>
          </a:p>
        </p:txBody>
      </p:sp>
    </p:spTree>
    <p:extLst>
      <p:ext uri="{BB962C8B-B14F-4D97-AF65-F5344CB8AC3E}">
        <p14:creationId xmlns:p14="http://schemas.microsoft.com/office/powerpoint/2010/main" val="43261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343B403-98C2-40CD-A4FE-84C7634D7FFA}" type="slidenum">
              <a:rPr lang="en-US" altLang="en-US"/>
              <a:pPr>
                <a:defRPr/>
              </a:pPr>
              <a:t>‹#›</a:t>
            </a:fld>
            <a:endParaRPr lang="en-US" altLang="en-US"/>
          </a:p>
        </p:txBody>
      </p:sp>
    </p:spTree>
    <p:extLst>
      <p:ext uri="{BB962C8B-B14F-4D97-AF65-F5344CB8AC3E}">
        <p14:creationId xmlns:p14="http://schemas.microsoft.com/office/powerpoint/2010/main" val="218729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A8FBD15-3939-4A43-B779-46EC495ECF02}" type="slidenum">
              <a:rPr lang="en-US" altLang="en-US"/>
              <a:pPr>
                <a:defRPr/>
              </a:pPr>
              <a:t>‹#›</a:t>
            </a:fld>
            <a:endParaRPr lang="en-US" altLang="en-US"/>
          </a:p>
        </p:txBody>
      </p:sp>
    </p:spTree>
    <p:extLst>
      <p:ext uri="{BB962C8B-B14F-4D97-AF65-F5344CB8AC3E}">
        <p14:creationId xmlns:p14="http://schemas.microsoft.com/office/powerpoint/2010/main" val="67005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AC8865-15D1-42E3-AB5E-C116DA530FFF}" type="slidenum">
              <a:rPr lang="en-US" altLang="en-US"/>
              <a:pPr>
                <a:defRPr/>
              </a:pPr>
              <a:t>‹#›</a:t>
            </a:fld>
            <a:endParaRPr lang="en-US" altLang="en-US"/>
          </a:p>
        </p:txBody>
      </p:sp>
    </p:spTree>
    <p:extLst>
      <p:ext uri="{BB962C8B-B14F-4D97-AF65-F5344CB8AC3E}">
        <p14:creationId xmlns:p14="http://schemas.microsoft.com/office/powerpoint/2010/main" val="416207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F4D84AA-4A6E-414B-BBBB-12174BCAA4CA}" type="slidenum">
              <a:rPr lang="en-US" altLang="en-US"/>
              <a:pPr>
                <a:defRPr/>
              </a:pPr>
              <a:t>‹#›</a:t>
            </a:fld>
            <a:endParaRPr lang="en-US" altLang="en-US"/>
          </a:p>
        </p:txBody>
      </p:sp>
    </p:spTree>
    <p:extLst>
      <p:ext uri="{BB962C8B-B14F-4D97-AF65-F5344CB8AC3E}">
        <p14:creationId xmlns:p14="http://schemas.microsoft.com/office/powerpoint/2010/main" val="374906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ECBCE211-26C5-447C-AA43-A70C3551648A}" type="slidenum">
              <a:rPr lang="en-US" altLang="en-US"/>
              <a:pPr>
                <a:defRPr/>
              </a:pPr>
              <a:t>‹#›</a:t>
            </a:fld>
            <a:endParaRPr lang="en-US" altLang="en-US"/>
          </a:p>
        </p:txBody>
      </p:sp>
    </p:spTree>
    <p:extLst>
      <p:ext uri="{BB962C8B-B14F-4D97-AF65-F5344CB8AC3E}">
        <p14:creationId xmlns:p14="http://schemas.microsoft.com/office/powerpoint/2010/main" val="36259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D0654F1-7DBB-44C8-A705-CEC5136AAF89}" type="slidenum">
              <a:rPr lang="en-US" altLang="en-US"/>
              <a:pPr>
                <a:defRPr/>
              </a:pPr>
              <a:t>‹#›</a:t>
            </a:fld>
            <a:endParaRPr lang="en-US" altLang="en-US"/>
          </a:p>
        </p:txBody>
      </p:sp>
    </p:spTree>
    <p:extLst>
      <p:ext uri="{BB962C8B-B14F-4D97-AF65-F5344CB8AC3E}">
        <p14:creationId xmlns:p14="http://schemas.microsoft.com/office/powerpoint/2010/main" val="317823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E6FAF43-203E-4486-8070-D3B467D0A773}" type="slidenum">
              <a:rPr lang="en-US" altLang="en-US"/>
              <a:pPr>
                <a:defRPr/>
              </a:pPr>
              <a:t>‹#›</a:t>
            </a:fld>
            <a:endParaRPr lang="en-US" altLang="en-US"/>
          </a:p>
        </p:txBody>
      </p:sp>
    </p:spTree>
    <p:extLst>
      <p:ext uri="{BB962C8B-B14F-4D97-AF65-F5344CB8AC3E}">
        <p14:creationId xmlns:p14="http://schemas.microsoft.com/office/powerpoint/2010/main" val="420262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9BF0D7D-8511-4B05-B1FB-41CB88CC5A97}" type="slidenum">
              <a:rPr lang="en-US" altLang="en-US"/>
              <a:pPr>
                <a:defRPr/>
              </a:pPr>
              <a:t>‹#›</a:t>
            </a:fld>
            <a:endParaRPr lang="en-US" altLang="en-US"/>
          </a:p>
        </p:txBody>
      </p:sp>
    </p:spTree>
    <p:extLst>
      <p:ext uri="{BB962C8B-B14F-4D97-AF65-F5344CB8AC3E}">
        <p14:creationId xmlns:p14="http://schemas.microsoft.com/office/powerpoint/2010/main" val="280561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2821E77-F2CE-4396-A991-D5B56E7326D9}" type="slidenum">
              <a:rPr lang="en-US" altLang="en-US"/>
              <a:pPr>
                <a:defRPr/>
              </a:pPr>
              <a:t>‹#›</a:t>
            </a:fld>
            <a:endParaRPr lang="en-US" altLang="en-US"/>
          </a:p>
        </p:txBody>
      </p:sp>
    </p:spTree>
    <p:extLst>
      <p:ext uri="{BB962C8B-B14F-4D97-AF65-F5344CB8AC3E}">
        <p14:creationId xmlns:p14="http://schemas.microsoft.com/office/powerpoint/2010/main" val="234999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8C6F8C-DFAC-4EE7-BEAA-6ECB01E5F82D}"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0838" y="1700213"/>
            <a:ext cx="8496300" cy="1872803"/>
          </a:xfrm>
        </p:spPr>
        <p:txBody>
          <a:bodyPr/>
          <a:lstStyle/>
          <a:p>
            <a:pPr algn="ctr" eaLnBrk="1" hangingPunct="1"/>
            <a:r>
              <a:rPr lang="en-GB" altLang="en-US" sz="2400" dirty="0" smtClean="0"/>
              <a:t>Positive strengths </a:t>
            </a:r>
            <a:r>
              <a:rPr lang="en-GB" altLang="en-US" sz="2400" dirty="0" smtClean="0"/>
              <a:t>and motivations of </a:t>
            </a:r>
            <a:r>
              <a:rPr lang="en-GB" altLang="en-US" sz="2400" dirty="0" smtClean="0"/>
              <a:t>workers in construction: </a:t>
            </a:r>
            <a:br>
              <a:rPr lang="en-GB" altLang="en-US" sz="2400" dirty="0" smtClean="0"/>
            </a:br>
            <a:r>
              <a:rPr lang="en-GB" altLang="en-US" sz="2400" dirty="0" smtClean="0"/>
              <a:t>the </a:t>
            </a:r>
            <a:r>
              <a:rPr lang="en-GB" altLang="en-US" sz="2400" dirty="0" smtClean="0"/>
              <a:t>potential for a more sustainable built environment</a:t>
            </a:r>
            <a:r>
              <a:rPr lang="en-GB" altLang="en-US" sz="2800" dirty="0" smtClean="0"/>
              <a:t/>
            </a:r>
            <a:br>
              <a:rPr lang="en-GB" altLang="en-US" sz="2800" dirty="0" smtClean="0"/>
            </a:br>
            <a:endParaRPr lang="en-GB" altLang="en-US" sz="2800" dirty="0" smtClean="0"/>
          </a:p>
        </p:txBody>
      </p:sp>
      <p:sp>
        <p:nvSpPr>
          <p:cNvPr id="4099" name="Rectangle 3"/>
          <p:cNvSpPr>
            <a:spLocks noGrp="1" noChangeArrowheads="1"/>
          </p:cNvSpPr>
          <p:nvPr>
            <p:ph type="subTitle" idx="1"/>
          </p:nvPr>
        </p:nvSpPr>
        <p:spPr>
          <a:xfrm>
            <a:off x="350838" y="3068960"/>
            <a:ext cx="8496300" cy="2088009"/>
          </a:xfrm>
        </p:spPr>
        <p:txBody>
          <a:bodyPr/>
          <a:lstStyle/>
          <a:p>
            <a:pPr eaLnBrk="1" hangingPunct="1"/>
            <a:endParaRPr lang="en-GB" altLang="en-US" dirty="0" smtClean="0"/>
          </a:p>
          <a:p>
            <a:pPr algn="ctr" eaLnBrk="1" hangingPunct="1"/>
            <a:r>
              <a:rPr lang="en-GB" altLang="en-US" dirty="0" smtClean="0"/>
              <a:t>  </a:t>
            </a:r>
            <a:r>
              <a:rPr lang="en-GB" altLang="en-US" sz="2400" dirty="0" smtClean="0"/>
              <a:t>Niamh Murtagh</a:t>
            </a:r>
          </a:p>
          <a:p>
            <a:pPr algn="ctr" eaLnBrk="1" hangingPunct="1"/>
            <a:r>
              <a:rPr lang="en-GB" altLang="en-US" sz="2400" dirty="0" smtClean="0"/>
              <a:t>Aeli Roberts</a:t>
            </a:r>
          </a:p>
          <a:p>
            <a:pPr algn="ctr" eaLnBrk="1" hangingPunct="1"/>
            <a:endParaRPr lang="en-GB" altLang="en-US" sz="1800" dirty="0" smtClean="0"/>
          </a:p>
          <a:p>
            <a:pPr algn="ctr" eaLnBrk="1" hangingPunct="1"/>
            <a:r>
              <a:rPr lang="en-GB" altLang="en-US" sz="1600" dirty="0" smtClean="0"/>
              <a:t>The </a:t>
            </a:r>
            <a:r>
              <a:rPr lang="en-GB" altLang="en-US" sz="1600" dirty="0" smtClean="0"/>
              <a:t>Bartlett School of Construction and Project Management</a:t>
            </a:r>
          </a:p>
          <a:p>
            <a:pPr algn="ctr" eaLnBrk="1" hangingPunct="1"/>
            <a:r>
              <a:rPr lang="en-GB" altLang="en-US" sz="1600" dirty="0" smtClean="0"/>
              <a:t>University College London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l="19539" t="9988" r="1161" b="65199"/>
          <a:stretch>
            <a:fillRect/>
          </a:stretch>
        </p:blipFill>
        <p:spPr bwMode="auto">
          <a:xfrm>
            <a:off x="2333625" y="5876925"/>
            <a:ext cx="45323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smtClean="0"/>
              <a:t>Alignment of </a:t>
            </a:r>
            <a:r>
              <a:rPr lang="en-GB" altLang="en-US" dirty="0"/>
              <a:t>sustainable construction </a:t>
            </a:r>
            <a:r>
              <a:rPr lang="en-GB" altLang="en-US" dirty="0" smtClean="0"/>
              <a:t>and positive </a:t>
            </a:r>
            <a:r>
              <a:rPr lang="en-GB" altLang="en-US" dirty="0" smtClean="0"/>
              <a:t>motivations and strengths</a:t>
            </a:r>
            <a:endParaRPr lang="en-GB" altLang="en-US" dirty="0" smtClean="0"/>
          </a:p>
        </p:txBody>
      </p:sp>
      <p:sp>
        <p:nvSpPr>
          <p:cNvPr id="18435" name="Content Placeholder 2"/>
          <p:cNvSpPr>
            <a:spLocks noGrp="1"/>
          </p:cNvSpPr>
          <p:nvPr>
            <p:ph idx="1"/>
          </p:nvPr>
        </p:nvSpPr>
        <p:spPr/>
        <p:txBody>
          <a:bodyPr/>
          <a:lstStyle/>
          <a:p>
            <a:pPr>
              <a:defRPr/>
            </a:pPr>
            <a:r>
              <a:rPr lang="en-GB" altLang="en-US" dirty="0" smtClean="0"/>
              <a:t>More sustainable construction      </a:t>
            </a:r>
          </a:p>
          <a:p>
            <a:pPr lvl="1">
              <a:defRPr/>
            </a:pPr>
            <a:r>
              <a:rPr lang="en-GB" altLang="en-US" dirty="0" smtClean="0"/>
              <a:t>more challenge</a:t>
            </a:r>
          </a:p>
          <a:p>
            <a:pPr lvl="1">
              <a:defRPr/>
            </a:pPr>
            <a:r>
              <a:rPr lang="en-GB" altLang="en-US" dirty="0" smtClean="0"/>
              <a:t>higher standards (e.g. airtightness)</a:t>
            </a:r>
          </a:p>
          <a:p>
            <a:pPr lvl="1">
              <a:defRPr/>
            </a:pPr>
            <a:r>
              <a:rPr lang="en-GB" altLang="en-US" dirty="0"/>
              <a:t>g</a:t>
            </a:r>
            <a:r>
              <a:rPr lang="en-GB" altLang="en-US" dirty="0" smtClean="0"/>
              <a:t>reater client satisfaction over time</a:t>
            </a:r>
          </a:p>
          <a:p>
            <a:pPr marL="457200" lvl="1" indent="0">
              <a:buFontTx/>
              <a:buNone/>
              <a:defRPr/>
            </a:pPr>
            <a:endParaRPr lang="en-GB" altLang="en-US" dirty="0" smtClean="0"/>
          </a:p>
        </p:txBody>
      </p:sp>
      <p:sp>
        <p:nvSpPr>
          <p:cNvPr id="5" name="Right Arrow 4"/>
          <p:cNvSpPr/>
          <p:nvPr/>
        </p:nvSpPr>
        <p:spPr>
          <a:xfrm>
            <a:off x="5580063" y="2924175"/>
            <a:ext cx="504825"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Implication</a:t>
            </a:r>
          </a:p>
        </p:txBody>
      </p:sp>
      <p:sp>
        <p:nvSpPr>
          <p:cNvPr id="20483" name="Content Placeholder 2"/>
          <p:cNvSpPr>
            <a:spLocks noGrp="1"/>
          </p:cNvSpPr>
          <p:nvPr>
            <p:ph idx="1"/>
          </p:nvPr>
        </p:nvSpPr>
        <p:spPr>
          <a:xfrm>
            <a:off x="330200" y="1916113"/>
            <a:ext cx="8489950" cy="4941887"/>
          </a:xfrm>
        </p:spPr>
        <p:txBody>
          <a:bodyPr/>
          <a:lstStyle/>
          <a:p>
            <a:r>
              <a:rPr lang="en-GB" altLang="en-US" dirty="0" smtClean="0"/>
              <a:t>Existing </a:t>
            </a:r>
            <a:r>
              <a:rPr lang="en-GB" altLang="en-US" dirty="0" smtClean="0"/>
              <a:t>strengths and motivations </a:t>
            </a:r>
            <a:r>
              <a:rPr lang="en-GB" altLang="en-US" dirty="0" smtClean="0"/>
              <a:t>of workers in construction offer the potential to promote sustainable construction</a:t>
            </a:r>
          </a:p>
          <a:p>
            <a:endParaRPr lang="en-GB" altLang="en-US" dirty="0"/>
          </a:p>
          <a:p>
            <a:pPr marL="0" indent="0" algn="ctr">
              <a:buNone/>
            </a:pPr>
            <a:endParaRPr lang="en-GB" altLang="en-US" dirty="0"/>
          </a:p>
          <a:p>
            <a:pPr marL="0" indent="0" algn="ctr">
              <a:buNone/>
            </a:pPr>
            <a:r>
              <a:rPr lang="en-GB" altLang="en-US" i="1" dirty="0" smtClean="0"/>
              <a:t>A good builder delivers </a:t>
            </a:r>
          </a:p>
          <a:p>
            <a:pPr marL="0" indent="0" algn="ctr">
              <a:buNone/>
            </a:pPr>
            <a:r>
              <a:rPr lang="en-GB" altLang="en-US" i="1" dirty="0" smtClean="0"/>
              <a:t>environmentally sustainable projects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2565400"/>
            <a:ext cx="3744913" cy="1362075"/>
          </a:xfrm>
        </p:spPr>
        <p:txBody>
          <a:bodyPr/>
          <a:lstStyle/>
          <a:p>
            <a:pPr>
              <a:defRPr/>
            </a:pPr>
            <a:r>
              <a:rPr lang="en-GB" dirty="0" smtClean="0"/>
              <a:t>Thank you</a:t>
            </a:r>
            <a:endParaRPr lang="en-GB" dirty="0"/>
          </a:p>
        </p:txBody>
      </p:sp>
      <p:sp>
        <p:nvSpPr>
          <p:cNvPr id="22531" name="Text Placeholder 2"/>
          <p:cNvSpPr>
            <a:spLocks noGrp="1"/>
          </p:cNvSpPr>
          <p:nvPr>
            <p:ph type="body" idx="1"/>
          </p:nvPr>
        </p:nvSpPr>
        <p:spPr>
          <a:xfrm>
            <a:off x="2160588" y="4652963"/>
            <a:ext cx="4967287" cy="1500187"/>
          </a:xfrm>
        </p:spPr>
        <p:txBody>
          <a:bodyPr/>
          <a:lstStyle/>
          <a:p>
            <a:pPr algn="ctr"/>
            <a:r>
              <a:rPr lang="en-GB" altLang="en-US" smtClean="0"/>
              <a:t>Our thanks to James Bray and Erion Thaci for their help with data collection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50" y="1722438"/>
            <a:ext cx="2882900" cy="339248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279400" y="1857375"/>
            <a:ext cx="2595563" cy="2206625"/>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124" name="Group 5"/>
          <p:cNvGrpSpPr>
            <a:grpSpLocks/>
          </p:cNvGrpSpPr>
          <p:nvPr/>
        </p:nvGrpSpPr>
        <p:grpSpPr bwMode="auto">
          <a:xfrm>
            <a:off x="279400" y="4402138"/>
            <a:ext cx="2595563" cy="577850"/>
            <a:chOff x="147714" y="3898559"/>
            <a:chExt cx="2595492" cy="576748"/>
          </a:xfrm>
        </p:grpSpPr>
        <p:sp>
          <p:nvSpPr>
            <p:cNvPr id="10" name="Rectangle 9"/>
            <p:cNvSpPr/>
            <p:nvPr/>
          </p:nvSpPr>
          <p:spPr>
            <a:xfrm>
              <a:off x="147714" y="3898559"/>
              <a:ext cx="2595492" cy="5767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147714" y="3898559"/>
              <a:ext cx="2595492" cy="576748"/>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a:lnSpc>
                  <a:spcPct val="90000"/>
                </a:lnSpc>
                <a:spcAft>
                  <a:spcPct val="35000"/>
                </a:spcAft>
                <a:defRPr/>
              </a:pPr>
              <a:r>
                <a:rPr lang="en-GB" altLang="en-US" sz="1400" dirty="0">
                  <a:ea typeface="ＭＳ Ｐゴシック" panose="020B0600070205080204" pitchFamily="34" charset="-128"/>
                </a:rPr>
                <a:t>40-50% of all raw materials extracted globally </a:t>
              </a:r>
              <a:r>
                <a:rPr lang="en-GB" altLang="en-US" sz="900" dirty="0">
                  <a:ea typeface="ＭＳ Ｐゴシック" panose="020B0600070205080204" pitchFamily="34" charset="-128"/>
                </a:rPr>
                <a:t>(UNEP 2014)</a:t>
              </a:r>
              <a:endParaRPr lang="en-GB" sz="900" dirty="0"/>
            </a:p>
          </p:txBody>
        </p:sp>
      </p:grpSp>
      <p:grpSp>
        <p:nvGrpSpPr>
          <p:cNvPr id="5125" name="Group 6"/>
          <p:cNvGrpSpPr>
            <a:grpSpLocks/>
          </p:cNvGrpSpPr>
          <p:nvPr/>
        </p:nvGrpSpPr>
        <p:grpSpPr bwMode="auto">
          <a:xfrm>
            <a:off x="279400" y="4064000"/>
            <a:ext cx="2595563" cy="338138"/>
            <a:chOff x="147714" y="3559252"/>
            <a:chExt cx="2595492" cy="339307"/>
          </a:xfrm>
        </p:grpSpPr>
        <p:sp>
          <p:nvSpPr>
            <p:cNvPr id="8" name="Rectangle 7"/>
            <p:cNvSpPr/>
            <p:nvPr/>
          </p:nvSpPr>
          <p:spPr>
            <a:xfrm>
              <a:off x="147714" y="3559252"/>
              <a:ext cx="2595492" cy="3393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147714" y="3559252"/>
              <a:ext cx="2595492" cy="3393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en-GB" sz="2000" dirty="0"/>
                <a:t>Resource intensive</a:t>
              </a:r>
            </a:p>
          </p:txBody>
        </p:sp>
      </p:grpSp>
      <p:sp>
        <p:nvSpPr>
          <p:cNvPr id="12" name="Rectangle 11"/>
          <p:cNvSpPr/>
          <p:nvPr/>
        </p:nvSpPr>
        <p:spPr>
          <a:xfrm>
            <a:off x="3121025" y="1722438"/>
            <a:ext cx="2882900" cy="339248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3240088" y="1857375"/>
            <a:ext cx="2595562" cy="2206625"/>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128" name="Group 13"/>
          <p:cNvGrpSpPr>
            <a:grpSpLocks/>
          </p:cNvGrpSpPr>
          <p:nvPr/>
        </p:nvGrpSpPr>
        <p:grpSpPr bwMode="auto">
          <a:xfrm>
            <a:off x="3240088" y="4402138"/>
            <a:ext cx="2595562" cy="577850"/>
            <a:chOff x="3601949" y="3898559"/>
            <a:chExt cx="2595492" cy="576748"/>
          </a:xfrm>
        </p:grpSpPr>
        <p:sp>
          <p:nvSpPr>
            <p:cNvPr id="18" name="Rectangle 17"/>
            <p:cNvSpPr/>
            <p:nvPr/>
          </p:nvSpPr>
          <p:spPr>
            <a:xfrm>
              <a:off x="3601949" y="3898559"/>
              <a:ext cx="2595492" cy="5767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3601949" y="3898559"/>
              <a:ext cx="2595492" cy="576748"/>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a:lnSpc>
                  <a:spcPct val="90000"/>
                </a:lnSpc>
                <a:spcAft>
                  <a:spcPct val="35000"/>
                </a:spcAft>
                <a:defRPr/>
              </a:pPr>
              <a:r>
                <a:rPr lang="en-GB" altLang="en-US" sz="1400" dirty="0">
                  <a:ea typeface="ＭＳ Ｐゴシック" panose="020B0600070205080204" pitchFamily="34" charset="-128"/>
                </a:rPr>
                <a:t>25-33% of all EU waste from construction &amp; demolition </a:t>
              </a:r>
              <a:r>
                <a:rPr lang="en-GB" altLang="en-US" sz="900" dirty="0">
                  <a:ea typeface="ＭＳ Ｐゴシック" panose="020B0600070205080204" pitchFamily="34" charset="-128"/>
                </a:rPr>
                <a:t>(EU2015)</a:t>
              </a:r>
              <a:endParaRPr lang="en-GB" sz="900" dirty="0"/>
            </a:p>
          </p:txBody>
        </p:sp>
      </p:grpSp>
      <p:grpSp>
        <p:nvGrpSpPr>
          <p:cNvPr id="5129" name="Group 14"/>
          <p:cNvGrpSpPr>
            <a:grpSpLocks/>
          </p:cNvGrpSpPr>
          <p:nvPr/>
        </p:nvGrpSpPr>
        <p:grpSpPr bwMode="auto">
          <a:xfrm>
            <a:off x="3240088" y="4064000"/>
            <a:ext cx="2595562" cy="338138"/>
            <a:chOff x="3601949" y="3559252"/>
            <a:chExt cx="2595492" cy="339307"/>
          </a:xfrm>
        </p:grpSpPr>
        <p:sp>
          <p:nvSpPr>
            <p:cNvPr id="16" name="Rectangle 15"/>
            <p:cNvSpPr/>
            <p:nvPr/>
          </p:nvSpPr>
          <p:spPr>
            <a:xfrm>
              <a:off x="3601949" y="3559252"/>
              <a:ext cx="2595492" cy="3393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601949" y="3559252"/>
              <a:ext cx="2595492" cy="3393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en-GB" sz="2000" dirty="0"/>
                <a:t>Wasteful</a:t>
              </a:r>
            </a:p>
          </p:txBody>
        </p:sp>
      </p:grpSp>
      <p:sp>
        <p:nvSpPr>
          <p:cNvPr id="20" name="Rectangle 19"/>
          <p:cNvSpPr/>
          <p:nvPr/>
        </p:nvSpPr>
        <p:spPr>
          <a:xfrm>
            <a:off x="6154738" y="1722438"/>
            <a:ext cx="2881312" cy="339248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6300788" y="1871663"/>
            <a:ext cx="2595562" cy="2205037"/>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132" name="Group 21"/>
          <p:cNvGrpSpPr>
            <a:grpSpLocks/>
          </p:cNvGrpSpPr>
          <p:nvPr/>
        </p:nvGrpSpPr>
        <p:grpSpPr bwMode="auto">
          <a:xfrm>
            <a:off x="6300788" y="4414838"/>
            <a:ext cx="2595562" cy="577850"/>
            <a:chOff x="7056185" y="3898559"/>
            <a:chExt cx="2595492" cy="576748"/>
          </a:xfrm>
        </p:grpSpPr>
        <p:sp>
          <p:nvSpPr>
            <p:cNvPr id="26" name="Rectangle 25"/>
            <p:cNvSpPr/>
            <p:nvPr/>
          </p:nvSpPr>
          <p:spPr>
            <a:xfrm>
              <a:off x="7056185" y="3898559"/>
              <a:ext cx="2595492" cy="5767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7056185" y="3898559"/>
              <a:ext cx="2595492" cy="576748"/>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a:lnSpc>
                  <a:spcPct val="90000"/>
                </a:lnSpc>
                <a:spcAft>
                  <a:spcPct val="35000"/>
                </a:spcAft>
                <a:defRPr/>
              </a:pPr>
              <a:r>
                <a:rPr lang="en-GB" altLang="en-US" sz="1400" dirty="0">
                  <a:ea typeface="ＭＳ Ｐゴシック" panose="020B0600070205080204" pitchFamily="34" charset="-128"/>
                </a:rPr>
                <a:t>33% of global energy use by buildings </a:t>
              </a:r>
              <a:r>
                <a:rPr lang="en-GB" altLang="en-US" sz="900" dirty="0">
                  <a:ea typeface="ＭＳ Ｐゴシック" panose="020B0600070205080204" pitchFamily="34" charset="-128"/>
                </a:rPr>
                <a:t>(Knight, Chan &amp; Singh 2014)</a:t>
              </a:r>
              <a:endParaRPr lang="en-GB" sz="900" dirty="0"/>
            </a:p>
          </p:txBody>
        </p:sp>
      </p:grpSp>
      <p:grpSp>
        <p:nvGrpSpPr>
          <p:cNvPr id="5133" name="Group 22"/>
          <p:cNvGrpSpPr>
            <a:grpSpLocks/>
          </p:cNvGrpSpPr>
          <p:nvPr/>
        </p:nvGrpSpPr>
        <p:grpSpPr bwMode="auto">
          <a:xfrm>
            <a:off x="6300788" y="4076700"/>
            <a:ext cx="2595562" cy="338138"/>
            <a:chOff x="7056185" y="3559252"/>
            <a:chExt cx="2595492" cy="339307"/>
          </a:xfrm>
        </p:grpSpPr>
        <p:sp>
          <p:nvSpPr>
            <p:cNvPr id="24" name="Rectangle 23"/>
            <p:cNvSpPr/>
            <p:nvPr/>
          </p:nvSpPr>
          <p:spPr>
            <a:xfrm>
              <a:off x="7056185" y="3559252"/>
              <a:ext cx="2595492" cy="3393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7056185" y="3559252"/>
              <a:ext cx="2595492" cy="3393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en-GB" sz="2000" dirty="0"/>
                <a:t>Energy intensive</a:t>
              </a:r>
            </a:p>
          </p:txBody>
        </p:sp>
      </p:grpSp>
      <p:sp>
        <p:nvSpPr>
          <p:cNvPr id="28" name="Title 1"/>
          <p:cNvSpPr txBox="1">
            <a:spLocks/>
          </p:cNvSpPr>
          <p:nvPr/>
        </p:nvSpPr>
        <p:spPr>
          <a:xfrm>
            <a:off x="330200" y="908050"/>
            <a:ext cx="8489950" cy="12969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defRPr/>
            </a:pPr>
            <a:r>
              <a:rPr lang="en-GB" kern="0" smtClean="0"/>
              <a:t>Why focus on construction?</a:t>
            </a:r>
            <a:endParaRPr lang="en-GB"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Challenges of construction industry in UK</a:t>
            </a:r>
          </a:p>
        </p:txBody>
      </p:sp>
      <p:sp>
        <p:nvSpPr>
          <p:cNvPr id="7171" name="Content Placeholder 2"/>
          <p:cNvSpPr>
            <a:spLocks noGrp="1"/>
          </p:cNvSpPr>
          <p:nvPr>
            <p:ph idx="1"/>
          </p:nvPr>
        </p:nvSpPr>
        <p:spPr>
          <a:xfrm>
            <a:off x="287338" y="1941513"/>
            <a:ext cx="8489950" cy="3457575"/>
          </a:xfrm>
        </p:spPr>
        <p:txBody>
          <a:bodyPr/>
          <a:lstStyle/>
          <a:p>
            <a:pPr>
              <a:defRPr/>
            </a:pPr>
            <a:r>
              <a:rPr lang="en-GB" altLang="en-US" dirty="0" smtClean="0"/>
              <a:t>Fragmentation – </a:t>
            </a:r>
            <a:r>
              <a:rPr lang="en-GB" altLang="en-US" sz="2000" dirty="0" smtClean="0"/>
              <a:t>client, architect, contractor, planners, engineers (structural, electrical), surveyors, subcontract trades (electrician, plumber, roofer, groundworks)… </a:t>
            </a:r>
            <a:r>
              <a:rPr lang="en-GB" altLang="en-US" sz="1600" dirty="0" smtClean="0"/>
              <a:t>(</a:t>
            </a:r>
            <a:r>
              <a:rPr lang="en-GB" altLang="en-US" sz="1600" dirty="0" err="1" smtClean="0"/>
              <a:t>Hartenberger</a:t>
            </a:r>
            <a:r>
              <a:rPr lang="en-GB" altLang="en-US" sz="1600" dirty="0" smtClean="0"/>
              <a:t> et al. 2013)</a:t>
            </a:r>
          </a:p>
          <a:p>
            <a:pPr>
              <a:defRPr/>
            </a:pPr>
            <a:r>
              <a:rPr lang="en-GB" altLang="en-US" dirty="0" smtClean="0"/>
              <a:t>Risk averse </a:t>
            </a:r>
            <a:r>
              <a:rPr lang="en-GB" altLang="en-US" sz="1600" dirty="0" smtClean="0"/>
              <a:t>(Lines et al., 2015)</a:t>
            </a:r>
          </a:p>
          <a:p>
            <a:pPr>
              <a:defRPr/>
            </a:pPr>
            <a:r>
              <a:rPr lang="en-GB" altLang="en-US" dirty="0" smtClean="0"/>
              <a:t>Unwilling to change </a:t>
            </a:r>
            <a:r>
              <a:rPr lang="en-GB" altLang="en-US" sz="1600" dirty="0" smtClean="0"/>
              <a:t>(Proverbs et al., 2000)</a:t>
            </a:r>
          </a:p>
          <a:p>
            <a:pPr>
              <a:defRPr/>
            </a:pPr>
            <a:r>
              <a:rPr lang="en-GB" altLang="en-US" dirty="0" smtClean="0"/>
              <a:t>Profit driven</a:t>
            </a:r>
          </a:p>
          <a:p>
            <a:pPr>
              <a:defRPr/>
            </a:pPr>
            <a:r>
              <a:rPr lang="en-GB" altLang="en-US" dirty="0" smtClean="0"/>
              <a:t>Poor reputation </a:t>
            </a:r>
          </a:p>
          <a:p>
            <a:pPr marL="0" indent="0">
              <a:buFontTx/>
              <a:buNone/>
              <a:defRPr/>
            </a:pPr>
            <a:r>
              <a:rPr lang="en-GB" altLang="en-US" sz="1600" dirty="0" smtClean="0"/>
              <a:t>      (Ness 2009)</a:t>
            </a:r>
          </a:p>
        </p:txBody>
      </p:sp>
      <p:pic>
        <p:nvPicPr>
          <p:cNvPr id="7172" name="Picture 2" descr="http://cdn.images.express.co.uk/img/dynamic/80/285x214/18285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578350"/>
            <a:ext cx="27146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i1.walesonline.co.uk/incoming/article1872829.ece/BINARY/pontypridd-llantisant-observer-7766614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490913"/>
            <a:ext cx="2381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Sustainable construction in a nutshell</a:t>
            </a:r>
          </a:p>
        </p:txBody>
      </p:sp>
      <p:graphicFrame>
        <p:nvGraphicFramePr>
          <p:cNvPr id="5" name="Content Placeholder 4"/>
          <p:cNvGraphicFramePr>
            <a:graphicFrameLocks noGrp="1"/>
          </p:cNvGraphicFramePr>
          <p:nvPr>
            <p:ph idx="1"/>
          </p:nvPr>
        </p:nvGraphicFramePr>
        <p:xfrm>
          <a:off x="330200" y="2205038"/>
          <a:ext cx="8489950" cy="4320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Positive psychology</a:t>
            </a:r>
          </a:p>
        </p:txBody>
      </p:sp>
      <p:sp>
        <p:nvSpPr>
          <p:cNvPr id="3" name="Content Placeholder 2"/>
          <p:cNvSpPr>
            <a:spLocks noGrp="1"/>
          </p:cNvSpPr>
          <p:nvPr>
            <p:ph idx="1"/>
          </p:nvPr>
        </p:nvSpPr>
        <p:spPr>
          <a:xfrm>
            <a:off x="179388" y="2349500"/>
            <a:ext cx="8640762" cy="3816350"/>
          </a:xfrm>
        </p:spPr>
        <p:txBody>
          <a:bodyPr/>
          <a:lstStyle/>
          <a:p>
            <a:pPr>
              <a:defRPr/>
            </a:pPr>
            <a:r>
              <a:rPr lang="en-GB" dirty="0" smtClean="0"/>
              <a:t>A response to the ‘disease model’ </a:t>
            </a:r>
            <a:r>
              <a:rPr lang="en-GB" sz="1800" dirty="0" smtClean="0"/>
              <a:t>(Seligman &amp; </a:t>
            </a:r>
            <a:r>
              <a:rPr lang="en-GB" sz="1800" dirty="0" err="1" smtClean="0"/>
              <a:t>Csikszentmihalyi</a:t>
            </a:r>
            <a:r>
              <a:rPr lang="en-GB" sz="1800" dirty="0" smtClean="0"/>
              <a:t>, 2000)</a:t>
            </a:r>
          </a:p>
          <a:p>
            <a:pPr>
              <a:defRPr/>
            </a:pPr>
            <a:r>
              <a:rPr lang="en-GB" dirty="0" smtClean="0"/>
              <a:t>A focus on qualities of the ‘good person </a:t>
            </a:r>
            <a:r>
              <a:rPr lang="en-GB" sz="1800" dirty="0" smtClean="0"/>
              <a:t>(</a:t>
            </a:r>
            <a:r>
              <a:rPr lang="en-GB" sz="1800" dirty="0" err="1" smtClean="0"/>
              <a:t>Boniwell</a:t>
            </a:r>
            <a:r>
              <a:rPr lang="en-GB" sz="1800" dirty="0" smtClean="0"/>
              <a:t>, 2012)</a:t>
            </a:r>
          </a:p>
          <a:p>
            <a:pPr>
              <a:defRPr/>
            </a:pPr>
            <a:r>
              <a:rPr lang="en-GB" dirty="0" smtClean="0"/>
              <a:t>Asks ‘What works? What is going right?’</a:t>
            </a:r>
          </a:p>
          <a:p>
            <a:pPr marL="0" indent="0">
              <a:buFontTx/>
              <a:buNone/>
              <a:defRPr/>
            </a:pPr>
            <a:r>
              <a:rPr lang="en-GB" dirty="0" smtClean="0"/>
              <a:t>        Positive Organisational Scholarship in the workplace</a:t>
            </a:r>
          </a:p>
          <a:p>
            <a:pPr marL="0" indent="0">
              <a:buFontTx/>
              <a:buNone/>
              <a:defRPr/>
            </a:pPr>
            <a:r>
              <a:rPr lang="en-GB" dirty="0"/>
              <a:t> </a:t>
            </a:r>
            <a:r>
              <a:rPr lang="en-GB" dirty="0" smtClean="0"/>
              <a:t>       Appreciative enquiry</a:t>
            </a:r>
            <a:endParaRPr lang="en-GB" dirty="0"/>
          </a:p>
        </p:txBody>
      </p:sp>
      <p:sp>
        <p:nvSpPr>
          <p:cNvPr id="4" name="Right Arrow 3"/>
          <p:cNvSpPr/>
          <p:nvPr/>
        </p:nvSpPr>
        <p:spPr>
          <a:xfrm>
            <a:off x="330200" y="4292600"/>
            <a:ext cx="576263" cy="288925"/>
          </a:xfrm>
          <a:prstGeom prst="rightArrow">
            <a:avLst/>
          </a:prstGeom>
          <a:solidFill>
            <a:schemeClr val="bg1">
              <a:lumMod val="7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5" name="Right Arrow 4"/>
          <p:cNvSpPr/>
          <p:nvPr/>
        </p:nvSpPr>
        <p:spPr>
          <a:xfrm>
            <a:off x="330200" y="5229225"/>
            <a:ext cx="576263" cy="288925"/>
          </a:xfrm>
          <a:prstGeom prst="rightArrow">
            <a:avLst/>
          </a:prstGeom>
          <a:solidFill>
            <a:schemeClr val="bg1">
              <a:lumMod val="7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Method</a:t>
            </a:r>
          </a:p>
        </p:txBody>
      </p:sp>
      <p:sp>
        <p:nvSpPr>
          <p:cNvPr id="3" name="Content Placeholder 2"/>
          <p:cNvSpPr>
            <a:spLocks noGrp="1"/>
          </p:cNvSpPr>
          <p:nvPr>
            <p:ph idx="1"/>
          </p:nvPr>
        </p:nvSpPr>
        <p:spPr>
          <a:xfrm>
            <a:off x="307975" y="2320925"/>
            <a:ext cx="8489950" cy="3457575"/>
          </a:xfrm>
        </p:spPr>
        <p:txBody>
          <a:bodyPr/>
          <a:lstStyle/>
          <a:p>
            <a:pPr>
              <a:defRPr/>
            </a:pPr>
            <a:r>
              <a:rPr lang="en-GB" dirty="0" smtClean="0"/>
              <a:t>“Small builders” </a:t>
            </a:r>
          </a:p>
          <a:p>
            <a:pPr>
              <a:defRPr/>
            </a:pPr>
            <a:r>
              <a:rPr lang="en-GB" dirty="0"/>
              <a:t>N</a:t>
            </a:r>
            <a:r>
              <a:rPr lang="en-GB" dirty="0" smtClean="0"/>
              <a:t> = 19</a:t>
            </a:r>
          </a:p>
          <a:p>
            <a:pPr marL="0" indent="0">
              <a:buFontTx/>
              <a:buNone/>
              <a:defRPr/>
            </a:pPr>
            <a:r>
              <a:rPr lang="en-GB" dirty="0" smtClean="0"/>
              <a:t> </a:t>
            </a:r>
          </a:p>
          <a:p>
            <a:pPr marL="0" indent="0">
              <a:buFontTx/>
              <a:buNone/>
              <a:defRPr/>
            </a:pPr>
            <a:endParaRPr lang="en-GB" dirty="0"/>
          </a:p>
          <a:p>
            <a:pPr marL="0" indent="0">
              <a:buFontTx/>
              <a:buNone/>
              <a:defRPr/>
            </a:pPr>
            <a:endParaRPr lang="en-GB" dirty="0" smtClean="0"/>
          </a:p>
          <a:p>
            <a:pPr>
              <a:defRPr/>
            </a:pPr>
            <a:r>
              <a:rPr lang="en-GB" dirty="0" smtClean="0"/>
              <a:t>Interview based on appreciative inquiry</a:t>
            </a:r>
          </a:p>
          <a:p>
            <a:pPr lvl="1">
              <a:defRPr/>
            </a:pPr>
            <a:r>
              <a:rPr lang="en-GB" dirty="0" smtClean="0"/>
              <a:t>What do you enjoy?</a:t>
            </a:r>
          </a:p>
          <a:p>
            <a:pPr lvl="1">
              <a:defRPr/>
            </a:pPr>
            <a:r>
              <a:rPr lang="en-GB" dirty="0" smtClean="0"/>
              <a:t>Describe your best job</a:t>
            </a:r>
          </a:p>
          <a:p>
            <a:pPr lvl="1">
              <a:defRPr/>
            </a:pPr>
            <a:r>
              <a:rPr lang="en-GB" dirty="0" smtClean="0"/>
              <a:t>What are your strengths?</a:t>
            </a:r>
            <a:endParaRPr lang="en-GB" dirty="0"/>
          </a:p>
        </p:txBody>
      </p:sp>
      <p:graphicFrame>
        <p:nvGraphicFramePr>
          <p:cNvPr id="6" name="Chart 5"/>
          <p:cNvGraphicFramePr/>
          <p:nvPr>
            <p:extLst>
              <p:ext uri="{D42A27DB-BD31-4B8C-83A1-F6EECF244321}">
                <p14:modId xmlns:p14="http://schemas.microsoft.com/office/powerpoint/2010/main" val="2596811910"/>
              </p:ext>
            </p:extLst>
          </p:nvPr>
        </p:nvGraphicFramePr>
        <p:xfrm>
          <a:off x="2668829" y="1009601"/>
          <a:ext cx="3768241" cy="2824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019849548"/>
              </p:ext>
            </p:extLst>
          </p:nvPr>
        </p:nvGraphicFramePr>
        <p:xfrm>
          <a:off x="5436096" y="1988840"/>
          <a:ext cx="3707904"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89252" y="5795167"/>
            <a:ext cx="1371600" cy="64611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7" name="Oval 16"/>
          <p:cNvSpPr/>
          <p:nvPr/>
        </p:nvSpPr>
        <p:spPr>
          <a:xfrm>
            <a:off x="1716088" y="2076450"/>
            <a:ext cx="1728787" cy="59848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18" name="Oval 17"/>
          <p:cNvSpPr/>
          <p:nvPr/>
        </p:nvSpPr>
        <p:spPr>
          <a:xfrm>
            <a:off x="5735638" y="2090738"/>
            <a:ext cx="1357312" cy="56991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19" name="Oval 18"/>
          <p:cNvSpPr/>
          <p:nvPr/>
        </p:nvSpPr>
        <p:spPr>
          <a:xfrm>
            <a:off x="122336" y="2917443"/>
            <a:ext cx="1512887" cy="5207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0" name="Oval 19"/>
          <p:cNvSpPr/>
          <p:nvPr/>
        </p:nvSpPr>
        <p:spPr>
          <a:xfrm>
            <a:off x="1005682" y="3431752"/>
            <a:ext cx="1404937" cy="7683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1" name="Oval 20"/>
          <p:cNvSpPr/>
          <p:nvPr/>
        </p:nvSpPr>
        <p:spPr>
          <a:xfrm>
            <a:off x="2901353" y="2852366"/>
            <a:ext cx="1674813" cy="606425"/>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2" name="Oval 21"/>
          <p:cNvSpPr/>
          <p:nvPr/>
        </p:nvSpPr>
        <p:spPr>
          <a:xfrm>
            <a:off x="5546725" y="3105150"/>
            <a:ext cx="1792288" cy="819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3" name="Oval 22"/>
          <p:cNvSpPr/>
          <p:nvPr/>
        </p:nvSpPr>
        <p:spPr>
          <a:xfrm>
            <a:off x="7188200" y="3107076"/>
            <a:ext cx="1871663" cy="81529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4" name="Oval 23"/>
          <p:cNvSpPr/>
          <p:nvPr/>
        </p:nvSpPr>
        <p:spPr>
          <a:xfrm>
            <a:off x="1084468" y="4801393"/>
            <a:ext cx="2081213" cy="52228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25" name="Oval 24"/>
          <p:cNvSpPr/>
          <p:nvPr/>
        </p:nvSpPr>
        <p:spPr>
          <a:xfrm>
            <a:off x="3741943" y="4709855"/>
            <a:ext cx="2131390" cy="593377"/>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6" name="Oval 25"/>
          <p:cNvSpPr/>
          <p:nvPr/>
        </p:nvSpPr>
        <p:spPr>
          <a:xfrm>
            <a:off x="5987742" y="4709855"/>
            <a:ext cx="1328070" cy="59698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27" name="Oval 26"/>
          <p:cNvSpPr/>
          <p:nvPr/>
        </p:nvSpPr>
        <p:spPr>
          <a:xfrm>
            <a:off x="1503954" y="5936908"/>
            <a:ext cx="1042987" cy="369887"/>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28" name="Oval 27"/>
          <p:cNvSpPr/>
          <p:nvPr/>
        </p:nvSpPr>
        <p:spPr>
          <a:xfrm>
            <a:off x="2591391" y="5803898"/>
            <a:ext cx="1371600" cy="64611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29" name="Oval 28"/>
          <p:cNvSpPr/>
          <p:nvPr/>
        </p:nvSpPr>
        <p:spPr>
          <a:xfrm>
            <a:off x="4552781" y="5722143"/>
            <a:ext cx="1728787" cy="7921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30" name="Oval 29"/>
          <p:cNvSpPr/>
          <p:nvPr/>
        </p:nvSpPr>
        <p:spPr>
          <a:xfrm>
            <a:off x="7483475" y="4691063"/>
            <a:ext cx="1584325" cy="64611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13359" name="Title 1"/>
          <p:cNvSpPr>
            <a:spLocks noGrp="1"/>
          </p:cNvSpPr>
          <p:nvPr>
            <p:ph type="title"/>
          </p:nvPr>
        </p:nvSpPr>
        <p:spPr/>
        <p:txBody>
          <a:bodyPr/>
          <a:lstStyle/>
          <a:p>
            <a:r>
              <a:rPr lang="en-GB" altLang="en-US" smtClean="0"/>
              <a:t>Overall findings</a:t>
            </a:r>
          </a:p>
        </p:txBody>
      </p:sp>
      <p:sp>
        <p:nvSpPr>
          <p:cNvPr id="13360" name="TextBox 2"/>
          <p:cNvSpPr txBox="1">
            <a:spLocks noChangeArrowheads="1"/>
          </p:cNvSpPr>
          <p:nvPr/>
        </p:nvSpPr>
        <p:spPr bwMode="auto">
          <a:xfrm>
            <a:off x="1801813" y="2190750"/>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Physicalities</a:t>
            </a:r>
          </a:p>
        </p:txBody>
      </p:sp>
      <p:sp>
        <p:nvSpPr>
          <p:cNvPr id="13361" name="TextBox 3"/>
          <p:cNvSpPr txBox="1">
            <a:spLocks noChangeArrowheads="1"/>
          </p:cNvSpPr>
          <p:nvPr/>
        </p:nvSpPr>
        <p:spPr bwMode="auto">
          <a:xfrm>
            <a:off x="179388" y="2971800"/>
            <a:ext cx="136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Aesthetics</a:t>
            </a:r>
          </a:p>
        </p:txBody>
      </p:sp>
      <p:sp>
        <p:nvSpPr>
          <p:cNvPr id="13362" name="TextBox 4"/>
          <p:cNvSpPr txBox="1">
            <a:spLocks noChangeArrowheads="1"/>
          </p:cNvSpPr>
          <p:nvPr/>
        </p:nvSpPr>
        <p:spPr bwMode="auto">
          <a:xfrm>
            <a:off x="1114425" y="3492500"/>
            <a:ext cx="1657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Quality of materials</a:t>
            </a:r>
          </a:p>
        </p:txBody>
      </p:sp>
      <p:sp>
        <p:nvSpPr>
          <p:cNvPr id="13363" name="TextBox 5"/>
          <p:cNvSpPr txBox="1">
            <a:spLocks noChangeArrowheads="1"/>
          </p:cNvSpPr>
          <p:nvPr/>
        </p:nvSpPr>
        <p:spPr bwMode="auto">
          <a:xfrm>
            <a:off x="3190875" y="2971800"/>
            <a:ext cx="194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Tangibility</a:t>
            </a:r>
          </a:p>
        </p:txBody>
      </p:sp>
      <p:sp>
        <p:nvSpPr>
          <p:cNvPr id="13364" name="TextBox 6"/>
          <p:cNvSpPr txBox="1">
            <a:spLocks noChangeArrowheads="1"/>
          </p:cNvSpPr>
          <p:nvPr/>
        </p:nvSpPr>
        <p:spPr bwMode="auto">
          <a:xfrm>
            <a:off x="5981700" y="2190750"/>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People</a:t>
            </a:r>
          </a:p>
        </p:txBody>
      </p:sp>
      <p:sp>
        <p:nvSpPr>
          <p:cNvPr id="13365" name="TextBox 7"/>
          <p:cNvSpPr txBox="1">
            <a:spLocks noChangeArrowheads="1"/>
          </p:cNvSpPr>
          <p:nvPr/>
        </p:nvSpPr>
        <p:spPr bwMode="auto">
          <a:xfrm>
            <a:off x="5830888" y="3190875"/>
            <a:ext cx="1439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Client relationship</a:t>
            </a:r>
          </a:p>
        </p:txBody>
      </p:sp>
      <p:sp>
        <p:nvSpPr>
          <p:cNvPr id="13366" name="TextBox 9"/>
          <p:cNvSpPr txBox="1">
            <a:spLocks noChangeArrowheads="1"/>
          </p:cNvSpPr>
          <p:nvPr/>
        </p:nvSpPr>
        <p:spPr bwMode="auto">
          <a:xfrm>
            <a:off x="1233488" y="4876800"/>
            <a:ext cx="230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High standards</a:t>
            </a:r>
          </a:p>
        </p:txBody>
      </p:sp>
      <p:sp>
        <p:nvSpPr>
          <p:cNvPr id="13367" name="TextBox 10"/>
          <p:cNvSpPr txBox="1">
            <a:spLocks noChangeArrowheads="1"/>
          </p:cNvSpPr>
          <p:nvPr/>
        </p:nvSpPr>
        <p:spPr bwMode="auto">
          <a:xfrm>
            <a:off x="1739900" y="593725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Pride</a:t>
            </a:r>
          </a:p>
        </p:txBody>
      </p:sp>
      <p:sp>
        <p:nvSpPr>
          <p:cNvPr id="13368" name="TextBox 11"/>
          <p:cNvSpPr txBox="1">
            <a:spLocks noChangeArrowheads="1"/>
          </p:cNvSpPr>
          <p:nvPr/>
        </p:nvSpPr>
        <p:spPr bwMode="auto">
          <a:xfrm>
            <a:off x="2774950" y="5803900"/>
            <a:ext cx="1331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Satisfied clients</a:t>
            </a:r>
          </a:p>
        </p:txBody>
      </p:sp>
      <p:sp>
        <p:nvSpPr>
          <p:cNvPr id="13369" name="TextBox 12"/>
          <p:cNvSpPr txBox="1">
            <a:spLocks noChangeArrowheads="1"/>
          </p:cNvSpPr>
          <p:nvPr/>
        </p:nvSpPr>
        <p:spPr bwMode="auto">
          <a:xfrm>
            <a:off x="4232275" y="4821238"/>
            <a:ext cx="1395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Knowledge</a:t>
            </a:r>
          </a:p>
        </p:txBody>
      </p:sp>
      <p:sp>
        <p:nvSpPr>
          <p:cNvPr id="13370" name="TextBox 13"/>
          <p:cNvSpPr txBox="1">
            <a:spLocks noChangeArrowheads="1"/>
          </p:cNvSpPr>
          <p:nvPr/>
        </p:nvSpPr>
        <p:spPr bwMode="auto">
          <a:xfrm>
            <a:off x="4840288" y="5794375"/>
            <a:ext cx="144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Multiple skills</a:t>
            </a:r>
          </a:p>
        </p:txBody>
      </p:sp>
      <p:sp>
        <p:nvSpPr>
          <p:cNvPr id="13371" name="TextBox 14"/>
          <p:cNvSpPr txBox="1">
            <a:spLocks noChangeArrowheads="1"/>
          </p:cNvSpPr>
          <p:nvPr/>
        </p:nvSpPr>
        <p:spPr bwMode="auto">
          <a:xfrm>
            <a:off x="6137275" y="4808538"/>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Integrity</a:t>
            </a:r>
          </a:p>
        </p:txBody>
      </p:sp>
      <p:sp>
        <p:nvSpPr>
          <p:cNvPr id="13372" name="TextBox 15"/>
          <p:cNvSpPr txBox="1">
            <a:spLocks noChangeArrowheads="1"/>
          </p:cNvSpPr>
          <p:nvPr/>
        </p:nvSpPr>
        <p:spPr bwMode="auto">
          <a:xfrm>
            <a:off x="7740650" y="4691063"/>
            <a:ext cx="1277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Managing people</a:t>
            </a:r>
          </a:p>
        </p:txBody>
      </p:sp>
      <p:sp>
        <p:nvSpPr>
          <p:cNvPr id="13373" name="TextBox 30"/>
          <p:cNvSpPr txBox="1">
            <a:spLocks noChangeArrowheads="1"/>
          </p:cNvSpPr>
          <p:nvPr/>
        </p:nvSpPr>
        <p:spPr bwMode="auto">
          <a:xfrm>
            <a:off x="344488" y="1489075"/>
            <a:ext cx="21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i="1" dirty="0"/>
              <a:t>Enjoyment</a:t>
            </a:r>
          </a:p>
        </p:txBody>
      </p:sp>
      <p:sp>
        <p:nvSpPr>
          <p:cNvPr id="13374" name="TextBox 31"/>
          <p:cNvSpPr txBox="1">
            <a:spLocks noChangeArrowheads="1"/>
          </p:cNvSpPr>
          <p:nvPr/>
        </p:nvSpPr>
        <p:spPr bwMode="auto">
          <a:xfrm>
            <a:off x="344488" y="4295775"/>
            <a:ext cx="221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i="1" dirty="0"/>
              <a:t>Strengths</a:t>
            </a:r>
          </a:p>
        </p:txBody>
      </p:sp>
      <p:cxnSp>
        <p:nvCxnSpPr>
          <p:cNvPr id="40" name="Straight Connector 39"/>
          <p:cNvCxnSpPr/>
          <p:nvPr/>
        </p:nvCxnSpPr>
        <p:spPr>
          <a:xfrm flipH="1">
            <a:off x="1012825" y="2460625"/>
            <a:ext cx="703263" cy="468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328988" y="2516188"/>
            <a:ext cx="409575" cy="336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15088" y="2660650"/>
            <a:ext cx="28575" cy="444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94513" y="2576513"/>
            <a:ext cx="1062037" cy="52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82650" y="5192713"/>
            <a:ext cx="288925" cy="625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38738" y="5303838"/>
            <a:ext cx="30162" cy="417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81" name="TextBox 2"/>
          <p:cNvSpPr txBox="1">
            <a:spLocks noChangeArrowheads="1"/>
          </p:cNvSpPr>
          <p:nvPr/>
        </p:nvSpPr>
        <p:spPr bwMode="auto">
          <a:xfrm>
            <a:off x="271463" y="5822950"/>
            <a:ext cx="111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Quality of work</a:t>
            </a:r>
          </a:p>
        </p:txBody>
      </p:sp>
      <p:cxnSp>
        <p:nvCxnSpPr>
          <p:cNvPr id="8" name="Straight Connector 7"/>
          <p:cNvCxnSpPr/>
          <p:nvPr/>
        </p:nvCxnSpPr>
        <p:spPr>
          <a:xfrm>
            <a:off x="1997075" y="5337175"/>
            <a:ext cx="28575" cy="600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60675" y="5246688"/>
            <a:ext cx="292100" cy="547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08150" y="2657475"/>
            <a:ext cx="303213" cy="774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998229" y="2090738"/>
            <a:ext cx="1357312" cy="56991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3388" name="TextBox 15"/>
          <p:cNvSpPr txBox="1">
            <a:spLocks noChangeArrowheads="1"/>
          </p:cNvSpPr>
          <p:nvPr/>
        </p:nvSpPr>
        <p:spPr bwMode="auto">
          <a:xfrm>
            <a:off x="4124325" y="219075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Challenge</a:t>
            </a:r>
          </a:p>
        </p:txBody>
      </p:sp>
      <p:sp>
        <p:nvSpPr>
          <p:cNvPr id="13389" name="TextBox 30"/>
          <p:cNvSpPr txBox="1">
            <a:spLocks noChangeArrowheads="1"/>
          </p:cNvSpPr>
          <p:nvPr/>
        </p:nvSpPr>
        <p:spPr bwMode="auto">
          <a:xfrm>
            <a:off x="7483475" y="3190875"/>
            <a:ext cx="1584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Colleague relationship</a:t>
            </a:r>
          </a:p>
        </p:txBody>
      </p:sp>
      <p:sp>
        <p:nvSpPr>
          <p:cNvPr id="61" name="Oval 60"/>
          <p:cNvSpPr/>
          <p:nvPr/>
        </p:nvSpPr>
        <p:spPr>
          <a:xfrm>
            <a:off x="2505673" y="3548374"/>
            <a:ext cx="1357312" cy="56991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GB"/>
          </a:p>
        </p:txBody>
      </p:sp>
      <p:sp>
        <p:nvSpPr>
          <p:cNvPr id="13393" name="TextBox 6"/>
          <p:cNvSpPr txBox="1">
            <a:spLocks noChangeArrowheads="1"/>
          </p:cNvSpPr>
          <p:nvPr/>
        </p:nvSpPr>
        <p:spPr bwMode="auto">
          <a:xfrm>
            <a:off x="2751138" y="3648075"/>
            <a:ext cx="1357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Legacy</a:t>
            </a:r>
          </a:p>
        </p:txBody>
      </p:sp>
      <p:cxnSp>
        <p:nvCxnSpPr>
          <p:cNvPr id="38" name="Straight Connector 37"/>
          <p:cNvCxnSpPr/>
          <p:nvPr/>
        </p:nvCxnSpPr>
        <p:spPr>
          <a:xfrm>
            <a:off x="2589213" y="2695575"/>
            <a:ext cx="254000" cy="871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Challenge</a:t>
            </a:r>
          </a:p>
        </p:txBody>
      </p:sp>
      <p:sp>
        <p:nvSpPr>
          <p:cNvPr id="2" name="Rounded Rectangular Callout 1"/>
          <p:cNvSpPr/>
          <p:nvPr/>
        </p:nvSpPr>
        <p:spPr>
          <a:xfrm>
            <a:off x="3203848" y="1448594"/>
            <a:ext cx="4032250" cy="15128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a:p>
            <a:pPr>
              <a:defRPr/>
            </a:pPr>
            <a:r>
              <a:rPr lang="en-GB" dirty="0"/>
              <a:t>You could hang doors all day long if you wanted to, but that just wouldn't motivate me, it has to be something that's a little bit different, that stretches the grey matter.</a:t>
            </a:r>
          </a:p>
          <a:p>
            <a:pPr>
              <a:defRPr/>
            </a:pPr>
            <a:endParaRPr lang="en-GB" dirty="0"/>
          </a:p>
        </p:txBody>
      </p:sp>
      <p:sp>
        <p:nvSpPr>
          <p:cNvPr id="14340" name="TextBox 2"/>
          <p:cNvSpPr txBox="1">
            <a:spLocks noChangeArrowheads="1"/>
          </p:cNvSpPr>
          <p:nvPr/>
        </p:nvSpPr>
        <p:spPr bwMode="auto">
          <a:xfrm>
            <a:off x="4067944" y="3155350"/>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t>Carpenter</a:t>
            </a:r>
          </a:p>
        </p:txBody>
      </p:sp>
      <p:sp>
        <p:nvSpPr>
          <p:cNvPr id="6" name="Rounded Rectangular Callout 5"/>
          <p:cNvSpPr/>
          <p:nvPr/>
        </p:nvSpPr>
        <p:spPr>
          <a:xfrm>
            <a:off x="525463" y="4005263"/>
            <a:ext cx="8281987" cy="19446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a:p>
            <a:pPr>
              <a:defRPr/>
            </a:pPr>
            <a:r>
              <a:rPr lang="en-GB" dirty="0"/>
              <a:t>We had a Georgian house, 300 years old …four storeys with four adjoining owners in the middle of Kensington, worth about five million quid and we excavated about 500 cubic metres of soil below and we kept the house up and we didn't have any health and safety issues and we managed the neighbours ... to achieve all of that and to construct a basement is a very challenging thing and so to be able to do that, it's an enormous pride actually.</a:t>
            </a:r>
          </a:p>
          <a:p>
            <a:pPr>
              <a:defRPr/>
            </a:pPr>
            <a:endParaRPr lang="en-GB" dirty="0"/>
          </a:p>
        </p:txBody>
      </p:sp>
      <p:sp>
        <p:nvSpPr>
          <p:cNvPr id="14344" name="TextBox 6"/>
          <p:cNvSpPr txBox="1">
            <a:spLocks noChangeArrowheads="1"/>
          </p:cNvSpPr>
          <p:nvPr/>
        </p:nvSpPr>
        <p:spPr bwMode="auto">
          <a:xfrm>
            <a:off x="2700338" y="6294438"/>
            <a:ext cx="215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Contractor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High standards</a:t>
            </a:r>
          </a:p>
        </p:txBody>
      </p:sp>
      <p:sp>
        <p:nvSpPr>
          <p:cNvPr id="2" name="Rounded Rectangular Callout 1"/>
          <p:cNvSpPr/>
          <p:nvPr/>
        </p:nvSpPr>
        <p:spPr>
          <a:xfrm>
            <a:off x="1119188" y="4610100"/>
            <a:ext cx="4676775" cy="14462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smtClean="0"/>
              <a:t>But </a:t>
            </a:r>
            <a:r>
              <a:rPr lang="en-GB" dirty="0"/>
              <a:t>I think, when the job is yours, you're an individual tradesmen, you'll take the pride and do it better.</a:t>
            </a:r>
          </a:p>
          <a:p>
            <a:pPr>
              <a:defRPr/>
            </a:pPr>
            <a:endParaRPr lang="en-GB" dirty="0"/>
          </a:p>
        </p:txBody>
      </p:sp>
      <p:sp>
        <p:nvSpPr>
          <p:cNvPr id="16388" name="TextBox 2"/>
          <p:cNvSpPr txBox="1">
            <a:spLocks noChangeArrowheads="1"/>
          </p:cNvSpPr>
          <p:nvPr/>
        </p:nvSpPr>
        <p:spPr bwMode="auto">
          <a:xfrm>
            <a:off x="2268538" y="6281738"/>
            <a:ext cx="1654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Electrician</a:t>
            </a:r>
          </a:p>
        </p:txBody>
      </p:sp>
      <p:sp>
        <p:nvSpPr>
          <p:cNvPr id="4" name="Rounded Rectangular Callout 3"/>
          <p:cNvSpPr/>
          <p:nvPr/>
        </p:nvSpPr>
        <p:spPr>
          <a:xfrm>
            <a:off x="5302250" y="2019300"/>
            <a:ext cx="3671888" cy="17843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If that's the best that I could do and the customer is happy then I'm satisfied, that's what drives you </a:t>
            </a:r>
            <a:r>
              <a:rPr lang="en-GB" dirty="0" smtClean="0"/>
              <a:t>…especially </a:t>
            </a:r>
            <a:r>
              <a:rPr lang="en-GB" dirty="0"/>
              <a:t>when that customer gives you praise for it. </a:t>
            </a:r>
          </a:p>
          <a:p>
            <a:pPr>
              <a:defRPr/>
            </a:pPr>
            <a:endParaRPr lang="en-GB" dirty="0"/>
          </a:p>
        </p:txBody>
      </p:sp>
      <p:sp>
        <p:nvSpPr>
          <p:cNvPr id="16390" name="TextBox 4"/>
          <p:cNvSpPr txBox="1">
            <a:spLocks noChangeArrowheads="1"/>
          </p:cNvSpPr>
          <p:nvPr/>
        </p:nvSpPr>
        <p:spPr bwMode="auto">
          <a:xfrm>
            <a:off x="5795963" y="401478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Groundworks specialist</a:t>
            </a:r>
          </a:p>
        </p:txBody>
      </p:sp>
      <p:sp>
        <p:nvSpPr>
          <p:cNvPr id="7" name="Rounded Rectangular Callout 6"/>
          <p:cNvSpPr/>
          <p:nvPr/>
        </p:nvSpPr>
        <p:spPr>
          <a:xfrm>
            <a:off x="176213" y="2197100"/>
            <a:ext cx="5111750" cy="1363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smtClean="0"/>
              <a:t>I'm </a:t>
            </a:r>
            <a:r>
              <a:rPr lang="en-GB" dirty="0"/>
              <a:t>definitely more concerned with the quality side of it, definitely.  I wouldn't be able to look back on a job if I'd made a mess of it, I just couldn't do it, don't even bear thinking </a:t>
            </a:r>
            <a:r>
              <a:rPr lang="en-GB" dirty="0" smtClean="0"/>
              <a:t>about</a:t>
            </a:r>
            <a:endParaRPr lang="en-GB" dirty="0"/>
          </a:p>
        </p:txBody>
      </p:sp>
      <p:sp>
        <p:nvSpPr>
          <p:cNvPr id="16392" name="TextBox 7"/>
          <p:cNvSpPr txBox="1">
            <a:spLocks noChangeArrowheads="1"/>
          </p:cNvSpPr>
          <p:nvPr/>
        </p:nvSpPr>
        <p:spPr bwMode="auto">
          <a:xfrm>
            <a:off x="1397000" y="3773488"/>
            <a:ext cx="2087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Bricklayer</a:t>
            </a:r>
          </a:p>
        </p:txBody>
      </p:sp>
      <p:sp>
        <p:nvSpPr>
          <p:cNvPr id="16393" name="TextBox 8"/>
          <p:cNvSpPr txBox="1">
            <a:spLocks noChangeArrowheads="1"/>
          </p:cNvSpPr>
          <p:nvPr/>
        </p:nvSpPr>
        <p:spPr bwMode="auto">
          <a:xfrm>
            <a:off x="684213" y="1484313"/>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i="1"/>
              <a:t>Quality of work</a:t>
            </a:r>
          </a:p>
        </p:txBody>
      </p:sp>
      <p:sp>
        <p:nvSpPr>
          <p:cNvPr id="16394" name="TextBox 10"/>
          <p:cNvSpPr txBox="1">
            <a:spLocks noChangeArrowheads="1"/>
          </p:cNvSpPr>
          <p:nvPr/>
        </p:nvSpPr>
        <p:spPr bwMode="auto">
          <a:xfrm>
            <a:off x="5795963" y="1208088"/>
            <a:ext cx="273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i="1"/>
              <a:t>Customer satisfaction</a:t>
            </a:r>
          </a:p>
        </p:txBody>
      </p:sp>
      <p:sp>
        <p:nvSpPr>
          <p:cNvPr id="16395" name="TextBox 11"/>
          <p:cNvSpPr txBox="1">
            <a:spLocks noChangeArrowheads="1"/>
          </p:cNvSpPr>
          <p:nvPr/>
        </p:nvSpPr>
        <p:spPr bwMode="auto">
          <a:xfrm>
            <a:off x="2051050" y="4241800"/>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i="1"/>
              <a:t>Pride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93"/>
                                        </p:tgtEl>
                                        <p:attrNameLst>
                                          <p:attrName>style.visibility</p:attrName>
                                        </p:attrNameLst>
                                      </p:cBhvr>
                                      <p:to>
                                        <p:strVal val="visible"/>
                                      </p:to>
                                    </p:set>
                                    <p:anim calcmode="lin" valueType="num">
                                      <p:cBhvr additive="base">
                                        <p:cTn id="11" dur="500" fill="hold"/>
                                        <p:tgtEl>
                                          <p:spTgt spid="16393"/>
                                        </p:tgtEl>
                                        <p:attrNameLst>
                                          <p:attrName>ppt_x</p:attrName>
                                        </p:attrNameLst>
                                      </p:cBhvr>
                                      <p:tavLst>
                                        <p:tav tm="0">
                                          <p:val>
                                            <p:strVal val="#ppt_x"/>
                                          </p:val>
                                        </p:tav>
                                        <p:tav tm="100000">
                                          <p:val>
                                            <p:strVal val="#ppt_x"/>
                                          </p:val>
                                        </p:tav>
                                      </p:tavLst>
                                    </p:anim>
                                    <p:anim calcmode="lin" valueType="num">
                                      <p:cBhvr additive="base">
                                        <p:cTn id="12" dur="500" fill="hold"/>
                                        <p:tgtEl>
                                          <p:spTgt spid="163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additive="base">
                                        <p:cTn id="15" dur="500" fill="hold"/>
                                        <p:tgtEl>
                                          <p:spTgt spid="16392"/>
                                        </p:tgtEl>
                                        <p:attrNameLst>
                                          <p:attrName>ppt_x</p:attrName>
                                        </p:attrNameLst>
                                      </p:cBhvr>
                                      <p:tavLst>
                                        <p:tav tm="0">
                                          <p:val>
                                            <p:strVal val="#ppt_x"/>
                                          </p:val>
                                        </p:tav>
                                        <p:tav tm="100000">
                                          <p:val>
                                            <p:strVal val="#ppt_x"/>
                                          </p:val>
                                        </p:tav>
                                      </p:tavLst>
                                    </p:anim>
                                    <p:anim calcmode="lin" valueType="num">
                                      <p:cBhvr additive="base">
                                        <p:cTn id="16"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94"/>
                                        </p:tgtEl>
                                        <p:attrNameLst>
                                          <p:attrName>style.visibility</p:attrName>
                                        </p:attrNameLst>
                                      </p:cBhvr>
                                      <p:to>
                                        <p:strVal val="visible"/>
                                      </p:to>
                                    </p:set>
                                    <p:anim calcmode="lin" valueType="num">
                                      <p:cBhvr additive="base">
                                        <p:cTn id="29" dur="500" fill="hold"/>
                                        <p:tgtEl>
                                          <p:spTgt spid="16394"/>
                                        </p:tgtEl>
                                        <p:attrNameLst>
                                          <p:attrName>ppt_x</p:attrName>
                                        </p:attrNameLst>
                                      </p:cBhvr>
                                      <p:tavLst>
                                        <p:tav tm="0">
                                          <p:val>
                                            <p:strVal val="#ppt_x"/>
                                          </p:val>
                                        </p:tav>
                                        <p:tav tm="100000">
                                          <p:val>
                                            <p:strVal val="#ppt_x"/>
                                          </p:val>
                                        </p:tav>
                                      </p:tavLst>
                                    </p:anim>
                                    <p:anim calcmode="lin" valueType="num">
                                      <p:cBhvr additive="base">
                                        <p:cTn id="30" dur="500" fill="hold"/>
                                        <p:tgtEl>
                                          <p:spTgt spid="1639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390"/>
                                        </p:tgtEl>
                                        <p:attrNameLst>
                                          <p:attrName>style.visibility</p:attrName>
                                        </p:attrNameLst>
                                      </p:cBhvr>
                                      <p:to>
                                        <p:strVal val="visible"/>
                                      </p:to>
                                    </p:set>
                                    <p:anim calcmode="lin" valueType="num">
                                      <p:cBhvr additive="base">
                                        <p:cTn id="33" dur="500" fill="hold"/>
                                        <p:tgtEl>
                                          <p:spTgt spid="16390"/>
                                        </p:tgtEl>
                                        <p:attrNameLst>
                                          <p:attrName>ppt_x</p:attrName>
                                        </p:attrNameLst>
                                      </p:cBhvr>
                                      <p:tavLst>
                                        <p:tav tm="0">
                                          <p:val>
                                            <p:strVal val="#ppt_x"/>
                                          </p:val>
                                        </p:tav>
                                        <p:tav tm="100000">
                                          <p:val>
                                            <p:strVal val="#ppt_x"/>
                                          </p:val>
                                        </p:tav>
                                      </p:tavLst>
                                    </p:anim>
                                    <p:anim calcmode="lin" valueType="num">
                                      <p:cBhvr additive="base">
                                        <p:cTn id="34" dur="500" fill="hold"/>
                                        <p:tgtEl>
                                          <p:spTgt spid="1639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395"/>
                                        </p:tgtEl>
                                        <p:attrNameLst>
                                          <p:attrName>style.visibility</p:attrName>
                                        </p:attrNameLst>
                                      </p:cBhvr>
                                      <p:to>
                                        <p:strVal val="visible"/>
                                      </p:to>
                                    </p:set>
                                    <p:anim calcmode="lin" valueType="num">
                                      <p:cBhvr additive="base">
                                        <p:cTn id="37" dur="500" fill="hold"/>
                                        <p:tgtEl>
                                          <p:spTgt spid="16395"/>
                                        </p:tgtEl>
                                        <p:attrNameLst>
                                          <p:attrName>ppt_x</p:attrName>
                                        </p:attrNameLst>
                                      </p:cBhvr>
                                      <p:tavLst>
                                        <p:tav tm="0">
                                          <p:val>
                                            <p:strVal val="#ppt_x"/>
                                          </p:val>
                                        </p:tav>
                                        <p:tav tm="100000">
                                          <p:val>
                                            <p:strVal val="#ppt_x"/>
                                          </p:val>
                                        </p:tav>
                                      </p:tavLst>
                                    </p:anim>
                                    <p:anim calcmode="lin" valueType="num">
                                      <p:cBhvr additive="base">
                                        <p:cTn id="38" dur="500" fill="hold"/>
                                        <p:tgtEl>
                                          <p:spTgt spid="1639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388"/>
                                        </p:tgtEl>
                                        <p:attrNameLst>
                                          <p:attrName>style.visibility</p:attrName>
                                        </p:attrNameLst>
                                      </p:cBhvr>
                                      <p:to>
                                        <p:strVal val="visible"/>
                                      </p:to>
                                    </p:set>
                                    <p:anim calcmode="lin" valueType="num">
                                      <p:cBhvr additive="base">
                                        <p:cTn id="41" dur="500" fill="hold"/>
                                        <p:tgtEl>
                                          <p:spTgt spid="16388"/>
                                        </p:tgtEl>
                                        <p:attrNameLst>
                                          <p:attrName>ppt_x</p:attrName>
                                        </p:attrNameLst>
                                      </p:cBhvr>
                                      <p:tavLst>
                                        <p:tav tm="0">
                                          <p:val>
                                            <p:strVal val="#ppt_x"/>
                                          </p:val>
                                        </p:tav>
                                        <p:tav tm="100000">
                                          <p:val>
                                            <p:strVal val="#ppt_x"/>
                                          </p:val>
                                        </p:tav>
                                      </p:tavLst>
                                    </p:anim>
                                    <p:anim calcmode="lin" valueType="num">
                                      <p:cBhvr additive="base">
                                        <p:cTn id="42"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8" grpId="0"/>
      <p:bldP spid="4" grpId="0" animBg="1"/>
      <p:bldP spid="16390" grpId="0"/>
      <p:bldP spid="7" grpId="0" animBg="1"/>
      <p:bldP spid="16392" grpId="0"/>
      <p:bldP spid="16393" grpId="0"/>
      <p:bldP spid="16394" grpId="0"/>
      <p:bldP spid="16395"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2235</TotalTime>
  <Words>1091</Words>
  <Application>Microsoft Office PowerPoint</Application>
  <PresentationFormat>On-screen Show (4:3)</PresentationFormat>
  <Paragraphs>122</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Custom Design</vt:lpstr>
      <vt:lpstr>Positive strengths and motivations of workers in construction:  the potential for a more sustainable built environment </vt:lpstr>
      <vt:lpstr>PowerPoint Presentation</vt:lpstr>
      <vt:lpstr>Challenges of construction industry in UK</vt:lpstr>
      <vt:lpstr>Sustainable construction in a nutshell</vt:lpstr>
      <vt:lpstr>Positive psychology</vt:lpstr>
      <vt:lpstr>Method</vt:lpstr>
      <vt:lpstr>Overall findings</vt:lpstr>
      <vt:lpstr>Challenge</vt:lpstr>
      <vt:lpstr>High standards</vt:lpstr>
      <vt:lpstr>Alignment of sustainable construction and positive motivations and strengths</vt:lpstr>
      <vt:lpstr>Implication</vt:lpstr>
      <vt:lpstr>Thank you</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nmm</cp:lastModifiedBy>
  <cp:revision>105</cp:revision>
  <dcterms:created xsi:type="dcterms:W3CDTF">2005-07-13T12:26:50Z</dcterms:created>
  <dcterms:modified xsi:type="dcterms:W3CDTF">2016-06-24T15:27:21Z</dcterms:modified>
</cp:coreProperties>
</file>