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6"/>
  </p:notesMasterIdLst>
  <p:sldIdLst>
    <p:sldId id="256" r:id="rId2"/>
    <p:sldId id="276" r:id="rId3"/>
    <p:sldId id="277" r:id="rId4"/>
    <p:sldId id="271" r:id="rId5"/>
    <p:sldId id="270" r:id="rId6"/>
    <p:sldId id="275" r:id="rId7"/>
    <p:sldId id="280" r:id="rId8"/>
    <p:sldId id="278" r:id="rId9"/>
    <p:sldId id="268" r:id="rId10"/>
    <p:sldId id="274" r:id="rId11"/>
    <p:sldId id="279" r:id="rId12"/>
    <p:sldId id="265" r:id="rId13"/>
    <p:sldId id="273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045" autoAdjust="0"/>
  </p:normalViewPr>
  <p:slideViewPr>
    <p:cSldViewPr snapToGrid="0">
      <p:cViewPr varScale="1">
        <p:scale>
          <a:sx n="56" d="100"/>
          <a:sy n="56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75911-4638-4CF4-9DFD-034659F6484C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280DD-F320-4E60-A7EB-DB6993651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30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</a:t>
            </a:r>
            <a:r>
              <a:rPr lang="en-GB" baseline="0" dirty="0" smtClean="0"/>
              <a:t> hope you are all sitting comfortably at a pleasant ambient temperature. The topic of my talk is overheating.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80DD-F320-4E60-A7EB-DB69936514A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06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80DD-F320-4E60-A7EB-DB69936514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80DD-F320-4E60-A7EB-DB69936514A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442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80DD-F320-4E60-A7EB-DB69936514A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0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80DD-F320-4E60-A7EB-DB69936514A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544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80DD-F320-4E60-A7EB-DB69936514A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389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80DD-F320-4E60-A7EB-DB69936514A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855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80DD-F320-4E60-A7EB-DB69936514A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209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80DD-F320-4E60-A7EB-DB69936514A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68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CA7-9814-4C84-B7A3-A635B4D5AED1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B2AE-505B-473D-9AAD-BA36E1123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77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CA7-9814-4C84-B7A3-A635B4D5AED1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B2AE-505B-473D-9AAD-BA36E1123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32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CA7-9814-4C84-B7A3-A635B4D5AED1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B2AE-505B-473D-9AAD-BA36E1123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691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CA7-9814-4C84-B7A3-A635B4D5AED1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B2AE-505B-473D-9AAD-BA36E1123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401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CA7-9814-4C84-B7A3-A635B4D5AED1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B2AE-505B-473D-9AAD-BA36E1123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048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CA7-9814-4C84-B7A3-A635B4D5AED1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B2AE-505B-473D-9AAD-BA36E1123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132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CA7-9814-4C84-B7A3-A635B4D5AED1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B2AE-505B-473D-9AAD-BA36E1123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714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CA7-9814-4C84-B7A3-A635B4D5AED1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B2AE-505B-473D-9AAD-BA36E1123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877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CA7-9814-4C84-B7A3-A635B4D5AED1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B2AE-505B-473D-9AAD-BA36E1123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5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CA7-9814-4C84-B7A3-A635B4D5AED1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A56B2AE-505B-473D-9AAD-BA36E1123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49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CA7-9814-4C84-B7A3-A635B4D5AED1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B2AE-505B-473D-9AAD-BA36E1123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8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CA7-9814-4C84-B7A3-A635B4D5AED1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B2AE-505B-473D-9AAD-BA36E1123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3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CA7-9814-4C84-B7A3-A635B4D5AED1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B2AE-505B-473D-9AAD-BA36E1123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27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CA7-9814-4C84-B7A3-A635B4D5AED1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B2AE-505B-473D-9AAD-BA36E1123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85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CA7-9814-4C84-B7A3-A635B4D5AED1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B2AE-505B-473D-9AAD-BA36E1123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46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CA7-9814-4C84-B7A3-A635B4D5AED1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B2AE-505B-473D-9AAD-BA36E1123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05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CA7-9814-4C84-B7A3-A635B4D5AED1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B2AE-505B-473D-9AAD-BA36E1123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35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2D1CA7-9814-4C84-B7A3-A635B4D5AED1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56B2AE-505B-473D-9AAD-BA36E1123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89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3594" y="1109676"/>
            <a:ext cx="10908406" cy="2387600"/>
          </a:xfrm>
        </p:spPr>
        <p:txBody>
          <a:bodyPr>
            <a:noAutofit/>
          </a:bodyPr>
          <a:lstStyle/>
          <a:p>
            <a:r>
              <a:rPr lang="en-GB" sz="4000" dirty="0"/>
              <a:t>Applying psychology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to </a:t>
            </a:r>
            <a:r>
              <a:rPr lang="en-GB" sz="4000" dirty="0"/>
              <a:t>preparedness for climate change: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lessons </a:t>
            </a:r>
            <a:r>
              <a:rPr lang="en-GB" sz="4000" dirty="0"/>
              <a:t>for </a:t>
            </a:r>
            <a:r>
              <a:rPr lang="en-GB" sz="4000" dirty="0" smtClean="0"/>
              <a:t>construction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2688" y="3950397"/>
            <a:ext cx="9144000" cy="1655762"/>
          </a:xfrm>
        </p:spPr>
        <p:txBody>
          <a:bodyPr>
            <a:normAutofit/>
          </a:bodyPr>
          <a:lstStyle/>
          <a:p>
            <a:pPr lvl="3" algn="l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Niamh Murtagh 	      	University College London</a:t>
            </a:r>
          </a:p>
          <a:p>
            <a:pPr lvl="3" algn="l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Birgitta Gatersleben 	University of Surrey</a:t>
            </a:r>
          </a:p>
          <a:p>
            <a:pPr lvl="3" algn="l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Chris Fife-Schaw 		University of Surrey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42642"/>
            <a:ext cx="28575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06" y="-32873"/>
            <a:ext cx="3599688" cy="14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265252"/>
              </p:ext>
            </p:extLst>
          </p:nvPr>
        </p:nvGraphicFramePr>
        <p:xfrm>
          <a:off x="2782391" y="3281711"/>
          <a:ext cx="7422551" cy="263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2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02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Variable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Mean  </a:t>
                      </a:r>
                    </a:p>
                    <a:p>
                      <a:r>
                        <a:rPr lang="en-GB" sz="1800" dirty="0" smtClean="0"/>
                        <a:t>(scaled to 0 to 6 scale)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48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Threat Appraisal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2.71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291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Coping Appraisal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3.51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Intention to Take Action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0.55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93727" y="2660000"/>
            <a:ext cx="131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 = 1,007</a:t>
            </a:r>
            <a:endParaRPr lang="en-GB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mtClean="0"/>
              <a:t>Findings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7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234780"/>
            <a:ext cx="10018713" cy="1752599"/>
          </a:xfrm>
        </p:spPr>
        <p:txBody>
          <a:bodyPr/>
          <a:lstStyle/>
          <a:p>
            <a:r>
              <a:rPr lang="en-GB" dirty="0" smtClean="0"/>
              <a:t>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321010"/>
            <a:ext cx="10018713" cy="3634947"/>
          </a:xfrm>
        </p:spPr>
        <p:txBody>
          <a:bodyPr>
            <a:normAutofit/>
          </a:bodyPr>
          <a:lstStyle/>
          <a:p>
            <a:r>
              <a:rPr lang="en-GB" dirty="0" smtClean="0"/>
              <a:t>Threat appraisal and coping appraisal positively related to protection motivation</a:t>
            </a:r>
          </a:p>
          <a:p>
            <a:pPr lvl="1"/>
            <a:r>
              <a:rPr lang="en-GB" dirty="0" smtClean="0"/>
              <a:t>Coping appraisal the stronger factor</a:t>
            </a:r>
          </a:p>
          <a:p>
            <a:r>
              <a:rPr lang="en-GB" dirty="0" smtClean="0"/>
              <a:t>For flat dwellers (versus house dwellers)</a:t>
            </a:r>
          </a:p>
          <a:p>
            <a:pPr lvl="1"/>
            <a:r>
              <a:rPr lang="en-GB" dirty="0" smtClean="0"/>
              <a:t>Threat appraisal greater </a:t>
            </a:r>
          </a:p>
          <a:p>
            <a:pPr lvl="1"/>
            <a:r>
              <a:rPr lang="en-GB" dirty="0"/>
              <a:t>Coping appraisal lower </a:t>
            </a:r>
          </a:p>
          <a:p>
            <a:pPr lvl="1"/>
            <a:r>
              <a:rPr lang="en-GB" dirty="0" smtClean="0"/>
              <a:t>Threat </a:t>
            </a:r>
            <a:r>
              <a:rPr lang="en-GB" dirty="0"/>
              <a:t>appraisal </a:t>
            </a:r>
            <a:r>
              <a:rPr lang="en-GB" dirty="0" smtClean="0"/>
              <a:t>became </a:t>
            </a:r>
            <a:r>
              <a:rPr lang="en-GB" dirty="0"/>
              <a:t>non-significant </a:t>
            </a:r>
          </a:p>
          <a:p>
            <a:r>
              <a:rPr lang="en-GB" dirty="0" smtClean="0"/>
              <a:t>Coping appraisal lower for tenants than for homeowners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94920" y="6289588"/>
            <a:ext cx="3076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All at statistically significant levels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574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378" y="2649747"/>
            <a:ext cx="10018713" cy="3124201"/>
          </a:xfrm>
        </p:spPr>
        <p:txBody>
          <a:bodyPr>
            <a:noAutofit/>
          </a:bodyPr>
          <a:lstStyle/>
          <a:p>
            <a:r>
              <a:rPr lang="en-GB" dirty="0" smtClean="0"/>
              <a:t>Threat and coping appraisals stronger than </a:t>
            </a:r>
            <a:r>
              <a:rPr lang="en-GB" dirty="0" err="1" smtClean="0"/>
              <a:t>sociodemographics</a:t>
            </a:r>
            <a:endParaRPr lang="en-GB" dirty="0" smtClean="0"/>
          </a:p>
          <a:p>
            <a:r>
              <a:rPr lang="en-GB" dirty="0" smtClean="0"/>
              <a:t>Coping appraisal important, especially for flat dwellers</a:t>
            </a:r>
          </a:p>
        </p:txBody>
      </p:sp>
    </p:spTree>
    <p:extLst>
      <p:ext uri="{BB962C8B-B14F-4D97-AF65-F5344CB8AC3E}">
        <p14:creationId xmlns:p14="http://schemas.microsoft.com/office/powerpoint/2010/main" val="314296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378" y="2438399"/>
            <a:ext cx="10018713" cy="33355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Focus on developing coping appraisal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Self-efficacy – how to take mitigating actions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Response-efficacy – effectiveness of mitigating actions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Target by dwelling type</a:t>
            </a:r>
          </a:p>
        </p:txBody>
      </p:sp>
    </p:spTree>
    <p:extLst>
      <p:ext uri="{BB962C8B-B14F-4D97-AF65-F5344CB8AC3E}">
        <p14:creationId xmlns:p14="http://schemas.microsoft.com/office/powerpoint/2010/main" val="14849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783" y="2186796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/>
              <a:t>n.murtagh@ucl.ac.uk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94646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27" y="1238160"/>
            <a:ext cx="7953375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9312" y="327803"/>
            <a:ext cx="906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(Some of the) Record-breaking Temperatures Globally 2018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889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85" y="1406984"/>
            <a:ext cx="7200908" cy="4804035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4"/>
          <a:srcRect l="-2" t="12709" r="21784" b="63645"/>
          <a:stretch/>
        </p:blipFill>
        <p:spPr bwMode="auto">
          <a:xfrm>
            <a:off x="3116285" y="520289"/>
            <a:ext cx="7200908" cy="885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888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547" y="4218325"/>
            <a:ext cx="10018713" cy="2662536"/>
          </a:xfrm>
        </p:spPr>
        <p:txBody>
          <a:bodyPr/>
          <a:lstStyle/>
          <a:p>
            <a:r>
              <a:rPr lang="en-GB" dirty="0" smtClean="0"/>
              <a:t>87% of housing in 2050 already built </a:t>
            </a:r>
            <a:r>
              <a:rPr lang="en-GB" sz="1800" dirty="0" smtClean="0"/>
              <a:t>(Boardman 2007)</a:t>
            </a:r>
          </a:p>
          <a:p>
            <a:r>
              <a:rPr lang="en-GB" dirty="0" smtClean="0"/>
              <a:t>Two-thirds privately owned</a:t>
            </a:r>
            <a:endParaRPr lang="en-GB" dirty="0"/>
          </a:p>
        </p:txBody>
      </p:sp>
      <p:pic>
        <p:nvPicPr>
          <p:cNvPr id="5" name="Picture 4" descr="Image result for uk block of flat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16392" cy="34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187132" y="6591299"/>
            <a:ext cx="3001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Flats &amp; terraced courtesy of www.photoeverywhere.co.uk</a:t>
            </a:r>
            <a:endParaRPr lang="en-GB" sz="800" dirty="0"/>
          </a:p>
        </p:txBody>
      </p:sp>
      <p:pic>
        <p:nvPicPr>
          <p:cNvPr id="7" name="Picture 6" descr="Red brick terraced houses with a Jaguar car parked in front and wheelie bins at the si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95" y="224269"/>
            <a:ext cx="4364966" cy="3364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uk semi-detached hous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89" y="0"/>
            <a:ext cx="4942935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155940" y="3588571"/>
            <a:ext cx="131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Flats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39419" y="3741865"/>
            <a:ext cx="166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Terraced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721588" y="3987493"/>
            <a:ext cx="225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Semi-detached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55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9056004" cy="3124201"/>
          </a:xfrm>
        </p:spPr>
        <p:txBody>
          <a:bodyPr/>
          <a:lstStyle/>
          <a:p>
            <a:r>
              <a:rPr lang="en-GB" dirty="0" smtClean="0"/>
              <a:t>Resilience to overheating in homes</a:t>
            </a:r>
          </a:p>
          <a:p>
            <a:r>
              <a:rPr lang="en-GB" dirty="0"/>
              <a:t>The </a:t>
            </a:r>
            <a:r>
              <a:rPr lang="en-GB" dirty="0" smtClean="0"/>
              <a:t>role of the householder</a:t>
            </a:r>
            <a:endParaRPr lang="en-GB" dirty="0"/>
          </a:p>
          <a:p>
            <a:r>
              <a:rPr lang="en-GB" dirty="0" smtClean="0"/>
              <a:t>What </a:t>
            </a:r>
            <a:r>
              <a:rPr lang="en-GB" dirty="0"/>
              <a:t>are the determinants of intention to take precautionary action against overheating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5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4112677" y="2360793"/>
            <a:ext cx="3193961" cy="760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05393" y="1928380"/>
            <a:ext cx="2682467" cy="101566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Threat appraisal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- Probability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- Severity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605393" y="3376456"/>
            <a:ext cx="2682467" cy="132343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Coping appraisal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- Self-efficacy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- Response-efficacy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- Cost/time/effort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292954" y="2849079"/>
            <a:ext cx="2567738" cy="70788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Protection motivation (Intention)</a:t>
            </a:r>
            <a:endParaRPr lang="en-GB" sz="2000" dirty="0"/>
          </a:p>
        </p:txBody>
      </p:sp>
      <p:cxnSp>
        <p:nvCxnSpPr>
          <p:cNvPr id="5" name="Straight Arrow Connector 4"/>
          <p:cNvCxnSpPr>
            <a:stCxn id="3" idx="3"/>
            <a:endCxn id="4" idx="1"/>
          </p:cNvCxnSpPr>
          <p:nvPr/>
        </p:nvCxnSpPr>
        <p:spPr>
          <a:xfrm flipV="1">
            <a:off x="5287860" y="3203022"/>
            <a:ext cx="2005094" cy="8351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65962" y="413016"/>
            <a:ext cx="596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Protection Motivation Theory </a:t>
            </a:r>
            <a:r>
              <a:rPr lang="en-GB" sz="2000" dirty="0" smtClean="0"/>
              <a:t>(simplified)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649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4112677" y="2360793"/>
            <a:ext cx="3193961" cy="760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05393" y="1928380"/>
            <a:ext cx="2682467" cy="101566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Threat appraisal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- Probability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- Severity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605393" y="3376456"/>
            <a:ext cx="2682467" cy="132343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Coping appraisal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- Self-efficacy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- Response-efficacy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- Cost/time/effort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292954" y="2849079"/>
            <a:ext cx="2567738" cy="70788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Protection motivation (Intention)</a:t>
            </a:r>
            <a:endParaRPr lang="en-GB" sz="2000" dirty="0"/>
          </a:p>
        </p:txBody>
      </p:sp>
      <p:cxnSp>
        <p:nvCxnSpPr>
          <p:cNvPr id="5" name="Straight Arrow Connector 4"/>
          <p:cNvCxnSpPr>
            <a:stCxn id="3" idx="3"/>
            <a:endCxn id="4" idx="1"/>
          </p:cNvCxnSpPr>
          <p:nvPr/>
        </p:nvCxnSpPr>
        <p:spPr>
          <a:xfrm flipV="1">
            <a:off x="5287860" y="3203022"/>
            <a:ext cx="2005094" cy="8351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65962" y="413016"/>
            <a:ext cx="596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Protection Motivation Theory </a:t>
            </a:r>
            <a:r>
              <a:rPr lang="en-GB" sz="2000" dirty="0" smtClean="0"/>
              <a:t>(simplified)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619781" y="4300257"/>
            <a:ext cx="4066212" cy="19082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e.g.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Insulation to walls/roof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Ventilation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Shutters/awnings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Pale exterior façade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Planting near walls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789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4112677" y="2360793"/>
            <a:ext cx="3193961" cy="760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05393" y="1928380"/>
            <a:ext cx="2682467" cy="101566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Threat appraisal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- Probability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- Severity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605393" y="3376456"/>
            <a:ext cx="2682467" cy="132343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Coping appraisal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- Self-efficacy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- Response-efficacy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- Cost/time/effort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292954" y="2849079"/>
            <a:ext cx="2567738" cy="70788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Protection motivation (Intention)</a:t>
            </a:r>
            <a:endParaRPr lang="en-GB" sz="2000" dirty="0"/>
          </a:p>
        </p:txBody>
      </p:sp>
      <p:cxnSp>
        <p:nvCxnSpPr>
          <p:cNvPr id="5" name="Straight Arrow Connector 4"/>
          <p:cNvCxnSpPr>
            <a:stCxn id="3" idx="3"/>
            <a:endCxn id="4" idx="1"/>
          </p:cNvCxnSpPr>
          <p:nvPr/>
        </p:nvCxnSpPr>
        <p:spPr>
          <a:xfrm flipV="1">
            <a:off x="5287860" y="3203022"/>
            <a:ext cx="2005094" cy="8351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65962" y="413016"/>
            <a:ext cx="596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Protection Motivation Theory </a:t>
            </a:r>
            <a:r>
              <a:rPr lang="en-GB" sz="2000" dirty="0" smtClean="0"/>
              <a:t>(simplified)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619780" y="4192535"/>
            <a:ext cx="3711366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Property Characteristics</a:t>
            </a:r>
          </a:p>
          <a:p>
            <a:r>
              <a:rPr lang="en-GB" sz="2000" dirty="0"/>
              <a:t>    Flat v house</a:t>
            </a:r>
          </a:p>
          <a:p>
            <a:r>
              <a:rPr lang="en-GB" sz="2000" dirty="0" smtClean="0"/>
              <a:t>    Owner </a:t>
            </a:r>
            <a:r>
              <a:rPr lang="en-GB" sz="2000" dirty="0"/>
              <a:t>v tenant</a:t>
            </a:r>
          </a:p>
          <a:p>
            <a:r>
              <a:rPr lang="en-GB" sz="2000" dirty="0" smtClean="0"/>
              <a:t>Occupier </a:t>
            </a:r>
            <a:r>
              <a:rPr lang="en-GB" sz="2000" dirty="0"/>
              <a:t>Socio-demographics</a:t>
            </a:r>
          </a:p>
          <a:p>
            <a:r>
              <a:rPr lang="en-GB" sz="2000" dirty="0"/>
              <a:t>    Age</a:t>
            </a:r>
          </a:p>
          <a:p>
            <a:r>
              <a:rPr lang="en-GB" sz="2000" dirty="0"/>
              <a:t>    Income</a:t>
            </a:r>
          </a:p>
          <a:p>
            <a:r>
              <a:rPr lang="en-GB" sz="2000" dirty="0"/>
              <a:t>    Education</a:t>
            </a:r>
          </a:p>
          <a:p>
            <a:r>
              <a:rPr lang="en-GB" sz="2000" dirty="0"/>
              <a:t>    Overheating experience</a:t>
            </a:r>
          </a:p>
        </p:txBody>
      </p:sp>
    </p:spTree>
    <p:extLst>
      <p:ext uri="{BB962C8B-B14F-4D97-AF65-F5344CB8AC3E}">
        <p14:creationId xmlns:p14="http://schemas.microsoft.com/office/powerpoint/2010/main" val="40335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32386"/>
              </p:ext>
            </p:extLst>
          </p:nvPr>
        </p:nvGraphicFramePr>
        <p:xfrm>
          <a:off x="7258546" y="857004"/>
          <a:ext cx="4494361" cy="5250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6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503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Variable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29" marR="668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Category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29" marR="668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29" marR="6682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67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Gender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29" marR="668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Female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Male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29" marR="668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50.8%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49.2%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29" marR="6682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67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Participant age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29" marR="668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Mean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Range 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29" marR="668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50.58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18 - 85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29" marR="6682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3823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Income </a:t>
                      </a:r>
                      <a:endParaRPr lang="en-GB" sz="1200" dirty="0" smtClean="0">
                        <a:effectLst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(</a:t>
                      </a:r>
                      <a:r>
                        <a:rPr lang="en-GB" sz="1200" dirty="0">
                          <a:effectLst/>
                        </a:rPr>
                        <a:t>personal monthly net)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29" marR="668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Less than £1,000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£1,001 - £2,000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£2,001 - £3,000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£3,001 - £4,000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Over £4,001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Not given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29" marR="668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23.2%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35.2%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17.4%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8.0%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6.2%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10.0%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29" marR="6682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431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Home ownership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29" marR="668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Owner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Tenant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Other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29" marR="668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66.0%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31.8%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2.2%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29" marR="6682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3359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Property type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29" marR="668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Flat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Mid-terrace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Semi-detached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Detached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Other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29" marR="668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24.9%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26.8%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27.9%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18.9%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1.5%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29" marR="6682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31474" y="270683"/>
            <a:ext cx="131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 = 1,007</a:t>
            </a:r>
            <a:endParaRPr lang="en-GB" sz="200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35398" t="19508" r="34190" b="37044"/>
          <a:stretch/>
        </p:blipFill>
        <p:spPr bwMode="auto">
          <a:xfrm>
            <a:off x="2372497" y="857005"/>
            <a:ext cx="4596714" cy="5250540"/>
          </a:xfrm>
          <a:prstGeom prst="rect">
            <a:avLst/>
          </a:prstGeom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4188940" y="2990334"/>
            <a:ext cx="2168495" cy="2879125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3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732</TotalTime>
  <Words>419</Words>
  <Application>Microsoft Office PowerPoint</Application>
  <PresentationFormat>Widescreen</PresentationFormat>
  <Paragraphs>141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Corbel</vt:lpstr>
      <vt:lpstr>Times New Roman</vt:lpstr>
      <vt:lpstr>Wingdings</vt:lpstr>
      <vt:lpstr>Parallax</vt:lpstr>
      <vt:lpstr>Applying psychology  to preparedness for climate change:  lessons for construction</vt:lpstr>
      <vt:lpstr>PowerPoint Presentation</vt:lpstr>
      <vt:lpstr>PowerPoint Presentation</vt:lpstr>
      <vt:lpstr>PowerPoint Presentation</vt:lpstr>
      <vt:lpstr>Research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Findings</vt:lpstr>
      <vt:lpstr>Conclusions</vt:lpstr>
      <vt:lpstr>Recommendations</vt:lpstr>
      <vt:lpstr>Thank you   n.murtagh@ucl.ac.uk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nmm</dc:creator>
  <cp:lastModifiedBy>nmm</cp:lastModifiedBy>
  <cp:revision>56</cp:revision>
  <dcterms:created xsi:type="dcterms:W3CDTF">2017-08-10T11:06:36Z</dcterms:created>
  <dcterms:modified xsi:type="dcterms:W3CDTF">2018-09-13T09:12:13Z</dcterms:modified>
</cp:coreProperties>
</file>