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49" r:id="rId3"/>
    <p:sldId id="333" r:id="rId4"/>
    <p:sldId id="347" r:id="rId5"/>
    <p:sldId id="330" r:id="rId6"/>
    <p:sldId id="331" r:id="rId7"/>
    <p:sldId id="332" r:id="rId8"/>
    <p:sldId id="334" r:id="rId9"/>
    <p:sldId id="336" r:id="rId10"/>
    <p:sldId id="337" r:id="rId11"/>
    <p:sldId id="338" r:id="rId12"/>
    <p:sldId id="339" r:id="rId13"/>
    <p:sldId id="340" r:id="rId14"/>
    <p:sldId id="341" r:id="rId15"/>
    <p:sldId id="344" r:id="rId16"/>
    <p:sldId id="345" r:id="rId17"/>
    <p:sldId id="346" r:id="rId18"/>
    <p:sldId id="335" r:id="rId19"/>
    <p:sldId id="342" r:id="rId20"/>
    <p:sldId id="348" r:id="rId21"/>
    <p:sldId id="35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Brotherhood" initials="TB" lastIdx="1" clrIdx="0">
    <p:extLst>
      <p:ext uri="{19B8F6BF-5375-455C-9EA6-DF929625EA0E}">
        <p15:presenceInfo xmlns:p15="http://schemas.microsoft.com/office/powerpoint/2012/main" userId="1e1e87a1065813b4" providerId="Windows Live"/>
      </p:ext>
    </p:extLst>
  </p:cmAuthor>
  <p:cmAuthor id="2" name="Lili Yang" initials="LY" lastIdx="1" clrIdx="1">
    <p:extLst>
      <p:ext uri="{19B8F6BF-5375-455C-9EA6-DF929625EA0E}">
        <p15:presenceInfo xmlns:p15="http://schemas.microsoft.com/office/powerpoint/2012/main" userId="S::lina3356@ox.ac.uk::6eed8737-7d87-4f41-9202-54e30fc01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0"/>
    <p:restoredTop sz="88783"/>
  </p:normalViewPr>
  <p:slideViewPr>
    <p:cSldViewPr snapToGrid="0" snapToObjects="1">
      <p:cViewPr varScale="1">
        <p:scale>
          <a:sx n="76" d="100"/>
          <a:sy n="76" d="100"/>
        </p:scale>
        <p:origin x="744"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F339B8-15F4-4D41-9266-546A8203879B}"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5DB6B-C7A1-3144-B221-4CC5CBF99B5C}" type="slidenum">
              <a:rPr lang="en-US" smtClean="0"/>
              <a:t>‹#›</a:t>
            </a:fld>
            <a:endParaRPr lang="en-US"/>
          </a:p>
        </p:txBody>
      </p:sp>
    </p:spTree>
    <p:extLst>
      <p:ext uri="{BB962C8B-B14F-4D97-AF65-F5344CB8AC3E}">
        <p14:creationId xmlns:p14="http://schemas.microsoft.com/office/powerpoint/2010/main" val="104909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85DB6B-C7A1-3144-B221-4CC5CBF99B5C}" type="slidenum">
              <a:rPr lang="en-US" smtClean="0"/>
              <a:t>1</a:t>
            </a:fld>
            <a:endParaRPr lang="en-US"/>
          </a:p>
        </p:txBody>
      </p:sp>
    </p:spTree>
    <p:extLst>
      <p:ext uri="{BB962C8B-B14F-4D97-AF65-F5344CB8AC3E}">
        <p14:creationId xmlns:p14="http://schemas.microsoft.com/office/powerpoint/2010/main" val="39365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5DB6B-C7A1-3144-B221-4CC5CBF99B5C}" type="slidenum">
              <a:rPr lang="en-US" smtClean="0"/>
              <a:t>2</a:t>
            </a:fld>
            <a:endParaRPr lang="en-US"/>
          </a:p>
        </p:txBody>
      </p:sp>
    </p:spTree>
    <p:extLst>
      <p:ext uri="{BB962C8B-B14F-4D97-AF65-F5344CB8AC3E}">
        <p14:creationId xmlns:p14="http://schemas.microsoft.com/office/powerpoint/2010/main" val="336085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cs typeface="Calibri" panose="020F0502020204030204" pitchFamily="34" charset="0"/>
              </a:rPr>
              <a:t>Studies</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found</a:t>
            </a:r>
            <a:r>
              <a:rPr lang="zh-CN" altLang="en-US"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that</a:t>
            </a:r>
            <a:r>
              <a:rPr lang="zh-CN" altLang="en-US" sz="1200" dirty="0">
                <a:latin typeface="Calibri" panose="020F0502020204030204" pitchFamily="34" charset="0"/>
                <a:cs typeface="Calibri" panose="020F0502020204030204" pitchFamily="34" charset="0"/>
              </a:rPr>
              <a:t> </a:t>
            </a:r>
            <a:r>
              <a:rPr lang="en-GB" altLang="zh-CN" sz="1200" dirty="0">
                <a:latin typeface="Calibri" panose="020F0502020204030204" pitchFamily="34" charset="0"/>
                <a:cs typeface="Calibri" panose="020F0502020204030204" pitchFamily="34" charset="0"/>
              </a:rPr>
              <a:t>talents who get their PhDs from leading overseas universities usually performed well even before </a:t>
            </a:r>
            <a:r>
              <a:rPr lang="en-US" altLang="zh-CN" sz="1200" dirty="0">
                <a:latin typeface="Calibri" panose="020F0502020204030204" pitchFamily="34" charset="0"/>
                <a:cs typeface="Calibri" panose="020F0502020204030204" pitchFamily="34" charset="0"/>
              </a:rPr>
              <a:t>receiving</a:t>
            </a:r>
            <a:r>
              <a:rPr lang="zh-CN" altLang="en-US" sz="1200" dirty="0">
                <a:latin typeface="Calibri" panose="020F0502020204030204" pitchFamily="34" charset="0"/>
                <a:cs typeface="Calibri" panose="020F0502020204030204" pitchFamily="34" charset="0"/>
              </a:rPr>
              <a:t> </a:t>
            </a:r>
            <a:r>
              <a:rPr lang="en-GB" altLang="zh-CN" sz="1200" dirty="0">
                <a:latin typeface="Calibri" panose="020F0502020204030204" pitchFamily="34" charset="0"/>
                <a:cs typeface="Calibri" panose="020F0502020204030204" pitchFamily="34" charset="0"/>
              </a:rPr>
              <a:t>doctoral degrees (</a:t>
            </a:r>
            <a:r>
              <a:rPr lang="en-US" altLang="zh-CN" sz="1200" dirty="0">
                <a:latin typeface="Calibri" panose="020F0502020204030204" pitchFamily="34" charset="0"/>
                <a:cs typeface="Calibri" panose="020F0502020204030204" pitchFamily="34" charset="0"/>
              </a:rPr>
              <a:t>e.g.,</a:t>
            </a:r>
            <a:r>
              <a:rPr lang="zh-CN" altLang="en-US" sz="1200" dirty="0">
                <a:latin typeface="Calibri" panose="020F0502020204030204" pitchFamily="34" charset="0"/>
                <a:cs typeface="Calibri" panose="020F0502020204030204" pitchFamily="34" charset="0"/>
              </a:rPr>
              <a:t> </a:t>
            </a:r>
            <a:r>
              <a:rPr lang="en-GB" altLang="zh-CN" sz="1200" dirty="0" err="1">
                <a:latin typeface="Calibri" panose="020F0502020204030204" pitchFamily="34" charset="0"/>
                <a:cs typeface="Calibri" panose="020F0502020204030204" pitchFamily="34" charset="0"/>
              </a:rPr>
              <a:t>Veugelers</a:t>
            </a:r>
            <a:r>
              <a:rPr lang="en-GB" altLang="zh-CN" sz="1200" dirty="0">
                <a:latin typeface="Calibri" panose="020F0502020204030204" pitchFamily="34" charset="0"/>
                <a:cs typeface="Calibri" panose="020F0502020204030204" pitchFamily="34" charset="0"/>
              </a:rPr>
              <a:t> </a:t>
            </a:r>
            <a:r>
              <a:rPr lang="en-US" altLang="zh-CN" sz="1200" dirty="0">
                <a:latin typeface="Calibri" panose="020F0502020204030204" pitchFamily="34" charset="0"/>
                <a:cs typeface="Calibri" panose="020F0502020204030204" pitchFamily="34" charset="0"/>
              </a:rPr>
              <a:t>&amp;</a:t>
            </a:r>
            <a:r>
              <a:rPr lang="zh-CN" altLang="en-US" sz="1200" dirty="0">
                <a:latin typeface="Calibri" panose="020F0502020204030204" pitchFamily="34" charset="0"/>
                <a:cs typeface="Calibri" panose="020F0502020204030204" pitchFamily="34" charset="0"/>
              </a:rPr>
              <a:t> </a:t>
            </a:r>
            <a:r>
              <a:rPr lang="en-GB" altLang="zh-CN" sz="1200" dirty="0">
                <a:latin typeface="Calibri" panose="020F0502020204030204" pitchFamily="34" charset="0"/>
                <a:cs typeface="Calibri" panose="020F0502020204030204" pitchFamily="34" charset="0"/>
              </a:rPr>
              <a:t>Van </a:t>
            </a:r>
            <a:r>
              <a:rPr lang="en-GB" altLang="zh-CN" sz="1200" dirty="0" err="1">
                <a:latin typeface="Calibri" panose="020F0502020204030204" pitchFamily="34" charset="0"/>
                <a:cs typeface="Calibri" panose="020F0502020204030204" pitchFamily="34" charset="0"/>
              </a:rPr>
              <a:t>Bouwel</a:t>
            </a:r>
            <a:r>
              <a:rPr lang="en-US" altLang="zh-CN" sz="1200" dirty="0">
                <a:latin typeface="Calibri" panose="020F0502020204030204" pitchFamily="34" charset="0"/>
                <a:cs typeface="Calibri" panose="020F0502020204030204" pitchFamily="34" charset="0"/>
              </a:rPr>
              <a:t>,</a:t>
            </a:r>
            <a:r>
              <a:rPr lang="en-GB" altLang="zh-CN" sz="1200" dirty="0">
                <a:latin typeface="Calibri" panose="020F0502020204030204" pitchFamily="34" charset="0"/>
                <a:cs typeface="Calibri" panose="020F0502020204030204" pitchFamily="34" charset="0"/>
              </a:rPr>
              <a:t> 2015). </a:t>
            </a:r>
          </a:p>
          <a:p>
            <a:endParaRPr lang="en-GB" dirty="0"/>
          </a:p>
        </p:txBody>
      </p:sp>
      <p:sp>
        <p:nvSpPr>
          <p:cNvPr id="4" name="Slide Number Placeholder 3"/>
          <p:cNvSpPr>
            <a:spLocks noGrp="1"/>
          </p:cNvSpPr>
          <p:nvPr>
            <p:ph type="sldNum" sz="quarter" idx="5"/>
          </p:nvPr>
        </p:nvSpPr>
        <p:spPr/>
        <p:txBody>
          <a:bodyPr/>
          <a:lstStyle/>
          <a:p>
            <a:fld id="{4C85DB6B-C7A1-3144-B221-4CC5CBF99B5C}" type="slidenum">
              <a:rPr lang="en-US" smtClean="0"/>
              <a:t>3</a:t>
            </a:fld>
            <a:endParaRPr lang="en-US"/>
          </a:p>
        </p:txBody>
      </p:sp>
    </p:spTree>
    <p:extLst>
      <p:ext uri="{BB962C8B-B14F-4D97-AF65-F5344CB8AC3E}">
        <p14:creationId xmlns:p14="http://schemas.microsoft.com/office/powerpoint/2010/main" val="38914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5DB6B-C7A1-3144-B221-4CC5CBF99B5C}" type="slidenum">
              <a:rPr lang="en-US" smtClean="0"/>
              <a:t>11</a:t>
            </a:fld>
            <a:endParaRPr lang="en-US"/>
          </a:p>
        </p:txBody>
      </p:sp>
    </p:spTree>
    <p:extLst>
      <p:ext uri="{BB962C8B-B14F-4D97-AF65-F5344CB8AC3E}">
        <p14:creationId xmlns:p14="http://schemas.microsoft.com/office/powerpoint/2010/main" val="240787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85DB6B-C7A1-3144-B221-4CC5CBF99B5C}" type="slidenum">
              <a:rPr lang="en-US" smtClean="0"/>
              <a:t>21</a:t>
            </a:fld>
            <a:endParaRPr lang="en-US"/>
          </a:p>
        </p:txBody>
      </p:sp>
    </p:spTree>
    <p:extLst>
      <p:ext uri="{BB962C8B-B14F-4D97-AF65-F5344CB8AC3E}">
        <p14:creationId xmlns:p14="http://schemas.microsoft.com/office/powerpoint/2010/main" val="257487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8970" y="1193926"/>
            <a:ext cx="9144000" cy="952928"/>
          </a:xfrm>
        </p:spPr>
        <p:txBody>
          <a:bodyPr anchor="b">
            <a:norm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038970" y="264788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86401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674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99" y="2489172"/>
            <a:ext cx="10442771" cy="3320910"/>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Subtitle</a:t>
            </a:r>
          </a:p>
        </p:txBody>
      </p:sp>
      <p:pic>
        <p:nvPicPr>
          <p:cNvPr id="6" name="Picture 5">
            <a:extLst>
              <a:ext uri="{FF2B5EF4-FFF2-40B4-BE49-F238E27FC236}">
                <a16:creationId xmlns:a16="http://schemas.microsoft.com/office/drawing/2014/main" id="{2B312917-4C16-FB49-BCB0-BD9FC719B3F2}"/>
              </a:ext>
            </a:extLst>
          </p:cNvPr>
          <p:cNvPicPr>
            <a:picLocks noChangeAspect="1"/>
          </p:cNvPicPr>
          <p:nvPr userDrawn="1"/>
        </p:nvPicPr>
        <p:blipFill>
          <a:blip r:embed="rId3"/>
          <a:stretch>
            <a:fillRect/>
          </a:stretch>
        </p:blipFill>
        <p:spPr>
          <a:xfrm>
            <a:off x="0" y="6262409"/>
            <a:ext cx="12192000" cy="71194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1163782"/>
          </a:xfrm>
          <a:prstGeom prst="rect">
            <a:avLst/>
          </a:prstGeom>
        </p:spPr>
      </p:pic>
    </p:spTree>
    <p:extLst>
      <p:ext uri="{BB962C8B-B14F-4D97-AF65-F5344CB8AC3E}">
        <p14:creationId xmlns:p14="http://schemas.microsoft.com/office/powerpoint/2010/main" val="189056669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Roboto" charset="0"/>
          <a:ea typeface="Roboto" charset="0"/>
          <a:cs typeface="Roboto"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6017/ihe.2019.97.1094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oi.org/10.1093/scipol/scab021" TargetMode="External"/><Relationship Id="rId4" Type="http://schemas.openxmlformats.org/officeDocument/2006/relationships/hyperlink" Target="https://econpapers.repec.org/paper/qssdqsswp/2102.ht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D5C79F-94D3-6A40-AEDA-7C3211F6E5F0}"/>
              </a:ext>
            </a:extLst>
          </p:cNvPr>
          <p:cNvSpPr txBox="1">
            <a:spLocks/>
          </p:cNvSpPr>
          <p:nvPr/>
        </p:nvSpPr>
        <p:spPr>
          <a:xfrm>
            <a:off x="1129748" y="575934"/>
            <a:ext cx="9932503" cy="27935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C00000"/>
                </a:solidFill>
              </a:rPr>
              <a:t>China’s Young Talents Programs. </a:t>
            </a:r>
          </a:p>
        </p:txBody>
      </p:sp>
      <p:sp>
        <p:nvSpPr>
          <p:cNvPr id="5" name="Subtitle 2">
            <a:extLst>
              <a:ext uri="{FF2B5EF4-FFF2-40B4-BE49-F238E27FC236}">
                <a16:creationId xmlns:a16="http://schemas.microsoft.com/office/drawing/2014/main" id="{6F053990-0ABA-5242-938B-8434818059B3}"/>
              </a:ext>
            </a:extLst>
          </p:cNvPr>
          <p:cNvSpPr txBox="1">
            <a:spLocks/>
          </p:cNvSpPr>
          <p:nvPr/>
        </p:nvSpPr>
        <p:spPr>
          <a:xfrm>
            <a:off x="847344" y="4805944"/>
            <a:ext cx="10497312" cy="16819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000" i="1" dirty="0"/>
          </a:p>
          <a:p>
            <a:r>
              <a:rPr lang="en-US" altLang="zh-CN" sz="2800" dirty="0"/>
              <a:t>Giulio</a:t>
            </a:r>
            <a:r>
              <a:rPr lang="zh-CN" altLang="en-US" sz="2800" dirty="0"/>
              <a:t> </a:t>
            </a:r>
            <a:r>
              <a:rPr lang="en-US" altLang="zh-CN" sz="2800" dirty="0"/>
              <a:t>Marini,</a:t>
            </a:r>
            <a:r>
              <a:rPr lang="zh-CN" altLang="en-US" sz="2800" dirty="0"/>
              <a:t> </a:t>
            </a:r>
            <a:r>
              <a:rPr lang="en-US" altLang="zh-CN" sz="2800" dirty="0"/>
              <a:t>Lili</a:t>
            </a:r>
            <a:r>
              <a:rPr lang="zh-CN" altLang="en-US" sz="2800" dirty="0"/>
              <a:t> </a:t>
            </a:r>
            <a:r>
              <a:rPr lang="en-US" altLang="zh-CN" sz="2800" dirty="0"/>
              <a:t>Yang</a:t>
            </a:r>
            <a:endParaRPr lang="en-GB" sz="2800" dirty="0"/>
          </a:p>
          <a:p>
            <a:r>
              <a:rPr lang="en-US" altLang="zh-CN" sz="2800" dirty="0"/>
              <a:t>CGHE</a:t>
            </a:r>
            <a:r>
              <a:rPr lang="zh-CN" altLang="en-US" sz="2800" dirty="0"/>
              <a:t> </a:t>
            </a:r>
            <a:r>
              <a:rPr lang="en-US" altLang="zh-CN" sz="2800" dirty="0"/>
              <a:t>Webinar</a:t>
            </a:r>
            <a:r>
              <a:rPr lang="zh-CN" altLang="en-US" sz="2800" dirty="0"/>
              <a:t> </a:t>
            </a:r>
            <a:r>
              <a:rPr lang="en-GB" altLang="zh-CN" sz="2800" dirty="0"/>
              <a:t>No. </a:t>
            </a:r>
            <a:r>
              <a:rPr lang="en-US" altLang="zh-CN" sz="2800" dirty="0"/>
              <a:t>213,</a:t>
            </a:r>
            <a:r>
              <a:rPr lang="zh-CN" altLang="en-US" sz="2800" dirty="0"/>
              <a:t> </a:t>
            </a:r>
            <a:r>
              <a:rPr lang="en-US" altLang="zh-CN" sz="2800" dirty="0"/>
              <a:t>3</a:t>
            </a:r>
            <a:r>
              <a:rPr lang="en-US" altLang="zh-CN" sz="2800" baseline="30000" dirty="0"/>
              <a:t>rd</a:t>
            </a:r>
            <a:r>
              <a:rPr lang="en-US" altLang="zh-CN" sz="2800" dirty="0"/>
              <a:t> June</a:t>
            </a:r>
            <a:r>
              <a:rPr lang="zh-CN" altLang="en-US" sz="2800" dirty="0"/>
              <a:t> </a:t>
            </a:r>
            <a:r>
              <a:rPr lang="en-US" altLang="zh-CN" sz="2800" dirty="0"/>
              <a:t>2021</a:t>
            </a:r>
            <a:endParaRPr lang="en-GB" sz="2800" dirty="0"/>
          </a:p>
          <a:p>
            <a:endParaRPr lang="en-GB" sz="2800" dirty="0"/>
          </a:p>
        </p:txBody>
      </p:sp>
      <p:sp>
        <p:nvSpPr>
          <p:cNvPr id="6" name="Title 1">
            <a:extLst>
              <a:ext uri="{FF2B5EF4-FFF2-40B4-BE49-F238E27FC236}">
                <a16:creationId xmlns:a16="http://schemas.microsoft.com/office/drawing/2014/main" id="{5A16F418-E76C-478C-86BF-D23E607C273F}"/>
              </a:ext>
            </a:extLst>
          </p:cNvPr>
          <p:cNvSpPr txBox="1">
            <a:spLocks/>
          </p:cNvSpPr>
          <p:nvPr/>
        </p:nvSpPr>
        <p:spPr>
          <a:xfrm>
            <a:off x="1021870" y="3720680"/>
            <a:ext cx="10515600" cy="6485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C00000"/>
                </a:solidFill>
              </a:rPr>
              <a:t>How do returnees perform?</a:t>
            </a:r>
          </a:p>
        </p:txBody>
      </p:sp>
    </p:spTree>
    <p:extLst>
      <p:ext uri="{BB962C8B-B14F-4D97-AF65-F5344CB8AC3E}">
        <p14:creationId xmlns:p14="http://schemas.microsoft.com/office/powerpoint/2010/main" val="85348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FE3F-9EE1-1C4F-97B4-616A4E0C7263}"/>
              </a:ext>
            </a:extLst>
          </p:cNvPr>
          <p:cNvSpPr>
            <a:spLocks noGrp="1"/>
          </p:cNvSpPr>
          <p:nvPr>
            <p:ph type="ctrTitle"/>
          </p:nvPr>
        </p:nvSpPr>
        <p:spPr>
          <a:xfrm>
            <a:off x="1423981" y="207337"/>
            <a:ext cx="9144000" cy="952928"/>
          </a:xfrm>
        </p:spPr>
        <p:txBody>
          <a:bodyPr anchor="ctr">
            <a:normAutofit/>
          </a:bodyPr>
          <a:lstStyle/>
          <a:p>
            <a:r>
              <a:rPr lang="en-US" altLang="zh-CN" sz="2800" dirty="0">
                <a:solidFill>
                  <a:schemeClr val="bg1"/>
                </a:solidFill>
              </a:rPr>
              <a:t>Variables</a:t>
            </a:r>
            <a:endParaRPr lang="en-US" sz="2800" dirty="0">
              <a:solidFill>
                <a:schemeClr val="bg1"/>
              </a:solidFill>
            </a:endParaRPr>
          </a:p>
        </p:txBody>
      </p:sp>
      <p:sp>
        <p:nvSpPr>
          <p:cNvPr id="3" name="Subtitle 2">
            <a:extLst>
              <a:ext uri="{FF2B5EF4-FFF2-40B4-BE49-F238E27FC236}">
                <a16:creationId xmlns:a16="http://schemas.microsoft.com/office/drawing/2014/main" id="{3C43AF63-9864-0D4F-908C-2F62DB8ACF2B}"/>
              </a:ext>
            </a:extLst>
          </p:cNvPr>
          <p:cNvSpPr>
            <a:spLocks noGrp="1"/>
          </p:cNvSpPr>
          <p:nvPr>
            <p:ph type="subTitle" idx="1"/>
          </p:nvPr>
        </p:nvSpPr>
        <p:spPr>
          <a:xfrm>
            <a:off x="632569" y="1946786"/>
            <a:ext cx="11440898" cy="3946013"/>
          </a:xfrm>
        </p:spPr>
        <p:txBody>
          <a:bodyPr>
            <a:normAutofit/>
          </a:bodyPr>
          <a:lstStyle/>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Biographical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information</a:t>
            </a:r>
          </a:p>
          <a:p>
            <a:pPr marL="846138" indent="-474663">
              <a:lnSpc>
                <a:spcPct val="110000"/>
              </a:lnSpc>
              <a:spcAft>
                <a:spcPts val="600"/>
              </a:spcAft>
              <a:buFont typeface="Wingdings" pitchFamily="2" charset="2"/>
              <a:buChar char="q"/>
            </a:pPr>
            <a:r>
              <a:rPr lang="en-GB" sz="2200" dirty="0">
                <a:latin typeface="Calibri" panose="020F0502020204030204" pitchFamily="34" charset="0"/>
                <a:cs typeface="Calibri" panose="020F0502020204030204" pitchFamily="34" charset="0"/>
              </a:rPr>
              <a:t>Age, year of PhD attainment, gender, current scientific affiliation, and PhD awarding institution (the latter two also indicate respective countries) are the information grabbed from CV or institutional official websites. </a:t>
            </a:r>
            <a:endParaRPr lang="en-US" altLang="zh-CN" sz="2200"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Dependent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variables</a:t>
            </a:r>
          </a:p>
          <a:p>
            <a:pPr marL="846138" indent="-474663">
              <a:lnSpc>
                <a:spcPct val="110000"/>
              </a:lnSpc>
              <a:spcAft>
                <a:spcPts val="600"/>
              </a:spcAft>
              <a:buFont typeface="Wingdings" pitchFamily="2" charset="2"/>
              <a:buChar char="q"/>
            </a:pPr>
            <a:r>
              <a:rPr lang="en-US" altLang="zh-CN" sz="2200" dirty="0">
                <a:latin typeface="Calibri" panose="020F0502020204030204" pitchFamily="34" charset="0"/>
                <a:cs typeface="Calibri" panose="020F0502020204030204" pitchFamily="34" charset="0"/>
              </a:rPr>
              <a:t>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number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citations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dirty="0" err="1">
                <a:latin typeface="Calibri" panose="020F0502020204030204" pitchFamily="34" charset="0"/>
                <a:cs typeface="Calibri" panose="020F0502020204030204" pitchFamily="34" charset="0"/>
              </a:rPr>
              <a:t>ln_tcit</a:t>
            </a:r>
            <a:r>
              <a:rPr lang="en-US" altLang="zh-CN" sz="2200" dirty="0">
                <a:latin typeface="Calibri" panose="020F0502020204030204" pitchFamily="34" charset="0"/>
                <a:cs typeface="Calibri" panose="020F0502020204030204" pitchFamily="34" charset="0"/>
              </a:rPr>
              <a:t>; time scaled citations)</a:t>
            </a:r>
          </a:p>
        </p:txBody>
      </p:sp>
    </p:spTree>
    <p:extLst>
      <p:ext uri="{BB962C8B-B14F-4D97-AF65-F5344CB8AC3E}">
        <p14:creationId xmlns:p14="http://schemas.microsoft.com/office/powerpoint/2010/main" val="178183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A8C0-6E4E-BB48-A2A0-10B91FEE2F20}"/>
              </a:ext>
            </a:extLst>
          </p:cNvPr>
          <p:cNvSpPr>
            <a:spLocks noGrp="1"/>
          </p:cNvSpPr>
          <p:nvPr>
            <p:ph type="ctrTitle"/>
          </p:nvPr>
        </p:nvSpPr>
        <p:spPr>
          <a:xfrm>
            <a:off x="1400477" y="194465"/>
            <a:ext cx="9144000" cy="952928"/>
          </a:xfrm>
        </p:spPr>
        <p:txBody>
          <a:bodyPr anchor="ctr">
            <a:normAutofit/>
          </a:bodyPr>
          <a:lstStyle/>
          <a:p>
            <a:r>
              <a:rPr lang="en-US" altLang="zh-CN" sz="2800" dirty="0">
                <a:solidFill>
                  <a:schemeClr val="bg1"/>
                </a:solidFill>
              </a:rPr>
              <a:t>Independent</a:t>
            </a:r>
            <a:r>
              <a:rPr lang="zh-CN" altLang="en-US" sz="2800" dirty="0">
                <a:solidFill>
                  <a:schemeClr val="bg1"/>
                </a:solidFill>
              </a:rPr>
              <a:t> </a:t>
            </a:r>
            <a:r>
              <a:rPr lang="en-US" altLang="zh-CN" sz="2800" dirty="0">
                <a:solidFill>
                  <a:schemeClr val="bg1"/>
                </a:solidFill>
              </a:rPr>
              <a:t>variables</a:t>
            </a:r>
            <a:endParaRPr lang="en-US" sz="2800" dirty="0">
              <a:solidFill>
                <a:schemeClr val="bg1"/>
              </a:solidFill>
            </a:endParaRPr>
          </a:p>
        </p:txBody>
      </p:sp>
      <p:sp>
        <p:nvSpPr>
          <p:cNvPr id="3" name="Subtitle 2">
            <a:extLst>
              <a:ext uri="{FF2B5EF4-FFF2-40B4-BE49-F238E27FC236}">
                <a16:creationId xmlns:a16="http://schemas.microsoft.com/office/drawing/2014/main" id="{ECA798A0-F52B-394B-B6DD-327510E6BEB8}"/>
              </a:ext>
            </a:extLst>
          </p:cNvPr>
          <p:cNvSpPr>
            <a:spLocks noGrp="1"/>
          </p:cNvSpPr>
          <p:nvPr>
            <p:ph type="subTitle" idx="1"/>
          </p:nvPr>
        </p:nvSpPr>
        <p:spPr>
          <a:xfrm>
            <a:off x="0" y="1659053"/>
            <a:ext cx="12192000" cy="5198947"/>
          </a:xfrm>
        </p:spPr>
        <p:txBody>
          <a:bodyPr>
            <a:normAutofit/>
          </a:bodyPr>
          <a:lstStyle/>
          <a:p>
            <a:pPr marL="846138" indent="-474663">
              <a:lnSpc>
                <a:spcPct val="110000"/>
              </a:lnSpc>
              <a:spcAft>
                <a:spcPts val="600"/>
              </a:spcAft>
              <a:buFont typeface="Arial" panose="020B0604020202020204" pitchFamily="34" charset="0"/>
              <a:buChar char="•"/>
            </a:pPr>
            <a:r>
              <a:rPr lang="en-US" altLang="zh-CN" sz="2200" b="1" dirty="0">
                <a:latin typeface="Calibri" panose="020F0502020204030204" pitchFamily="34" charset="0"/>
                <a:cs typeface="Calibri" panose="020F0502020204030204" pitchFamily="34" charset="0"/>
              </a:rPr>
              <a:t>Type</a:t>
            </a:r>
            <a:r>
              <a:rPr lang="zh-CN" altLang="en-US" sz="2200" b="1"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of</a:t>
            </a:r>
            <a:r>
              <a:rPr lang="zh-CN" altLang="en-US" sz="2200" b="1"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publication</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open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access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OA</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binary),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language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publication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lingua</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binary),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typical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output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err="1">
                <a:latin typeface="Calibri" panose="020F0502020204030204" pitchFamily="34" charset="0"/>
                <a:cs typeface="Calibri" panose="020F0502020204030204" pitchFamily="34" charset="0"/>
              </a:rPr>
              <a:t>Type_p</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article/non-article)</a:t>
            </a:r>
          </a:p>
          <a:p>
            <a:pPr marL="846138" indent="-474663">
              <a:lnSpc>
                <a:spcPct val="110000"/>
              </a:lnSpc>
              <a:spcAft>
                <a:spcPts val="600"/>
              </a:spcAft>
              <a:buFont typeface="Arial" panose="020B0604020202020204" pitchFamily="34" charset="0"/>
              <a:buChar char="•"/>
            </a:pPr>
            <a:r>
              <a:rPr lang="en-US" altLang="zh-CN" sz="2200" b="1" dirty="0">
                <a:latin typeface="Calibri" panose="020F0502020204030204" pitchFamily="34" charset="0"/>
                <a:cs typeface="Calibri" panose="020F0502020204030204" pitchFamily="34" charset="0"/>
              </a:rPr>
              <a:t>Social</a:t>
            </a:r>
            <a:r>
              <a:rPr lang="zh-CN" altLang="en-US" sz="2200" b="1"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capital</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number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co-authors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by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each</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output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err="1">
                <a:latin typeface="Calibri" panose="020F0502020204030204" pitchFamily="34" charset="0"/>
                <a:cs typeface="Calibri" panose="020F0502020204030204" pitchFamily="34" charset="0"/>
              </a:rPr>
              <a:t>no_aut</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degree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internationality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err="1">
                <a:latin typeface="Calibri" panose="020F0502020204030204" pitchFamily="34" charset="0"/>
                <a:cs typeface="Calibri" panose="020F0502020204030204" pitchFamily="34" charset="0"/>
              </a:rPr>
              <a:t>int_coll</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heterogeneity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co-authorships by country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err="1">
                <a:latin typeface="Calibri" panose="020F0502020204030204" pitchFamily="34" charset="0"/>
                <a:cs typeface="Calibri" panose="020F0502020204030204" pitchFamily="34" charset="0"/>
              </a:rPr>
              <a:t>heter</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institutional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mobility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mob</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kept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relationship</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KR; </a:t>
            </a:r>
            <a:r>
              <a:rPr lang="en-US" altLang="zh-CN" sz="2200" dirty="0">
                <a:latin typeface="Calibri" panose="020F0502020204030204" pitchFamily="34" charset="0"/>
                <a:cs typeface="Calibri" panose="020F0502020204030204" pitchFamily="34" charset="0"/>
              </a:rPr>
              <a:t>did Chinese in the US co-authored with Chinese-based scholars? Y/N)</a:t>
            </a:r>
          </a:p>
          <a:p>
            <a:pPr marL="846138" indent="-474663">
              <a:lnSpc>
                <a:spcPct val="110000"/>
              </a:lnSpc>
              <a:spcAft>
                <a:spcPts val="600"/>
              </a:spcAft>
              <a:buFont typeface="Arial" panose="020B0604020202020204" pitchFamily="34" charset="0"/>
              <a:buChar char="•"/>
            </a:pPr>
            <a:r>
              <a:rPr lang="en-US" altLang="zh-CN" sz="2200" b="1" dirty="0">
                <a:latin typeface="Calibri" panose="020F0502020204030204" pitchFamily="34" charset="0"/>
                <a:cs typeface="Calibri" panose="020F0502020204030204" pitchFamily="34" charset="0"/>
              </a:rPr>
              <a:t>Standings</a:t>
            </a:r>
            <a:r>
              <a:rPr lang="zh-CN" altLang="en-US" sz="2200" b="1"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of</a:t>
            </a:r>
            <a:r>
              <a:rPr lang="zh-CN" altLang="en-US" sz="2200" b="1" dirty="0">
                <a:latin typeface="Calibri" panose="020F0502020204030204" pitchFamily="34" charset="0"/>
                <a:cs typeface="Calibri" panose="020F0502020204030204" pitchFamily="34" charset="0"/>
              </a:rPr>
              <a:t> </a:t>
            </a:r>
            <a:r>
              <a:rPr lang="en-US" altLang="zh-CN" sz="2200" b="1" dirty="0">
                <a:latin typeface="Calibri" panose="020F0502020204030204" pitchFamily="34" charset="0"/>
                <a:cs typeface="Calibri" panose="020F0502020204030204" pitchFamily="34" charset="0"/>
              </a:rPr>
              <a:t>universities</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list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institutional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qualifiers: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average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Categorical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Normalized</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Citations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Indicator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CNCI</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average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Journal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Normalized</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Citation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Index</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r>
              <a:rPr lang="en-US" altLang="zh-CN" sz="2200" i="1" dirty="0">
                <a:latin typeface="Calibri" panose="020F0502020204030204" pitchFamily="34" charset="0"/>
                <a:cs typeface="Calibri" panose="020F0502020204030204" pitchFamily="34" charset="0"/>
              </a:rPr>
              <a:t>JNCI</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average of percentile of articles (</a:t>
            </a:r>
            <a:r>
              <a:rPr lang="en-GB" sz="2200" i="1" dirty="0" err="1">
                <a:latin typeface="Calibri" panose="020F0502020204030204" pitchFamily="34" charset="0"/>
                <a:cs typeface="Calibri" panose="020F0502020204030204" pitchFamily="34" charset="0"/>
              </a:rPr>
              <a:t>av_percentile</a:t>
            </a:r>
            <a:r>
              <a:rPr lang="en-GB" sz="2200" dirty="0">
                <a:latin typeface="Calibri" panose="020F0502020204030204" pitchFamily="34" charset="0"/>
                <a:cs typeface="Calibri" panose="020F0502020204030204" pitchFamily="34" charset="0"/>
              </a:rPr>
              <a:t>), percentage of top 10 percentile articles (</a:t>
            </a:r>
            <a:r>
              <a:rPr lang="en-GB" sz="2200" i="1" dirty="0">
                <a:latin typeface="Calibri" panose="020F0502020204030204" pitchFamily="34" charset="0"/>
                <a:cs typeface="Calibri" panose="020F0502020204030204" pitchFamily="34" charset="0"/>
              </a:rPr>
              <a:t>perTOP10</a:t>
            </a:r>
            <a:r>
              <a:rPr lang="en-GB" sz="2200" dirty="0">
                <a:latin typeface="Calibri" panose="020F0502020204030204" pitchFamily="34" charset="0"/>
                <a:cs typeface="Calibri" panose="020F0502020204030204" pitchFamily="34" charset="0"/>
              </a:rPr>
              <a:t>)</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percentage of 1 percentile articles (</a:t>
            </a:r>
            <a:r>
              <a:rPr lang="en-GB" sz="2200" i="1" dirty="0">
                <a:latin typeface="Calibri" panose="020F0502020204030204" pitchFamily="34" charset="0"/>
                <a:cs typeface="Calibri" panose="020F0502020204030204" pitchFamily="34" charset="0"/>
              </a:rPr>
              <a:t>perTOP_1</a:t>
            </a:r>
            <a:r>
              <a:rPr lang="en-GB" sz="2200" dirty="0">
                <a:latin typeface="Calibri" panose="020F0502020204030204" pitchFamily="34" charset="0"/>
                <a:cs typeface="Calibri" panose="020F0502020204030204" pitchFamily="34" charset="0"/>
              </a:rPr>
              <a:t>)</a:t>
            </a:r>
            <a:r>
              <a:rPr lang="en-US" altLang="zh-CN" sz="2200" dirty="0">
                <a:latin typeface="Calibri" panose="020F0502020204030204" pitchFamily="34" charset="0"/>
                <a:cs typeface="Calibri" panose="020F0502020204030204" pitchFamily="34" charset="0"/>
              </a:rPr>
              <a:t>,</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percentage of cited documents (</a:t>
            </a:r>
            <a:r>
              <a:rPr lang="en-GB" sz="2200" i="1" dirty="0">
                <a:latin typeface="Calibri" panose="020F0502020204030204" pitchFamily="34" charset="0"/>
                <a:cs typeface="Calibri" panose="020F0502020204030204" pitchFamily="34" charset="0"/>
              </a:rPr>
              <a:t>%documents cited</a:t>
            </a:r>
            <a:r>
              <a:rPr lang="en-GB" sz="2200" dirty="0">
                <a:latin typeface="Calibri" panose="020F0502020204030204" pitchFamily="34" charset="0"/>
                <a:cs typeface="Calibri" panose="020F0502020204030204" pitchFamily="34" charset="0"/>
              </a:rPr>
              <a:t>) </a:t>
            </a:r>
          </a:p>
          <a:p>
            <a:pPr marL="846138" indent="-474663">
              <a:lnSpc>
                <a:spcPct val="110000"/>
              </a:lnSpc>
              <a:spcAft>
                <a:spcPts val="600"/>
              </a:spcAft>
              <a:buFont typeface="Arial" panose="020B0604020202020204" pitchFamily="34" charset="0"/>
              <a:buChar char="•"/>
            </a:pPr>
            <a:endParaRPr lang="en-GB" sz="2200" dirty="0">
              <a:latin typeface="Calibri" panose="020F0502020204030204" pitchFamily="34" charset="0"/>
              <a:cs typeface="Calibri" panose="020F0502020204030204" pitchFamily="34" charset="0"/>
            </a:endParaRPr>
          </a:p>
          <a:p>
            <a:pPr marL="846138" indent="-474663">
              <a:buFont typeface="Wingdings" pitchFamily="2" charset="2"/>
              <a:buChar char="q"/>
            </a:pPr>
            <a:endParaRPr lang="en-US" altLang="zh-CN" dirty="0"/>
          </a:p>
          <a:p>
            <a:endParaRPr lang="en-US" dirty="0"/>
          </a:p>
        </p:txBody>
      </p:sp>
    </p:spTree>
    <p:extLst>
      <p:ext uri="{BB962C8B-B14F-4D97-AF65-F5344CB8AC3E}">
        <p14:creationId xmlns:p14="http://schemas.microsoft.com/office/powerpoint/2010/main" val="3193847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915-8472-1D41-A07D-FC4103F0E57B}"/>
              </a:ext>
            </a:extLst>
          </p:cNvPr>
          <p:cNvSpPr>
            <a:spLocks noGrp="1"/>
          </p:cNvSpPr>
          <p:nvPr>
            <p:ph type="ctrTitle"/>
          </p:nvPr>
        </p:nvSpPr>
        <p:spPr>
          <a:xfrm>
            <a:off x="1307185" y="206477"/>
            <a:ext cx="9144000" cy="952928"/>
          </a:xfrm>
        </p:spPr>
        <p:txBody>
          <a:bodyPr anchor="ctr">
            <a:normAutofit/>
          </a:bodyPr>
          <a:lstStyle/>
          <a:p>
            <a:r>
              <a:rPr lang="en-US" altLang="zh-CN" sz="2800" dirty="0">
                <a:solidFill>
                  <a:schemeClr val="bg1"/>
                </a:solidFill>
              </a:rPr>
              <a:t>Treat</a:t>
            </a:r>
            <a:r>
              <a:rPr lang="zh-CN" altLang="en-US" sz="2800" dirty="0">
                <a:solidFill>
                  <a:schemeClr val="bg1"/>
                </a:solidFill>
              </a:rPr>
              <a:t> </a:t>
            </a:r>
            <a:r>
              <a:rPr lang="en-US" altLang="zh-CN" sz="2800" dirty="0">
                <a:solidFill>
                  <a:schemeClr val="bg1"/>
                </a:solidFill>
              </a:rPr>
              <a:t>and</a:t>
            </a:r>
            <a:r>
              <a:rPr lang="zh-CN" altLang="en-US" sz="2800" dirty="0">
                <a:solidFill>
                  <a:schemeClr val="bg1"/>
                </a:solidFill>
              </a:rPr>
              <a:t> </a:t>
            </a:r>
            <a:r>
              <a:rPr lang="en-US" altLang="zh-CN" sz="2800" dirty="0">
                <a:solidFill>
                  <a:schemeClr val="bg1"/>
                </a:solidFill>
              </a:rPr>
              <a:t>period</a:t>
            </a:r>
            <a:r>
              <a:rPr lang="zh-CN" altLang="en-US" sz="2800" dirty="0">
                <a:solidFill>
                  <a:schemeClr val="bg1"/>
                </a:solidFill>
              </a:rPr>
              <a:t> </a:t>
            </a:r>
            <a:r>
              <a:rPr lang="en-US" altLang="zh-CN" sz="2800" dirty="0">
                <a:solidFill>
                  <a:schemeClr val="bg1"/>
                </a:solidFill>
              </a:rPr>
              <a:t>simple interaction</a:t>
            </a:r>
            <a:endParaRPr lang="en-US" sz="2800" dirty="0">
              <a:solidFill>
                <a:schemeClr val="bg1"/>
              </a:solidFill>
            </a:endParaRPr>
          </a:p>
        </p:txBody>
      </p:sp>
      <p:pic>
        <p:nvPicPr>
          <p:cNvPr id="5" name="Picture 4" descr="Chart, box and whisker chart&#10;&#10;Description automatically generated">
            <a:extLst>
              <a:ext uri="{FF2B5EF4-FFF2-40B4-BE49-F238E27FC236}">
                <a16:creationId xmlns:a16="http://schemas.microsoft.com/office/drawing/2014/main" id="{DF9D85C5-0D04-9F45-B7DC-BE444170E416}"/>
              </a:ext>
            </a:extLst>
          </p:cNvPr>
          <p:cNvPicPr>
            <a:picLocks noChangeAspect="1"/>
          </p:cNvPicPr>
          <p:nvPr/>
        </p:nvPicPr>
        <p:blipFill>
          <a:blip r:embed="rId2"/>
          <a:stretch>
            <a:fillRect/>
          </a:stretch>
        </p:blipFill>
        <p:spPr>
          <a:xfrm>
            <a:off x="2956514" y="1396355"/>
            <a:ext cx="5708704" cy="4065290"/>
          </a:xfrm>
          <a:prstGeom prst="rect">
            <a:avLst/>
          </a:prstGeom>
        </p:spPr>
      </p:pic>
      <p:sp>
        <p:nvSpPr>
          <p:cNvPr id="7" name="TextBox 6">
            <a:extLst>
              <a:ext uri="{FF2B5EF4-FFF2-40B4-BE49-F238E27FC236}">
                <a16:creationId xmlns:a16="http://schemas.microsoft.com/office/drawing/2014/main" id="{18E2372D-CAE4-9B4D-B968-7EF280D3D27A}"/>
              </a:ext>
            </a:extLst>
          </p:cNvPr>
          <p:cNvSpPr txBox="1"/>
          <p:nvPr/>
        </p:nvSpPr>
        <p:spPr>
          <a:xfrm>
            <a:off x="2884847" y="5633884"/>
            <a:ext cx="5545394" cy="523220"/>
          </a:xfrm>
          <a:prstGeom prst="rect">
            <a:avLst/>
          </a:prstGeom>
          <a:noFill/>
        </p:spPr>
        <p:txBody>
          <a:bodyPr wrap="square" rtlCol="0">
            <a:spAutoFit/>
          </a:bodyPr>
          <a:lstStyle/>
          <a:p>
            <a:r>
              <a:rPr lang="en-GB" sz="1400" dirty="0"/>
              <a:t>Figure 3. Distribution of dependent variable (</a:t>
            </a:r>
            <a:r>
              <a:rPr lang="en-GB" sz="1400" b="1" dirty="0" err="1"/>
              <a:t>ln_tcit</a:t>
            </a:r>
            <a:r>
              <a:rPr lang="en-GB" sz="1400" dirty="0"/>
              <a:t>) by group and period </a:t>
            </a:r>
          </a:p>
          <a:p>
            <a:endParaRPr lang="en-US" sz="1400" dirty="0"/>
          </a:p>
        </p:txBody>
      </p:sp>
    </p:spTree>
    <p:extLst>
      <p:ext uri="{BB962C8B-B14F-4D97-AF65-F5344CB8AC3E}">
        <p14:creationId xmlns:p14="http://schemas.microsoft.com/office/powerpoint/2010/main" val="360215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78282032-4A75-D949-8491-1735E1039B28}"/>
              </a:ext>
            </a:extLst>
          </p:cNvPr>
          <p:cNvPicPr>
            <a:picLocks noChangeAspect="1"/>
          </p:cNvPicPr>
          <p:nvPr/>
        </p:nvPicPr>
        <p:blipFill>
          <a:blip r:embed="rId2"/>
          <a:stretch>
            <a:fillRect/>
          </a:stretch>
        </p:blipFill>
        <p:spPr>
          <a:xfrm>
            <a:off x="2000250" y="1333500"/>
            <a:ext cx="8191500" cy="9892670"/>
          </a:xfrm>
          <a:prstGeom prst="rect">
            <a:avLst/>
          </a:prstGeom>
        </p:spPr>
      </p:pic>
      <p:sp>
        <p:nvSpPr>
          <p:cNvPr id="2" name="Rectangle: Rounded Corners 1">
            <a:extLst>
              <a:ext uri="{FF2B5EF4-FFF2-40B4-BE49-F238E27FC236}">
                <a16:creationId xmlns:a16="http://schemas.microsoft.com/office/drawing/2014/main" id="{D3F13BDA-B413-4204-A248-877CD4BC5DC8}"/>
              </a:ext>
            </a:extLst>
          </p:cNvPr>
          <p:cNvSpPr/>
          <p:nvPr/>
        </p:nvSpPr>
        <p:spPr>
          <a:xfrm>
            <a:off x="1933574" y="3848100"/>
            <a:ext cx="8391525" cy="4667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FCCC3504-A3F6-4603-A35C-B3AB7ACA27EE}"/>
              </a:ext>
            </a:extLst>
          </p:cNvPr>
          <p:cNvSpPr>
            <a:spLocks noGrp="1"/>
          </p:cNvSpPr>
          <p:nvPr>
            <p:ph type="ctrTitle"/>
          </p:nvPr>
        </p:nvSpPr>
        <p:spPr>
          <a:xfrm>
            <a:off x="1402435" y="206477"/>
            <a:ext cx="9144000" cy="952928"/>
          </a:xfrm>
        </p:spPr>
        <p:txBody>
          <a:bodyPr anchor="ctr">
            <a:normAutofit/>
          </a:bodyPr>
          <a:lstStyle/>
          <a:p>
            <a:r>
              <a:rPr lang="en-GB" altLang="zh-CN" sz="2800" dirty="0">
                <a:solidFill>
                  <a:schemeClr val="bg1"/>
                </a:solidFill>
              </a:rPr>
              <a:t>Main results (Logistic regressions - 6 Models) </a:t>
            </a:r>
            <a:endParaRPr lang="en-US" sz="2800" dirty="0">
              <a:solidFill>
                <a:schemeClr val="bg1"/>
              </a:solidFill>
            </a:endParaRPr>
          </a:p>
        </p:txBody>
      </p:sp>
    </p:spTree>
    <p:extLst>
      <p:ext uri="{BB962C8B-B14F-4D97-AF65-F5344CB8AC3E}">
        <p14:creationId xmlns:p14="http://schemas.microsoft.com/office/powerpoint/2010/main" val="227848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DC7A-7312-0543-9B6E-4107E6DC3A0D}"/>
              </a:ext>
            </a:extLst>
          </p:cNvPr>
          <p:cNvSpPr>
            <a:spLocks noGrp="1"/>
          </p:cNvSpPr>
          <p:nvPr>
            <p:ph type="ctrTitle"/>
          </p:nvPr>
        </p:nvSpPr>
        <p:spPr>
          <a:xfrm>
            <a:off x="1349866" y="206374"/>
            <a:ext cx="9144000" cy="952928"/>
          </a:xfrm>
        </p:spPr>
        <p:txBody>
          <a:bodyPr anchor="ctr">
            <a:normAutofit/>
          </a:bodyPr>
          <a:lstStyle/>
          <a:p>
            <a:r>
              <a:rPr lang="en-US" altLang="zh-CN" sz="2800" dirty="0">
                <a:solidFill>
                  <a:schemeClr val="bg1"/>
                </a:solidFill>
              </a:rPr>
              <a:t>Findings</a:t>
            </a:r>
            <a:r>
              <a:rPr lang="zh-CN" altLang="en-US" sz="2800" dirty="0">
                <a:solidFill>
                  <a:schemeClr val="bg1"/>
                </a:solidFill>
              </a:rPr>
              <a:t> </a:t>
            </a:r>
            <a:r>
              <a:rPr lang="en-US" altLang="zh-CN" sz="2800" dirty="0">
                <a:solidFill>
                  <a:schemeClr val="bg1"/>
                </a:solidFill>
              </a:rPr>
              <a:t>and</a:t>
            </a:r>
            <a:r>
              <a:rPr lang="zh-CN" altLang="en-US" sz="2800" dirty="0">
                <a:solidFill>
                  <a:schemeClr val="bg1"/>
                </a:solidFill>
              </a:rPr>
              <a:t> </a:t>
            </a:r>
            <a:r>
              <a:rPr lang="en-US" altLang="zh-CN" sz="2800" dirty="0">
                <a:solidFill>
                  <a:schemeClr val="bg1"/>
                </a:solidFill>
              </a:rPr>
              <a:t>discussion</a:t>
            </a:r>
            <a:endParaRPr lang="en-US" sz="2800" dirty="0">
              <a:solidFill>
                <a:schemeClr val="bg1"/>
              </a:solidFill>
            </a:endParaRPr>
          </a:p>
        </p:txBody>
      </p:sp>
      <p:sp>
        <p:nvSpPr>
          <p:cNvPr id="3" name="Subtitle 2">
            <a:extLst>
              <a:ext uri="{FF2B5EF4-FFF2-40B4-BE49-F238E27FC236}">
                <a16:creationId xmlns:a16="http://schemas.microsoft.com/office/drawing/2014/main" id="{E066452D-5E48-2747-93F5-BEEF1929766C}"/>
              </a:ext>
            </a:extLst>
          </p:cNvPr>
          <p:cNvSpPr>
            <a:spLocks noGrp="1"/>
          </p:cNvSpPr>
          <p:nvPr>
            <p:ph type="subTitle" idx="1"/>
          </p:nvPr>
        </p:nvSpPr>
        <p:spPr>
          <a:xfrm>
            <a:off x="801226" y="1367722"/>
            <a:ext cx="10939670" cy="3112838"/>
          </a:xfrm>
        </p:spPr>
        <p:txBody>
          <a:bodyPr>
            <a:normAutofit/>
          </a:bodyPr>
          <a:lstStyle/>
          <a:p>
            <a:pPr marL="342900" indent="-3429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Y1000Ts are more likely to produce papers with citations within the first quartile </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Y1000Ts</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are less likely to fall in the middle league of the distribution. </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Y1000Ts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are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more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likely</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to result no better than non-returnees</a:t>
            </a:r>
            <a:r>
              <a:rPr lang="en-US" altLang="zh-CN" sz="2200" dirty="0">
                <a:latin typeface="Calibri" panose="020F0502020204030204" pitchFamily="34" charset="0"/>
                <a:cs typeface="Calibri" panose="020F0502020204030204" pitchFamily="34" charset="0"/>
              </a:rPr>
              <a:t>.</a:t>
            </a:r>
            <a:endParaRPr lang="en-GB" sz="2200"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Y1000Ts are more likely to produce top-1 percentile papers in comparison to control group</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researchers,</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although there is no traceable effect of Y1000T policy for falling in the top-10 percentile of papers in terms of citations</a:t>
            </a:r>
            <a:r>
              <a:rPr lang="en-US" altLang="zh-CN" sz="2200" dirty="0">
                <a:latin typeface="Calibri" panose="020F0502020204030204" pitchFamily="34" charset="0"/>
                <a:cs typeface="Calibri" panose="020F0502020204030204" pitchFamily="34" charset="0"/>
              </a:rPr>
              <a:t>.</a:t>
            </a:r>
            <a:endParaRPr lang="en-GB" sz="2200"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endParaRPr lang="en-GB" sz="2200"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C217D30-8A6C-A145-8048-5A98B91C393E}"/>
              </a:ext>
            </a:extLst>
          </p:cNvPr>
          <p:cNvSpPr txBox="1"/>
          <p:nvPr/>
        </p:nvSpPr>
        <p:spPr>
          <a:xfrm>
            <a:off x="237744" y="4517136"/>
            <a:ext cx="11679936" cy="2123658"/>
          </a:xfrm>
          <a:prstGeom prst="rect">
            <a:avLst/>
          </a:prstGeom>
          <a:noFill/>
        </p:spPr>
        <p:txBody>
          <a:bodyPr wrap="square" rtlCol="0">
            <a:spAutoFit/>
          </a:bodyPr>
          <a:lstStyle/>
          <a:p>
            <a:r>
              <a:rPr lang="en-US" altLang="zh-CN" sz="2200" dirty="0">
                <a:latin typeface="Calibri" panose="020F0502020204030204" pitchFamily="34" charset="0"/>
                <a:cs typeface="Calibri" panose="020F0502020204030204" pitchFamily="34" charset="0"/>
              </a:rPr>
              <a:t>T</a:t>
            </a:r>
            <a:r>
              <a:rPr lang="en-GB" sz="2200" dirty="0">
                <a:latin typeface="Calibri" panose="020F0502020204030204" pitchFamily="34" charset="0"/>
                <a:cs typeface="Calibri" panose="020F0502020204030204" pitchFamily="34" charset="0"/>
              </a:rPr>
              <a:t>here is no simple yes or no answer to the </a:t>
            </a:r>
            <a:r>
              <a:rPr lang="en-US" altLang="zh-CN" sz="2200" dirty="0">
                <a:latin typeface="Calibri" panose="020F0502020204030204" pitchFamily="34" charset="0"/>
                <a:cs typeface="Calibri" panose="020F0502020204030204" pitchFamily="34" charset="0"/>
              </a:rPr>
              <a:t>research</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question – the answer is more nuanced. Specifically, the Y1000T “treatment” is more likely to predict publications within the bottom or the top-1 percentile. In other words, Y1000T returnees either publish less successful outputs or publish in the very top quartile – a minority of outputs though. These mixed findings may pave the way to multiple interpretations. </a:t>
            </a:r>
          </a:p>
          <a:p>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35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DC7A-7312-0543-9B6E-4107E6DC3A0D}"/>
              </a:ext>
            </a:extLst>
          </p:cNvPr>
          <p:cNvSpPr>
            <a:spLocks noGrp="1"/>
          </p:cNvSpPr>
          <p:nvPr>
            <p:ph type="ctrTitle"/>
          </p:nvPr>
        </p:nvSpPr>
        <p:spPr>
          <a:xfrm>
            <a:off x="1349866" y="206374"/>
            <a:ext cx="9144000" cy="952928"/>
          </a:xfrm>
        </p:spPr>
        <p:txBody>
          <a:bodyPr anchor="ctr">
            <a:normAutofit/>
          </a:bodyPr>
          <a:lstStyle/>
          <a:p>
            <a:r>
              <a:rPr lang="en-US" altLang="zh-CN" sz="2800" dirty="0">
                <a:solidFill>
                  <a:schemeClr val="bg1"/>
                </a:solidFill>
              </a:rPr>
              <a:t>Findings</a:t>
            </a:r>
            <a:r>
              <a:rPr lang="zh-CN" altLang="en-US" sz="2800" dirty="0">
                <a:solidFill>
                  <a:schemeClr val="bg1"/>
                </a:solidFill>
              </a:rPr>
              <a:t> </a:t>
            </a:r>
            <a:r>
              <a:rPr lang="en-US" altLang="zh-CN" sz="2800" dirty="0">
                <a:solidFill>
                  <a:schemeClr val="bg1"/>
                </a:solidFill>
              </a:rPr>
              <a:t>and</a:t>
            </a:r>
            <a:r>
              <a:rPr lang="zh-CN" altLang="en-US" sz="2800" dirty="0">
                <a:solidFill>
                  <a:schemeClr val="bg1"/>
                </a:solidFill>
              </a:rPr>
              <a:t> </a:t>
            </a:r>
            <a:r>
              <a:rPr lang="en-US" altLang="zh-CN" sz="2800" dirty="0">
                <a:solidFill>
                  <a:schemeClr val="bg1"/>
                </a:solidFill>
              </a:rPr>
              <a:t>discussion</a:t>
            </a:r>
            <a:endParaRPr lang="en-US" sz="2800" dirty="0">
              <a:solidFill>
                <a:schemeClr val="bg1"/>
              </a:solidFill>
            </a:endParaRPr>
          </a:p>
        </p:txBody>
      </p:sp>
      <p:sp>
        <p:nvSpPr>
          <p:cNvPr id="3" name="Subtitle 2">
            <a:extLst>
              <a:ext uri="{FF2B5EF4-FFF2-40B4-BE49-F238E27FC236}">
                <a16:creationId xmlns:a16="http://schemas.microsoft.com/office/drawing/2014/main" id="{E066452D-5E48-2747-93F5-BEEF1929766C}"/>
              </a:ext>
            </a:extLst>
          </p:cNvPr>
          <p:cNvSpPr>
            <a:spLocks noGrp="1"/>
          </p:cNvSpPr>
          <p:nvPr>
            <p:ph type="subTitle" idx="1"/>
          </p:nvPr>
        </p:nvSpPr>
        <p:spPr>
          <a:xfrm>
            <a:off x="200025" y="1367722"/>
            <a:ext cx="11887200" cy="4991514"/>
          </a:xfrm>
        </p:spPr>
        <p:txBody>
          <a:bodyPr>
            <a:normAutofit/>
          </a:bodyPr>
          <a:lstStyle/>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evaluation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mechanism</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Chinese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universities/research</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institutions.</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S</a:t>
            </a:r>
            <a:r>
              <a:rPr lang="en-GB" sz="2200" dirty="0" err="1">
                <a:latin typeface="Calibri" panose="020F0502020204030204" pitchFamily="34" charset="0"/>
                <a:cs typeface="Calibri" panose="020F0502020204030204" pitchFamily="34" charset="0"/>
              </a:rPr>
              <a:t>ome</a:t>
            </a:r>
            <a:r>
              <a:rPr lang="en-GB" sz="2200" dirty="0">
                <a:latin typeface="Calibri" panose="020F0502020204030204" pitchFamily="34" charset="0"/>
                <a:cs typeface="Calibri" panose="020F0502020204030204" pitchFamily="34" charset="0"/>
              </a:rPr>
              <a:t> returning researchers might have tended to publish </a:t>
            </a:r>
            <a:r>
              <a:rPr lang="en-GB" sz="2200" i="1" dirty="0">
                <a:latin typeface="Calibri" panose="020F0502020204030204" pitchFamily="34" charset="0"/>
                <a:cs typeface="Calibri" panose="020F0502020204030204" pitchFamily="34" charset="0"/>
              </a:rPr>
              <a:t>more</a:t>
            </a:r>
            <a:r>
              <a:rPr lang="en-GB" sz="2200" dirty="0">
                <a:latin typeface="Calibri" panose="020F0502020204030204" pitchFamily="34" charset="0"/>
                <a:cs typeface="Calibri" panose="020F0502020204030204" pitchFamily="34" charset="0"/>
              </a:rPr>
              <a:t> rather than </a:t>
            </a:r>
            <a:r>
              <a:rPr lang="en-GB" sz="2200" i="1" dirty="0">
                <a:latin typeface="Calibri" panose="020F0502020204030204" pitchFamily="34" charset="0"/>
                <a:cs typeface="Calibri" panose="020F0502020204030204" pitchFamily="34" charset="0"/>
              </a:rPr>
              <a:t>better</a:t>
            </a:r>
            <a:r>
              <a:rPr lang="en-GB" sz="2200" dirty="0">
                <a:latin typeface="Calibri" panose="020F0502020204030204" pitchFamily="34" charset="0"/>
                <a:cs typeface="Calibri" panose="020F0502020204030204" pitchFamily="34" charset="0"/>
              </a:rPr>
              <a:t> (Yang &amp; Marini 2021) – provided the threshold of quality is kept above decency, not necessarily this factor is visible in the short term, if any, in terms of citations. </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W</a:t>
            </a:r>
            <a:r>
              <a:rPr lang="en-GB" sz="2200" dirty="0" err="1">
                <a:latin typeface="Calibri" panose="020F0502020204030204" pitchFamily="34" charset="0"/>
                <a:cs typeface="Calibri" panose="020F0502020204030204" pitchFamily="34" charset="0"/>
              </a:rPr>
              <a:t>hile</a:t>
            </a:r>
            <a:r>
              <a:rPr lang="en-GB" sz="2200" dirty="0">
                <a:latin typeface="Calibri" panose="020F0502020204030204" pitchFamily="34" charset="0"/>
                <a:cs typeface="Calibri" panose="020F0502020204030204" pitchFamily="34" charset="0"/>
              </a:rPr>
              <a:t> generous financial support is conducive to researchers’ scientific performance, the soft environment including academic culture also makes a difference, echoing findings </a:t>
            </a:r>
            <a:r>
              <a:rPr lang="en-US" altLang="zh-CN" sz="2200" dirty="0">
                <a:latin typeface="Calibri" panose="020F0502020204030204" pitchFamily="34" charset="0"/>
                <a:cs typeface="Calibri" panose="020F0502020204030204" pitchFamily="34" charset="0"/>
              </a:rPr>
              <a:t>of</a:t>
            </a:r>
            <a:r>
              <a:rPr lang="en-GB" sz="2200" dirty="0">
                <a:latin typeface="Calibri" panose="020F0502020204030204" pitchFamily="34" charset="0"/>
                <a:cs typeface="Calibri" panose="020F0502020204030204" pitchFamily="34" charset="0"/>
              </a:rPr>
              <a:t> </a:t>
            </a:r>
            <a:r>
              <a:rPr lang="en-GB" sz="2200" dirty="0" err="1">
                <a:latin typeface="Calibri" panose="020F0502020204030204" pitchFamily="34" charset="0"/>
                <a:cs typeface="Calibri" panose="020F0502020204030204" pitchFamily="34" charset="0"/>
              </a:rPr>
              <a:t>Scaffidi</a:t>
            </a:r>
            <a:r>
              <a:rPr lang="en-GB" sz="2200" dirty="0">
                <a:latin typeface="Calibri" panose="020F0502020204030204" pitchFamily="34" charset="0"/>
                <a:cs typeface="Calibri" panose="020F0502020204030204" pitchFamily="34" charset="0"/>
              </a:rPr>
              <a:t> and Berman (2011). </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Y1000T policy strongly attracted those who were already in contact with scholars in Mainland China (</a:t>
            </a:r>
            <a:r>
              <a:rPr lang="en-US" altLang="zh-CN" sz="2200" i="1" dirty="0">
                <a:latin typeface="Calibri" panose="020F0502020204030204" pitchFamily="34" charset="0"/>
                <a:cs typeface="Calibri" panose="020F0502020204030204" pitchFamily="34" charset="0"/>
              </a:rPr>
              <a:t>KR</a:t>
            </a:r>
            <a:r>
              <a:rPr lang="en-US" altLang="zh-CN" sz="2200" dirty="0">
                <a:latin typeface="Calibri" panose="020F0502020204030204" pitchFamily="34" charset="0"/>
                <a:cs typeface="Calibri" panose="020F0502020204030204" pitchFamily="34" charset="0"/>
              </a:rPr>
              <a:t> variable), being this a factor deserving more attention in future analyses</a:t>
            </a:r>
            <a:r>
              <a:rPr lang="en-US" sz="2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6753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86712-EA51-9042-BD71-74D00C698F9B}"/>
              </a:ext>
            </a:extLst>
          </p:cNvPr>
          <p:cNvSpPr>
            <a:spLocks noGrp="1"/>
          </p:cNvSpPr>
          <p:nvPr>
            <p:ph type="ctrTitle"/>
          </p:nvPr>
        </p:nvSpPr>
        <p:spPr>
          <a:xfrm>
            <a:off x="1413043" y="196399"/>
            <a:ext cx="9144000" cy="952928"/>
          </a:xfrm>
        </p:spPr>
        <p:txBody>
          <a:bodyPr anchor="ctr">
            <a:normAutofit/>
          </a:bodyPr>
          <a:lstStyle/>
          <a:p>
            <a:r>
              <a:rPr lang="en-US" altLang="zh-CN" sz="2800" dirty="0">
                <a:solidFill>
                  <a:schemeClr val="bg1"/>
                </a:solidFill>
              </a:rPr>
              <a:t>Limitations</a:t>
            </a:r>
            <a:endParaRPr lang="en-US" sz="2800" dirty="0">
              <a:solidFill>
                <a:schemeClr val="bg1"/>
              </a:solidFill>
            </a:endParaRPr>
          </a:p>
        </p:txBody>
      </p:sp>
      <p:sp>
        <p:nvSpPr>
          <p:cNvPr id="3" name="Subtitle 2">
            <a:extLst>
              <a:ext uri="{FF2B5EF4-FFF2-40B4-BE49-F238E27FC236}">
                <a16:creationId xmlns:a16="http://schemas.microsoft.com/office/drawing/2014/main" id="{B574B9D7-F0AE-464D-A4A4-49F831EC1F89}"/>
              </a:ext>
            </a:extLst>
          </p:cNvPr>
          <p:cNvSpPr>
            <a:spLocks noGrp="1"/>
          </p:cNvSpPr>
          <p:nvPr>
            <p:ph type="subTitle" idx="1"/>
          </p:nvPr>
        </p:nvSpPr>
        <p:spPr>
          <a:xfrm>
            <a:off x="6533535" y="2359740"/>
            <a:ext cx="5456904" cy="3775587"/>
          </a:xfrm>
        </p:spPr>
        <p:txBody>
          <a:bodyPr>
            <a:normAutofit/>
          </a:bodyPr>
          <a:lstStyle/>
          <a:p>
            <a:pPr marL="342900" indent="-342900">
              <a:lnSpc>
                <a:spcPct val="111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T</a:t>
            </a:r>
            <a:r>
              <a:rPr lang="en-GB" sz="2200" dirty="0">
                <a:latin typeface="Calibri" panose="020F0502020204030204" pitchFamily="34" charset="0"/>
                <a:cs typeface="Calibri" panose="020F0502020204030204" pitchFamily="34" charset="0"/>
              </a:rPr>
              <a:t>he reasons of curvilinear outcomes are not probably all observed. </a:t>
            </a:r>
          </a:p>
          <a:p>
            <a:pPr marL="342900" indent="-342900">
              <a:lnSpc>
                <a:spcPct val="111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S</a:t>
            </a:r>
            <a:r>
              <a:rPr lang="en-GB" sz="2200" dirty="0" err="1">
                <a:latin typeface="Calibri" panose="020F0502020204030204" pitchFamily="34" charset="0"/>
                <a:cs typeface="Calibri" panose="020F0502020204030204" pitchFamily="34" charset="0"/>
              </a:rPr>
              <a:t>ocial</a:t>
            </a:r>
            <a:r>
              <a:rPr lang="en-GB" sz="2200" dirty="0">
                <a:latin typeface="Calibri" panose="020F0502020204030204" pitchFamily="34" charset="0"/>
                <a:cs typeface="Calibri" panose="020F0502020204030204" pitchFamily="34" charset="0"/>
              </a:rPr>
              <a:t> capital might be measured in a more fine-grained way, considering not only country level, but also institutional and individual ones. </a:t>
            </a:r>
          </a:p>
        </p:txBody>
      </p:sp>
      <p:pic>
        <p:nvPicPr>
          <p:cNvPr id="3074" name="Picture 2" descr="Why Do Bookmakers Limit Accounts?">
            <a:extLst>
              <a:ext uri="{FF2B5EF4-FFF2-40B4-BE49-F238E27FC236}">
                <a16:creationId xmlns:a16="http://schemas.microsoft.com/office/drawing/2014/main" id="{FABCB840-5C3F-3647-9905-856604FB1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6154100" cy="358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2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D14F8-232D-054B-8BFE-F276049CEBDA}"/>
              </a:ext>
            </a:extLst>
          </p:cNvPr>
          <p:cNvSpPr>
            <a:spLocks noGrp="1"/>
          </p:cNvSpPr>
          <p:nvPr>
            <p:ph type="ctrTitle"/>
          </p:nvPr>
        </p:nvSpPr>
        <p:spPr>
          <a:xfrm>
            <a:off x="1317939" y="2604271"/>
            <a:ext cx="9144000" cy="952928"/>
          </a:xfrm>
        </p:spPr>
        <p:txBody>
          <a:bodyPr/>
          <a:lstStyle/>
          <a:p>
            <a:pPr algn="ctr"/>
            <a:r>
              <a:rPr lang="en-US" altLang="zh-CN" dirty="0"/>
              <a:t>Thank</a:t>
            </a:r>
            <a:r>
              <a:rPr lang="zh-CN" altLang="en-US" dirty="0"/>
              <a:t> </a:t>
            </a:r>
            <a:r>
              <a:rPr lang="en-US" altLang="zh-CN" dirty="0"/>
              <a:t>you!</a:t>
            </a:r>
            <a:endParaRPr lang="en-US" dirty="0"/>
          </a:p>
        </p:txBody>
      </p:sp>
      <p:sp>
        <p:nvSpPr>
          <p:cNvPr id="3" name="Subtitle 2">
            <a:extLst>
              <a:ext uri="{FF2B5EF4-FFF2-40B4-BE49-F238E27FC236}">
                <a16:creationId xmlns:a16="http://schemas.microsoft.com/office/drawing/2014/main" id="{69213BB2-C0DB-3C47-8489-60BD312E5DAD}"/>
              </a:ext>
            </a:extLst>
          </p:cNvPr>
          <p:cNvSpPr>
            <a:spLocks noGrp="1"/>
          </p:cNvSpPr>
          <p:nvPr>
            <p:ph type="subTitle" idx="1"/>
          </p:nvPr>
        </p:nvSpPr>
        <p:spPr>
          <a:xfrm>
            <a:off x="1193953" y="3872247"/>
            <a:ext cx="9144000" cy="1655762"/>
          </a:xfrm>
        </p:spPr>
        <p:txBody>
          <a:bodyPr anchor="ctr">
            <a:normAutofit/>
          </a:bodyPr>
          <a:lstStyle/>
          <a:p>
            <a:pPr algn="ctr"/>
            <a:r>
              <a:rPr lang="en-US" altLang="zh-CN" sz="4000" dirty="0"/>
              <a:t>Q&amp;A</a:t>
            </a:r>
            <a:endParaRPr lang="en-US" sz="4000" dirty="0"/>
          </a:p>
        </p:txBody>
      </p:sp>
    </p:spTree>
    <p:extLst>
      <p:ext uri="{BB962C8B-B14F-4D97-AF65-F5344CB8AC3E}">
        <p14:creationId xmlns:p14="http://schemas.microsoft.com/office/powerpoint/2010/main" val="196099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9021-8C17-8448-8A6A-C558F2E08416}"/>
              </a:ext>
            </a:extLst>
          </p:cNvPr>
          <p:cNvSpPr>
            <a:spLocks noGrp="1"/>
          </p:cNvSpPr>
          <p:nvPr>
            <p:ph type="ctrTitle"/>
          </p:nvPr>
        </p:nvSpPr>
        <p:spPr>
          <a:xfrm>
            <a:off x="1333938" y="176287"/>
            <a:ext cx="9144000" cy="952928"/>
          </a:xfrm>
        </p:spPr>
        <p:txBody>
          <a:bodyPr>
            <a:normAutofit/>
          </a:bodyPr>
          <a:lstStyle/>
          <a:p>
            <a:r>
              <a:rPr lang="en-GB" sz="2800" dirty="0">
                <a:solidFill>
                  <a:schemeClr val="bg1"/>
                </a:solidFill>
              </a:rPr>
              <a:t>Annex 1 – List of US universities scanned to build up the control group (alphabetic sorting) </a:t>
            </a:r>
            <a:endParaRPr lang="en-US" sz="2800" dirty="0">
              <a:solidFill>
                <a:schemeClr val="bg1"/>
              </a:solidFill>
            </a:endParaRPr>
          </a:p>
        </p:txBody>
      </p:sp>
      <p:sp>
        <p:nvSpPr>
          <p:cNvPr id="3" name="Subtitle 2">
            <a:extLst>
              <a:ext uri="{FF2B5EF4-FFF2-40B4-BE49-F238E27FC236}">
                <a16:creationId xmlns:a16="http://schemas.microsoft.com/office/drawing/2014/main" id="{AAF93364-E8F3-E249-BE15-8E5598E1D24B}"/>
              </a:ext>
            </a:extLst>
          </p:cNvPr>
          <p:cNvSpPr>
            <a:spLocks noGrp="1"/>
          </p:cNvSpPr>
          <p:nvPr>
            <p:ph type="subTitle" idx="1"/>
          </p:nvPr>
        </p:nvSpPr>
        <p:spPr>
          <a:xfrm>
            <a:off x="449034" y="1453262"/>
            <a:ext cx="11526656" cy="4726312"/>
          </a:xfrm>
        </p:spPr>
        <p:txBody>
          <a:bodyPr>
            <a:normAutofit fontScale="92500"/>
          </a:bodyPr>
          <a:lstStyle/>
          <a:p>
            <a:pPr>
              <a:lnSpc>
                <a:spcPct val="150000"/>
              </a:lnSpc>
            </a:pPr>
            <a:r>
              <a:rPr lang="en-GB" sz="2000" dirty="0">
                <a:latin typeface="Calibri" panose="020F0502020204030204" pitchFamily="34" charset="0"/>
                <a:cs typeface="Calibri" panose="020F0502020204030204" pitchFamily="34" charset="0"/>
              </a:rPr>
              <a:t>California Institute of Technology, Columbia University, Cornell University, Duke University, Emory University, George Washington University, Georgia Tech, Harvard University, Iowa State University, John Hopkins University, Louisiana State University, Massachusetts Institute of Technology, Michigan State University, New Mexico State University, New York University, Oregon State University, Princeton University, Purdue, Rochester, Stanford University, Temple University, University of Arizona, University of California at Berkeley, University of California at Los Angeles, University of California at San Francisco, University of California at Santa Barbara, University of Chicago, University of Cincinnati, University of Colorado, University of Connecticut, University of Florida, University of Iowa, University of Kentucky, University of Minnesota, University of Oklahoma, University of Oregon, University of Pennsylvania, University of Tennessee, University of Wyoming, Virginia Commonwealth University, Washington State University, West Virginia University, Yale University, Yeshiva University. </a:t>
            </a:r>
          </a:p>
          <a:p>
            <a:pPr>
              <a:lnSpc>
                <a:spcPct val="150000"/>
              </a:lnSpc>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84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F39ED58-799B-834B-BD83-92AF3BEF781D}"/>
              </a:ext>
            </a:extLst>
          </p:cNvPr>
          <p:cNvSpPr txBox="1"/>
          <p:nvPr/>
        </p:nvSpPr>
        <p:spPr>
          <a:xfrm>
            <a:off x="0" y="6017342"/>
            <a:ext cx="12192000" cy="1200329"/>
          </a:xfrm>
          <a:prstGeom prst="rect">
            <a:avLst/>
          </a:prstGeom>
          <a:solidFill>
            <a:schemeClr val="bg1"/>
          </a:solidFill>
        </p:spPr>
        <p:txBody>
          <a:bodyPr wrap="square" rtlCol="0">
            <a:spAutoFit/>
          </a:bodyPr>
          <a:lstStyle/>
          <a:p>
            <a:r>
              <a:rPr lang="zh-CN" altLang="en-US" dirty="0"/>
              <a:t>  </a:t>
            </a:r>
            <a:endParaRPr lang="en-GB" altLang="zh-CN" dirty="0"/>
          </a:p>
          <a:p>
            <a:endParaRPr lang="en-GB" dirty="0"/>
          </a:p>
          <a:p>
            <a:endParaRPr lang="en-GB" dirty="0"/>
          </a:p>
          <a:p>
            <a:endParaRPr lang="en-US" dirty="0"/>
          </a:p>
        </p:txBody>
      </p:sp>
      <p:sp>
        <p:nvSpPr>
          <p:cNvPr id="2" name="Title 1">
            <a:extLst>
              <a:ext uri="{FF2B5EF4-FFF2-40B4-BE49-F238E27FC236}">
                <a16:creationId xmlns:a16="http://schemas.microsoft.com/office/drawing/2014/main" id="{1E3467B0-8C39-3E42-B196-FE480396BB1D}"/>
              </a:ext>
            </a:extLst>
          </p:cNvPr>
          <p:cNvSpPr>
            <a:spLocks noGrp="1"/>
          </p:cNvSpPr>
          <p:nvPr>
            <p:ph type="ctrTitle"/>
          </p:nvPr>
        </p:nvSpPr>
        <p:spPr>
          <a:xfrm>
            <a:off x="1371479" y="224108"/>
            <a:ext cx="9144000" cy="952928"/>
          </a:xfrm>
        </p:spPr>
        <p:txBody>
          <a:bodyPr anchor="ctr">
            <a:normAutofit/>
          </a:bodyPr>
          <a:lstStyle/>
          <a:p>
            <a:r>
              <a:rPr lang="en-US" altLang="zh-CN" sz="2800" dirty="0">
                <a:solidFill>
                  <a:schemeClr val="bg1"/>
                </a:solidFill>
              </a:rPr>
              <a:t>Annex 2 - Determination</a:t>
            </a:r>
            <a:r>
              <a:rPr lang="zh-CN" altLang="en-US" sz="2800" dirty="0">
                <a:solidFill>
                  <a:schemeClr val="bg1"/>
                </a:solidFill>
              </a:rPr>
              <a:t> </a:t>
            </a:r>
            <a:r>
              <a:rPr lang="en-US" altLang="zh-CN" sz="2800" dirty="0">
                <a:solidFill>
                  <a:schemeClr val="bg1"/>
                </a:solidFill>
              </a:rPr>
              <a:t>of</a:t>
            </a:r>
            <a:r>
              <a:rPr lang="zh-CN" altLang="en-US" sz="2800" dirty="0">
                <a:solidFill>
                  <a:schemeClr val="bg1"/>
                </a:solidFill>
              </a:rPr>
              <a:t> </a:t>
            </a:r>
            <a:r>
              <a:rPr lang="en-US" altLang="zh-CN" sz="2800" dirty="0">
                <a:solidFill>
                  <a:schemeClr val="bg1"/>
                </a:solidFill>
              </a:rPr>
              <a:t>‘period’</a:t>
            </a:r>
            <a:endParaRPr lang="en-US" sz="2800" dirty="0">
              <a:solidFill>
                <a:schemeClr val="bg1"/>
              </a:solidFill>
            </a:endParaRPr>
          </a:p>
        </p:txBody>
      </p:sp>
      <p:pic>
        <p:nvPicPr>
          <p:cNvPr id="5" name="Picture 4" descr="Chart, histogram&#10;&#10;Description automatically generated">
            <a:extLst>
              <a:ext uri="{FF2B5EF4-FFF2-40B4-BE49-F238E27FC236}">
                <a16:creationId xmlns:a16="http://schemas.microsoft.com/office/drawing/2014/main" id="{C0E05092-9F6F-9146-9478-C14F67706548}"/>
              </a:ext>
            </a:extLst>
          </p:cNvPr>
          <p:cNvPicPr>
            <a:picLocks noChangeAspect="1"/>
          </p:cNvPicPr>
          <p:nvPr/>
        </p:nvPicPr>
        <p:blipFill>
          <a:blip r:embed="rId2"/>
          <a:stretch>
            <a:fillRect/>
          </a:stretch>
        </p:blipFill>
        <p:spPr>
          <a:xfrm>
            <a:off x="0" y="1648839"/>
            <a:ext cx="5928697" cy="4276437"/>
          </a:xfrm>
          <a:prstGeom prst="rect">
            <a:avLst/>
          </a:prstGeom>
        </p:spPr>
      </p:pic>
      <p:pic>
        <p:nvPicPr>
          <p:cNvPr id="7" name="Picture 6" descr="Chart, histogram&#10;&#10;Description automatically generated">
            <a:extLst>
              <a:ext uri="{FF2B5EF4-FFF2-40B4-BE49-F238E27FC236}">
                <a16:creationId xmlns:a16="http://schemas.microsoft.com/office/drawing/2014/main" id="{97B38001-2DFB-844B-9AC3-D2CEEEFCA842}"/>
              </a:ext>
            </a:extLst>
          </p:cNvPr>
          <p:cNvPicPr>
            <a:picLocks noChangeAspect="1"/>
          </p:cNvPicPr>
          <p:nvPr/>
        </p:nvPicPr>
        <p:blipFill>
          <a:blip r:embed="rId3"/>
          <a:stretch>
            <a:fillRect/>
          </a:stretch>
        </p:blipFill>
        <p:spPr>
          <a:xfrm>
            <a:off x="6045647" y="1647332"/>
            <a:ext cx="6146353" cy="4292691"/>
          </a:xfrm>
          <a:prstGeom prst="rect">
            <a:avLst/>
          </a:prstGeom>
        </p:spPr>
      </p:pic>
      <p:sp>
        <p:nvSpPr>
          <p:cNvPr id="8" name="Rectangle 7">
            <a:extLst>
              <a:ext uri="{FF2B5EF4-FFF2-40B4-BE49-F238E27FC236}">
                <a16:creationId xmlns:a16="http://schemas.microsoft.com/office/drawing/2014/main" id="{8E2EA65C-3AF3-6942-A0F5-53EFE2578E89}"/>
              </a:ext>
            </a:extLst>
          </p:cNvPr>
          <p:cNvSpPr/>
          <p:nvPr/>
        </p:nvSpPr>
        <p:spPr>
          <a:xfrm>
            <a:off x="0" y="6172548"/>
            <a:ext cx="6268065" cy="523220"/>
          </a:xfrm>
          <a:prstGeom prst="rect">
            <a:avLst/>
          </a:prstGeom>
        </p:spPr>
        <p:txBody>
          <a:bodyPr wrap="square">
            <a:spAutoFit/>
          </a:bodyPr>
          <a:lstStyle/>
          <a:p>
            <a:r>
              <a:rPr lang="en-GB" sz="1400" dirty="0">
                <a:latin typeface="Calibri" panose="020F0502020204030204" pitchFamily="34" charset="0"/>
                <a:cs typeface="Calibri" panose="020F0502020204030204" pitchFamily="34" charset="0"/>
              </a:rPr>
              <a:t>Fig. 1 Distribution of publications according to years elapsed from person’s PhD attainment by treatment (treat = 1) and control group (treat = 0). </a:t>
            </a:r>
          </a:p>
        </p:txBody>
      </p:sp>
      <p:sp>
        <p:nvSpPr>
          <p:cNvPr id="9" name="Rectangle 8">
            <a:extLst>
              <a:ext uri="{FF2B5EF4-FFF2-40B4-BE49-F238E27FC236}">
                <a16:creationId xmlns:a16="http://schemas.microsoft.com/office/drawing/2014/main" id="{C653807C-A108-884D-A0ED-E76422D58E7A}"/>
              </a:ext>
            </a:extLst>
          </p:cNvPr>
          <p:cNvSpPr/>
          <p:nvPr/>
        </p:nvSpPr>
        <p:spPr>
          <a:xfrm>
            <a:off x="6096000" y="6119336"/>
            <a:ext cx="6096000" cy="738664"/>
          </a:xfrm>
          <a:prstGeom prst="rect">
            <a:avLst/>
          </a:prstGeom>
        </p:spPr>
        <p:txBody>
          <a:bodyPr>
            <a:spAutoFit/>
          </a:bodyPr>
          <a:lstStyle/>
          <a:p>
            <a:r>
              <a:rPr lang="en-GB" sz="1400" dirty="0">
                <a:latin typeface="Calibri" panose="020F0502020204030204" pitchFamily="34" charset="0"/>
                <a:cs typeface="Calibri" panose="020F0502020204030204" pitchFamily="34" charset="0"/>
              </a:rPr>
              <a:t>Fig. 2 Distribution of publications according to years elapsed from person’s PhD attainment by period (</a:t>
            </a:r>
            <a:r>
              <a:rPr lang="en-GB" sz="1400" dirty="0" err="1">
                <a:latin typeface="Calibri" panose="020F0502020204030204" pitchFamily="34" charset="0"/>
                <a:cs typeface="Calibri" panose="020F0502020204030204" pitchFamily="34" charset="0"/>
              </a:rPr>
              <a:t>ytreat</a:t>
            </a:r>
            <a:r>
              <a:rPr lang="en-GB" sz="1400" dirty="0">
                <a:latin typeface="Calibri" panose="020F0502020204030204" pitchFamily="34" charset="0"/>
                <a:cs typeface="Calibri" panose="020F0502020204030204" pitchFamily="34" charset="0"/>
              </a:rPr>
              <a:t>) of treatment groups: “0” equals before treatment; “1” equals after treatment (both treated and control group). </a:t>
            </a:r>
          </a:p>
        </p:txBody>
      </p:sp>
    </p:spTree>
    <p:extLst>
      <p:ext uri="{BB962C8B-B14F-4D97-AF65-F5344CB8AC3E}">
        <p14:creationId xmlns:p14="http://schemas.microsoft.com/office/powerpoint/2010/main" val="179949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0C3F5D-D14B-4421-B0CF-64206F38BE6D}"/>
              </a:ext>
            </a:extLst>
          </p:cNvPr>
          <p:cNvSpPr>
            <a:spLocks noGrp="1"/>
          </p:cNvSpPr>
          <p:nvPr>
            <p:ph type="subTitle" idx="1"/>
          </p:nvPr>
        </p:nvSpPr>
        <p:spPr>
          <a:xfrm>
            <a:off x="248395" y="1733550"/>
            <a:ext cx="11572130" cy="3800475"/>
          </a:xfrm>
        </p:spPr>
        <p:txBody>
          <a:bodyPr>
            <a:normAutofit fontScale="92500"/>
          </a:bodyPr>
          <a:lstStyle/>
          <a:p>
            <a:r>
              <a:rPr lang="en-GB" dirty="0"/>
              <a:t>L</a:t>
            </a:r>
            <a:r>
              <a:rPr lang="en-US" altLang="zh-CN" dirty="0"/>
              <a:t>.</a:t>
            </a:r>
            <a:r>
              <a:rPr lang="en-GB" dirty="0"/>
              <a:t> Yang, </a:t>
            </a:r>
            <a:r>
              <a:rPr lang="en-US" altLang="zh-CN" dirty="0"/>
              <a:t>&amp;</a:t>
            </a:r>
            <a:r>
              <a:rPr lang="zh-CN" altLang="en-US" dirty="0"/>
              <a:t> </a:t>
            </a:r>
            <a:r>
              <a:rPr lang="en-GB" dirty="0"/>
              <a:t>G</a:t>
            </a:r>
            <a:r>
              <a:rPr lang="en-US" altLang="zh-CN" dirty="0"/>
              <a:t>.</a:t>
            </a:r>
            <a:r>
              <a:rPr lang="en-GB" dirty="0"/>
              <a:t> Marini (2019) Research productivity of Chinese young thousand talents. </a:t>
            </a:r>
            <a:r>
              <a:rPr lang="en-GB" i="1" dirty="0"/>
              <a:t>International Higher Education</a:t>
            </a:r>
            <a:r>
              <a:rPr lang="en-GB" dirty="0"/>
              <a:t>, 17-18. </a:t>
            </a:r>
            <a:r>
              <a:rPr lang="en-GB" dirty="0">
                <a:hlinkClick r:id="rId3"/>
              </a:rPr>
              <a:t>https://doi.org/10.6017/ihe.2019.97.10944 </a:t>
            </a:r>
            <a:endParaRPr lang="en-GB" dirty="0"/>
          </a:p>
          <a:p>
            <a:endParaRPr lang="en-GB" dirty="0"/>
          </a:p>
          <a:p>
            <a:r>
              <a:rPr lang="en-GB" dirty="0"/>
              <a:t>G</a:t>
            </a:r>
            <a:r>
              <a:rPr lang="en-US" altLang="zh-CN" dirty="0"/>
              <a:t>.</a:t>
            </a:r>
            <a:r>
              <a:rPr lang="en-GB" dirty="0"/>
              <a:t> Marini, </a:t>
            </a:r>
            <a:r>
              <a:rPr lang="en-US" altLang="zh-CN" dirty="0"/>
              <a:t>&amp;</a:t>
            </a:r>
            <a:r>
              <a:rPr lang="zh-CN" altLang="en-US" dirty="0"/>
              <a:t> </a:t>
            </a:r>
            <a:r>
              <a:rPr lang="en-GB" dirty="0"/>
              <a:t>L</a:t>
            </a:r>
            <a:r>
              <a:rPr lang="en-US" altLang="zh-CN" dirty="0"/>
              <a:t>.</a:t>
            </a:r>
            <a:r>
              <a:rPr lang="en-GB" dirty="0"/>
              <a:t> Yang (2021) The research productivity of Chinese academic returnees from the Global West: An evaluation of Young 1000 Talents recipients’ productivity. </a:t>
            </a:r>
            <a:r>
              <a:rPr lang="en-GB" i="1" dirty="0" err="1"/>
              <a:t>DoQSS</a:t>
            </a:r>
            <a:r>
              <a:rPr lang="en-GB" i="1" dirty="0"/>
              <a:t> Working Papers. </a:t>
            </a:r>
            <a:r>
              <a:rPr lang="en-GB" dirty="0">
                <a:hlinkClick r:id="rId4"/>
              </a:rPr>
              <a:t>https://econpapers.repec.org/paper/qssdqsswp/2102.htm</a:t>
            </a:r>
            <a:endParaRPr lang="en-GB" dirty="0"/>
          </a:p>
          <a:p>
            <a:endParaRPr lang="en-GB" dirty="0"/>
          </a:p>
          <a:p>
            <a:r>
              <a:rPr lang="en-GB" dirty="0"/>
              <a:t>G. Marini</a:t>
            </a:r>
            <a:r>
              <a:rPr lang="en-US" altLang="zh-CN" dirty="0"/>
              <a:t>,</a:t>
            </a:r>
            <a:r>
              <a:rPr lang="zh-CN" altLang="en-US" dirty="0"/>
              <a:t> </a:t>
            </a:r>
            <a:r>
              <a:rPr lang="en-US" altLang="zh-CN" dirty="0"/>
              <a:t>&amp;</a:t>
            </a:r>
            <a:r>
              <a:rPr lang="zh-CN" altLang="en-US" dirty="0"/>
              <a:t> </a:t>
            </a:r>
            <a:r>
              <a:rPr lang="en-US" altLang="zh-CN" dirty="0"/>
              <a:t>L.</a:t>
            </a:r>
            <a:r>
              <a:rPr lang="zh-CN" altLang="en-US" dirty="0"/>
              <a:t> </a:t>
            </a:r>
            <a:r>
              <a:rPr lang="en-GB" dirty="0"/>
              <a:t>Yang (2021) </a:t>
            </a:r>
            <a:r>
              <a:rPr lang="en-US" dirty="0"/>
              <a:t>Globally-bred Chinese Talents returning home: An analysis of a reverse brain-drain flagship policy. </a:t>
            </a:r>
            <a:r>
              <a:rPr lang="en-GB" i="1" dirty="0"/>
              <a:t>Science and Public Policy</a:t>
            </a:r>
            <a:r>
              <a:rPr lang="en-GB" dirty="0"/>
              <a:t>, </a:t>
            </a:r>
            <a:r>
              <a:rPr lang="en-GB" dirty="0">
                <a:hlinkClick r:id="rId5"/>
              </a:rPr>
              <a:t>https://doi.org/10.1093/scipol/scab021</a:t>
            </a:r>
            <a:r>
              <a:rPr lang="zh-CN" altLang="en-US" dirty="0"/>
              <a:t> </a:t>
            </a:r>
            <a:r>
              <a:rPr lang="en-GB" dirty="0"/>
              <a:t>  </a:t>
            </a:r>
          </a:p>
          <a:p>
            <a:endParaRPr lang="en-GB" dirty="0"/>
          </a:p>
          <a:p>
            <a:endParaRPr lang="en-GB" dirty="0"/>
          </a:p>
          <a:p>
            <a:endParaRPr lang="en-GB" dirty="0"/>
          </a:p>
        </p:txBody>
      </p:sp>
      <p:sp>
        <p:nvSpPr>
          <p:cNvPr id="4" name="Title 1">
            <a:extLst>
              <a:ext uri="{FF2B5EF4-FFF2-40B4-BE49-F238E27FC236}">
                <a16:creationId xmlns:a16="http://schemas.microsoft.com/office/drawing/2014/main" id="{17C43B10-2982-4C75-B6E1-5BEEABCD9F17}"/>
              </a:ext>
            </a:extLst>
          </p:cNvPr>
          <p:cNvSpPr txBox="1">
            <a:spLocks/>
          </p:cNvSpPr>
          <p:nvPr/>
        </p:nvSpPr>
        <p:spPr>
          <a:xfrm>
            <a:off x="1392932" y="161539"/>
            <a:ext cx="9144000" cy="952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Roboto" charset="0"/>
                <a:ea typeface="Roboto" charset="0"/>
                <a:cs typeface="Roboto" charset="0"/>
              </a:defRPr>
            </a:lvl1pPr>
          </a:lstStyle>
          <a:p>
            <a:r>
              <a:rPr lang="en-US" altLang="zh-CN" sz="2800" dirty="0">
                <a:solidFill>
                  <a:schemeClr val="bg1"/>
                </a:solidFill>
              </a:rPr>
              <a:t>Published works from this topic</a:t>
            </a:r>
            <a:endParaRPr lang="en-US" sz="2800" dirty="0">
              <a:solidFill>
                <a:schemeClr val="bg1"/>
              </a:solidFill>
            </a:endParaRPr>
          </a:p>
        </p:txBody>
      </p:sp>
    </p:spTree>
    <p:extLst>
      <p:ext uri="{BB962C8B-B14F-4D97-AF65-F5344CB8AC3E}">
        <p14:creationId xmlns:p14="http://schemas.microsoft.com/office/powerpoint/2010/main" val="217217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196AF8-F5CA-4773-B7C0-3A104CB58302}"/>
              </a:ext>
            </a:extLst>
          </p:cNvPr>
          <p:cNvSpPr txBox="1">
            <a:spLocks/>
          </p:cNvSpPr>
          <p:nvPr/>
        </p:nvSpPr>
        <p:spPr>
          <a:xfrm>
            <a:off x="45595" y="2942797"/>
            <a:ext cx="2114671" cy="95292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a:solidFill>
                  <a:schemeClr val="tx1"/>
                </a:solidFill>
                <a:latin typeface="Roboto" charset="0"/>
                <a:ea typeface="Roboto" charset="0"/>
                <a:cs typeface="Roboto" charset="0"/>
              </a:defRPr>
            </a:lvl1pPr>
          </a:lstStyle>
          <a:p>
            <a:r>
              <a:rPr lang="en-US" altLang="zh-CN" sz="2800" dirty="0"/>
              <a:t>Annex 3 – Descriptive statistics </a:t>
            </a:r>
            <a:endParaRPr lang="en-US" sz="2800" dirty="0"/>
          </a:p>
        </p:txBody>
      </p:sp>
      <p:pic>
        <p:nvPicPr>
          <p:cNvPr id="8" name="Picture 7">
            <a:extLst>
              <a:ext uri="{FF2B5EF4-FFF2-40B4-BE49-F238E27FC236}">
                <a16:creationId xmlns:a16="http://schemas.microsoft.com/office/drawing/2014/main" id="{3C434814-B371-4ED4-B59A-1F9EA562A13E}"/>
              </a:ext>
            </a:extLst>
          </p:cNvPr>
          <p:cNvPicPr>
            <a:picLocks noChangeAspect="1"/>
          </p:cNvPicPr>
          <p:nvPr/>
        </p:nvPicPr>
        <p:blipFill>
          <a:blip r:embed="rId2"/>
          <a:stretch>
            <a:fillRect/>
          </a:stretch>
        </p:blipFill>
        <p:spPr>
          <a:xfrm>
            <a:off x="2371604" y="72911"/>
            <a:ext cx="6164705" cy="6858000"/>
          </a:xfrm>
          <a:prstGeom prst="rect">
            <a:avLst/>
          </a:prstGeom>
        </p:spPr>
      </p:pic>
    </p:spTree>
    <p:extLst>
      <p:ext uri="{BB962C8B-B14F-4D97-AF65-F5344CB8AC3E}">
        <p14:creationId xmlns:p14="http://schemas.microsoft.com/office/powerpoint/2010/main" val="413461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02E-072A-EC47-8EA7-D5AADE9876B8}"/>
              </a:ext>
            </a:extLst>
          </p:cNvPr>
          <p:cNvSpPr>
            <a:spLocks noGrp="1"/>
          </p:cNvSpPr>
          <p:nvPr>
            <p:ph type="ctrTitle"/>
          </p:nvPr>
        </p:nvSpPr>
        <p:spPr>
          <a:xfrm>
            <a:off x="1395431" y="155540"/>
            <a:ext cx="9144000" cy="952928"/>
          </a:xfrm>
        </p:spPr>
        <p:txBody>
          <a:bodyPr/>
          <a:lstStyle/>
          <a:p>
            <a:r>
              <a:rPr lang="en-US" altLang="zh-CN" dirty="0">
                <a:solidFill>
                  <a:schemeClr val="bg1"/>
                </a:solidFill>
              </a:rPr>
              <a:t>References</a:t>
            </a:r>
            <a:endParaRPr lang="en-US" dirty="0">
              <a:solidFill>
                <a:schemeClr val="bg1"/>
              </a:solidFill>
            </a:endParaRPr>
          </a:p>
        </p:txBody>
      </p:sp>
      <p:sp>
        <p:nvSpPr>
          <p:cNvPr id="3" name="Subtitle 2">
            <a:extLst>
              <a:ext uri="{FF2B5EF4-FFF2-40B4-BE49-F238E27FC236}">
                <a16:creationId xmlns:a16="http://schemas.microsoft.com/office/drawing/2014/main" id="{46C7AE1B-5AC7-C14B-A9FA-CAAE44BDDC03}"/>
              </a:ext>
            </a:extLst>
          </p:cNvPr>
          <p:cNvSpPr>
            <a:spLocks noGrp="1"/>
          </p:cNvSpPr>
          <p:nvPr>
            <p:ph type="subTitle" idx="1"/>
          </p:nvPr>
        </p:nvSpPr>
        <p:spPr>
          <a:xfrm>
            <a:off x="0" y="1131406"/>
            <a:ext cx="12192000" cy="5070611"/>
          </a:xfrm>
        </p:spPr>
        <p:txBody>
          <a:bodyPr>
            <a:noAutofit/>
          </a:bodyPr>
          <a:lstStyle/>
          <a:p>
            <a:pPr marL="508000" indent="-508000"/>
            <a:r>
              <a:rPr lang="en-GB" sz="1800" dirty="0"/>
              <a:t>Cheung, A. C. K. and Xu, L. (2015) ‘To Return or Not to Return: Examining the Return Intentions of Mainland Chinese Students studying at Elite Universities in the United States’, </a:t>
            </a:r>
            <a:r>
              <a:rPr lang="en-GB" sz="1800" i="1" dirty="0"/>
              <a:t>Studies in Higher Education</a:t>
            </a:r>
            <a:r>
              <a:rPr lang="en-GB" sz="1800" dirty="0"/>
              <a:t>, 40/9: 1605–24. </a:t>
            </a:r>
          </a:p>
          <a:p>
            <a:pPr marL="508000" indent="-508000"/>
            <a:r>
              <a:rPr lang="en-GB" sz="1800" dirty="0" err="1"/>
              <a:t>Lepori</a:t>
            </a:r>
            <a:r>
              <a:rPr lang="en-GB" sz="1800" dirty="0"/>
              <a:t>, B., </a:t>
            </a:r>
            <a:r>
              <a:rPr lang="en-GB" sz="1800" dirty="0" err="1"/>
              <a:t>Seeber</a:t>
            </a:r>
            <a:r>
              <a:rPr lang="en-GB" sz="1800" dirty="0"/>
              <a:t>, M., and </a:t>
            </a:r>
            <a:r>
              <a:rPr lang="en-GB" sz="1800" dirty="0" err="1"/>
              <a:t>Bonaccorsi</a:t>
            </a:r>
            <a:r>
              <a:rPr lang="en-GB" sz="1800" dirty="0"/>
              <a:t>, A. (2015) ‘Competition for Talent. Country and Organizational-Level Effects in the Internationalization of European Higher Education Institutions’, </a:t>
            </a:r>
            <a:r>
              <a:rPr lang="en-GB" sz="1800" i="1" dirty="0"/>
              <a:t>Research Policy</a:t>
            </a:r>
            <a:r>
              <a:rPr lang="en-GB" sz="1800" dirty="0"/>
              <a:t>, 44/3: 789–802. </a:t>
            </a:r>
          </a:p>
          <a:p>
            <a:pPr marL="508000" indent="-508000"/>
            <a:r>
              <a:rPr lang="en-GB" sz="1800" dirty="0"/>
              <a:t>Li, F., Miao, Y., and Yang, C. (2015) ‘How do Alumni Faculty Behave in Research Collaboration? An Analysis of Chang Jiang Scholars in China’, </a:t>
            </a:r>
            <a:r>
              <a:rPr lang="en-GB" sz="1800" i="1" dirty="0"/>
              <a:t>Research Policy</a:t>
            </a:r>
            <a:r>
              <a:rPr lang="en-GB" sz="1800" dirty="0"/>
              <a:t>, 44/2: 438–50. </a:t>
            </a:r>
          </a:p>
          <a:p>
            <a:pPr marL="508000" indent="-508000"/>
            <a:r>
              <a:rPr lang="en-GB" sz="1800" dirty="0"/>
              <a:t>Lu, X. and </a:t>
            </a:r>
            <a:r>
              <a:rPr lang="en-GB" sz="1800" dirty="0" err="1"/>
              <a:t>McInerney</a:t>
            </a:r>
            <a:r>
              <a:rPr lang="en-GB" sz="1800" dirty="0"/>
              <a:t>, P.-B. (2016) ‘Is It Better to “Stand on Two Boats” or “Sit on the Chinese Lap”?: Examining the Cultural Contingency of Network Structures in the Contemporary Chinese Academic </a:t>
            </a:r>
            <a:r>
              <a:rPr lang="en-GB" sz="1800" dirty="0" err="1"/>
              <a:t>Labor</a:t>
            </a:r>
            <a:r>
              <a:rPr lang="en-GB" sz="1800" dirty="0"/>
              <a:t> Market’, </a:t>
            </a:r>
            <a:r>
              <a:rPr lang="en-GB" sz="1800" i="1" dirty="0"/>
              <a:t>Research Policy</a:t>
            </a:r>
            <a:r>
              <a:rPr lang="en-GB" sz="1800" dirty="0"/>
              <a:t>, 45/10: 2125–37. </a:t>
            </a:r>
          </a:p>
          <a:p>
            <a:pPr marL="508000" indent="-508000"/>
            <a:r>
              <a:rPr lang="en-GB" sz="1800" dirty="0"/>
              <a:t>Ma, Y. and Pan, S.-Y. (2015) ‘Chinese Returnees from Overseas Study: An Understanding of Brain Gain and Brain Circulation in the Age of Globalization’, </a:t>
            </a:r>
            <a:r>
              <a:rPr lang="en-GB" sz="1800" i="1" dirty="0"/>
              <a:t>Frontiers of Education in China</a:t>
            </a:r>
            <a:r>
              <a:rPr lang="en-GB" sz="1800" dirty="0"/>
              <a:t>, 10/2: 306–29. </a:t>
            </a:r>
          </a:p>
          <a:p>
            <a:pPr marL="508000" indent="-508000"/>
            <a:r>
              <a:rPr lang="en-GB" sz="1800" dirty="0"/>
              <a:t>Shen, W., Wang, C., and </a:t>
            </a:r>
            <a:r>
              <a:rPr lang="en-GB" sz="1800" dirty="0" err="1"/>
              <a:t>Jin</a:t>
            </a:r>
            <a:r>
              <a:rPr lang="en-GB" sz="1800" dirty="0"/>
              <a:t>, W. (2016) ‘International Mobility of PhD Students Since the 1990s and Its Effect on China: A Cross-National Analysis’, </a:t>
            </a:r>
            <a:r>
              <a:rPr lang="en-GB" sz="1800" i="1" dirty="0"/>
              <a:t>Journal of Higher Education Policy and Management</a:t>
            </a:r>
            <a:r>
              <a:rPr lang="en-GB" sz="1800" dirty="0"/>
              <a:t>, 38/3: 333–53. </a:t>
            </a:r>
          </a:p>
          <a:p>
            <a:pPr marL="508000" indent="-508000"/>
            <a:r>
              <a:rPr lang="en-GB" sz="1800" dirty="0"/>
              <a:t>Wang, Q., Tang, L., and Li, H. (2015) ‘Return Migration of the Highly Skilled in Higher Education Institutions: A Chinese University Case’, </a:t>
            </a:r>
            <a:r>
              <a:rPr lang="en-GB" sz="1800" i="1" dirty="0"/>
              <a:t>Population, Space and Place</a:t>
            </a:r>
            <a:r>
              <a:rPr lang="en-GB" sz="1800" dirty="0"/>
              <a:t>, 21/8: 771–87.</a:t>
            </a:r>
          </a:p>
          <a:p>
            <a:pPr marL="508000" indent="-508000"/>
            <a:r>
              <a:rPr lang="en-GB" sz="1800" dirty="0"/>
              <a:t>Zhang, L., Bao, W., and Sun, L. (2016) ‘Resources and Research Production in Higher Education: A Longitudinal Analysis of Chinese Universities, 2000–2010’, </a:t>
            </a:r>
            <a:r>
              <a:rPr lang="en-GB" sz="1800" i="1" dirty="0"/>
              <a:t>Research in Higher Education</a:t>
            </a:r>
            <a:r>
              <a:rPr lang="en-GB" sz="1800" dirty="0"/>
              <a:t>, 57/7: 869–91. </a:t>
            </a:r>
          </a:p>
        </p:txBody>
      </p:sp>
    </p:spTree>
    <p:extLst>
      <p:ext uri="{BB962C8B-B14F-4D97-AF65-F5344CB8AC3E}">
        <p14:creationId xmlns:p14="http://schemas.microsoft.com/office/powerpoint/2010/main" val="189309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37E2-5BB9-2948-8A12-C2C1FD53BCD7}"/>
              </a:ext>
            </a:extLst>
          </p:cNvPr>
          <p:cNvSpPr>
            <a:spLocks noGrp="1"/>
          </p:cNvSpPr>
          <p:nvPr>
            <p:ph type="ctrTitle"/>
          </p:nvPr>
        </p:nvSpPr>
        <p:spPr>
          <a:xfrm>
            <a:off x="1392932" y="161539"/>
            <a:ext cx="9144000" cy="952928"/>
          </a:xfrm>
        </p:spPr>
        <p:txBody>
          <a:bodyPr anchor="ctr">
            <a:normAutofit/>
          </a:bodyPr>
          <a:lstStyle/>
          <a:p>
            <a:r>
              <a:rPr lang="en-US" altLang="zh-CN" sz="2800" dirty="0">
                <a:solidFill>
                  <a:schemeClr val="bg1"/>
                </a:solidFill>
              </a:rPr>
              <a:t>The</a:t>
            </a:r>
            <a:r>
              <a:rPr lang="zh-CN" altLang="en-US" sz="2800" dirty="0">
                <a:solidFill>
                  <a:schemeClr val="bg1"/>
                </a:solidFill>
              </a:rPr>
              <a:t> </a:t>
            </a:r>
            <a:r>
              <a:rPr lang="en-US" altLang="zh-CN" sz="2800" dirty="0">
                <a:solidFill>
                  <a:schemeClr val="bg1"/>
                </a:solidFill>
              </a:rPr>
              <a:t>context</a:t>
            </a:r>
            <a:endParaRPr lang="en-US" sz="2800" dirty="0">
              <a:solidFill>
                <a:schemeClr val="bg1"/>
              </a:solidFill>
            </a:endParaRPr>
          </a:p>
        </p:txBody>
      </p:sp>
      <p:sp>
        <p:nvSpPr>
          <p:cNvPr id="3" name="Subtitle 2">
            <a:extLst>
              <a:ext uri="{FF2B5EF4-FFF2-40B4-BE49-F238E27FC236}">
                <a16:creationId xmlns:a16="http://schemas.microsoft.com/office/drawing/2014/main" id="{F0E233FF-D3D9-DB4E-A2B5-906C240EA589}"/>
              </a:ext>
            </a:extLst>
          </p:cNvPr>
          <p:cNvSpPr>
            <a:spLocks noGrp="1"/>
          </p:cNvSpPr>
          <p:nvPr>
            <p:ph type="subTitle" idx="1"/>
          </p:nvPr>
        </p:nvSpPr>
        <p:spPr>
          <a:xfrm>
            <a:off x="0" y="1449659"/>
            <a:ext cx="12192000" cy="5163013"/>
          </a:xfrm>
        </p:spPr>
        <p:txBody>
          <a:bodyPr>
            <a:normAutofit/>
          </a:bodyPr>
          <a:lstStyle/>
          <a:p>
            <a:pPr marL="342900" indent="-342900">
              <a:lnSpc>
                <a:spcPct val="110000"/>
              </a:lnSpc>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Mobility of PhD holders is key to trace leaders of the global competition in higher education and research (</a:t>
            </a:r>
            <a:r>
              <a:rPr lang="en-GB" dirty="0" err="1">
                <a:latin typeface="Calibri" panose="020F0502020204030204" pitchFamily="34" charset="0"/>
                <a:cs typeface="Calibri" panose="020F0502020204030204" pitchFamily="34" charset="0"/>
              </a:rPr>
              <a:t>Lepori</a:t>
            </a:r>
            <a:r>
              <a:rPr lang="en-GB" dirty="0">
                <a:latin typeface="Calibri" panose="020F0502020204030204" pitchFamily="34" charset="0"/>
                <a:cs typeface="Calibri" panose="020F0502020204030204" pitchFamily="34" charset="0"/>
              </a:rPr>
              <a:t> et al. 2015). </a:t>
            </a:r>
          </a:p>
          <a:p>
            <a:pPr marL="342900" indent="-342900">
              <a:lnSpc>
                <a:spcPct val="110000"/>
              </a:lnSpc>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Chinese universities may only be attractive to some of its diaspora who have not been hitherto particularly productive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(Wang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2015)</a:t>
            </a:r>
            <a:r>
              <a:rPr lang="en-GB" dirty="0">
                <a:latin typeface="Calibri" panose="020F0502020204030204" pitchFamily="34" charset="0"/>
                <a:cs typeface="Calibri" panose="020F0502020204030204" pitchFamily="34" charset="0"/>
              </a:rPr>
              <a:t>. </a:t>
            </a:r>
          </a:p>
          <a:p>
            <a:pPr marL="342900" indent="-342900">
              <a:lnSpc>
                <a:spcPct val="110000"/>
              </a:lnSpc>
              <a:spcAft>
                <a:spcPts val="600"/>
              </a:spcAft>
              <a:buFont typeface="Arial" panose="020B0604020202020204" pitchFamily="34" charset="0"/>
              <a:buChar char="•"/>
            </a:pPr>
            <a:r>
              <a:rPr lang="en-US" altLang="zh-CN" dirty="0">
                <a:latin typeface="Calibri" panose="020F0502020204030204" pitchFamily="34" charset="0"/>
                <a:cs typeface="Calibri" panose="020F0502020204030204" pitchFamily="34" charset="0"/>
              </a:rPr>
              <a:t>T</a:t>
            </a:r>
            <a:r>
              <a:rPr lang="en-GB" altLang="zh-CN" dirty="0">
                <a:latin typeface="Calibri" panose="020F0502020204030204" pitchFamily="34" charset="0"/>
                <a:cs typeface="Calibri" panose="020F0502020204030204" pitchFamily="34" charset="0"/>
              </a:rPr>
              <a:t>he overall number and quality of international PhD students are still misbalanced between China and the Global West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(Shen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2016)</a:t>
            </a:r>
            <a:r>
              <a:rPr lang="en-GB" altLang="zh-CN" dirty="0">
                <a:latin typeface="Calibri" panose="020F0502020204030204" pitchFamily="34" charset="0"/>
                <a:cs typeface="Calibri" panose="020F0502020204030204" pitchFamily="34" charset="0"/>
              </a:rPr>
              <a:t>.</a:t>
            </a:r>
          </a:p>
          <a:p>
            <a:pPr marL="342900" indent="-342900">
              <a:lnSpc>
                <a:spcPct val="110000"/>
              </a:lnSpc>
              <a:spcAft>
                <a:spcPts val="600"/>
              </a:spcAft>
              <a:buFont typeface="Arial" panose="020B0604020202020204" pitchFamily="34" charset="0"/>
              <a:buChar char="•"/>
            </a:pPr>
            <a:r>
              <a:rPr lang="en-GB" altLang="zh-CN" dirty="0">
                <a:latin typeface="Calibri" panose="020F0502020204030204" pitchFamily="34" charset="0"/>
                <a:cs typeface="Calibri" panose="020F0502020204030204" pitchFamily="34" charset="0"/>
              </a:rPr>
              <a:t>Cheung and Xu (2015) demonstrated that China’s ability to narrow the gap between its research capacity and the global excellence largely depends on dedicated policies of talents attraction.</a:t>
            </a:r>
          </a:p>
        </p:txBody>
      </p:sp>
    </p:spTree>
    <p:extLst>
      <p:ext uri="{BB962C8B-B14F-4D97-AF65-F5344CB8AC3E}">
        <p14:creationId xmlns:p14="http://schemas.microsoft.com/office/powerpoint/2010/main" val="47461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37E2-5BB9-2948-8A12-C2C1FD53BCD7}"/>
              </a:ext>
            </a:extLst>
          </p:cNvPr>
          <p:cNvSpPr>
            <a:spLocks noGrp="1"/>
          </p:cNvSpPr>
          <p:nvPr>
            <p:ph type="ctrTitle"/>
          </p:nvPr>
        </p:nvSpPr>
        <p:spPr>
          <a:xfrm>
            <a:off x="1392932" y="161539"/>
            <a:ext cx="9144000" cy="952928"/>
          </a:xfrm>
        </p:spPr>
        <p:txBody>
          <a:bodyPr anchor="ctr">
            <a:normAutofit/>
          </a:bodyPr>
          <a:lstStyle/>
          <a:p>
            <a:r>
              <a:rPr lang="en-US" altLang="zh-CN" sz="2800" dirty="0">
                <a:solidFill>
                  <a:schemeClr val="bg1"/>
                </a:solidFill>
              </a:rPr>
              <a:t>The</a:t>
            </a:r>
            <a:r>
              <a:rPr lang="zh-CN" altLang="en-US" sz="2800" dirty="0">
                <a:solidFill>
                  <a:schemeClr val="bg1"/>
                </a:solidFill>
              </a:rPr>
              <a:t> </a:t>
            </a:r>
            <a:r>
              <a:rPr lang="en-US" altLang="zh-CN" sz="2800" dirty="0">
                <a:solidFill>
                  <a:schemeClr val="bg1"/>
                </a:solidFill>
              </a:rPr>
              <a:t>context</a:t>
            </a:r>
            <a:endParaRPr lang="en-US" sz="2800" dirty="0">
              <a:solidFill>
                <a:schemeClr val="bg1"/>
              </a:solidFill>
            </a:endParaRPr>
          </a:p>
        </p:txBody>
      </p:sp>
      <p:sp>
        <p:nvSpPr>
          <p:cNvPr id="3" name="Subtitle 2">
            <a:extLst>
              <a:ext uri="{FF2B5EF4-FFF2-40B4-BE49-F238E27FC236}">
                <a16:creationId xmlns:a16="http://schemas.microsoft.com/office/drawing/2014/main" id="{F0E233FF-D3D9-DB4E-A2B5-906C240EA589}"/>
              </a:ext>
            </a:extLst>
          </p:cNvPr>
          <p:cNvSpPr>
            <a:spLocks noGrp="1"/>
          </p:cNvSpPr>
          <p:nvPr>
            <p:ph type="subTitle" idx="1"/>
          </p:nvPr>
        </p:nvSpPr>
        <p:spPr>
          <a:xfrm>
            <a:off x="0" y="1548246"/>
            <a:ext cx="12192000" cy="4623954"/>
          </a:xfrm>
        </p:spPr>
        <p:txBody>
          <a:bodyPr>
            <a:normAutofit/>
          </a:bodyPr>
          <a:lstStyle/>
          <a:p>
            <a:pPr marL="342900" indent="-3429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Institutions, and their prestige in particular,</a:t>
            </a:r>
            <a:r>
              <a:rPr lang="zh-CN" alt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play an important role in attracting returnees and supporting their career development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(Li</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2015).</a:t>
            </a:r>
          </a:p>
          <a:p>
            <a:pPr marL="342900" indent="-342900">
              <a:lnSpc>
                <a:spcPct val="110000"/>
              </a:lnSpc>
              <a:spcAft>
                <a:spcPts val="600"/>
              </a:spcAft>
              <a:buFont typeface="Arial" panose="020B0604020202020204" pitchFamily="34" charset="0"/>
              <a:buChar char="•"/>
            </a:pPr>
            <a:r>
              <a:rPr lang="en-US" altLang="zh-CN" dirty="0">
                <a:latin typeface="Calibri" panose="020F0502020204030204" pitchFamily="34" charset="0"/>
                <a:cs typeface="Calibri" panose="020F0502020204030204" pitchFamily="34" charset="0"/>
              </a:rPr>
              <a:t>Chinese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r</a:t>
            </a:r>
            <a:r>
              <a:rPr lang="en-GB" altLang="zh-CN" dirty="0" err="1">
                <a:latin typeface="Calibri" panose="020F0502020204030204" pitchFamily="34" charset="0"/>
                <a:cs typeface="Calibri" panose="020F0502020204030204" pitchFamily="34" charset="0"/>
              </a:rPr>
              <a:t>eturnees</a:t>
            </a:r>
            <a:r>
              <a:rPr lang="en-GB" altLang="zh-CN" dirty="0">
                <a:latin typeface="Calibri" panose="020F0502020204030204" pitchFamily="34" charset="0"/>
                <a:cs typeface="Calibri" panose="020F0502020204030204" pitchFamily="34" charset="0"/>
              </a:rPr>
              <a:t> may face problems in terms of readapting to their home country (Ma and Pan 2015).</a:t>
            </a:r>
            <a:endParaRPr lang="en-US"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Chinese scholars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social capitals: domestically-educated ones use social capital in the closure mode; and those with more international experience turn on their </a:t>
            </a:r>
            <a:r>
              <a:rPr lang="en-US" i="1" dirty="0">
                <a:latin typeface="Calibri" panose="020F0502020204030204" pitchFamily="34" charset="0"/>
                <a:cs typeface="Calibri" panose="020F0502020204030204" pitchFamily="34" charset="0"/>
              </a:rPr>
              <a:t>structural holes </a:t>
            </a:r>
            <a:r>
              <a:rPr lang="en-US" dirty="0">
                <a:latin typeface="Calibri" panose="020F0502020204030204" pitchFamily="34" charset="0"/>
                <a:cs typeface="Calibri" panose="020F0502020204030204" pitchFamily="34" charset="0"/>
              </a:rPr>
              <a:t>to maximize opportunities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(Lu</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&amp;</a:t>
            </a:r>
            <a:r>
              <a:rPr lang="zh-CN" altLang="en-US"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McInerney</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2016)</a:t>
            </a:r>
            <a:r>
              <a:rPr lang="en-US" dirty="0">
                <a:latin typeface="Calibri" panose="020F0502020204030204" pitchFamily="34" charset="0"/>
                <a:cs typeface="Calibri" panose="020F0502020204030204" pitchFamily="34" charset="0"/>
              </a:rPr>
              <a:t>.</a:t>
            </a:r>
          </a:p>
          <a:p>
            <a:pPr marL="342900" indent="-342900">
              <a:lnSpc>
                <a:spcPct val="110000"/>
              </a:lnSpc>
              <a:spcAft>
                <a:spcPts val="600"/>
              </a:spcAft>
              <a:buFont typeface="Arial" panose="020B0604020202020204" pitchFamily="34" charset="0"/>
              <a:buChar char="•"/>
            </a:pPr>
            <a:r>
              <a:rPr lang="en-US" dirty="0">
                <a:latin typeface="Calibri" panose="020F0502020204030204" pitchFamily="34" charset="0"/>
                <a:cs typeface="Calibri" panose="020F0502020204030204" pitchFamily="34" charset="0"/>
              </a:rPr>
              <a:t>Publications largely depend on available financial resources, especially for STEM disciplines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(Zhang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2016).</a:t>
            </a:r>
          </a:p>
          <a:p>
            <a:pPr marL="342900" indent="-342900">
              <a:lnSpc>
                <a:spcPct val="110000"/>
              </a:lnSpc>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73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1DDC-89C0-B649-92D0-87DF42432C15}"/>
              </a:ext>
            </a:extLst>
          </p:cNvPr>
          <p:cNvSpPr>
            <a:spLocks noGrp="1"/>
          </p:cNvSpPr>
          <p:nvPr>
            <p:ph type="ctrTitle"/>
          </p:nvPr>
        </p:nvSpPr>
        <p:spPr>
          <a:xfrm>
            <a:off x="1333938" y="0"/>
            <a:ext cx="9144000" cy="952928"/>
          </a:xfrm>
        </p:spPr>
        <p:txBody>
          <a:bodyPr anchor="ctr">
            <a:normAutofit/>
          </a:bodyPr>
          <a:lstStyle/>
          <a:p>
            <a:pPr>
              <a:lnSpc>
                <a:spcPct val="150000"/>
              </a:lnSpc>
            </a:pPr>
            <a:r>
              <a:rPr lang="en-GB" sz="2800" dirty="0">
                <a:solidFill>
                  <a:schemeClr val="bg1"/>
                </a:solidFill>
              </a:rPr>
              <a:t>Young Thousand Talents Program (Y1000T) </a:t>
            </a:r>
            <a:endParaRPr lang="en-US" sz="2800" dirty="0">
              <a:solidFill>
                <a:schemeClr val="bg1"/>
              </a:solidFill>
            </a:endParaRPr>
          </a:p>
        </p:txBody>
      </p:sp>
      <p:sp>
        <p:nvSpPr>
          <p:cNvPr id="3" name="Subtitle 2">
            <a:extLst>
              <a:ext uri="{FF2B5EF4-FFF2-40B4-BE49-F238E27FC236}">
                <a16:creationId xmlns:a16="http://schemas.microsoft.com/office/drawing/2014/main" id="{B5B2F82E-9C14-5447-B1AF-526C1750C622}"/>
              </a:ext>
            </a:extLst>
          </p:cNvPr>
          <p:cNvSpPr>
            <a:spLocks noGrp="1"/>
          </p:cNvSpPr>
          <p:nvPr>
            <p:ph type="subTitle" idx="1"/>
          </p:nvPr>
        </p:nvSpPr>
        <p:spPr>
          <a:xfrm>
            <a:off x="0" y="1861683"/>
            <a:ext cx="12192000" cy="4744980"/>
          </a:xfrm>
        </p:spPr>
        <p:txBody>
          <a:bodyPr>
            <a:normAutofit/>
          </a:bodyPr>
          <a:lstStyle/>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Introduced</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2011</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Aimed at</a:t>
            </a:r>
            <a:r>
              <a:rPr lang="en-US" sz="2200" dirty="0">
                <a:latin typeface="Calibri" panose="020F0502020204030204" pitchFamily="34" charset="0"/>
                <a:cs typeface="Calibri" panose="020F0502020204030204" pitchFamily="34" charset="0"/>
              </a:rPr>
              <a:t> attracting relatively young talents </a:t>
            </a:r>
            <a:r>
              <a:rPr lang="en-US" altLang="zh-CN" sz="2200" dirty="0">
                <a:latin typeface="Calibri" panose="020F0502020204030204" pitchFamily="34" charset="0"/>
                <a:cs typeface="Calibri" panose="020F0502020204030204" pitchFamily="34" charset="0"/>
              </a:rPr>
              <a:t>(primarily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STEM</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areas)</a:t>
            </a:r>
            <a:r>
              <a:rPr lang="zh-CN" altLang="en-US"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who have potential to become leading figures</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Below</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age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of</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40,</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and</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normally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with</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least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three-year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overseas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working</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experience</a:t>
            </a:r>
          </a:p>
          <a:p>
            <a:pPr marL="342900" indent="-342900">
              <a:lnSpc>
                <a:spcPct val="110000"/>
              </a:lnSpc>
              <a:spcAft>
                <a:spcPts val="600"/>
              </a:spcAft>
              <a:buFont typeface="Arial" panose="020B0604020202020204" pitchFamily="34" charset="0"/>
              <a:buChar char="•"/>
            </a:pPr>
            <a:r>
              <a:rPr lang="en-GB" sz="2200" dirty="0">
                <a:latin typeface="Calibri" panose="020F0502020204030204" pitchFamily="34" charset="0"/>
                <a:cs typeface="Calibri" panose="020F0502020204030204" pitchFamily="34" charset="0"/>
              </a:rPr>
              <a:t>Successful recipients shall have “engaged in scientific research, with formal teaching and research positions in overseas prestigious universities, institutions or enterprises”</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Generous</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support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(research,</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infrastructure,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salary</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t>
            </a:r>
            <a:endParaRPr lang="en-GB" sz="2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32021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E2E8D58-A42A-864A-B102-FCCA00634C7A}"/>
              </a:ext>
            </a:extLst>
          </p:cNvPr>
          <p:cNvSpPr>
            <a:spLocks noChangeArrowheads="1"/>
          </p:cNvSpPr>
          <p:nvPr/>
        </p:nvSpPr>
        <p:spPr bwMode="auto">
          <a:xfrm>
            <a:off x="1506659" y="482054"/>
            <a:ext cx="9063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ea typeface="TimesNewRomanPSMT"/>
              </a:rPr>
              <a:t>Table 1 - Possible options in devising a comparison surrounding the Y1000T recipients </a:t>
            </a:r>
            <a:endParaRPr kumimoji="0" lang="en-US" altLang="en-US" b="0" i="0" u="none" strike="noStrike" cap="none" normalizeH="0" baseline="0" dirty="0">
              <a:ln>
                <a:noFill/>
              </a:ln>
              <a:solidFill>
                <a:schemeClr val="bg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DB4E258C-FD12-B541-B1D2-27FCD97272F0}"/>
              </a:ext>
            </a:extLst>
          </p:cNvPr>
          <p:cNvGraphicFramePr>
            <a:graphicFrameLocks noGrp="1"/>
          </p:cNvGraphicFramePr>
          <p:nvPr>
            <p:extLst>
              <p:ext uri="{D42A27DB-BD31-4B8C-83A1-F6EECF244321}">
                <p14:modId xmlns:p14="http://schemas.microsoft.com/office/powerpoint/2010/main" val="2634209607"/>
              </p:ext>
            </p:extLst>
          </p:nvPr>
        </p:nvGraphicFramePr>
        <p:xfrm>
          <a:off x="114300" y="1210905"/>
          <a:ext cx="11972925" cy="5029200"/>
        </p:xfrm>
        <a:graphic>
          <a:graphicData uri="http://schemas.openxmlformats.org/drawingml/2006/table">
            <a:tbl>
              <a:tblPr/>
              <a:tblGrid>
                <a:gridCol w="11972925">
                  <a:extLst>
                    <a:ext uri="{9D8B030D-6E8A-4147-A177-3AD203B41FA5}">
                      <a16:colId xmlns:a16="http://schemas.microsoft.com/office/drawing/2014/main" val="2348787687"/>
                    </a:ext>
                  </a:extLst>
                </a:gridCol>
              </a:tblGrid>
              <a:tr h="477709">
                <a:tc>
                  <a:txBody>
                    <a:bodyPr/>
                    <a:lstStyle/>
                    <a:p>
                      <a:r>
                        <a:rPr lang="en-GB" sz="1800" b="1" dirty="0">
                          <a:effectLst/>
                          <a:latin typeface="TimesNewRomanPS"/>
                        </a:rPr>
                        <a:t>Possible comparisons / evaluation of policies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0122165"/>
                  </a:ext>
                </a:extLst>
              </a:tr>
              <a:tr h="764332">
                <a:tc>
                  <a:txBody>
                    <a:bodyPr/>
                    <a:lstStyle/>
                    <a:p>
                      <a:r>
                        <a:rPr lang="en-GB" sz="1800" i="1" dirty="0">
                          <a:effectLst/>
                          <a:latin typeface="TimesNewRomanPSMT"/>
                        </a:rPr>
                        <a:t>Y1000T vs. Chinese-bred recipients</a:t>
                      </a:r>
                      <a:endParaRPr lang="en-GB" sz="1800" i="1" dirty="0">
                        <a:effectLst/>
                      </a:endParaRPr>
                    </a:p>
                    <a:p>
                      <a:r>
                        <a:rPr lang="en-GB" sz="1800" dirty="0">
                          <a:effectLst/>
                          <a:latin typeface="TimesNewRomanPSMT"/>
                        </a:rPr>
                        <a:t>Do returnees have better research performance than domestically bred researchers?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7285790"/>
                  </a:ext>
                </a:extLst>
              </a:tr>
              <a:tr h="764332">
                <a:tc>
                  <a:txBody>
                    <a:bodyPr/>
                    <a:lstStyle/>
                    <a:p>
                      <a:r>
                        <a:rPr lang="en-GB" sz="1800" i="1" dirty="0">
                          <a:effectLst/>
                          <a:latin typeface="TimesNewRomanPSMT"/>
                        </a:rPr>
                        <a:t>Y1000T vs. Other Chinese academics of similar career stage </a:t>
                      </a:r>
                      <a:endParaRPr lang="en-GB" sz="1800" i="1" dirty="0">
                        <a:effectLst/>
                      </a:endParaRPr>
                    </a:p>
                    <a:p>
                      <a:r>
                        <a:rPr lang="en-GB" sz="1800" dirty="0">
                          <a:effectLst/>
                          <a:latin typeface="TimesNewRomanPSMT"/>
                        </a:rPr>
                        <a:t>To what extent this policy is effective in boosting the research performance?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9480961"/>
                  </a:ext>
                </a:extLst>
              </a:tr>
              <a:tr h="764332">
                <a:tc>
                  <a:txBody>
                    <a:bodyPr/>
                    <a:lstStyle/>
                    <a:p>
                      <a:r>
                        <a:rPr lang="en-GB" sz="1800" i="1" dirty="0">
                          <a:effectLst/>
                          <a:latin typeface="TimesNewRomanPSMT"/>
                        </a:rPr>
                        <a:t>Y1000T vs. Other non-Y1000T returnees of similar career stage </a:t>
                      </a:r>
                      <a:endParaRPr lang="en-GB" sz="1800" i="1" dirty="0">
                        <a:effectLst/>
                      </a:endParaRPr>
                    </a:p>
                    <a:p>
                      <a:r>
                        <a:rPr lang="en-GB" sz="1800" dirty="0">
                          <a:effectLst/>
                          <a:latin typeface="TimesNewRomanPSMT"/>
                        </a:rPr>
                        <a:t>To what extent returnees with the support from the Y1000T outperform those without?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5218325"/>
                  </a:ext>
                </a:extLst>
              </a:tr>
              <a:tr h="764332">
                <a:tc>
                  <a:txBody>
                    <a:bodyPr/>
                    <a:lstStyle/>
                    <a:p>
                      <a:r>
                        <a:rPr lang="en-GB" sz="1800" i="1" dirty="0">
                          <a:effectLst/>
                          <a:latin typeface="TimesNewRomanPSMT"/>
                        </a:rPr>
                        <a:t>Y1000T vs. Other Talents policies recipients based in Mainland China </a:t>
                      </a:r>
                      <a:endParaRPr lang="en-GB" sz="1800" i="1" dirty="0">
                        <a:effectLst/>
                      </a:endParaRPr>
                    </a:p>
                    <a:p>
                      <a:r>
                        <a:rPr lang="en-GB" sz="1800" dirty="0">
                          <a:effectLst/>
                          <a:latin typeface="TimesNewRomanPSMT"/>
                        </a:rPr>
                        <a:t>When recruiting talents, at what career stage can a system maximize the return of investing?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4947558"/>
                  </a:ext>
                </a:extLst>
              </a:tr>
              <a:tr h="729831">
                <a:tc>
                  <a:txBody>
                    <a:bodyPr/>
                    <a:lstStyle/>
                    <a:p>
                      <a:r>
                        <a:rPr lang="en-GB" sz="1800" i="1" dirty="0">
                          <a:effectLst/>
                          <a:latin typeface="TimesNewRomanPSMT"/>
                        </a:rPr>
                        <a:t>Y1000T vs. Other non-Chinese Y1000T-like recipients (e.g., European Research Council recipients) </a:t>
                      </a:r>
                    </a:p>
                    <a:p>
                      <a:r>
                        <a:rPr lang="en-GB" sz="1800" dirty="0">
                          <a:effectLst/>
                          <a:latin typeface="TimesNewRomanPSMT"/>
                        </a:rPr>
                        <a:t>Which policy is better devised overall? Which national system is best to host a recipient? </a:t>
                      </a:r>
                      <a:endParaRPr lang="en-GB"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867629"/>
                  </a:ext>
                </a:extLst>
              </a:tr>
              <a:tr h="764332">
                <a:tc>
                  <a:txBody>
                    <a:bodyPr/>
                    <a:lstStyle/>
                    <a:p>
                      <a:r>
                        <a:rPr lang="en-GB" sz="1800" b="1" i="1" dirty="0">
                          <a:solidFill>
                            <a:srgbClr val="C00000"/>
                          </a:solidFill>
                          <a:effectLst/>
                          <a:latin typeface="TimesNewRomanPSMT"/>
                        </a:rPr>
                        <a:t>Y1000T vs. Other globally-bred Chinese PhD holders who continue to work abroad </a:t>
                      </a:r>
                      <a:endParaRPr lang="en-GB" sz="1800" b="1" i="1" dirty="0">
                        <a:solidFill>
                          <a:srgbClr val="C00000"/>
                        </a:solidFill>
                        <a:effectLst/>
                      </a:endParaRPr>
                    </a:p>
                    <a:p>
                      <a:r>
                        <a:rPr lang="en-GB" sz="1800" b="1" dirty="0">
                          <a:solidFill>
                            <a:srgbClr val="C00000"/>
                          </a:solidFill>
                          <a:effectLst/>
                          <a:latin typeface="TimesNewRomanPSMT"/>
                        </a:rPr>
                        <a:t>Is working under this generous scheme in the Chinese system a better choice than remaining abroad? </a:t>
                      </a:r>
                      <a:endParaRPr lang="en-GB" sz="1800" b="1" dirty="0">
                        <a:solidFill>
                          <a:srgbClr val="C0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4892248"/>
                  </a:ext>
                </a:extLst>
              </a:tr>
            </a:tbl>
          </a:graphicData>
        </a:graphic>
      </p:graphicFrame>
    </p:spTree>
    <p:extLst>
      <p:ext uri="{BB962C8B-B14F-4D97-AF65-F5344CB8AC3E}">
        <p14:creationId xmlns:p14="http://schemas.microsoft.com/office/powerpoint/2010/main" val="373312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C49BE-6A97-A241-972D-7F69FA220764}"/>
              </a:ext>
            </a:extLst>
          </p:cNvPr>
          <p:cNvSpPr txBox="1"/>
          <p:nvPr/>
        </p:nvSpPr>
        <p:spPr>
          <a:xfrm>
            <a:off x="4006736" y="1762299"/>
            <a:ext cx="7930342" cy="3847207"/>
          </a:xfrm>
          <a:prstGeom prst="rect">
            <a:avLst/>
          </a:prstGeom>
          <a:noFill/>
        </p:spPr>
        <p:txBody>
          <a:bodyPr wrap="square" rtlCol="0">
            <a:spAutoFit/>
          </a:bodyPr>
          <a:lstStyle/>
          <a:p>
            <a:r>
              <a:rPr lang="en-US" altLang="zh-CN" sz="2800" dirty="0"/>
              <a:t>Research</a:t>
            </a:r>
            <a:r>
              <a:rPr lang="zh-CN" altLang="en-US" sz="2800" dirty="0"/>
              <a:t> </a:t>
            </a:r>
            <a:r>
              <a:rPr lang="en-US" altLang="zh-CN" sz="2800" dirty="0"/>
              <a:t>question:</a:t>
            </a:r>
          </a:p>
          <a:p>
            <a:endParaRPr lang="en-US" altLang="zh-CN" sz="2400" dirty="0"/>
          </a:p>
          <a:p>
            <a:r>
              <a:rPr lang="en-US" altLang="zh-CN" sz="2400" dirty="0"/>
              <a:t>A</a:t>
            </a:r>
            <a:r>
              <a:rPr lang="en-GB" sz="2400" dirty="0"/>
              <a:t>re Chinese early- and mid-career researchers who received their PhDs from world-leading higher education institutions, and are recruited back to China under the scheme (Y1000T) better performing in terms of research </a:t>
            </a:r>
            <a:r>
              <a:rPr lang="en-US" altLang="zh-CN" sz="2400" dirty="0"/>
              <a:t>quantity</a:t>
            </a:r>
            <a:r>
              <a:rPr lang="zh-CN" altLang="en-US" sz="2400" dirty="0"/>
              <a:t> </a:t>
            </a:r>
            <a:r>
              <a:rPr lang="en-US" altLang="zh-CN" sz="2400" dirty="0"/>
              <a:t>and</a:t>
            </a:r>
            <a:r>
              <a:rPr lang="zh-CN" altLang="en-US" sz="2400" dirty="0"/>
              <a:t> </a:t>
            </a:r>
            <a:r>
              <a:rPr lang="en-GB" sz="2400" dirty="0"/>
              <a:t>quality in comparison to those who have similar education and research experience, but continue to be affiliated in the US research-intensive universities? </a:t>
            </a:r>
          </a:p>
          <a:p>
            <a:endParaRPr lang="en-US" sz="2400" dirty="0"/>
          </a:p>
        </p:txBody>
      </p:sp>
      <p:pic>
        <p:nvPicPr>
          <p:cNvPr id="2050" name="Picture 2" descr="The Purpose of Research Questions – Choosing &amp; Using Sources: A Guide to  Academic Research">
            <a:extLst>
              <a:ext uri="{FF2B5EF4-FFF2-40B4-BE49-F238E27FC236}">
                <a16:creationId xmlns:a16="http://schemas.microsoft.com/office/drawing/2014/main" id="{933C3314-F8EE-D549-8DB6-7CEB3149F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322"/>
            <a:ext cx="3651596" cy="292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5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C677D-1A8C-C74C-A299-FB08A9DE4947}"/>
              </a:ext>
            </a:extLst>
          </p:cNvPr>
          <p:cNvSpPr>
            <a:spLocks noGrp="1"/>
          </p:cNvSpPr>
          <p:nvPr>
            <p:ph type="ctrTitle"/>
          </p:nvPr>
        </p:nvSpPr>
        <p:spPr>
          <a:xfrm>
            <a:off x="1363435" y="176287"/>
            <a:ext cx="9144000" cy="952928"/>
          </a:xfrm>
        </p:spPr>
        <p:txBody>
          <a:bodyPr anchor="ctr">
            <a:normAutofit/>
          </a:bodyPr>
          <a:lstStyle/>
          <a:p>
            <a:r>
              <a:rPr lang="en-US" altLang="zh-CN" sz="2800" dirty="0">
                <a:solidFill>
                  <a:schemeClr val="bg1"/>
                </a:solidFill>
              </a:rPr>
              <a:t>Data</a:t>
            </a:r>
            <a:endParaRPr lang="en-US" sz="2800" dirty="0">
              <a:solidFill>
                <a:schemeClr val="bg1"/>
              </a:solidFill>
            </a:endParaRPr>
          </a:p>
        </p:txBody>
      </p:sp>
      <p:sp>
        <p:nvSpPr>
          <p:cNvPr id="3" name="Subtitle 2">
            <a:extLst>
              <a:ext uri="{FF2B5EF4-FFF2-40B4-BE49-F238E27FC236}">
                <a16:creationId xmlns:a16="http://schemas.microsoft.com/office/drawing/2014/main" id="{F862C1F6-A79A-8B40-BDC2-F87194D3DDF5}"/>
              </a:ext>
            </a:extLst>
          </p:cNvPr>
          <p:cNvSpPr>
            <a:spLocks noGrp="1"/>
          </p:cNvSpPr>
          <p:nvPr>
            <p:ph type="subTitle" idx="1"/>
          </p:nvPr>
        </p:nvSpPr>
        <p:spPr>
          <a:xfrm>
            <a:off x="76199" y="1366205"/>
            <a:ext cx="12011025" cy="4916608"/>
          </a:xfrm>
        </p:spPr>
        <p:txBody>
          <a:bodyPr>
            <a:normAutofit lnSpcReduction="10000"/>
          </a:bodyPr>
          <a:lstStyle/>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A</a:t>
            </a:r>
            <a:r>
              <a:rPr lang="en-GB" sz="2200" dirty="0">
                <a:latin typeface="Calibri" panose="020F0502020204030204" pitchFamily="34" charset="0"/>
                <a:cs typeface="Calibri" panose="020F0502020204030204" pitchFamily="34" charset="0"/>
              </a:rPr>
              <a:t> combination of individual curriculum vitae (CV) information plus respective Scopus publications. </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T</a:t>
            </a:r>
            <a:r>
              <a:rPr lang="en-GB" sz="2200" dirty="0">
                <a:latin typeface="Calibri" panose="020F0502020204030204" pitchFamily="34" charset="0"/>
                <a:cs typeface="Calibri" panose="020F0502020204030204" pitchFamily="34" charset="0"/>
              </a:rPr>
              <a: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‘treatment’</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group:</a:t>
            </a:r>
            <a:r>
              <a:rPr lang="en-GB" sz="2200" dirty="0">
                <a:latin typeface="Calibri" panose="020F0502020204030204" pitchFamily="34" charset="0"/>
                <a:cs typeface="Calibri" panose="020F0502020204030204" pitchFamily="34" charset="0"/>
              </a:rPr>
              <a:t> first two waves of this policy (2011 and 2012 years)</a:t>
            </a:r>
            <a:r>
              <a:rPr lang="en-US" altLang="zh-CN" sz="2200" dirty="0">
                <a:latin typeface="Calibri" panose="020F0502020204030204" pitchFamily="34" charset="0"/>
                <a:cs typeface="Calibri" panose="020F0502020204030204" pitchFamily="34" charset="0"/>
              </a:rPr>
              <a:t>.</a:t>
            </a:r>
          </a:p>
          <a:p>
            <a:pPr marL="804863" indent="-465138">
              <a:lnSpc>
                <a:spcPct val="110000"/>
              </a:lnSpc>
              <a:spcAft>
                <a:spcPts val="600"/>
              </a:spcAft>
              <a:buFont typeface="Wingdings" pitchFamily="2" charset="2"/>
              <a:buChar char="q"/>
            </a:pPr>
            <a:r>
              <a:rPr lang="en-GB" sz="2200" dirty="0">
                <a:latin typeface="Calibri" panose="020F0502020204030204" pitchFamily="34" charset="0"/>
                <a:cs typeface="Calibri" panose="020F0502020204030204" pitchFamily="34" charset="0"/>
              </a:rPr>
              <a:t>The list of researchers who were recruited under the Y1000T policy was of public domain at the </a:t>
            </a:r>
            <a:r>
              <a:rPr lang="en-US" altLang="zh-CN" sz="2200" dirty="0">
                <a:latin typeface="Calibri" panose="020F0502020204030204" pitchFamily="34" charset="0"/>
                <a:cs typeface="Calibri" panose="020F0502020204030204" pitchFamily="34" charset="0"/>
              </a:rPr>
              <a:t>time</a:t>
            </a:r>
            <a:r>
              <a:rPr lang="en-GB" sz="2200" dirty="0">
                <a:latin typeface="Calibri" panose="020F0502020204030204" pitchFamily="34" charset="0"/>
                <a:cs typeface="Calibri" panose="020F0502020204030204" pitchFamily="34" charset="0"/>
              </a:rPr>
              <a:t> of data collection</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(no</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longer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available;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data</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cleaned</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after</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collection)</a:t>
            </a:r>
            <a:r>
              <a:rPr lang="en-GB" sz="2200" dirty="0">
                <a:latin typeface="Calibri" panose="020F0502020204030204" pitchFamily="34" charset="0"/>
                <a:cs typeface="Calibri" panose="020F0502020204030204" pitchFamily="34" charset="0"/>
              </a:rPr>
              <a:t>.</a:t>
            </a:r>
          </a:p>
          <a:p>
            <a:pPr marL="342900" indent="-342900">
              <a:lnSpc>
                <a:spcPct val="110000"/>
              </a:lnSpc>
              <a:spcAft>
                <a:spcPts val="600"/>
              </a:spcAft>
              <a:buFont typeface="Arial" panose="020B0604020202020204" pitchFamily="34" charset="0"/>
              <a:buChar char="•"/>
            </a:pPr>
            <a:r>
              <a:rPr lang="en-US" altLang="zh-CN" sz="2200" dirty="0">
                <a:latin typeface="Calibri" panose="020F0502020204030204" pitchFamily="34" charset="0"/>
                <a:cs typeface="Calibri" panose="020F0502020204030204" pitchFamily="34" charset="0"/>
              </a:rPr>
              <a:t>The</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‘control</a:t>
            </a:r>
            <a:r>
              <a:rPr lang="zh-CN" altLang="en-US" sz="2200" dirty="0">
                <a:latin typeface="Calibri" panose="020F0502020204030204" pitchFamily="34" charset="0"/>
                <a:cs typeface="Calibri" panose="020F0502020204030204" pitchFamily="34" charset="0"/>
              </a:rPr>
              <a:t> </a:t>
            </a:r>
            <a:r>
              <a:rPr lang="en-US" altLang="zh-CN" sz="2200" dirty="0">
                <a:latin typeface="Calibri" panose="020F0502020204030204" pitchFamily="34" charset="0"/>
                <a:cs typeface="Calibri" panose="020F0502020204030204" pitchFamily="34" charset="0"/>
              </a:rPr>
              <a:t>group’:</a:t>
            </a:r>
            <a:r>
              <a:rPr lang="zh-CN" altLang="en-US" sz="2200" dirty="0">
                <a:latin typeface="Calibri" panose="020F0502020204030204" pitchFamily="34" charset="0"/>
                <a:cs typeface="Calibri" panose="020F0502020204030204" pitchFamily="34" charset="0"/>
              </a:rPr>
              <a:t> </a:t>
            </a:r>
            <a:endParaRPr lang="en-GB" altLang="zh-CN" sz="2200" dirty="0">
              <a:latin typeface="Calibri" panose="020F0502020204030204" pitchFamily="34" charset="0"/>
              <a:cs typeface="Calibri" panose="020F0502020204030204" pitchFamily="34" charset="0"/>
            </a:endParaRPr>
          </a:p>
          <a:p>
            <a:pPr marL="804863" indent="-465138">
              <a:lnSpc>
                <a:spcPct val="110000"/>
              </a:lnSpc>
              <a:spcAft>
                <a:spcPts val="600"/>
              </a:spcAft>
              <a:buFont typeface="Wingdings" pitchFamily="2" charset="2"/>
              <a:buChar char="q"/>
            </a:pPr>
            <a:r>
              <a:rPr lang="en-US" altLang="zh-CN" sz="2200" dirty="0">
                <a:latin typeface="Calibri" panose="020F0502020204030204" pitchFamily="34" charset="0"/>
                <a:cs typeface="Calibri" panose="020F0502020204030204" pitchFamily="34" charset="0"/>
              </a:rPr>
              <a:t>Manually</a:t>
            </a:r>
            <a:r>
              <a:rPr lang="zh-CN" altLang="en-US" sz="2200" dirty="0">
                <a:latin typeface="Calibri" panose="020F0502020204030204" pitchFamily="34" charset="0"/>
                <a:cs typeface="Calibri" panose="020F0502020204030204" pitchFamily="34" charset="0"/>
              </a:rPr>
              <a:t> </a:t>
            </a:r>
            <a:r>
              <a:rPr lang="en-GB" sz="2200" dirty="0">
                <a:latin typeface="Calibri" panose="020F0502020204030204" pitchFamily="34" charset="0"/>
                <a:cs typeface="Calibri" panose="020F0502020204030204" pitchFamily="34" charset="0"/>
              </a:rPr>
              <a:t>extracted from official websites of some US research-intensive universities.</a:t>
            </a:r>
          </a:p>
          <a:p>
            <a:pPr marL="804863" indent="-465138">
              <a:lnSpc>
                <a:spcPct val="110000"/>
              </a:lnSpc>
              <a:spcAft>
                <a:spcPts val="600"/>
              </a:spcAft>
              <a:buFont typeface="Wingdings" pitchFamily="2" charset="2"/>
              <a:buChar char="q"/>
            </a:pPr>
            <a:r>
              <a:rPr lang="en-GB" sz="2200" dirty="0">
                <a:latin typeface="Calibri" panose="020F0502020204030204" pitchFamily="34" charset="0"/>
                <a:cs typeface="Calibri" panose="020F0502020204030204" pitchFamily="34" charset="0"/>
              </a:rPr>
              <a:t>Sampling of universities is proportionate to their places in rankings.</a:t>
            </a:r>
          </a:p>
          <a:p>
            <a:pPr marL="804863" indent="-465138">
              <a:lnSpc>
                <a:spcPct val="110000"/>
              </a:lnSpc>
              <a:spcAft>
                <a:spcPts val="600"/>
              </a:spcAft>
              <a:buFont typeface="Wingdings" pitchFamily="2" charset="2"/>
              <a:buChar char="q"/>
            </a:pPr>
            <a:r>
              <a:rPr lang="en-GB" sz="2200" dirty="0">
                <a:latin typeface="Calibri" panose="020F0502020204030204" pitchFamily="34" charset="0"/>
                <a:cs typeface="Calibri" panose="020F0502020204030204" pitchFamily="34" charset="0"/>
              </a:rPr>
              <a:t>By name, we individually collected people who belonged apparently to the same generation of the first two waves of Y1000T (this is possible as information about the “treated” researchers’ birth year and the year of PhD attainment is available). </a:t>
            </a:r>
          </a:p>
        </p:txBody>
      </p:sp>
    </p:spTree>
    <p:extLst>
      <p:ext uri="{BB962C8B-B14F-4D97-AF65-F5344CB8AC3E}">
        <p14:creationId xmlns:p14="http://schemas.microsoft.com/office/powerpoint/2010/main" val="256709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D22705-8582-EE43-A205-06F362DA2902}"/>
              </a:ext>
            </a:extLst>
          </p:cNvPr>
          <p:cNvSpPr>
            <a:spLocks noGrp="1"/>
          </p:cNvSpPr>
          <p:nvPr>
            <p:ph type="subTitle" idx="1"/>
          </p:nvPr>
        </p:nvSpPr>
        <p:spPr>
          <a:xfrm>
            <a:off x="66675" y="1692070"/>
            <a:ext cx="11968009" cy="4413455"/>
          </a:xfrm>
        </p:spPr>
        <p:txBody>
          <a:bodyPr>
            <a:normAutofit/>
          </a:bodyPr>
          <a:lstStyle/>
          <a:p>
            <a:pPr marL="342900" indent="-342900">
              <a:lnSpc>
                <a:spcPct val="110000"/>
              </a:lnSpc>
              <a:spcAft>
                <a:spcPts val="600"/>
              </a:spcAft>
              <a:buFont typeface="Arial" panose="020B0604020202020204" pitchFamily="34" charset="0"/>
              <a:buChar char="•"/>
            </a:pPr>
            <a:r>
              <a:rPr lang="en-US" altLang="zh-CN" dirty="0">
                <a:latin typeface="Calibri" panose="020F0502020204030204" pitchFamily="34" charset="0"/>
                <a:cs typeface="Calibri" panose="020F0502020204030204" pitchFamily="34" charset="0"/>
              </a:rPr>
              <a:t>There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are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183</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researchers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in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the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treatment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group</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369</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researchers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in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the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control</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group</a:t>
            </a:r>
            <a:r>
              <a:rPr lang="en-GB" dirty="0">
                <a:latin typeface="Calibri" panose="020F0502020204030204" pitchFamily="34" charset="0"/>
                <a:cs typeface="Calibri" panose="020F0502020204030204" pitchFamily="34" charset="0"/>
              </a:rPr>
              <a:t>. </a:t>
            </a:r>
          </a:p>
          <a:p>
            <a:pPr marL="342900" indent="-342900">
              <a:lnSpc>
                <a:spcPct val="110000"/>
              </a:lnSpc>
              <a:spcAft>
                <a:spcPts val="600"/>
              </a:spcAft>
              <a:buFont typeface="Arial" panose="020B0604020202020204" pitchFamily="34" charset="0"/>
              <a:buChar char="•"/>
            </a:pPr>
            <a:r>
              <a:rPr lang="en-US" altLang="zh-CN" dirty="0">
                <a:latin typeface="Calibri" panose="020F0502020204030204" pitchFamily="34" charset="0"/>
                <a:cs typeface="Calibri" panose="020F0502020204030204" pitchFamily="34" charset="0"/>
              </a:rPr>
              <a:t>Discipline: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m</a:t>
            </a:r>
            <a:r>
              <a:rPr lang="en-GB" altLang="zh-CN" dirty="0" err="1">
                <a:latin typeface="Calibri" panose="020F0502020204030204" pitchFamily="34" charset="0"/>
                <a:cs typeface="Calibri" panose="020F0502020204030204" pitchFamily="34" charset="0"/>
              </a:rPr>
              <a:t>aterial</a:t>
            </a:r>
            <a:r>
              <a:rPr lang="en-GB" altLang="zh-CN"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a:t>
            </a:r>
            <a:r>
              <a:rPr lang="en-GB" altLang="zh-CN" dirty="0" err="1">
                <a:latin typeface="Calibri" panose="020F0502020204030204" pitchFamily="34" charset="0"/>
                <a:cs typeface="Calibri" panose="020F0502020204030204" pitchFamily="34" charset="0"/>
              </a:rPr>
              <a:t>cience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engineering,</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life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science,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chemistry,</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information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science,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mathematics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physics,</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environment</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and</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earth</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science,</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cs typeface="Calibri" panose="020F0502020204030204" pitchFamily="34" charset="0"/>
              </a:rPr>
              <a:t>medicine.</a:t>
            </a:r>
            <a:endParaRPr lang="en-GB" dirty="0">
              <a:latin typeface="Calibri" panose="020F0502020204030204" pitchFamily="34" charset="0"/>
              <a:cs typeface="Calibri" panose="020F0502020204030204" pitchFamily="34" charset="0"/>
            </a:endParaRPr>
          </a:p>
          <a:p>
            <a:pPr marL="342900" indent="-342900">
              <a:lnSpc>
                <a:spcPct val="110000"/>
              </a:lnSpc>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Researchers in both </a:t>
            </a:r>
            <a:r>
              <a:rPr lang="en-US" altLang="zh-CN" dirty="0">
                <a:latin typeface="Calibri" panose="020F0502020204030204" pitchFamily="34" charset="0"/>
                <a:cs typeface="Calibri" panose="020F0502020204030204" pitchFamily="34" charset="0"/>
              </a:rPr>
              <a:t>groups</a:t>
            </a:r>
            <a:r>
              <a:rPr lang="zh-CN" altLang="en-US"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are similar by age, career stage, doctoral background and publication record. </a:t>
            </a:r>
          </a:p>
          <a:p>
            <a:pPr marL="342900" indent="-342900">
              <a:lnSpc>
                <a:spcPct val="110000"/>
              </a:lnSpc>
              <a:spcAft>
                <a:spcPts val="600"/>
              </a:spcAft>
              <a:buFont typeface="Arial" panose="020B0604020202020204" pitchFamily="34" charset="0"/>
              <a:buChar char="•"/>
            </a:pPr>
            <a:r>
              <a:rPr lang="en-GB" dirty="0">
                <a:latin typeface="Calibri" panose="020F0502020204030204" pitchFamily="34" charset="0"/>
                <a:cs typeface="Calibri" panose="020F0502020204030204" pitchFamily="34" charset="0"/>
              </a:rPr>
              <a:t>The dataset comprises single scientific output as observations (around 37,000 in total) which can be referred to univocal authors, who in turns belong to either the treatment group or the control group</a:t>
            </a:r>
            <a:r>
              <a:rPr lang="en-US" altLang="zh-CN"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endParaRPr lang="en-US" sz="2800" dirty="0"/>
          </a:p>
        </p:txBody>
      </p:sp>
      <p:sp>
        <p:nvSpPr>
          <p:cNvPr id="4" name="Title 1">
            <a:extLst>
              <a:ext uri="{FF2B5EF4-FFF2-40B4-BE49-F238E27FC236}">
                <a16:creationId xmlns:a16="http://schemas.microsoft.com/office/drawing/2014/main" id="{AE08F0D7-6171-9C43-A534-471988E9D93A}"/>
              </a:ext>
            </a:extLst>
          </p:cNvPr>
          <p:cNvSpPr txBox="1">
            <a:spLocks/>
          </p:cNvSpPr>
          <p:nvPr/>
        </p:nvSpPr>
        <p:spPr>
          <a:xfrm>
            <a:off x="1363435" y="176287"/>
            <a:ext cx="9144000" cy="952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Roboto" charset="0"/>
                <a:ea typeface="Roboto" charset="0"/>
                <a:cs typeface="Roboto" charset="0"/>
              </a:defRPr>
            </a:lvl1pPr>
          </a:lstStyle>
          <a:p>
            <a:r>
              <a:rPr lang="en-US" altLang="zh-CN" sz="2800">
                <a:solidFill>
                  <a:schemeClr val="bg1"/>
                </a:solidFill>
              </a:rPr>
              <a:t>Data</a:t>
            </a:r>
            <a:endParaRPr lang="en-US" sz="2800" dirty="0">
              <a:solidFill>
                <a:schemeClr val="bg1"/>
              </a:solidFill>
            </a:endParaRPr>
          </a:p>
        </p:txBody>
      </p:sp>
    </p:spTree>
    <p:extLst>
      <p:ext uri="{BB962C8B-B14F-4D97-AF65-F5344CB8AC3E}">
        <p14:creationId xmlns:p14="http://schemas.microsoft.com/office/powerpoint/2010/main" val="245250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GHE PPT Template" id="{E1A3BBFB-EFF5-474D-8453-64D1EB098037}" vid="{F1BB37DC-1B28-284E-8D91-8AE8D4C85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1897</TotalTime>
  <Words>2175</Words>
  <Application>Microsoft Office PowerPoint</Application>
  <PresentationFormat>Widescreen</PresentationFormat>
  <Paragraphs>110</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TimesNewRomanPS</vt:lpstr>
      <vt:lpstr>TimesNewRomanPSMT</vt:lpstr>
      <vt:lpstr>Arial</vt:lpstr>
      <vt:lpstr>Calibri</vt:lpstr>
      <vt:lpstr>Calibri Light</vt:lpstr>
      <vt:lpstr>Roboto</vt:lpstr>
      <vt:lpstr>Wingdings</vt:lpstr>
      <vt:lpstr>Office Theme</vt:lpstr>
      <vt:lpstr>PowerPoint Presentation</vt:lpstr>
      <vt:lpstr>PowerPoint Presentation</vt:lpstr>
      <vt:lpstr>The context</vt:lpstr>
      <vt:lpstr>The context</vt:lpstr>
      <vt:lpstr>Young Thousand Talents Program (Y1000T) </vt:lpstr>
      <vt:lpstr>PowerPoint Presentation</vt:lpstr>
      <vt:lpstr>PowerPoint Presentation</vt:lpstr>
      <vt:lpstr>Data</vt:lpstr>
      <vt:lpstr>PowerPoint Presentation</vt:lpstr>
      <vt:lpstr>Variables</vt:lpstr>
      <vt:lpstr>Independent variables</vt:lpstr>
      <vt:lpstr>Treat and period simple interaction</vt:lpstr>
      <vt:lpstr>Main results (Logistic regressions - 6 Models) </vt:lpstr>
      <vt:lpstr>Findings and discussion</vt:lpstr>
      <vt:lpstr>Findings and discussion</vt:lpstr>
      <vt:lpstr>Limitations</vt:lpstr>
      <vt:lpstr>Thank you!</vt:lpstr>
      <vt:lpstr>Annex 1 – List of US universities scanned to build up the control group (alphabetic sorting) </vt:lpstr>
      <vt:lpstr>Annex 2 - Determination of ‘period’</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Brotherhood</dc:creator>
  <cp:lastModifiedBy>Marini, Giulio</cp:lastModifiedBy>
  <cp:revision>32</cp:revision>
  <dcterms:created xsi:type="dcterms:W3CDTF">2018-12-11T01:12:30Z</dcterms:created>
  <dcterms:modified xsi:type="dcterms:W3CDTF">2021-06-03T12:42:30Z</dcterms:modified>
</cp:coreProperties>
</file>