
<file path=[Content_Types].xml><?xml version="1.0" encoding="utf-8"?>
<Types xmlns="http://schemas.openxmlformats.org/package/2006/content-types">
  <Default Extension="emf" ContentType="image/x-emf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4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63" userDrawn="1">
          <p15:clr>
            <a:srgbClr val="A4A3A4"/>
          </p15:clr>
        </p15:guide>
        <p15:guide id="2" pos="393" userDrawn="1">
          <p15:clr>
            <a:srgbClr val="A4A3A4"/>
          </p15:clr>
        </p15:guide>
        <p15:guide id="3" pos="7196" userDrawn="1">
          <p15:clr>
            <a:srgbClr val="A4A3A4"/>
          </p15:clr>
        </p15:guide>
        <p15:guide id="4" orient="horz" pos="1404" userDrawn="1">
          <p15:clr>
            <a:srgbClr val="A4A3A4"/>
          </p15:clr>
        </p15:guide>
        <p15:guide id="5" orient="horz" pos="3913" userDrawn="1">
          <p15:clr>
            <a:srgbClr val="A4A3A4"/>
          </p15:clr>
        </p15:guide>
        <p15:guide id="6" orient="horz" pos="4156" userDrawn="1">
          <p15:clr>
            <a:srgbClr val="A4A3A4"/>
          </p15:clr>
        </p15:guide>
        <p15:guide id="7" orient="horz" pos="225" userDrawn="1">
          <p15:clr>
            <a:srgbClr val="A4A3A4"/>
          </p15:clr>
        </p15:guide>
        <p15:guide id="8" pos="2147" userDrawn="1">
          <p15:clr>
            <a:srgbClr val="A4A3A4"/>
          </p15:clr>
        </p15:guide>
        <p15:guide id="9" pos="3900" userDrawn="1">
          <p15:clr>
            <a:srgbClr val="A4A3A4"/>
          </p15:clr>
        </p15:guide>
        <p15:guide id="10" pos="5655" userDrawn="1">
          <p15:clr>
            <a:srgbClr val="A4A3A4"/>
          </p15:clr>
        </p15:guide>
        <p15:guide id="11" pos="1935" userDrawn="1">
          <p15:clr>
            <a:srgbClr val="A4A3A4"/>
          </p15:clr>
        </p15:guide>
        <p15:guide id="12" pos="3689" userDrawn="1">
          <p15:clr>
            <a:srgbClr val="A4A3A4"/>
          </p15:clr>
        </p15:guide>
        <p15:guide id="13" pos="5443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arlie Hill" initials="CH" lastIdx="1" clrIdx="0">
    <p:extLst>
      <p:ext uri="{19B8F6BF-5375-455C-9EA6-DF929625EA0E}">
        <p15:presenceInfo xmlns:p15="http://schemas.microsoft.com/office/powerpoint/2012/main" userId="6b9e450f6bb77e3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2E8"/>
          </a:solidFill>
        </a:fill>
      </a:tcStyle>
    </a:wholeTbl>
    <a:band2H>
      <a:tcTxStyle/>
      <a:tcStyle>
        <a:tcBdr/>
        <a:fill>
          <a:solidFill>
            <a:srgbClr val="E6EAF4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365C0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365C0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6CB"/>
          </a:solidFill>
        </a:fill>
      </a:tcStyle>
    </a:wholeTbl>
    <a:band2H>
      <a:tcTxStyle/>
      <a:tcStyle>
        <a:tcBdr/>
        <a:fill>
          <a:solidFill>
            <a:srgbClr val="E6ECE7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7B27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7B27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7B27"/>
          </a:solidFill>
        </a:fill>
      </a:tcStyle>
    </a:firstRow>
  </a:tblStyle>
  <a:tblStyle styleId="{CF821DB8-F4EB-4A41-A1BA-3FCAFE7338EE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Col>
    <a:lastRow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33BA23B1-9221-436E-865A-0063620EA4FD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/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/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66"/>
    <p:restoredTop sz="91921" autoAdjust="0"/>
  </p:normalViewPr>
  <p:slideViewPr>
    <p:cSldViewPr snapToGrid="0" snapToObjects="1">
      <p:cViewPr>
        <p:scale>
          <a:sx n="100" d="100"/>
          <a:sy n="100" d="100"/>
        </p:scale>
        <p:origin x="-714" y="918"/>
      </p:cViewPr>
      <p:guideLst>
        <p:guide orient="horz" pos="1163"/>
        <p:guide pos="393"/>
        <p:guide pos="7196"/>
        <p:guide orient="horz" pos="1404"/>
        <p:guide orient="horz" pos="3913"/>
        <p:guide orient="horz" pos="4156"/>
        <p:guide orient="horz" pos="225"/>
        <p:guide pos="2147"/>
        <p:guide pos="3900"/>
        <p:guide pos="5655"/>
        <p:guide pos="1935"/>
        <p:guide pos="3689"/>
        <p:guide pos="5443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" name="Shape 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7564710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262135">
      <a:lnSpc>
        <a:spcPct val="125000"/>
      </a:lnSpc>
      <a:defRPr sz="1376">
        <a:latin typeface="+mj-lt"/>
        <a:ea typeface="+mj-ea"/>
        <a:cs typeface="+mj-cs"/>
        <a:sym typeface="Avenir Book"/>
      </a:defRPr>
    </a:lvl1pPr>
    <a:lvl2pPr indent="131067" defTabSz="262135">
      <a:lnSpc>
        <a:spcPct val="125000"/>
      </a:lnSpc>
      <a:defRPr sz="1376">
        <a:latin typeface="+mj-lt"/>
        <a:ea typeface="+mj-ea"/>
        <a:cs typeface="+mj-cs"/>
        <a:sym typeface="Avenir Book"/>
      </a:defRPr>
    </a:lvl2pPr>
    <a:lvl3pPr indent="262135" defTabSz="262135">
      <a:lnSpc>
        <a:spcPct val="125000"/>
      </a:lnSpc>
      <a:defRPr sz="1376">
        <a:latin typeface="+mj-lt"/>
        <a:ea typeface="+mj-ea"/>
        <a:cs typeface="+mj-cs"/>
        <a:sym typeface="Avenir Book"/>
      </a:defRPr>
    </a:lvl3pPr>
    <a:lvl4pPr indent="393202" defTabSz="262135">
      <a:lnSpc>
        <a:spcPct val="125000"/>
      </a:lnSpc>
      <a:defRPr sz="1376">
        <a:latin typeface="+mj-lt"/>
        <a:ea typeface="+mj-ea"/>
        <a:cs typeface="+mj-cs"/>
        <a:sym typeface="Avenir Book"/>
      </a:defRPr>
    </a:lvl4pPr>
    <a:lvl5pPr indent="524270" defTabSz="262135">
      <a:lnSpc>
        <a:spcPct val="125000"/>
      </a:lnSpc>
      <a:defRPr sz="1376">
        <a:latin typeface="+mj-lt"/>
        <a:ea typeface="+mj-ea"/>
        <a:cs typeface="+mj-cs"/>
        <a:sym typeface="Avenir Book"/>
      </a:defRPr>
    </a:lvl5pPr>
    <a:lvl6pPr indent="655337" defTabSz="262135">
      <a:lnSpc>
        <a:spcPct val="125000"/>
      </a:lnSpc>
      <a:defRPr sz="1376">
        <a:latin typeface="+mj-lt"/>
        <a:ea typeface="+mj-ea"/>
        <a:cs typeface="+mj-cs"/>
        <a:sym typeface="Avenir Book"/>
      </a:defRPr>
    </a:lvl6pPr>
    <a:lvl7pPr indent="786404" defTabSz="262135">
      <a:lnSpc>
        <a:spcPct val="125000"/>
      </a:lnSpc>
      <a:defRPr sz="1376">
        <a:latin typeface="+mj-lt"/>
        <a:ea typeface="+mj-ea"/>
        <a:cs typeface="+mj-cs"/>
        <a:sym typeface="Avenir Book"/>
      </a:defRPr>
    </a:lvl7pPr>
    <a:lvl8pPr indent="917472" defTabSz="262135">
      <a:lnSpc>
        <a:spcPct val="125000"/>
      </a:lnSpc>
      <a:defRPr sz="1376">
        <a:latin typeface="+mj-lt"/>
        <a:ea typeface="+mj-ea"/>
        <a:cs typeface="+mj-cs"/>
        <a:sym typeface="Avenir Book"/>
      </a:defRPr>
    </a:lvl8pPr>
    <a:lvl9pPr indent="1048539" defTabSz="262135">
      <a:lnSpc>
        <a:spcPct val="125000"/>
      </a:lnSpc>
      <a:defRPr sz="1376">
        <a:latin typeface="+mj-lt"/>
        <a:ea typeface="+mj-ea"/>
        <a:cs typeface="+mj-cs"/>
        <a:sym typeface="Avenir Book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800"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uFillTx/>
              </a:defRPr>
            </a:pPr>
            <a:endParaRPr sz="800" dirty="0">
              <a:uFill>
                <a:solidFill/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3563124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C7B8C-E424-4FE2-844D-4CFBB31BD44F}" type="datetimeFigureOut">
              <a:rPr lang="en-GB" smtClean="0"/>
              <a:t>30/01/2021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2BF33-8940-479C-8D23-EE4BCAFC19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351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C7B8C-E424-4FE2-844D-4CFBB31BD44F}" type="datetimeFigureOut">
              <a:rPr lang="en-GB" smtClean="0"/>
              <a:t>30/01/2021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2BF33-8940-479C-8D23-EE4BCAFC19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1416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C7B8C-E424-4FE2-844D-4CFBB31BD44F}" type="datetimeFigureOut">
              <a:rPr lang="en-GB" smtClean="0"/>
              <a:t>30/01/2021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2BF33-8940-479C-8D23-EE4BCAFC19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7715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307054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C7B8C-E424-4FE2-844D-4CFBB31BD44F}" type="datetimeFigureOut">
              <a:rPr lang="en-GB" smtClean="0"/>
              <a:t>30/01/2021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2BF33-8940-479C-8D23-EE4BCAFC19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9503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C7B8C-E424-4FE2-844D-4CFBB31BD44F}" type="datetimeFigureOut">
              <a:rPr lang="en-GB" smtClean="0"/>
              <a:t>30/01/2021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2BF33-8940-479C-8D23-EE4BCAFC19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4632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C7B8C-E424-4FE2-844D-4CFBB31BD44F}" type="datetimeFigureOut">
              <a:rPr lang="en-GB" smtClean="0"/>
              <a:t>30/01/2021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2BF33-8940-479C-8D23-EE4BCAFC19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837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C7B8C-E424-4FE2-844D-4CFBB31BD44F}" type="datetimeFigureOut">
              <a:rPr lang="en-GB" smtClean="0"/>
              <a:t>30/01/2021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2BF33-8940-479C-8D23-EE4BCAFC19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3808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C7B8C-E424-4FE2-844D-4CFBB31BD44F}" type="datetimeFigureOut">
              <a:rPr lang="en-GB" smtClean="0"/>
              <a:t>30/01/2021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2BF33-8940-479C-8D23-EE4BCAFC19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6728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C7B8C-E424-4FE2-844D-4CFBB31BD44F}" type="datetimeFigureOut">
              <a:rPr lang="en-GB" smtClean="0"/>
              <a:t>30/01/2021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2BF33-8940-479C-8D23-EE4BCAFC19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3123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C7B8C-E424-4FE2-844D-4CFBB31BD44F}" type="datetimeFigureOut">
              <a:rPr lang="en-GB" smtClean="0"/>
              <a:t>30/01/2021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2BF33-8940-479C-8D23-EE4BCAFC19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0900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C7B8C-E424-4FE2-844D-4CFBB31BD44F}" type="datetimeFigureOut">
              <a:rPr lang="en-GB" smtClean="0"/>
              <a:t>30/01/2021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2BF33-8940-479C-8D23-EE4BCAFC19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3333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C7B8C-E424-4FE2-844D-4CFBB31BD44F}" type="datetimeFigureOut">
              <a:rPr lang="en-GB" smtClean="0"/>
              <a:t>30/01/2021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2BF33-8940-479C-8D23-EE4BCAFC199F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Grafik 5">
            <a:extLst>
              <a:ext uri="{FF2B5EF4-FFF2-40B4-BE49-F238E27FC236}">
                <a16:creationId xmlns:a16="http://schemas.microsoft.com/office/drawing/2014/main" id="{4711C520-3151-4695-83E6-4B4D12107F2D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0" y="562"/>
            <a:ext cx="12190001" cy="6856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164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0122E8D1-C351-42C7-8C26-28CE530979C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528" y="613821"/>
            <a:ext cx="2491373" cy="1868529"/>
          </a:xfrm>
          <a:prstGeom prst="rect">
            <a:avLst/>
          </a:prstGeom>
        </p:spPr>
      </p:pic>
      <p:sp>
        <p:nvSpPr>
          <p:cNvPr id="10" name="Shape 10"/>
          <p:cNvSpPr/>
          <p:nvPr/>
        </p:nvSpPr>
        <p:spPr>
          <a:xfrm>
            <a:off x="9609707" y="6687790"/>
            <a:ext cx="1770587" cy="841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>
            <a:lvl1pPr defTabSz="457200">
              <a:defRPr sz="800"/>
            </a:lvl1pPr>
          </a:lstStyle>
          <a:p>
            <a:pPr lvl="0">
              <a:defRPr sz="1800">
                <a:uFillTx/>
              </a:defRPr>
            </a:pPr>
            <a:r>
              <a:rPr sz="547" b="1" dirty="0">
                <a:solidFill>
                  <a:schemeClr val="tx1"/>
                </a:solidFill>
                <a:cs typeface="Helvetica" panose="020B0604020202020204" pitchFamily="34" charset="0"/>
              </a:rPr>
              <a:t>Copyright © 20</a:t>
            </a:r>
            <a:r>
              <a:rPr lang="de-AT" sz="547" b="1" dirty="0">
                <a:solidFill>
                  <a:schemeClr val="tx1"/>
                </a:solidFill>
                <a:cs typeface="Helvetica" panose="020B0604020202020204" pitchFamily="34" charset="0"/>
              </a:rPr>
              <a:t>20</a:t>
            </a:r>
            <a:r>
              <a:rPr sz="547" b="1" dirty="0">
                <a:solidFill>
                  <a:schemeClr val="tx1"/>
                </a:solidFill>
                <a:cs typeface="Helvetica" panose="020B0604020202020204" pitchFamily="34" charset="0"/>
              </a:rPr>
              <a:t> </a:t>
            </a:r>
            <a:r>
              <a:rPr lang="en-GB" sz="547" b="1" dirty="0">
                <a:solidFill>
                  <a:schemeClr val="tx1"/>
                </a:solidFill>
                <a:cs typeface="Helvetica" panose="020B0604020202020204" pitchFamily="34" charset="0"/>
              </a:rPr>
              <a:t>Charles Hill, </a:t>
            </a:r>
            <a:r>
              <a:rPr lang="en-GB" sz="547" b="1" dirty="0">
                <a:cs typeface="Helvetica" panose="020B0604020202020204" pitchFamily="34" charset="0"/>
              </a:rPr>
              <a:t>c</a:t>
            </a:r>
            <a:r>
              <a:rPr lang="en-GB" sz="547" b="1" dirty="0">
                <a:solidFill>
                  <a:schemeClr val="tx1"/>
                </a:solidFill>
                <a:cs typeface="Helvetica" panose="020B0604020202020204" pitchFamily="34" charset="0"/>
              </a:rPr>
              <a:t>harles.hill1@nhs.net</a:t>
            </a:r>
            <a:endParaRPr sz="547" b="1" dirty="0">
              <a:solidFill>
                <a:schemeClr val="tx1"/>
              </a:solidFill>
              <a:cs typeface="Helvetica" panose="020B0604020202020204" pitchFamily="34" charset="0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1756820" y="396568"/>
            <a:ext cx="8432141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>
            <a:lvl1pPr algn="l" defTabSz="457200">
              <a:defRPr sz="1600"/>
            </a:lvl1pPr>
          </a:lstStyle>
          <a:p>
            <a:pPr lvl="0">
              <a:defRPr sz="1800">
                <a:uFillTx/>
              </a:defRPr>
            </a:pPr>
            <a:r>
              <a:rPr lang="en-GB" sz="1000" i="1" dirty="0">
                <a:solidFill>
                  <a:schemeClr val="tx1"/>
                </a:solidFill>
                <a:cs typeface="Helvetica" panose="020B0604020202020204" pitchFamily="34" charset="0"/>
              </a:rPr>
              <a:t>Charles Hill</a:t>
            </a:r>
            <a:r>
              <a:rPr lang="en-GB" sz="1000" i="1" baseline="30000" dirty="0">
                <a:solidFill>
                  <a:schemeClr val="tx1"/>
                </a:solidFill>
                <a:cs typeface="Helvetica" panose="020B0604020202020204" pitchFamily="34" charset="0"/>
              </a:rPr>
              <a:t>1</a:t>
            </a:r>
            <a:r>
              <a:rPr lang="en-GB" sz="1000" i="1" dirty="0">
                <a:solidFill>
                  <a:schemeClr val="tx1"/>
                </a:solidFill>
                <a:cs typeface="Helvetica" panose="020B0604020202020204" pitchFamily="34" charset="0"/>
              </a:rPr>
              <a:t>, Fernando Yuen Chang</a:t>
            </a:r>
            <a:r>
              <a:rPr lang="en-GB" sz="1000" i="1" baseline="30000" dirty="0">
                <a:solidFill>
                  <a:schemeClr val="tx1"/>
                </a:solidFill>
                <a:cs typeface="Helvetica" panose="020B0604020202020204" pitchFamily="34" charset="0"/>
              </a:rPr>
              <a:t>2</a:t>
            </a:r>
            <a:r>
              <a:rPr lang="en-GB" sz="1000" i="1" dirty="0">
                <a:solidFill>
                  <a:schemeClr val="tx1"/>
                </a:solidFill>
                <a:cs typeface="Helvetica" panose="020B0604020202020204" pitchFamily="34" charset="0"/>
              </a:rPr>
              <a:t>, Reza Motallebzadeh</a:t>
            </a:r>
            <a:r>
              <a:rPr lang="en-GB" sz="1000" i="1" baseline="30000" dirty="0">
                <a:solidFill>
                  <a:schemeClr val="tx1"/>
                </a:solidFill>
                <a:cs typeface="Helvetica" panose="020B0604020202020204" pitchFamily="34" charset="0"/>
              </a:rPr>
              <a:t>2</a:t>
            </a:r>
            <a:r>
              <a:rPr lang="en-GB" sz="1000" i="1" dirty="0">
                <a:solidFill>
                  <a:schemeClr val="tx1"/>
                </a:solidFill>
                <a:cs typeface="Helvetica" panose="020B0604020202020204" pitchFamily="34" charset="0"/>
              </a:rPr>
              <a:t>, Ammar Al Midani</a:t>
            </a:r>
            <a:r>
              <a:rPr lang="en-GB" sz="1000" i="1" baseline="30000" dirty="0">
                <a:solidFill>
                  <a:schemeClr val="tx1"/>
                </a:solidFill>
                <a:cs typeface="Helvetica" panose="020B0604020202020204" pitchFamily="34" charset="0"/>
              </a:rPr>
              <a:t>2</a:t>
            </a:r>
            <a:r>
              <a:rPr lang="en-GB" sz="1000" i="1" dirty="0">
                <a:solidFill>
                  <a:schemeClr val="tx1"/>
                </a:solidFill>
                <a:cs typeface="Helvetica" panose="020B0604020202020204" pitchFamily="34" charset="0"/>
              </a:rPr>
              <a:t>, Colin Forman</a:t>
            </a:r>
            <a:r>
              <a:rPr lang="en-GB" sz="1000" i="1" baseline="30000" dirty="0">
                <a:solidFill>
                  <a:schemeClr val="tx1"/>
                </a:solidFill>
                <a:cs typeface="Helvetica" panose="020B0604020202020204" pitchFamily="34" charset="0"/>
              </a:rPr>
              <a:t>2</a:t>
            </a:r>
            <a:r>
              <a:rPr lang="en-GB" sz="1000" i="1" dirty="0">
                <a:solidFill>
                  <a:schemeClr val="tx1"/>
                </a:solidFill>
                <a:cs typeface="Helvetica" panose="020B0604020202020204" pitchFamily="34" charset="0"/>
              </a:rPr>
              <a:t>, Neal Banga</a:t>
            </a:r>
            <a:r>
              <a:rPr lang="en-GB" sz="1000" i="1" baseline="30000" dirty="0">
                <a:solidFill>
                  <a:schemeClr val="tx1"/>
                </a:solidFill>
                <a:cs typeface="Helvetica" panose="020B0604020202020204" pitchFamily="34" charset="0"/>
              </a:rPr>
              <a:t>2</a:t>
            </a:r>
            <a:r>
              <a:rPr lang="en-GB" sz="1000" i="1" dirty="0">
                <a:solidFill>
                  <a:schemeClr val="tx1"/>
                </a:solidFill>
                <a:cs typeface="Helvetica" panose="020B0604020202020204" pitchFamily="34" charset="0"/>
              </a:rPr>
              <a:t>, Bimbi Fernando</a:t>
            </a:r>
            <a:r>
              <a:rPr lang="en-GB" sz="1000" i="1" baseline="30000" dirty="0">
                <a:solidFill>
                  <a:schemeClr val="tx1"/>
                </a:solidFill>
                <a:cs typeface="Helvetica" panose="020B0604020202020204" pitchFamily="34" charset="0"/>
              </a:rPr>
              <a:t>2</a:t>
            </a:r>
            <a:r>
              <a:rPr lang="en-GB" sz="1000" i="1" dirty="0">
                <a:solidFill>
                  <a:schemeClr val="tx1"/>
                </a:solidFill>
                <a:cs typeface="Helvetica" panose="020B0604020202020204" pitchFamily="34" charset="0"/>
              </a:rPr>
              <a:t>, Fiona McCaig</a:t>
            </a:r>
            <a:r>
              <a:rPr lang="en-GB" sz="1000" i="1" baseline="30000" dirty="0">
                <a:solidFill>
                  <a:schemeClr val="tx1"/>
                </a:solidFill>
                <a:cs typeface="Helvetica" panose="020B0604020202020204" pitchFamily="34" charset="0"/>
              </a:rPr>
              <a:t>2</a:t>
            </a:r>
            <a:r>
              <a:rPr lang="en-GB" sz="1000" i="1" dirty="0">
                <a:solidFill>
                  <a:schemeClr val="tx1"/>
                </a:solidFill>
                <a:cs typeface="Helvetica" panose="020B0604020202020204" pitchFamily="34" charset="0"/>
              </a:rPr>
              <a:t>, Mohammad Hossain</a:t>
            </a:r>
            <a:r>
              <a:rPr lang="en-GB" sz="1000" i="1" baseline="30000" dirty="0">
                <a:solidFill>
                  <a:schemeClr val="tx1"/>
                </a:solidFill>
                <a:cs typeface="Helvetica" panose="020B0604020202020204" pitchFamily="34" charset="0"/>
              </a:rPr>
              <a:t>2</a:t>
            </a:r>
            <a:endParaRPr sz="1000" i="1" dirty="0">
              <a:solidFill>
                <a:schemeClr val="tx1"/>
              </a:solidFill>
              <a:cs typeface="Helvetica" panose="020B0604020202020204" pitchFamily="34" charset="0"/>
            </a:endParaRPr>
          </a:p>
        </p:txBody>
      </p:sp>
      <p:sp>
        <p:nvSpPr>
          <p:cNvPr id="12" name="Shape 12"/>
          <p:cNvSpPr/>
          <p:nvPr/>
        </p:nvSpPr>
        <p:spPr>
          <a:xfrm>
            <a:off x="85359" y="632767"/>
            <a:ext cx="2898527" cy="27392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>
            <a:lvl1pPr algn="just" defTabSz="457200">
              <a:lnSpc>
                <a:spcPct val="110000"/>
              </a:lnSpc>
              <a:defRPr sz="1600"/>
            </a:lvl1pPr>
          </a:lstStyle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lang="en-GB" altLang="en-US" sz="1400" b="1" u="sng" dirty="0">
                <a:ea typeface="Calibri" panose="020F0502020204030204" pitchFamily="34" charset="0"/>
                <a:cs typeface="Helvetica" panose="020B0604020202020204" pitchFamily="34" charset="0"/>
              </a:rPr>
              <a:t>Introduction</a:t>
            </a:r>
            <a:endParaRPr kumimoji="0" lang="en-GB" altLang="en-US" sz="1400" b="1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171450" marR="0" lvl="0" indent="-1714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Helvetica" panose="020B0604020202020204" pitchFamily="34" charset="0"/>
              </a:rPr>
              <a:t>Kidneys with duplex ureters are one of the </a:t>
            </a:r>
            <a:r>
              <a:rPr kumimoji="0" lang="en-GB" altLang="en-US" sz="1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ea typeface="Calibri" panose="020F0502020204030204" pitchFamily="34" charset="0"/>
                <a:cs typeface="Helvetica" panose="020B0604020202020204" pitchFamily="34" charset="0"/>
              </a:rPr>
              <a:t>most common congenital genitourinary anomalies</a:t>
            </a:r>
            <a:r>
              <a:rPr kumimoji="0" lang="en-GB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Helvetica" panose="020B0604020202020204" pitchFamily="34" charset="0"/>
              </a:rPr>
              <a:t>, with an incidence of 0.6-0.8% (1-3). </a:t>
            </a:r>
          </a:p>
          <a:p>
            <a:pPr marL="171450" marR="0" lvl="0" indent="-1714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Helvetica" panose="020B0604020202020204" pitchFamily="34" charset="0"/>
              </a:rPr>
              <a:t>Duplications may be discovered in childhood or less often in later life. </a:t>
            </a:r>
          </a:p>
          <a:p>
            <a:pPr marL="171450" marR="0" lvl="0" indent="-1714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Helvetica" panose="020B0604020202020204" pitchFamily="34" charset="0"/>
              </a:rPr>
              <a:t>Patients are still at a </a:t>
            </a:r>
            <a:r>
              <a:rPr kumimoji="0" lang="en-GB" altLang="en-US" sz="1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ea typeface="Calibri" panose="020F0502020204030204" pitchFamily="34" charset="0"/>
                <a:cs typeface="Helvetica" panose="020B0604020202020204" pitchFamily="34" charset="0"/>
              </a:rPr>
              <a:t>higher risk of recurrent UTI, reflux and stone formation </a:t>
            </a:r>
            <a:r>
              <a:rPr kumimoji="0" lang="en-GB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Helvetica" panose="020B0604020202020204" pitchFamily="34" charset="0"/>
              </a:rPr>
              <a:t>(4). </a:t>
            </a:r>
          </a:p>
          <a:p>
            <a:pPr marL="171450" marR="0" lvl="0" indent="-1714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Helvetica" panose="020B0604020202020204" pitchFamily="34" charset="0"/>
              </a:rPr>
              <a:t>Many healthy patients are asymptomatic and the duplication is </a:t>
            </a:r>
            <a:r>
              <a:rPr kumimoji="0" lang="en-GB" altLang="en-US" sz="1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ea typeface="Calibri" panose="020F0502020204030204" pitchFamily="34" charset="0"/>
                <a:cs typeface="Helvetica" panose="020B0604020202020204" pitchFamily="34" charset="0"/>
              </a:rPr>
              <a:t>often not discovered until the donor’s kidney is prepared for implantation</a:t>
            </a:r>
            <a:r>
              <a:rPr kumimoji="0" lang="en-GB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Helvetica" panose="020B0604020202020204" pitchFamily="34" charset="0"/>
              </a:rPr>
              <a:t> (or in autopsy).</a:t>
            </a:r>
            <a:endParaRPr kumimoji="0" lang="en-GB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Helvetica" panose="020B0604020202020204" pitchFamily="34" charset="0"/>
            </a:endParaRPr>
          </a:p>
        </p:txBody>
      </p:sp>
      <p:sp>
        <p:nvSpPr>
          <p:cNvPr id="13" name="Shape 13"/>
          <p:cNvSpPr/>
          <p:nvPr/>
        </p:nvSpPr>
        <p:spPr>
          <a:xfrm>
            <a:off x="82932" y="-32364"/>
            <a:ext cx="10641191" cy="4405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>
            <a:lvl1pPr algn="l" defTabSz="457200">
              <a:defRPr sz="2200" b="1"/>
            </a:lvl1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800" b="1" u="sng" dirty="0">
                <a:effectLst/>
                <a:latin typeface="+mj-lt"/>
                <a:ea typeface="Calibri" panose="020F0502020204030204" pitchFamily="34" charset="0"/>
                <a:cs typeface="Helvetica" panose="020B0604020202020204" pitchFamily="34" charset="0"/>
              </a:rPr>
              <a:t>Duplex ureters: what are the long-term implications after transplantation?</a:t>
            </a:r>
            <a:endParaRPr lang="en-GB" sz="2800" dirty="0">
              <a:effectLst/>
              <a:latin typeface="+mj-lt"/>
              <a:ea typeface="Calibri" panose="020F0502020204030204" pitchFamily="34" charset="0"/>
              <a:cs typeface="Helvetica" panose="020B0604020202020204" pitchFamily="34" charset="0"/>
            </a:endParaRPr>
          </a:p>
        </p:txBody>
      </p:sp>
      <p:sp>
        <p:nvSpPr>
          <p:cNvPr id="14" name="Shape 14"/>
          <p:cNvSpPr/>
          <p:nvPr/>
        </p:nvSpPr>
        <p:spPr>
          <a:xfrm>
            <a:off x="3494142" y="3446672"/>
            <a:ext cx="2597587" cy="30730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>
            <a:lvl1pPr algn="just" defTabSz="457200">
              <a:lnSpc>
                <a:spcPct val="110000"/>
              </a:lnSpc>
              <a:defRPr sz="1600"/>
            </a:lvl1pPr>
          </a:lstStyle>
          <a:p>
            <a:pPr algn="ctr">
              <a:lnSpc>
                <a:spcPct val="100000"/>
              </a:lnSpc>
              <a:spcAft>
                <a:spcPts val="800"/>
              </a:spcAft>
            </a:pPr>
            <a:r>
              <a:rPr lang="en-GB" sz="1400" b="1" u="sng" dirty="0">
                <a:effectLst/>
                <a:ea typeface="Calibri" panose="020F0502020204030204" pitchFamily="34" charset="0"/>
                <a:cs typeface="Helvetica" panose="020B0604020202020204" pitchFamily="34" charset="0"/>
              </a:rPr>
              <a:t>Methods</a:t>
            </a:r>
            <a:endParaRPr lang="en-GB" sz="1400" dirty="0">
              <a:effectLst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171450" indent="-17145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Helvetica" panose="020B0604020202020204" pitchFamily="34" charset="0"/>
              </a:rPr>
              <a:t>Eleven patients who had received a duplex ureter kidney </a:t>
            </a:r>
            <a:r>
              <a:rPr lang="en-GB" sz="1200" dirty="0">
                <a:effectLst/>
                <a:ea typeface="Calibri" panose="020F0502020204030204" pitchFamily="34" charset="0"/>
                <a:cs typeface="Helvetica" panose="020B0604020202020204" pitchFamily="34" charset="0"/>
              </a:rPr>
              <a:t>were identified from April 2009 to November 2020. </a:t>
            </a:r>
          </a:p>
          <a:p>
            <a:pPr marL="171450" indent="-17145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effectLst/>
                <a:ea typeface="Calibri" panose="020F0502020204030204" pitchFamily="34" charset="0"/>
                <a:cs typeface="Helvetica" panose="020B0604020202020204" pitchFamily="34" charset="0"/>
              </a:rPr>
              <a:t>We evaluated the length of stay, ureteric post-operative complications and readmissions, and graft function with eGFR up to one year. </a:t>
            </a:r>
          </a:p>
          <a:p>
            <a:pPr marL="171450" indent="-17145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ea typeface="Calibri" panose="020F0502020204030204" pitchFamily="34" charset="0"/>
                <a:cs typeface="Helvetica" panose="020B0604020202020204" pitchFamily="34" charset="0"/>
              </a:rPr>
              <a:t>The </a:t>
            </a:r>
            <a:r>
              <a:rPr lang="en-GB" sz="1200" dirty="0">
                <a:effectLst/>
                <a:ea typeface="Calibri" panose="020F0502020204030204" pitchFamily="34" charset="0"/>
                <a:cs typeface="Helvetica" panose="020B0604020202020204" pitchFamily="34" charset="0"/>
              </a:rPr>
              <a:t>control group </a:t>
            </a:r>
            <a:r>
              <a:rPr lang="en-GB" sz="1200" dirty="0">
                <a:ea typeface="Calibri" panose="020F0502020204030204" pitchFamily="34" charset="0"/>
                <a:cs typeface="Helvetica" panose="020B0604020202020204" pitchFamily="34" charset="0"/>
              </a:rPr>
              <a:t>was matched</a:t>
            </a:r>
            <a:r>
              <a:rPr lang="en-GB" sz="1200" dirty="0">
                <a:effectLst/>
                <a:ea typeface="Calibri" panose="020F0502020204030204" pitchFamily="34" charset="0"/>
                <a:cs typeface="Helvetica" panose="020B0604020202020204" pitchFamily="34" charset="0"/>
              </a:rPr>
              <a:t> for recipient factors, date of operation (month) and the operator.</a:t>
            </a:r>
          </a:p>
          <a:p>
            <a:pPr marL="171450" indent="-17145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effectLst/>
                <a:ea typeface="Calibri" panose="020F0502020204030204" pitchFamily="34" charset="0"/>
                <a:cs typeface="Helvetica" panose="020B0604020202020204" pitchFamily="34" charset="0"/>
              </a:rPr>
              <a:t>Surgical techniques are outlined in Table 1</a:t>
            </a:r>
          </a:p>
          <a:p>
            <a:pPr lvl="0">
              <a:spcAft>
                <a:spcPts val="800"/>
              </a:spcAft>
              <a:defRPr sz="1800">
                <a:uFillTx/>
              </a:defRPr>
            </a:pPr>
            <a:endParaRPr lang="en-GB" sz="800" dirty="0">
              <a:solidFill>
                <a:schemeClr val="tx1"/>
              </a:solidFill>
              <a:cs typeface="Helvetica" panose="020B0604020202020204" pitchFamily="34" charset="0"/>
            </a:endParaRPr>
          </a:p>
        </p:txBody>
      </p:sp>
      <p:sp>
        <p:nvSpPr>
          <p:cNvPr id="17" name="Shape 17"/>
          <p:cNvSpPr/>
          <p:nvPr/>
        </p:nvSpPr>
        <p:spPr>
          <a:xfrm>
            <a:off x="9165620" y="5162092"/>
            <a:ext cx="2455467" cy="1280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>
            <a:lvl1pPr algn="just" defTabSz="457200">
              <a:lnSpc>
                <a:spcPct val="110000"/>
              </a:lnSpc>
              <a:defRPr sz="1600"/>
            </a:lvl1pPr>
          </a:lstStyle>
          <a:p>
            <a:pPr lvl="0">
              <a:defRPr sz="1800">
                <a:uFillTx/>
              </a:defRPr>
            </a:pPr>
            <a:endParaRPr sz="796" dirty="0">
              <a:solidFill>
                <a:schemeClr val="tx1"/>
              </a:solidFill>
              <a:cs typeface="Helvetica" panose="020B0604020202020204" pitchFamily="34" charset="0"/>
            </a:endParaRPr>
          </a:p>
        </p:txBody>
      </p:sp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C779AFF5-32CA-44FB-98A4-8ADAC4D0C0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4225167"/>
              </p:ext>
            </p:extLst>
          </p:nvPr>
        </p:nvGraphicFramePr>
        <p:xfrm>
          <a:off x="168257" y="4684146"/>
          <a:ext cx="3225876" cy="162256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34993">
                  <a:extLst>
                    <a:ext uri="{9D8B030D-6E8A-4147-A177-3AD203B41FA5}">
                      <a16:colId xmlns:a16="http://schemas.microsoft.com/office/drawing/2014/main" val="2923607596"/>
                    </a:ext>
                  </a:extLst>
                </a:gridCol>
                <a:gridCol w="279844">
                  <a:extLst>
                    <a:ext uri="{9D8B030D-6E8A-4147-A177-3AD203B41FA5}">
                      <a16:colId xmlns:a16="http://schemas.microsoft.com/office/drawing/2014/main" val="3474912008"/>
                    </a:ext>
                  </a:extLst>
                </a:gridCol>
                <a:gridCol w="303055">
                  <a:extLst>
                    <a:ext uri="{9D8B030D-6E8A-4147-A177-3AD203B41FA5}">
                      <a16:colId xmlns:a16="http://schemas.microsoft.com/office/drawing/2014/main" val="2221490543"/>
                    </a:ext>
                  </a:extLst>
                </a:gridCol>
                <a:gridCol w="345870">
                  <a:extLst>
                    <a:ext uri="{9D8B030D-6E8A-4147-A177-3AD203B41FA5}">
                      <a16:colId xmlns:a16="http://schemas.microsoft.com/office/drawing/2014/main" val="827245671"/>
                    </a:ext>
                  </a:extLst>
                </a:gridCol>
                <a:gridCol w="303055">
                  <a:extLst>
                    <a:ext uri="{9D8B030D-6E8A-4147-A177-3AD203B41FA5}">
                      <a16:colId xmlns:a16="http://schemas.microsoft.com/office/drawing/2014/main" val="3151253019"/>
                    </a:ext>
                  </a:extLst>
                </a:gridCol>
                <a:gridCol w="302905">
                  <a:extLst>
                    <a:ext uri="{9D8B030D-6E8A-4147-A177-3AD203B41FA5}">
                      <a16:colId xmlns:a16="http://schemas.microsoft.com/office/drawing/2014/main" val="3226986210"/>
                    </a:ext>
                  </a:extLst>
                </a:gridCol>
                <a:gridCol w="302905">
                  <a:extLst>
                    <a:ext uri="{9D8B030D-6E8A-4147-A177-3AD203B41FA5}">
                      <a16:colId xmlns:a16="http://schemas.microsoft.com/office/drawing/2014/main" val="1243256056"/>
                    </a:ext>
                  </a:extLst>
                </a:gridCol>
                <a:gridCol w="304031">
                  <a:extLst>
                    <a:ext uri="{9D8B030D-6E8A-4147-A177-3AD203B41FA5}">
                      <a16:colId xmlns:a16="http://schemas.microsoft.com/office/drawing/2014/main" val="1279815371"/>
                    </a:ext>
                  </a:extLst>
                </a:gridCol>
                <a:gridCol w="302905">
                  <a:extLst>
                    <a:ext uri="{9D8B030D-6E8A-4147-A177-3AD203B41FA5}">
                      <a16:colId xmlns:a16="http://schemas.microsoft.com/office/drawing/2014/main" val="2591473811"/>
                    </a:ext>
                  </a:extLst>
                </a:gridCol>
                <a:gridCol w="346313">
                  <a:extLst>
                    <a:ext uri="{9D8B030D-6E8A-4147-A177-3AD203B41FA5}">
                      <a16:colId xmlns:a16="http://schemas.microsoft.com/office/drawing/2014/main" val="883441134"/>
                    </a:ext>
                  </a:extLst>
                </a:gridCol>
              </a:tblGrid>
              <a:tr h="167267">
                <a:tc rowSpan="2">
                  <a:txBody>
                    <a:bodyPr/>
                    <a:lstStyle/>
                    <a:p>
                      <a:pPr algn="ctr"/>
                      <a:r>
                        <a:rPr lang="en-GB" sz="7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POPULATION</a:t>
                      </a:r>
                    </a:p>
                  </a:txBody>
                  <a:tcPr marL="68580" marR="68580" marT="0" marB="0" vert="vert" anchor="ctr">
                    <a:solidFill>
                      <a:srgbClr val="00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Donor</a:t>
                      </a: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CCFF">
                            <a:tint val="66000"/>
                            <a:satMod val="160000"/>
                          </a:srgbClr>
                        </a:gs>
                        <a:gs pos="50000">
                          <a:srgbClr val="00CCFF">
                            <a:tint val="44500"/>
                            <a:satMod val="160000"/>
                          </a:srgbClr>
                        </a:gs>
                        <a:gs pos="100000">
                          <a:srgbClr val="00CCFF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+mn-lt"/>
                        </a:rPr>
                        <a:t>LOS (days)</a:t>
                      </a:r>
                      <a:endParaRPr lang="en-GB" sz="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" anchor="ctr">
                    <a:solidFill>
                      <a:srgbClr val="00C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LOS (mode)</a:t>
                      </a:r>
                    </a:p>
                  </a:txBody>
                  <a:tcPr marL="68580" marR="68580" marT="0" marB="0" vert="vert" anchor="ctr">
                    <a:solidFill>
                      <a:srgbClr val="00C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+mn-lt"/>
                        </a:rPr>
                        <a:t>REOPS</a:t>
                      </a:r>
                      <a:endParaRPr lang="en-GB" sz="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" anchor="ctr">
                    <a:solidFill>
                      <a:srgbClr val="00C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+mn-lt"/>
                        </a:rPr>
                        <a:t>PROCEDURES</a:t>
                      </a:r>
                      <a:endParaRPr lang="en-GB" sz="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" anchor="ctr">
                    <a:solidFill>
                      <a:srgbClr val="00CC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700" dirty="0"/>
                        <a:t>eGFR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8647073"/>
                  </a:ext>
                </a:extLst>
              </a:tr>
              <a:tr h="70983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LIVE</a:t>
                      </a:r>
                    </a:p>
                  </a:txBody>
                  <a:tcPr marL="68580" marR="68580" marT="0" marB="0" vert="vert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DECEASED</a:t>
                      </a:r>
                    </a:p>
                  </a:txBody>
                  <a:tcPr marL="68580" marR="68580" marT="0" marB="0" vert="vert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MONTH</a:t>
                      </a:r>
                    </a:p>
                  </a:txBody>
                  <a:tcPr marL="68580" marR="68580" marT="0" marB="0" vert="vert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MONTHS</a:t>
                      </a:r>
                    </a:p>
                  </a:txBody>
                  <a:tcPr marL="68580" marR="68580" marT="0" marB="0" vert="vert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cap="all" dirty="0">
                          <a:effectLst/>
                          <a:latin typeface="+mn-lt"/>
                        </a:rPr>
                        <a:t>12 months</a:t>
                      </a:r>
                      <a:endParaRPr lang="en-GB" sz="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2506720"/>
                  </a:ext>
                </a:extLst>
              </a:tr>
              <a:tr h="3519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b="1" dirty="0">
                          <a:effectLst/>
                          <a:latin typeface="+mn-lt"/>
                        </a:rPr>
                        <a:t>Duplex (n=11)</a:t>
                      </a:r>
                      <a:endParaRPr lang="en-GB" sz="7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+mn-lt"/>
                        </a:rPr>
                        <a:t>9.64</a:t>
                      </a:r>
                      <a:endParaRPr lang="en-GB" sz="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+mn-lt"/>
                        </a:rPr>
                        <a:t>0.18</a:t>
                      </a:r>
                      <a:endParaRPr lang="en-GB" sz="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+mn-lt"/>
                        </a:rPr>
                        <a:t>0.09</a:t>
                      </a:r>
                      <a:endParaRPr lang="en-GB" sz="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+mn-lt"/>
                        </a:rPr>
                        <a:t>45.9</a:t>
                      </a:r>
                      <a:endParaRPr lang="en-GB" sz="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+mn-lt"/>
                        </a:rPr>
                        <a:t>49.1</a:t>
                      </a:r>
                      <a:endParaRPr lang="en-GB" sz="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+mn-lt"/>
                        </a:rPr>
                        <a:t>50.3</a:t>
                      </a:r>
                      <a:endParaRPr lang="en-GB" sz="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92956682"/>
                  </a:ext>
                </a:extLst>
              </a:tr>
              <a:tr h="3935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b="1" dirty="0">
                          <a:effectLst/>
                          <a:latin typeface="+mn-lt"/>
                        </a:rPr>
                        <a:t>Control (n=11)</a:t>
                      </a:r>
                      <a:endParaRPr lang="en-GB" sz="7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+mn-lt"/>
                        </a:rPr>
                        <a:t>24.27</a:t>
                      </a:r>
                      <a:endParaRPr lang="en-GB" sz="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+mn-lt"/>
                        </a:rPr>
                        <a:t>0.00</a:t>
                      </a:r>
                      <a:endParaRPr lang="en-GB" sz="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+mn-lt"/>
                        </a:rPr>
                        <a:t>0.00</a:t>
                      </a:r>
                      <a:endParaRPr lang="en-GB" sz="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+mn-lt"/>
                        </a:rPr>
                        <a:t>47.0</a:t>
                      </a:r>
                      <a:endParaRPr lang="en-GB" sz="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+mn-lt"/>
                        </a:rPr>
                        <a:t>50.6</a:t>
                      </a:r>
                      <a:endParaRPr lang="en-GB" sz="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+mn-lt"/>
                        </a:rPr>
                        <a:t>47.2</a:t>
                      </a:r>
                      <a:endParaRPr lang="en-GB" sz="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74150121"/>
                  </a:ext>
                </a:extLst>
              </a:tr>
            </a:tbl>
          </a:graphicData>
        </a:graphic>
      </p:graphicFrame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BD23D357-3D1D-424F-9F0F-F263873510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1897613"/>
              </p:ext>
            </p:extLst>
          </p:nvPr>
        </p:nvGraphicFramePr>
        <p:xfrm>
          <a:off x="170684" y="3388395"/>
          <a:ext cx="3225876" cy="94880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381746">
                  <a:extLst>
                    <a:ext uri="{9D8B030D-6E8A-4147-A177-3AD203B41FA5}">
                      <a16:colId xmlns:a16="http://schemas.microsoft.com/office/drawing/2014/main" val="638251576"/>
                    </a:ext>
                  </a:extLst>
                </a:gridCol>
                <a:gridCol w="844130">
                  <a:extLst>
                    <a:ext uri="{9D8B030D-6E8A-4147-A177-3AD203B41FA5}">
                      <a16:colId xmlns:a16="http://schemas.microsoft.com/office/drawing/2014/main" val="3352168252"/>
                    </a:ext>
                  </a:extLst>
                </a:gridCol>
              </a:tblGrid>
              <a:tr h="1569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b="0" u="sng" dirty="0">
                          <a:effectLst/>
                        </a:rPr>
                        <a:t>Technique</a:t>
                      </a:r>
                      <a:endParaRPr lang="en-GB" sz="1000" b="0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b="0" u="sng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No. of ops.</a:t>
                      </a:r>
                    </a:p>
                  </a:txBody>
                  <a:tcPr marL="68580" marR="68580" marT="0" marB="0">
                    <a:solidFill>
                      <a:srgbClr val="00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2002582"/>
                  </a:ext>
                </a:extLst>
              </a:tr>
              <a:tr h="1569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b="1" dirty="0">
                          <a:effectLst/>
                        </a:rPr>
                        <a:t>Double Lich-Gregoir (</a:t>
                      </a:r>
                      <a:r>
                        <a:rPr lang="en-GB" sz="1000" b="1" i="1" dirty="0">
                          <a:effectLst/>
                        </a:rPr>
                        <a:t>fig.1</a:t>
                      </a:r>
                      <a:r>
                        <a:rPr lang="en-GB" sz="1000" b="1" i="0" dirty="0">
                          <a:effectLst/>
                        </a:rPr>
                        <a:t>)</a:t>
                      </a:r>
                      <a:endParaRPr lang="en-GB" sz="1000" b="1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effectLst/>
                        </a:rPr>
                        <a:t>7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6869528"/>
                  </a:ext>
                </a:extLst>
              </a:tr>
              <a:tr h="1569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b="1" dirty="0">
                          <a:effectLst/>
                        </a:rPr>
                        <a:t>Common ostium (</a:t>
                      </a:r>
                      <a:r>
                        <a:rPr lang="en-GB" sz="1000" b="1" i="1" dirty="0">
                          <a:effectLst/>
                        </a:rPr>
                        <a:t>fig. 2</a:t>
                      </a:r>
                      <a:r>
                        <a:rPr lang="en-GB" sz="1000" b="1" i="0" dirty="0">
                          <a:effectLst/>
                        </a:rPr>
                        <a:t>)</a:t>
                      </a:r>
                      <a:endParaRPr lang="en-GB" sz="1000" b="1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2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21253396"/>
                  </a:ext>
                </a:extLst>
              </a:tr>
              <a:tr h="1569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b="1" dirty="0">
                          <a:effectLst/>
                        </a:rPr>
                        <a:t>Ureteroureterostomy (</a:t>
                      </a:r>
                      <a:r>
                        <a:rPr lang="en-GB" sz="1000" b="1" i="1" dirty="0">
                          <a:effectLst/>
                        </a:rPr>
                        <a:t>fig. 3</a:t>
                      </a:r>
                      <a:r>
                        <a:rPr lang="en-GB" sz="1000" b="1" i="0" dirty="0">
                          <a:effectLst/>
                        </a:rPr>
                        <a:t>)</a:t>
                      </a:r>
                      <a:endParaRPr lang="en-GB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effectLst/>
                        </a:rPr>
                        <a:t>1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91735133"/>
                  </a:ext>
                </a:extLst>
              </a:tr>
              <a:tr h="3211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b="1" dirty="0">
                          <a:effectLst/>
                        </a:rPr>
                        <a:t>Incomplete duplication (single Lich-Gregoir)</a:t>
                      </a:r>
                      <a:endParaRPr lang="en-GB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effectLst/>
                        </a:rPr>
                        <a:t>1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48587583"/>
                  </a:ext>
                </a:extLst>
              </a:tr>
            </a:tbl>
          </a:graphicData>
        </a:graphic>
      </p:graphicFrame>
      <p:sp>
        <p:nvSpPr>
          <p:cNvPr id="49" name="Shape 16">
            <a:extLst>
              <a:ext uri="{FF2B5EF4-FFF2-40B4-BE49-F238E27FC236}">
                <a16:creationId xmlns:a16="http://schemas.microsoft.com/office/drawing/2014/main" id="{79819CD3-BA9B-4410-8A47-8BAE4106049A}"/>
              </a:ext>
            </a:extLst>
          </p:cNvPr>
          <p:cNvSpPr/>
          <p:nvPr/>
        </p:nvSpPr>
        <p:spPr>
          <a:xfrm>
            <a:off x="9056179" y="692707"/>
            <a:ext cx="2992929" cy="27084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marR="0" lvl="0" algn="ctr" defTabSz="914400" rtl="0" eaLnBrk="0" fontAlgn="base" latinLnBrk="0" hangingPunct="0">
              <a:spcAft>
                <a:spcPts val="1200"/>
              </a:spcAft>
              <a:buClrTx/>
              <a:buSzTx/>
              <a:tabLst/>
            </a:pPr>
            <a:r>
              <a:rPr kumimoji="0" lang="en-GB" altLang="en-US" sz="14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Helvetica" panose="020B0604020202020204" pitchFamily="34" charset="0"/>
              </a:rPr>
              <a:t>Discussion</a:t>
            </a:r>
            <a:endParaRPr kumimoji="0" lang="en-GB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Helvetica" panose="020B0604020202020204" pitchFamily="34" charset="0"/>
            </a:endParaRPr>
          </a:p>
          <a:p>
            <a:pPr marL="171450" indent="-171450" algn="just" defTabSz="914400" eaLnBrk="0" fontAlgn="base" hangingPunct="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kumimoji="0" lang="en-GB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Helvetica" panose="020B0604020202020204" pitchFamily="34" charset="0"/>
              </a:rPr>
              <a:t>Our case series highlight that there is </a:t>
            </a:r>
            <a:r>
              <a:rPr kumimoji="0" lang="en-GB" altLang="en-US" sz="1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ea typeface="Calibri" panose="020F0502020204030204" pitchFamily="34" charset="0"/>
                <a:cs typeface="Helvetica" panose="020B0604020202020204" pitchFamily="34" charset="0"/>
              </a:rPr>
              <a:t>no difference in clinical outcomes </a:t>
            </a:r>
            <a:r>
              <a:rPr kumimoji="0" lang="en-GB" altLang="en-US" sz="1200" b="0" i="0" u="none" strike="noStrike" cap="none" normalizeH="0" baseline="0" dirty="0">
                <a:ln>
                  <a:noFill/>
                </a:ln>
                <a:effectLst/>
                <a:ea typeface="Calibri" panose="020F0502020204030204" pitchFamily="34" charset="0"/>
                <a:cs typeface="Helvetica" panose="020B0604020202020204" pitchFamily="34" charset="0"/>
              </a:rPr>
              <a:t>between single and duplex ureter and </a:t>
            </a:r>
            <a:r>
              <a:rPr kumimoji="0" lang="en-GB" altLang="en-US" sz="1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ea typeface="Calibri" panose="020F0502020204030204" pitchFamily="34" charset="0"/>
                <a:cs typeface="Helvetica" panose="020B0604020202020204" pitchFamily="34" charset="0"/>
              </a:rPr>
              <a:t>should not be a factor for organ decline</a:t>
            </a:r>
            <a:r>
              <a:rPr lang="en-GB" altLang="en-US" sz="1200" dirty="0">
                <a:ea typeface="Calibri" panose="020F0502020204030204" pitchFamily="34" charset="0"/>
                <a:cs typeface="Helvetica" panose="020B0604020202020204" pitchFamily="34" charset="0"/>
              </a:rPr>
              <a:t>. This aligns with previous studies (Table 3)</a:t>
            </a:r>
          </a:p>
          <a:p>
            <a:pPr marL="171450" indent="-171450" algn="just" defTabSz="914400" eaLnBrk="0" fontAlgn="base" hangingPunct="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altLang="en-US" sz="1200" dirty="0">
                <a:ea typeface="Calibri" panose="020F0502020204030204" pitchFamily="34" charset="0"/>
                <a:cs typeface="Helvetica" panose="020B0604020202020204" pitchFamily="34" charset="0"/>
              </a:rPr>
              <a:t>However, it is still important to recognise that duplex ureters do pose technical challenges and must be taken into account preoperatively</a:t>
            </a:r>
          </a:p>
          <a:p>
            <a:pPr marL="171450" indent="-171450" algn="just" defTabSz="914400" eaLnBrk="0" fontAlgn="base" hangingPunct="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altLang="en-US" sz="1200" dirty="0">
                <a:ea typeface="Calibri" panose="020F0502020204030204" pitchFamily="34" charset="0"/>
                <a:cs typeface="Helvetica" panose="020B0604020202020204" pitchFamily="34" charset="0"/>
              </a:rPr>
              <a:t>Transplant factors should be closely considered with recipient factors</a:t>
            </a:r>
          </a:p>
        </p:txBody>
      </p:sp>
      <p:sp>
        <p:nvSpPr>
          <p:cNvPr id="51" name="Shape 16">
            <a:extLst>
              <a:ext uri="{FF2B5EF4-FFF2-40B4-BE49-F238E27FC236}">
                <a16:creationId xmlns:a16="http://schemas.microsoft.com/office/drawing/2014/main" id="{ACF5CAEE-CA55-4993-AC8A-318B2DC538EA}"/>
              </a:ext>
            </a:extLst>
          </p:cNvPr>
          <p:cNvSpPr/>
          <p:nvPr/>
        </p:nvSpPr>
        <p:spPr>
          <a:xfrm>
            <a:off x="9096151" y="5300390"/>
            <a:ext cx="2992929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just"/>
            <a:r>
              <a:rPr lang="en-US" sz="600" u="sng" dirty="0">
                <a:effectLst/>
                <a:ea typeface="Calibri" panose="020F0502020204030204" pitchFamily="34" charset="0"/>
                <a:cs typeface="Helvetica" panose="020B0604020202020204" pitchFamily="34" charset="0"/>
              </a:rPr>
              <a:t>Sources</a:t>
            </a:r>
          </a:p>
          <a:p>
            <a:pPr algn="just"/>
            <a:r>
              <a:rPr lang="en-US" sz="600" dirty="0">
                <a:effectLst/>
                <a:ea typeface="Calibri" panose="020F0502020204030204" pitchFamily="34" charset="0"/>
                <a:cs typeface="Helvetica" panose="020B0604020202020204" pitchFamily="34" charset="0"/>
              </a:rPr>
              <a:t>1. Malek RS, “Observations on ureteral ectopy in children”. J </a:t>
            </a:r>
            <a:r>
              <a:rPr lang="en-US" sz="600" dirty="0" err="1">
                <a:effectLst/>
                <a:ea typeface="Calibri" panose="020F0502020204030204" pitchFamily="34" charset="0"/>
                <a:cs typeface="Helvetica" panose="020B0604020202020204" pitchFamily="34" charset="0"/>
              </a:rPr>
              <a:t>Urol</a:t>
            </a:r>
            <a:r>
              <a:rPr lang="en-US" sz="600" dirty="0">
                <a:effectLst/>
                <a:ea typeface="Calibri" panose="020F0502020204030204" pitchFamily="34" charset="0"/>
                <a:cs typeface="Helvetica" panose="020B0604020202020204" pitchFamily="34" charset="0"/>
              </a:rPr>
              <a:t>; </a:t>
            </a:r>
            <a:r>
              <a:rPr lang="en-GB" sz="600" dirty="0">
                <a:effectLst/>
                <a:ea typeface="Calibri" panose="020F0502020204030204" pitchFamily="34" charset="0"/>
                <a:cs typeface="Helvetica" panose="020B0604020202020204" pitchFamily="34" charset="0"/>
              </a:rPr>
              <a:t>1972</a:t>
            </a:r>
          </a:p>
          <a:p>
            <a:pPr algn="just"/>
            <a:r>
              <a:rPr lang="en-US" sz="600" dirty="0">
                <a:effectLst/>
                <a:ea typeface="Calibri" panose="020F0502020204030204" pitchFamily="34" charset="0"/>
                <a:cs typeface="Helvetica" panose="020B0604020202020204" pitchFamily="34" charset="0"/>
              </a:rPr>
              <a:t>2. Campbell MF, “Anomalies of the ureter”. 3rd ed. Saunders; 1970.</a:t>
            </a:r>
            <a:endParaRPr lang="en-GB" sz="600" dirty="0">
              <a:effectLst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algn="just"/>
            <a:r>
              <a:rPr lang="en-US" sz="600" dirty="0">
                <a:effectLst/>
                <a:ea typeface="Calibri" panose="020F0502020204030204" pitchFamily="34" charset="0"/>
                <a:cs typeface="Helvetica" panose="020B0604020202020204" pitchFamily="34" charset="0"/>
              </a:rPr>
              <a:t>3. Alberts VP, “Duplicated ureters and renal transplantation: a case-control study and review of the literature”. Transplant Proc; 2013</a:t>
            </a:r>
          </a:p>
          <a:p>
            <a:pPr algn="just"/>
            <a:r>
              <a:rPr lang="en-US" sz="600" dirty="0">
                <a:ea typeface="Calibri" panose="020F0502020204030204" pitchFamily="34" charset="0"/>
                <a:cs typeface="Helvetica" panose="020B0604020202020204" pitchFamily="34" charset="0"/>
              </a:rPr>
              <a:t>4</a:t>
            </a:r>
            <a:r>
              <a:rPr lang="en-US" sz="600" dirty="0">
                <a:effectLst/>
                <a:ea typeface="Calibri" panose="020F0502020204030204" pitchFamily="34" charset="0"/>
                <a:cs typeface="Helvetica" panose="020B0604020202020204" pitchFamily="34" charset="0"/>
              </a:rPr>
              <a:t>. </a:t>
            </a:r>
            <a:r>
              <a:rPr lang="en-US" sz="600" dirty="0" err="1">
                <a:effectLst/>
                <a:ea typeface="Calibri" panose="020F0502020204030204" pitchFamily="34" charset="0"/>
                <a:cs typeface="Helvetica" panose="020B0604020202020204" pitchFamily="34" charset="0"/>
              </a:rPr>
              <a:t>Fernbach</a:t>
            </a:r>
            <a:r>
              <a:rPr lang="en-US" sz="600" dirty="0">
                <a:effectLst/>
                <a:ea typeface="Calibri" panose="020F0502020204030204" pitchFamily="34" charset="0"/>
                <a:cs typeface="Helvetica" panose="020B0604020202020204" pitchFamily="34" charset="0"/>
              </a:rPr>
              <a:t> SK, “Ureteral duplication and its complications”. </a:t>
            </a:r>
            <a:r>
              <a:rPr lang="en-US" sz="600" dirty="0" err="1">
                <a:effectLst/>
                <a:ea typeface="Calibri" panose="020F0502020204030204" pitchFamily="34" charset="0"/>
                <a:cs typeface="Helvetica" panose="020B0604020202020204" pitchFamily="34" charset="0"/>
              </a:rPr>
              <a:t>Radiographics</a:t>
            </a:r>
            <a:r>
              <a:rPr lang="en-US" sz="600" dirty="0">
                <a:ea typeface="Calibri" panose="020F0502020204030204" pitchFamily="34" charset="0"/>
                <a:cs typeface="Helvetica" panose="020B0604020202020204" pitchFamily="34" charset="0"/>
              </a:rPr>
              <a:t>;</a:t>
            </a:r>
            <a:r>
              <a:rPr lang="en-US" sz="600" dirty="0">
                <a:effectLst/>
                <a:ea typeface="Calibri" panose="020F0502020204030204" pitchFamily="34" charset="0"/>
                <a:cs typeface="Helvetica" panose="020B0604020202020204" pitchFamily="34" charset="0"/>
              </a:rPr>
              <a:t> 1997</a:t>
            </a:r>
          </a:p>
          <a:p>
            <a:pPr algn="just"/>
            <a:r>
              <a:rPr lang="en-US" sz="600" dirty="0">
                <a:ea typeface="Calibri" panose="020F0502020204030204" pitchFamily="34" charset="0"/>
                <a:cs typeface="Helvetica" panose="020B0604020202020204" pitchFamily="34" charset="0"/>
              </a:rPr>
              <a:t>5</a:t>
            </a:r>
            <a:r>
              <a:rPr lang="en-US" sz="600" dirty="0">
                <a:effectLst/>
                <a:ea typeface="Calibri" panose="020F0502020204030204" pitchFamily="34" charset="0"/>
                <a:cs typeface="Helvetica" panose="020B0604020202020204" pitchFamily="34" charset="0"/>
              </a:rPr>
              <a:t>. Ghazanfar A</a:t>
            </a:r>
            <a:r>
              <a:rPr lang="en-US" sz="600" dirty="0">
                <a:ea typeface="Calibri" panose="020F0502020204030204" pitchFamily="34" charset="0"/>
                <a:cs typeface="Helvetica" panose="020B0604020202020204" pitchFamily="34" charset="0"/>
              </a:rPr>
              <a:t>, “</a:t>
            </a:r>
            <a:r>
              <a:rPr lang="en-US" sz="600" dirty="0">
                <a:effectLst/>
                <a:ea typeface="Calibri" panose="020F0502020204030204" pitchFamily="34" charset="0"/>
                <a:cs typeface="Helvetica" panose="020B0604020202020204" pitchFamily="34" charset="0"/>
              </a:rPr>
              <a:t>Outcome of kidney transplant with double ureter: a multicenter study”. Exp Clin Transplant; 2015</a:t>
            </a:r>
          </a:p>
          <a:p>
            <a:pPr algn="just"/>
            <a:r>
              <a:rPr lang="en-US" sz="600" dirty="0">
                <a:ea typeface="Calibri" panose="020F0502020204030204" pitchFamily="34" charset="0"/>
                <a:cs typeface="Helvetica" panose="020B0604020202020204" pitchFamily="34" charset="0"/>
              </a:rPr>
              <a:t>6. Haferkamp A, “Ureteral complications in renal transplantation with more than one donor ureter”. Nephrology Dialysis Transplantation; 1999</a:t>
            </a:r>
            <a:endParaRPr lang="en-US" sz="600" dirty="0">
              <a:effectLst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algn="just"/>
            <a:endParaRPr lang="en-GB" sz="600" dirty="0">
              <a:effectLst/>
              <a:ea typeface="Calibri" panose="020F0502020204030204" pitchFamily="34" charset="0"/>
              <a:cs typeface="Helvetica" panose="020B0604020202020204" pitchFamily="34" charset="0"/>
            </a:endParaRP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A9799D2E-E0E9-46E4-9EBF-55FD61AEAF5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911" y="-3978"/>
            <a:ext cx="1548089" cy="619236"/>
          </a:xfrm>
          <a:prstGeom prst="rect">
            <a:avLst/>
          </a:prstGeom>
        </p:spPr>
      </p:pic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B4053FAF-3018-4158-B77C-A67F32C83A38}"/>
              </a:ext>
            </a:extLst>
          </p:cNvPr>
          <p:cNvCxnSpPr>
            <a:cxnSpLocks/>
          </p:cNvCxnSpPr>
          <p:nvPr/>
        </p:nvCxnSpPr>
        <p:spPr>
          <a:xfrm>
            <a:off x="9072034" y="5268995"/>
            <a:ext cx="3001193" cy="725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Shape 12">
            <a:extLst>
              <a:ext uri="{FF2B5EF4-FFF2-40B4-BE49-F238E27FC236}">
                <a16:creationId xmlns:a16="http://schemas.microsoft.com/office/drawing/2014/main" id="{8188D61A-610F-4B3B-A6C7-ADE46B904A20}"/>
              </a:ext>
            </a:extLst>
          </p:cNvPr>
          <p:cNvSpPr/>
          <p:nvPr/>
        </p:nvSpPr>
        <p:spPr>
          <a:xfrm>
            <a:off x="9101682" y="6305883"/>
            <a:ext cx="2952957" cy="346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>
            <a:lvl1pPr algn="just" defTabSz="457200">
              <a:lnSpc>
                <a:spcPct val="110000"/>
              </a:lnSpc>
              <a:defRPr sz="1600"/>
            </a:lvl1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450" baseline="30000" dirty="0">
                <a:solidFill>
                  <a:schemeClr val="tx1"/>
                </a:solidFill>
                <a:cs typeface="Helvetica" panose="020B0604020202020204" pitchFamily="34" charset="0"/>
              </a:rPr>
              <a:t>1</a:t>
            </a:r>
            <a:r>
              <a:rPr lang="en-GB" sz="450" dirty="0">
                <a:solidFill>
                  <a:schemeClr val="tx1"/>
                </a:solidFill>
                <a:cs typeface="Helvetica" panose="020B0604020202020204" pitchFamily="34" charset="0"/>
              </a:rPr>
              <a:t>From University College London Medical School, London, UK; </a:t>
            </a:r>
            <a:r>
              <a:rPr lang="en-GB" sz="450" baseline="30000" dirty="0">
                <a:solidFill>
                  <a:schemeClr val="tx1"/>
                </a:solidFill>
                <a:cs typeface="Helvetica" panose="020B0604020202020204" pitchFamily="34" charset="0"/>
              </a:rPr>
              <a:t>2</a:t>
            </a:r>
            <a:r>
              <a:rPr lang="en-GB" sz="450" dirty="0">
                <a:solidFill>
                  <a:schemeClr val="tx1"/>
                </a:solidFill>
                <a:cs typeface="Helvetica" panose="020B0604020202020204" pitchFamily="34" charset="0"/>
              </a:rPr>
              <a:t>the Department of Urology and Renal Transplant Surgery, Royal Free London NHS Foundation Trust, London, UK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450" b="1" dirty="0">
                <a:solidFill>
                  <a:schemeClr val="tx1"/>
                </a:solidFill>
                <a:cs typeface="Helvetica" panose="020B0604020202020204" pitchFamily="34" charset="0"/>
              </a:rPr>
              <a:t>Acknowledgements: </a:t>
            </a:r>
            <a:r>
              <a:rPr lang="en-GB" sz="450" dirty="0">
                <a:solidFill>
                  <a:schemeClr val="tx1"/>
                </a:solidFill>
                <a:cs typeface="Helvetica" panose="020B0604020202020204" pitchFamily="34" charset="0"/>
              </a:rPr>
              <a:t>The authors have no conflicts of interest to declare. No funding was received for this study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450" b="1" dirty="0">
                <a:solidFill>
                  <a:schemeClr val="tx1"/>
                </a:solidFill>
                <a:cs typeface="Helvetica" panose="020B0604020202020204" pitchFamily="34" charset="0"/>
              </a:rPr>
              <a:t>Corresponding author: </a:t>
            </a:r>
            <a:r>
              <a:rPr lang="en-GB" sz="450" dirty="0">
                <a:solidFill>
                  <a:schemeClr val="tx1"/>
                </a:solidFill>
                <a:cs typeface="Helvetica" panose="020B0604020202020204" pitchFamily="34" charset="0"/>
              </a:rPr>
              <a:t>Mr Charles Hill, 5</a:t>
            </a:r>
            <a:r>
              <a:rPr lang="en-GB" sz="450" baseline="30000" dirty="0">
                <a:solidFill>
                  <a:schemeClr val="tx1"/>
                </a:solidFill>
                <a:cs typeface="Helvetica" panose="020B0604020202020204" pitchFamily="34" charset="0"/>
              </a:rPr>
              <a:t>th</a:t>
            </a:r>
            <a:r>
              <a:rPr lang="en-GB" sz="450" dirty="0">
                <a:solidFill>
                  <a:schemeClr val="tx1"/>
                </a:solidFill>
                <a:cs typeface="Helvetica" panose="020B0604020202020204" pitchFamily="34" charset="0"/>
              </a:rPr>
              <a:t> Year Medical Student, Royal Free London NHS Foundation Trust, London, NW3 2QG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450" b="1" dirty="0">
                <a:solidFill>
                  <a:schemeClr val="tx1"/>
                </a:solidFill>
                <a:cs typeface="Helvetica" panose="020B0604020202020204" pitchFamily="34" charset="0"/>
              </a:rPr>
              <a:t>Email: </a:t>
            </a:r>
            <a:r>
              <a:rPr lang="en-GB" sz="450" dirty="0">
                <a:solidFill>
                  <a:schemeClr val="tx1"/>
                </a:solidFill>
                <a:cs typeface="Helvetica" panose="020B0604020202020204" pitchFamily="34" charset="0"/>
              </a:rPr>
              <a:t>Charles.hill1@nhs.net</a:t>
            </a:r>
            <a:endParaRPr sz="450" dirty="0">
              <a:solidFill>
                <a:schemeClr val="tx1"/>
              </a:solidFill>
              <a:cs typeface="Helvetica" panose="020B0604020202020204" pitchFamily="34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44AA252-743A-4A80-B727-08DD14280610}"/>
              </a:ext>
            </a:extLst>
          </p:cNvPr>
          <p:cNvCxnSpPr>
            <a:cxnSpLocks/>
          </p:cNvCxnSpPr>
          <p:nvPr/>
        </p:nvCxnSpPr>
        <p:spPr>
          <a:xfrm>
            <a:off x="9096151" y="6285480"/>
            <a:ext cx="2952957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A3610B5D-1972-47BD-935C-FF266D22B0CB}"/>
              </a:ext>
            </a:extLst>
          </p:cNvPr>
          <p:cNvSpPr txBox="1"/>
          <p:nvPr/>
        </p:nvSpPr>
        <p:spPr>
          <a:xfrm>
            <a:off x="125793" y="4353616"/>
            <a:ext cx="32234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600" b="1" i="1" dirty="0"/>
              <a:t>Table 1</a:t>
            </a:r>
            <a:r>
              <a:rPr lang="en-GB" sz="600" i="1" dirty="0"/>
              <a:t>, 11 patients were operated on, the surgical technique chosen was at the discretion of the surgeon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7F1499-BCD6-46DE-8AB4-2968687B8111}"/>
              </a:ext>
            </a:extLst>
          </p:cNvPr>
          <p:cNvSpPr txBox="1"/>
          <p:nvPr/>
        </p:nvSpPr>
        <p:spPr>
          <a:xfrm>
            <a:off x="74668" y="6278313"/>
            <a:ext cx="3225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600" b="1" i="1" dirty="0"/>
              <a:t>Table 2</a:t>
            </a:r>
            <a:r>
              <a:rPr lang="en-GB" sz="600" i="1" dirty="0"/>
              <a:t>, the large variance in length of stay is due to non-urologic complications in both groups. Otherwise, there was no significant difference in number of reoperations or procedures required, nor was there a difference in eGFR up to 12 months</a:t>
            </a:r>
          </a:p>
        </p:txBody>
      </p:sp>
      <p:sp>
        <p:nvSpPr>
          <p:cNvPr id="16" name="Shape 16"/>
          <p:cNvSpPr/>
          <p:nvPr/>
        </p:nvSpPr>
        <p:spPr>
          <a:xfrm>
            <a:off x="6236629" y="3429000"/>
            <a:ext cx="2598757" cy="38574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GB" sz="1400" b="1" u="sng" dirty="0">
                <a:effectLst/>
                <a:ea typeface="Calibri" panose="020F0502020204030204" pitchFamily="34" charset="0"/>
                <a:cs typeface="Helvetica" panose="020B0604020202020204" pitchFamily="34" charset="0"/>
              </a:rPr>
              <a:t>Results</a:t>
            </a:r>
          </a:p>
          <a:p>
            <a:pPr marL="171450" indent="-1714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effectLst/>
                <a:ea typeface="Calibri" panose="020F0502020204030204" pitchFamily="34" charset="0"/>
                <a:cs typeface="Helvetica" panose="020B0604020202020204" pitchFamily="34" charset="0"/>
              </a:rPr>
              <a:t>Length of stay, eGFR and reoperations are shown in</a:t>
            </a:r>
            <a:r>
              <a:rPr lang="en-GB" sz="1200" dirty="0"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GB" sz="1200" dirty="0">
                <a:effectLst/>
                <a:ea typeface="Calibri" panose="020F0502020204030204" pitchFamily="34" charset="0"/>
                <a:cs typeface="Helvetica" panose="020B0604020202020204" pitchFamily="34" charset="0"/>
              </a:rPr>
              <a:t>Table 2</a:t>
            </a:r>
          </a:p>
          <a:p>
            <a:pPr marL="171450" indent="-1714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00B050"/>
                </a:solidFill>
                <a:effectLst/>
                <a:ea typeface="Calibri" panose="020F0502020204030204" pitchFamily="34" charset="0"/>
                <a:cs typeface="Helvetica" panose="020B0604020202020204" pitchFamily="34" charset="0"/>
              </a:rPr>
              <a:t>There was no significant difference in eGFR or urologic complications between the case and control group</a:t>
            </a:r>
          </a:p>
          <a:p>
            <a:pPr marL="171450" indent="-1714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effectLst/>
                <a:ea typeface="Calibri" panose="020F0502020204030204" pitchFamily="34" charset="0"/>
                <a:cs typeface="Helvetica" panose="020B0604020202020204" pitchFamily="34" charset="0"/>
              </a:rPr>
              <a:t>One patient with </a:t>
            </a:r>
            <a:r>
              <a:rPr lang="en-GB" sz="1200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Helvetica" panose="020B0604020202020204" pitchFamily="34" charset="0"/>
              </a:rPr>
              <a:t>multiple pelvic comorbidities </a:t>
            </a:r>
            <a:r>
              <a:rPr lang="en-GB" sz="1200" dirty="0">
                <a:effectLst/>
                <a:ea typeface="Calibri" panose="020F0502020204030204" pitchFamily="34" charset="0"/>
                <a:cs typeface="Helvetica" panose="020B0604020202020204" pitchFamily="34" charset="0"/>
              </a:rPr>
              <a:t>experienced 2 re-operations and 1 procedure</a:t>
            </a:r>
          </a:p>
          <a:p>
            <a:pPr marL="171450" indent="-1714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ea typeface="Calibri" panose="020F0502020204030204" pitchFamily="34" charset="0"/>
                <a:cs typeface="Helvetica" panose="020B0604020202020204" pitchFamily="34" charset="0"/>
              </a:rPr>
              <a:t>O</a:t>
            </a:r>
            <a:r>
              <a:rPr lang="en-GB" sz="1200" dirty="0">
                <a:effectLst/>
                <a:ea typeface="Calibri" panose="020F0502020204030204" pitchFamily="34" charset="0"/>
                <a:cs typeface="Helvetica" panose="020B0604020202020204" pitchFamily="34" charset="0"/>
              </a:rPr>
              <a:t>ne stayed for 32 days due to unrelated post-operative complications.</a:t>
            </a:r>
          </a:p>
          <a:p>
            <a:pPr marL="171450" indent="-1714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effectLst/>
                <a:ea typeface="Calibri" panose="020F0502020204030204" pitchFamily="34" charset="0"/>
                <a:cs typeface="Helvetica" panose="020B0604020202020204" pitchFamily="34" charset="0"/>
              </a:rPr>
              <a:t>In the control group, one stayed for 190 days due to unrelated vascular complications.</a:t>
            </a:r>
          </a:p>
          <a:p>
            <a:pPr marL="171450" marR="0" lvl="0" indent="-171450" algn="just" defTabSz="914400" rtl="0" eaLnBrk="0" fontAlgn="base" latinLnBrk="0" hangingPunct="0"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GB" altLang="en-US" sz="1200" b="1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171450" indent="-1714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1200" dirty="0">
              <a:effectLst/>
              <a:ea typeface="Calibri" panose="020F0502020204030204" pitchFamily="34" charset="0"/>
              <a:cs typeface="Helvetica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B3C70D4-A431-425B-90FE-9C522D7F3C23}"/>
              </a:ext>
            </a:extLst>
          </p:cNvPr>
          <p:cNvSpPr txBox="1"/>
          <p:nvPr/>
        </p:nvSpPr>
        <p:spPr>
          <a:xfrm>
            <a:off x="7166469" y="2352991"/>
            <a:ext cx="16866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600" i="1" dirty="0"/>
              <a:t>Figure 3. Formation of the ureteroureterostomy using the native ureter and the donor ureters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BDBD80B-3E87-4B5C-85AF-22A357437219}"/>
              </a:ext>
            </a:extLst>
          </p:cNvPr>
          <p:cNvSpPr txBox="1"/>
          <p:nvPr/>
        </p:nvSpPr>
        <p:spPr>
          <a:xfrm>
            <a:off x="5044142" y="3131173"/>
            <a:ext cx="18574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600" i="1" dirty="0"/>
              <a:t>Figure 2, Common ostium formation and implantation using Lich-Gregoir technique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051545B-F977-487B-B1D3-4D60ABD6F985}"/>
              </a:ext>
            </a:extLst>
          </p:cNvPr>
          <p:cNvSpPr txBox="1"/>
          <p:nvPr/>
        </p:nvSpPr>
        <p:spPr>
          <a:xfrm>
            <a:off x="3162138" y="2512541"/>
            <a:ext cx="165301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600" i="1" dirty="0"/>
              <a:t>Figure 1, Lich-Gregoir technique, applied twice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F7E92EEA-2A58-4378-82E9-CB06556BEE4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091" y="1301722"/>
            <a:ext cx="2387155" cy="179036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12FED4B-58B7-4659-A5CF-F2C16FF4388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743" y="648298"/>
            <a:ext cx="2245154" cy="1683865"/>
          </a:xfrm>
          <a:prstGeom prst="rect">
            <a:avLst/>
          </a:prstGeom>
        </p:spPr>
      </p:pic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5F0D59BF-6A85-4E5D-943C-B9D37AD5E1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942613"/>
              </p:ext>
            </p:extLst>
          </p:nvPr>
        </p:nvGraphicFramePr>
        <p:xfrm>
          <a:off x="9073586" y="3439341"/>
          <a:ext cx="3038058" cy="13929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49655">
                  <a:extLst>
                    <a:ext uri="{9D8B030D-6E8A-4147-A177-3AD203B41FA5}">
                      <a16:colId xmlns:a16="http://schemas.microsoft.com/office/drawing/2014/main" val="3960509673"/>
                    </a:ext>
                  </a:extLst>
                </a:gridCol>
                <a:gridCol w="537019">
                  <a:extLst>
                    <a:ext uri="{9D8B030D-6E8A-4147-A177-3AD203B41FA5}">
                      <a16:colId xmlns:a16="http://schemas.microsoft.com/office/drawing/2014/main" val="1260148304"/>
                    </a:ext>
                  </a:extLst>
                </a:gridCol>
                <a:gridCol w="1451384">
                  <a:extLst>
                    <a:ext uri="{9D8B030D-6E8A-4147-A177-3AD203B41FA5}">
                      <a16:colId xmlns:a16="http://schemas.microsoft.com/office/drawing/2014/main" val="4091835827"/>
                    </a:ext>
                  </a:extLst>
                </a:gridCol>
              </a:tblGrid>
              <a:tr h="341822">
                <a:tc>
                  <a:txBody>
                    <a:bodyPr/>
                    <a:lstStyle/>
                    <a:p>
                      <a:r>
                        <a:rPr lang="en-GB" sz="800" u="sng" dirty="0"/>
                        <a:t>Author</a:t>
                      </a:r>
                    </a:p>
                  </a:txBody>
                  <a:tcP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u="sng" dirty="0"/>
                        <a:t>No. of patients</a:t>
                      </a:r>
                    </a:p>
                  </a:txBody>
                  <a:tcP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u="sng" dirty="0"/>
                        <a:t>Outcome</a:t>
                      </a:r>
                    </a:p>
                  </a:txBody>
                  <a:tcPr>
                    <a:solidFill>
                      <a:srgbClr val="00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9571776"/>
                  </a:ext>
                </a:extLst>
              </a:tr>
              <a:tr h="294325">
                <a:tc>
                  <a:txBody>
                    <a:bodyPr/>
                    <a:lstStyle/>
                    <a:p>
                      <a:r>
                        <a:rPr lang="en-GB" sz="800" b="1" i="1" dirty="0"/>
                        <a:t>Ghazanfar et al. </a:t>
                      </a:r>
                      <a:r>
                        <a:rPr lang="en-GB" sz="800" b="1" i="0" dirty="0"/>
                        <a:t>(3)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/>
                        <a:t>76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solidFill>
                            <a:srgbClr val="00B050"/>
                          </a:solidFill>
                        </a:rPr>
                        <a:t>No significant difference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3145498"/>
                  </a:ext>
                </a:extLst>
              </a:tr>
              <a:tr h="294325">
                <a:tc>
                  <a:txBody>
                    <a:bodyPr/>
                    <a:lstStyle/>
                    <a:p>
                      <a:r>
                        <a:rPr lang="en-GB" sz="800" b="1" i="1" dirty="0"/>
                        <a:t>Alberts et al. </a:t>
                      </a:r>
                      <a:r>
                        <a:rPr lang="en-GB" sz="800" b="1" i="0" dirty="0"/>
                        <a:t>(5)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/>
                        <a:t>71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solidFill>
                            <a:srgbClr val="00B050"/>
                          </a:solidFill>
                        </a:rPr>
                        <a:t>No significant difference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2807035"/>
                  </a:ext>
                </a:extLst>
              </a:tr>
              <a:tr h="462511">
                <a:tc>
                  <a:txBody>
                    <a:bodyPr/>
                    <a:lstStyle/>
                    <a:p>
                      <a:r>
                        <a:rPr lang="en-GB" sz="800" b="1" i="1" dirty="0"/>
                        <a:t>Haferkamp et al. </a:t>
                      </a:r>
                      <a:r>
                        <a:rPr lang="en-GB" sz="800" b="1" i="0" dirty="0"/>
                        <a:t>(6)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/>
                        <a:t>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solidFill>
                            <a:srgbClr val="00B0F0"/>
                          </a:solidFill>
                        </a:rPr>
                        <a:t>Significant difference (10.5% in duplex, 1.8% in single)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330711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080018E-07C0-48CE-80E6-4D2DD86B97FB}"/>
              </a:ext>
            </a:extLst>
          </p:cNvPr>
          <p:cNvSpPr txBox="1"/>
          <p:nvPr/>
        </p:nvSpPr>
        <p:spPr>
          <a:xfrm>
            <a:off x="9283700" y="4865978"/>
            <a:ext cx="27895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600" b="1" i="1" dirty="0"/>
              <a:t>Table 3, </a:t>
            </a:r>
            <a:r>
              <a:rPr lang="en-GB" sz="600" i="1" dirty="0"/>
              <a:t>A summary of three significant studies on outcomes in duplex kidney transplantation. Alberts et al. reviewed 13 papers covering 71 operations.</a:t>
            </a:r>
            <a:endParaRPr lang="en-GB" sz="600" b="1" i="1" dirty="0"/>
          </a:p>
        </p:txBody>
      </p:sp>
      <p:pic>
        <p:nvPicPr>
          <p:cNvPr id="107" name="Audio 106">
            <a:hlinkClick r:id="" action="ppaction://media"/>
            <a:extLst>
              <a:ext uri="{FF2B5EF4-FFF2-40B4-BE49-F238E27FC236}">
                <a16:creationId xmlns:a16="http://schemas.microsoft.com/office/drawing/2014/main" id="{D021E7F7-6EA8-4C5C-A9CF-02CC659F2FD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med" advTm="19578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8F8F8F"/>
      </a:accent3>
      <a:accent4>
        <a:srgbClr val="707070"/>
      </a:accent4>
      <a:accent5>
        <a:srgbClr val="AAB7DA"/>
      </a:accent5>
      <a:accent6>
        <a:srgbClr val="007B27"/>
      </a:accent6>
      <a:hlink>
        <a:srgbClr val="0000FF"/>
      </a:hlink>
      <a:folHlink>
        <a:srgbClr val="FF00FF"/>
      </a:folHlink>
    </a:clrScheme>
    <a:fontScheme name="Default">
      <a:majorFont>
        <a:latin typeface="Avenir Book"/>
        <a:ea typeface="Avenir Book"/>
        <a:cs typeface="Avenir Book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254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0365C0"/>
          </a:solidFill>
          <a:prstDash val="solid"/>
          <a:round/>
        </a:ln>
        <a:effectLst>
          <a:outerShdw blurRad="25400" dist="127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35717" tIns="35717" rIns="35717" bIns="35717" numCol="1" spcCol="38100" rtlCol="0" anchor="ctr">
        <a:spAutoFit/>
      </a:bodyPr>
      <a:lstStyle>
        <a:defPPr marL="0" marR="0" indent="0" algn="ctr" defTabSz="1168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365C0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>
          <a:outerShdw blurRad="25400" dist="127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35717" tIns="35717" rIns="35717" bIns="35717" numCol="1" spcCol="38100" rtlCol="0" anchor="ctr">
        <a:spAutoFit/>
      </a:bodyPr>
      <a:lstStyle>
        <a:defPPr marL="0" marR="0" indent="0" algn="ctr" defTabSz="1168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382</TotalTime>
  <Words>802</Words>
  <Application>Microsoft Office PowerPoint</Application>
  <PresentationFormat>Widescreen</PresentationFormat>
  <Paragraphs>94</Paragraphs>
  <Slides>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Avenir Book</vt:lpstr>
      <vt:lpstr>Calibri</vt:lpstr>
      <vt:lpstr>Calibri Light</vt:lpstr>
      <vt:lpstr>Office Theme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/>
  <dc:creator>Rabold</dc:creator>
  <cp:keywords/>
  <dc:description/>
  <cp:lastModifiedBy>Charlie Hill</cp:lastModifiedBy>
  <cp:revision>69</cp:revision>
  <dcterms:modified xsi:type="dcterms:W3CDTF">2021-01-30T14:44:17Z</dcterms:modified>
  <cp:category/>
</cp:coreProperties>
</file>