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28" r:id="rId4"/>
    <p:sldId id="329" r:id="rId5"/>
    <p:sldId id="259" r:id="rId6"/>
    <p:sldId id="330" r:id="rId7"/>
    <p:sldId id="258" r:id="rId8"/>
    <p:sldId id="260" r:id="rId9"/>
    <p:sldId id="332" r:id="rId10"/>
    <p:sldId id="33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p:scale>
          <a:sx n="93" d="100"/>
          <a:sy n="93" d="100"/>
        </p:scale>
        <p:origin x="44"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14A6-B19C-43E0-938E-3B3548221C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448462-3A9E-4F4C-A667-90929E506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0021C4-1509-4155-A8EA-B2AF675E8B1F}"/>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5" name="Footer Placeholder 4">
            <a:extLst>
              <a:ext uri="{FF2B5EF4-FFF2-40B4-BE49-F238E27FC236}">
                <a16:creationId xmlns:a16="http://schemas.microsoft.com/office/drawing/2014/main" id="{EC5F01A4-0FCB-4996-BF91-E837AFD22F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7DC99C-17D5-4508-82B5-F2ABFB11366B}"/>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252637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AC57-F6B5-4A16-B862-A8B818A828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9D37CD-26AD-4081-B70C-4CEEE91621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3A5C6-46CF-433B-B6F1-C0BECF333B3E}"/>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5" name="Footer Placeholder 4">
            <a:extLst>
              <a:ext uri="{FF2B5EF4-FFF2-40B4-BE49-F238E27FC236}">
                <a16:creationId xmlns:a16="http://schemas.microsoft.com/office/drawing/2014/main" id="{74E83B0D-BB2E-4200-BA24-6034708CA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6C875-6C37-42AA-B9DA-F62129D43EBD}"/>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400515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D5ECAA-534A-4E02-BC1B-5C513085C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B61AD5-96D0-462E-A183-441FC96E5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771092-C72D-45C1-BF5F-84885E223DA3}"/>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5" name="Footer Placeholder 4">
            <a:extLst>
              <a:ext uri="{FF2B5EF4-FFF2-40B4-BE49-F238E27FC236}">
                <a16:creationId xmlns:a16="http://schemas.microsoft.com/office/drawing/2014/main" id="{F8E36AE0-1A38-4BB7-A8A6-3F62974F85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111743-E3E8-408D-BA7B-1F58C13B4089}"/>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323678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AE8A-3DF8-4537-ADFD-39E42CDF5F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1E4F-933D-4894-BAB8-851983A19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D2A6A-2A75-4432-9E00-EE87B1D4142C}"/>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5" name="Footer Placeholder 4">
            <a:extLst>
              <a:ext uri="{FF2B5EF4-FFF2-40B4-BE49-F238E27FC236}">
                <a16:creationId xmlns:a16="http://schemas.microsoft.com/office/drawing/2014/main" id="{903B06F5-0FE7-41AA-808E-05384C3F21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EDE2A-B9D0-453D-9BAD-9F8BE495F2E0}"/>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256846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661F-AA02-4F1B-8128-DC8B176F2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B29D0F-87ED-42FC-8DDB-57610C72F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19FCB8-436B-4487-BF82-750B03685DF6}"/>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5" name="Footer Placeholder 4">
            <a:extLst>
              <a:ext uri="{FF2B5EF4-FFF2-40B4-BE49-F238E27FC236}">
                <a16:creationId xmlns:a16="http://schemas.microsoft.com/office/drawing/2014/main" id="{E0E5A5A0-CD6C-41DA-BFC1-AB9ED623B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60091D-34A3-4284-8A69-58E360180214}"/>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423758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8098-972C-4AE0-A047-935C501F1A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84DAA9-C04D-44EC-9E11-6FDCE978C1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0E9D3B-0FF3-4CA7-B48A-74BEEBB0F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104D4B-AAD3-4CD3-89EB-E43CC2710E6B}"/>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6" name="Footer Placeholder 5">
            <a:extLst>
              <a:ext uri="{FF2B5EF4-FFF2-40B4-BE49-F238E27FC236}">
                <a16:creationId xmlns:a16="http://schemas.microsoft.com/office/drawing/2014/main" id="{6D5F704B-DF82-487E-B85C-E194567CB4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CA301D-A9AA-46EF-98CB-20083B810789}"/>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362062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A651-555F-4BD9-8FD4-4746316E22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E14C3D-D6F7-496C-861A-7A08E493C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B9ED9-AE0B-41C8-9CA4-FEC1A0465D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8158DB-7C0D-4A50-A37A-9DDA3CB11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2FA27-58CB-46EA-9B3A-D8197C2C4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03C680-900C-4A8B-9FF7-F23303F8F100}"/>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8" name="Footer Placeholder 7">
            <a:extLst>
              <a:ext uri="{FF2B5EF4-FFF2-40B4-BE49-F238E27FC236}">
                <a16:creationId xmlns:a16="http://schemas.microsoft.com/office/drawing/2014/main" id="{75568BB0-9B88-4379-84E2-8A7B45EDF1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D8B5C9-DD2E-4F57-A984-3171383A1246}"/>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236838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190D-1507-426E-B50B-A09B3C95AA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89F24C-1E2B-42B8-873F-340F1B6E457B}"/>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4" name="Footer Placeholder 3">
            <a:extLst>
              <a:ext uri="{FF2B5EF4-FFF2-40B4-BE49-F238E27FC236}">
                <a16:creationId xmlns:a16="http://schemas.microsoft.com/office/drawing/2014/main" id="{B92AFEA3-441A-4A97-BF1A-0D9E4E95BE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AA0E34-F15B-4313-A73A-957E528D5351}"/>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236461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F0963-2B12-4759-92C9-3017EC0BCC37}"/>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3" name="Footer Placeholder 2">
            <a:extLst>
              <a:ext uri="{FF2B5EF4-FFF2-40B4-BE49-F238E27FC236}">
                <a16:creationId xmlns:a16="http://schemas.microsoft.com/office/drawing/2014/main" id="{DCF73672-47CF-464A-915A-3D1BCE254C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F0C899-A6FB-4231-9090-A6EF6A201297}"/>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125137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A202-3917-4D14-A561-67741792E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736DE8-A331-4F75-8CBA-EC2ADBB79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2668EB-5B61-4A8C-B98C-633950B2C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B39FD-381C-4576-9F52-1595272AD558}"/>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6" name="Footer Placeholder 5">
            <a:extLst>
              <a:ext uri="{FF2B5EF4-FFF2-40B4-BE49-F238E27FC236}">
                <a16:creationId xmlns:a16="http://schemas.microsoft.com/office/drawing/2014/main" id="{B3051C32-A4BE-484B-AFC8-07F0F6CBAC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2F86A3-966F-42F5-97B7-F67E06CCA39F}"/>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302586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0A44-55D8-4E4E-BC72-424573015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5B0756-71A8-4F20-AD40-9403EF455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5556DA-4A09-4687-95D2-339CAB256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3AFB3-4C0A-42E3-BE1D-8C585A9A5CC2}"/>
              </a:ext>
            </a:extLst>
          </p:cNvPr>
          <p:cNvSpPr>
            <a:spLocks noGrp="1"/>
          </p:cNvSpPr>
          <p:nvPr>
            <p:ph type="dt" sz="half" idx="10"/>
          </p:nvPr>
        </p:nvSpPr>
        <p:spPr/>
        <p:txBody>
          <a:bodyPr/>
          <a:lstStyle/>
          <a:p>
            <a:fld id="{7CE67CC6-5CA1-4BAD-A018-FA87DFAB9E5D}" type="datetimeFigureOut">
              <a:rPr lang="en-GB" smtClean="0"/>
              <a:t>16/09/2021</a:t>
            </a:fld>
            <a:endParaRPr lang="en-GB"/>
          </a:p>
        </p:txBody>
      </p:sp>
      <p:sp>
        <p:nvSpPr>
          <p:cNvPr id="6" name="Footer Placeholder 5">
            <a:extLst>
              <a:ext uri="{FF2B5EF4-FFF2-40B4-BE49-F238E27FC236}">
                <a16:creationId xmlns:a16="http://schemas.microsoft.com/office/drawing/2014/main" id="{6FC85C46-41A3-4070-9A4A-8EE843A4AA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A6CDE1-E6B6-46CA-B440-6E1713CC0108}"/>
              </a:ext>
            </a:extLst>
          </p:cNvPr>
          <p:cNvSpPr>
            <a:spLocks noGrp="1"/>
          </p:cNvSpPr>
          <p:nvPr>
            <p:ph type="sldNum" sz="quarter" idx="12"/>
          </p:nvPr>
        </p:nvSpPr>
        <p:spPr/>
        <p:txBody>
          <a:bodyPr/>
          <a:lstStyle/>
          <a:p>
            <a:fld id="{06BF159E-DA8A-45FC-BA45-4ACB9D579646}" type="slidenum">
              <a:rPr lang="en-GB" smtClean="0"/>
              <a:t>‹#›</a:t>
            </a:fld>
            <a:endParaRPr lang="en-GB"/>
          </a:p>
        </p:txBody>
      </p:sp>
    </p:spTree>
    <p:extLst>
      <p:ext uri="{BB962C8B-B14F-4D97-AF65-F5344CB8AC3E}">
        <p14:creationId xmlns:p14="http://schemas.microsoft.com/office/powerpoint/2010/main" val="9584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DE1F1-8805-4AD5-8BBD-A43DA7B5C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71319D-838F-4A3F-8CD0-B736423DD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233D7-9CBB-427F-B150-ACF50BC84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67CC6-5CA1-4BAD-A018-FA87DFAB9E5D}" type="datetimeFigureOut">
              <a:rPr lang="en-GB" smtClean="0"/>
              <a:t>16/09/2021</a:t>
            </a:fld>
            <a:endParaRPr lang="en-GB"/>
          </a:p>
        </p:txBody>
      </p:sp>
      <p:sp>
        <p:nvSpPr>
          <p:cNvPr id="5" name="Footer Placeholder 4">
            <a:extLst>
              <a:ext uri="{FF2B5EF4-FFF2-40B4-BE49-F238E27FC236}">
                <a16:creationId xmlns:a16="http://schemas.microsoft.com/office/drawing/2014/main" id="{5FF13DE2-4055-49E4-A9DE-0360F602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437181-90B4-4535-BFC7-3A1953D45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F159E-DA8A-45FC-BA45-4ACB9D579646}" type="slidenum">
              <a:rPr lang="en-GB" smtClean="0"/>
              <a:t>‹#›</a:t>
            </a:fld>
            <a:endParaRPr lang="en-GB"/>
          </a:p>
        </p:txBody>
      </p:sp>
    </p:spTree>
    <p:extLst>
      <p:ext uri="{BB962C8B-B14F-4D97-AF65-F5344CB8AC3E}">
        <p14:creationId xmlns:p14="http://schemas.microsoft.com/office/powerpoint/2010/main" val="1359645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E89E0-AC0D-4E2D-8CA3-672CDADA1560}"/>
              </a:ext>
            </a:extLst>
          </p:cNvPr>
          <p:cNvPicPr>
            <a:picLocks noChangeAspect="1"/>
          </p:cNvPicPr>
          <p:nvPr/>
        </p:nvPicPr>
        <p:blipFill rotWithShape="1">
          <a:blip r:embed="rId2">
            <a:duotone>
              <a:schemeClr val="bg2">
                <a:shade val="45000"/>
                <a:satMod val="135000"/>
              </a:schemeClr>
              <a:prstClr val="white"/>
            </a:duotone>
            <a:alphaModFix amt="35000"/>
          </a:blip>
          <a:srcRect t="29687"/>
          <a:stretch/>
        </p:blipFill>
        <p:spPr>
          <a:xfrm>
            <a:off x="-935006" y="-269667"/>
            <a:ext cx="12191980" cy="6857990"/>
          </a:xfrm>
          <a:prstGeom prst="rect">
            <a:avLst/>
          </a:prstGeom>
        </p:spPr>
      </p:pic>
      <p:sp>
        <p:nvSpPr>
          <p:cNvPr id="2" name="Title 1">
            <a:extLst>
              <a:ext uri="{FF2B5EF4-FFF2-40B4-BE49-F238E27FC236}">
                <a16:creationId xmlns:a16="http://schemas.microsoft.com/office/drawing/2014/main" id="{2E649B6C-9523-4021-9E26-8AE982D51164}"/>
              </a:ext>
            </a:extLst>
          </p:cNvPr>
          <p:cNvSpPr>
            <a:spLocks noGrp="1"/>
          </p:cNvSpPr>
          <p:nvPr>
            <p:ph type="ctrTitle"/>
          </p:nvPr>
        </p:nvSpPr>
        <p:spPr/>
        <p:txBody>
          <a:bodyPr>
            <a:normAutofit fontScale="90000"/>
          </a:bodyPr>
          <a:lstStyle/>
          <a:p>
            <a:br>
              <a:rPr lang="en-US" sz="6200" dirty="0">
                <a:effectLst/>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br>
              <a:rPr lang="en-US" sz="6200" dirty="0">
                <a:latin typeface="Calibri" panose="020F0502020204030204" pitchFamily="34" charset="0"/>
                <a:ea typeface="Calibri" panose="020F0502020204030204" pitchFamily="34" charset="0"/>
                <a:cs typeface="Calibri" panose="020F0502020204030204" pitchFamily="34" charset="0"/>
              </a:rPr>
            </a:br>
            <a:r>
              <a:rPr lang="en-US" sz="6200" dirty="0">
                <a:effectLst/>
                <a:latin typeface="Calibri" panose="020F0502020204030204" pitchFamily="34" charset="0"/>
                <a:ea typeface="Calibri" panose="020F0502020204030204" pitchFamily="34" charset="0"/>
                <a:cs typeface="Calibri" panose="020F0502020204030204" pitchFamily="34" charset="0"/>
              </a:rPr>
              <a:t>Investigating cardiovascular risk in an ethnically diverse JSLE cohort</a:t>
            </a:r>
            <a:endParaRPr lang="en-GB" sz="6200" dirty="0"/>
          </a:p>
        </p:txBody>
      </p:sp>
      <p:sp>
        <p:nvSpPr>
          <p:cNvPr id="3" name="Subtitle 2">
            <a:extLst>
              <a:ext uri="{FF2B5EF4-FFF2-40B4-BE49-F238E27FC236}">
                <a16:creationId xmlns:a16="http://schemas.microsoft.com/office/drawing/2014/main" id="{41D74C93-0D1D-4755-8726-F384501FE6E5}"/>
              </a:ext>
            </a:extLst>
          </p:cNvPr>
          <p:cNvSpPr>
            <a:spLocks noGrp="1"/>
          </p:cNvSpPr>
          <p:nvPr>
            <p:ph type="subTitle" idx="1"/>
          </p:nvPr>
        </p:nvSpPr>
        <p:spPr>
          <a:xfrm>
            <a:off x="1592752" y="4695193"/>
            <a:ext cx="9144000" cy="1655762"/>
          </a:xfrm>
        </p:spPr>
        <p:txBody>
          <a:bodyPr>
            <a:normAutofit/>
          </a:bodyPr>
          <a:lstStyle/>
          <a:p>
            <a:r>
              <a:rPr lang="en-GB" dirty="0" err="1">
                <a:solidFill>
                  <a:schemeClr val="tx1">
                    <a:lumMod val="85000"/>
                    <a:lumOff val="15000"/>
                  </a:schemeClr>
                </a:solidFill>
              </a:rPr>
              <a:t>Dr.</a:t>
            </a:r>
            <a:r>
              <a:rPr lang="en-GB" dirty="0">
                <a:solidFill>
                  <a:schemeClr val="tx1">
                    <a:lumMod val="85000"/>
                    <a:lumOff val="15000"/>
                  </a:schemeClr>
                </a:solidFill>
              </a:rPr>
              <a:t> Coziana Ciurtin</a:t>
            </a:r>
          </a:p>
          <a:p>
            <a:r>
              <a:rPr lang="en-GB" dirty="0">
                <a:solidFill>
                  <a:schemeClr val="tx1">
                    <a:lumMod val="85000"/>
                    <a:lumOff val="15000"/>
                  </a:schemeClr>
                </a:solidFill>
              </a:rPr>
              <a:t>University College London </a:t>
            </a:r>
          </a:p>
        </p:txBody>
      </p:sp>
    </p:spTree>
    <p:extLst>
      <p:ext uri="{BB962C8B-B14F-4D97-AF65-F5344CB8AC3E}">
        <p14:creationId xmlns:p14="http://schemas.microsoft.com/office/powerpoint/2010/main" val="3183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6AA4-F44A-4500-94A7-0CDCC05C2A61}"/>
              </a:ext>
            </a:extLst>
          </p:cNvPr>
          <p:cNvSpPr>
            <a:spLocks noGrp="1"/>
          </p:cNvSpPr>
          <p:nvPr>
            <p:ph type="title"/>
          </p:nvPr>
        </p:nvSpPr>
        <p:spPr/>
        <p:txBody>
          <a:bodyPr>
            <a:normAutofit/>
          </a:bodyPr>
          <a:lstStyle/>
          <a:p>
            <a:r>
              <a:rPr lang="en-GB" sz="3200" b="1" dirty="0"/>
              <a:t>For discussion to establish what is feasible to start with </a:t>
            </a:r>
          </a:p>
        </p:txBody>
      </p:sp>
      <p:sp>
        <p:nvSpPr>
          <p:cNvPr id="3" name="Content Placeholder 2">
            <a:extLst>
              <a:ext uri="{FF2B5EF4-FFF2-40B4-BE49-F238E27FC236}">
                <a16:creationId xmlns:a16="http://schemas.microsoft.com/office/drawing/2014/main" id="{046E9333-0EE7-4E66-B454-6087BD0AA5A0}"/>
              </a:ext>
            </a:extLst>
          </p:cNvPr>
          <p:cNvSpPr>
            <a:spLocks noGrp="1"/>
          </p:cNvSpPr>
          <p:nvPr>
            <p:ph sz="half" idx="1"/>
          </p:nvPr>
        </p:nvSpPr>
        <p:spPr>
          <a:xfrm>
            <a:off x="838200" y="1825625"/>
            <a:ext cx="10515600" cy="4351338"/>
          </a:xfrm>
        </p:spPr>
        <p:txBody>
          <a:bodyPr>
            <a:normAutofit/>
          </a:bodyPr>
          <a:lstStyle/>
          <a:p>
            <a:r>
              <a:rPr lang="en-GB" sz="2000" dirty="0"/>
              <a:t>Clinical and questionnaire data to be collected across ethnically and geographically distinct cohorts at every 6/12 months</a:t>
            </a:r>
          </a:p>
          <a:p>
            <a:pPr marL="0" indent="0">
              <a:buNone/>
            </a:pPr>
            <a:endParaRPr lang="en-GB" sz="2000" dirty="0"/>
          </a:p>
          <a:p>
            <a:r>
              <a:rPr lang="en-GB" sz="2000" dirty="0"/>
              <a:t>Creation of a </a:t>
            </a:r>
            <a:r>
              <a:rPr lang="en-GB" sz="2000" dirty="0" err="1"/>
              <a:t>RedCap</a:t>
            </a:r>
            <a:r>
              <a:rPr lang="en-GB" sz="2000" dirty="0"/>
              <a:t> data base for data collection </a:t>
            </a:r>
          </a:p>
          <a:p>
            <a:endParaRPr lang="en-GB" sz="2000" dirty="0"/>
          </a:p>
          <a:p>
            <a:r>
              <a:rPr lang="en-GB" sz="2000" dirty="0"/>
              <a:t>Generate preliminary data to support grant applications for sites which can contribute with clinical data +/- serum samples (we need 350 </a:t>
            </a:r>
            <a:r>
              <a:rPr lang="en-GB" sz="2000" dirty="0" err="1"/>
              <a:t>uL</a:t>
            </a:r>
            <a:r>
              <a:rPr lang="en-GB" sz="2000" dirty="0"/>
              <a:t> for metabolomic analysis) at various time points</a:t>
            </a:r>
          </a:p>
        </p:txBody>
      </p:sp>
    </p:spTree>
    <p:extLst>
      <p:ext uri="{BB962C8B-B14F-4D97-AF65-F5344CB8AC3E}">
        <p14:creationId xmlns:p14="http://schemas.microsoft.com/office/powerpoint/2010/main" val="76786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0EEF-548F-422C-A417-015B52AB6457}"/>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2A459277-D025-4FD3-A206-9441C1B2D932}"/>
              </a:ext>
            </a:extLst>
          </p:cNvPr>
          <p:cNvSpPr>
            <a:spLocks noGrp="1"/>
          </p:cNvSpPr>
          <p:nvPr>
            <p:ph idx="1"/>
          </p:nvPr>
        </p:nvSpPr>
        <p:spPr>
          <a:xfrm>
            <a:off x="1097280" y="1845733"/>
            <a:ext cx="10058400" cy="4622799"/>
          </a:xfrm>
        </p:spPr>
        <p:txBody>
          <a:bodyPr/>
          <a:lstStyle/>
          <a:p>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r>
              <a:rPr lang="en-US" sz="1800" b="1" dirty="0">
                <a:latin typeface="Times New Roman" panose="02020603050405020304" pitchFamily="18" charset="0"/>
                <a:ea typeface="Calibri" panose="020F0502020204030204" pitchFamily="34" charset="0"/>
                <a:cs typeface="Times New Roman" panose="02020603050405020304" pitchFamily="18" charset="0"/>
              </a:rPr>
              <a:t>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ardiovascular disease (CVD)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still one of the leading causes of mortality in JSLE in adulthood</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Ethnicity-specific determinants of JSLE phenotype and severity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likely contribute significantly to increased CVD-risk but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have not been studied globally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JSLE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Therefore, an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unmet need exists to investigate the cardio-vascular risk factors/</a:t>
            </a: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mechanism of atherosclerosis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in an ethnically diverse cohort of JSLE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patients for optimized and personalized management strategies.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7342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03512" y="1772817"/>
            <a:ext cx="8712968" cy="4669875"/>
            <a:chOff x="179512" y="1772816"/>
            <a:chExt cx="8712968" cy="4669875"/>
          </a:xfrm>
        </p:grpSpPr>
        <p:pic>
          <p:nvPicPr>
            <p:cNvPr id="16" name="Picture 2" descr="E:\George Robinson\UCL JSLE\My PhD\Presentations\PReS2017\JSLE SLEDAI vs all metabolomic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12968" cy="4669875"/>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4783956" y="5139134"/>
              <a:ext cx="144016" cy="144016"/>
            </a:xfrm>
            <a:prstGeom prst="ellipse">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p:cNvGrpSpPr/>
          <p:nvPr/>
        </p:nvGrpSpPr>
        <p:grpSpPr>
          <a:xfrm>
            <a:off x="1703512" y="1772817"/>
            <a:ext cx="8712968" cy="4669875"/>
            <a:chOff x="179512" y="1772816"/>
            <a:chExt cx="8712968" cy="4669875"/>
          </a:xfrm>
        </p:grpSpPr>
        <p:pic>
          <p:nvPicPr>
            <p:cNvPr id="19458" name="Picture 2" descr="E:\George Robinson\UCL JSLE\My PhD\Presentations\PReS2017\JSLE SLEDAI vs all metabolomic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12968" cy="46698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783956" y="5139134"/>
              <a:ext cx="144016" cy="144016"/>
            </a:xfrm>
            <a:prstGeom prst="ellipse">
              <a:avLst/>
            </a:prstGeom>
            <a:solidFill>
              <a:srgbClr val="FFFF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ounded Rectangle 11"/>
          <p:cNvSpPr/>
          <p:nvPr/>
        </p:nvSpPr>
        <p:spPr>
          <a:xfrm>
            <a:off x="5564324" y="5796880"/>
            <a:ext cx="1971836" cy="5124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p:nvSpPr>
        <p:spPr>
          <a:xfrm>
            <a:off x="1640142" y="825834"/>
            <a:ext cx="7848364" cy="523220"/>
          </a:xfrm>
          <a:prstGeom prst="rect">
            <a:avLst/>
          </a:prstGeom>
        </p:spPr>
        <p:txBody>
          <a:bodyPr wrap="square">
            <a:spAutoFit/>
          </a:bodyPr>
          <a:lstStyle/>
          <a:p>
            <a:pPr algn="ctr"/>
            <a:r>
              <a:rPr lang="en-GB" sz="2800" b="1" dirty="0">
                <a:solidFill>
                  <a:srgbClr val="FF6600"/>
                </a:solidFill>
              </a:rPr>
              <a:t>Bad fats are associated with worse disease in JSLE</a:t>
            </a:r>
          </a:p>
        </p:txBody>
      </p:sp>
      <p:sp>
        <p:nvSpPr>
          <p:cNvPr id="9" name="Rounded Rectangle 8"/>
          <p:cNvSpPr/>
          <p:nvPr/>
        </p:nvSpPr>
        <p:spPr>
          <a:xfrm>
            <a:off x="4871864" y="3140968"/>
            <a:ext cx="692460" cy="10885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Rounded Rectangle 10"/>
          <p:cNvSpPr/>
          <p:nvPr/>
        </p:nvSpPr>
        <p:spPr>
          <a:xfrm>
            <a:off x="3503712" y="2780928"/>
            <a:ext cx="720081" cy="1448544"/>
          </a:xfrm>
          <a:prstGeom prst="roundRect">
            <a:avLst/>
          </a:prstGeom>
          <a:no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3" name="Rounded Rectangle 12"/>
          <p:cNvSpPr/>
          <p:nvPr/>
        </p:nvSpPr>
        <p:spPr>
          <a:xfrm>
            <a:off x="1775520" y="5796880"/>
            <a:ext cx="1944216" cy="512440"/>
          </a:xfrm>
          <a:prstGeom prst="roundRect">
            <a:avLst/>
          </a:prstGeom>
          <a:no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 name="Rectangle 3"/>
          <p:cNvSpPr/>
          <p:nvPr/>
        </p:nvSpPr>
        <p:spPr>
          <a:xfrm>
            <a:off x="6132004" y="4016446"/>
            <a:ext cx="4140460" cy="1428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240016" y="2813586"/>
            <a:ext cx="3960440" cy="12634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204012" y="2813586"/>
            <a:ext cx="3996444" cy="90344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0" name="Rounded Rectangle 9"/>
          <p:cNvSpPr/>
          <p:nvPr/>
        </p:nvSpPr>
        <p:spPr>
          <a:xfrm>
            <a:off x="6204012" y="3717032"/>
            <a:ext cx="3348372" cy="299414"/>
          </a:xfrm>
          <a:prstGeom prst="roundRect">
            <a:avLst/>
          </a:prstGeom>
          <a:no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9" name="Picture 8" descr="DarkBlue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rotWithShape="1">
          <a:blip r:embed="rId4"/>
          <a:srcRect t="1069" r="32508" b="-1"/>
          <a:stretch/>
        </p:blipFill>
        <p:spPr>
          <a:xfrm>
            <a:off x="9552385" y="716837"/>
            <a:ext cx="1029115" cy="1097082"/>
          </a:xfrm>
          <a:prstGeom prst="rect">
            <a:avLst/>
          </a:prstGeom>
        </p:spPr>
      </p:pic>
    </p:spTree>
    <p:extLst>
      <p:ext uri="{BB962C8B-B14F-4D97-AF65-F5344CB8AC3E}">
        <p14:creationId xmlns:p14="http://schemas.microsoft.com/office/powerpoint/2010/main" val="64178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3"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George Robinson\UCL JSLE\My PhD\Research\Experiments\Phenotyping\Samples\Panel A1, C and D\DATABASE FOR FLOW\Post upgrade analysis\Metabolomics\3 groups (best) (No JSLE 13)\3 groups (edited)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764" y="1481883"/>
            <a:ext cx="7368636" cy="5409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1" y="622433"/>
            <a:ext cx="11870266" cy="400110"/>
          </a:xfrm>
          <a:prstGeom prst="rect">
            <a:avLst/>
          </a:prstGeom>
          <a:noFill/>
        </p:spPr>
        <p:txBody>
          <a:bodyPr wrap="square" rtlCol="0">
            <a:spAutoFit/>
          </a:bodyPr>
          <a:lstStyle/>
          <a:p>
            <a:pPr algn="ctr"/>
            <a:r>
              <a:rPr lang="en-GB" sz="2000" b="1" dirty="0">
                <a:solidFill>
                  <a:srgbClr val="FF6600"/>
                </a:solidFill>
              </a:rPr>
              <a:t>Stratification of patients by their blood fat profile revealed 3 patient groups</a:t>
            </a:r>
          </a:p>
        </p:txBody>
      </p:sp>
      <p:sp>
        <p:nvSpPr>
          <p:cNvPr id="10" name="Rounded Rectangle 9"/>
          <p:cNvSpPr/>
          <p:nvPr/>
        </p:nvSpPr>
        <p:spPr bwMode="auto">
          <a:xfrm>
            <a:off x="3503712" y="2492896"/>
            <a:ext cx="1944216" cy="4347051"/>
          </a:xfrm>
          <a:prstGeom prst="roundRect">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a:latin typeface="Arial" charset="0"/>
              <a:ea typeface="ＭＳ Ｐゴシック" charset="-128"/>
              <a:cs typeface="ＭＳ Ｐゴシック" charset="-128"/>
            </a:endParaRPr>
          </a:p>
        </p:txBody>
      </p:sp>
      <p:sp>
        <p:nvSpPr>
          <p:cNvPr id="11" name="Rounded Rectangle 10"/>
          <p:cNvSpPr/>
          <p:nvPr/>
        </p:nvSpPr>
        <p:spPr bwMode="auto">
          <a:xfrm>
            <a:off x="5447928" y="2492896"/>
            <a:ext cx="2088232" cy="4347051"/>
          </a:xfrm>
          <a:prstGeom prst="roundRect">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a:latin typeface="Arial" charset="0"/>
              <a:ea typeface="ＭＳ Ｐゴシック" charset="-128"/>
              <a:cs typeface="ＭＳ Ｐゴシック" charset="-128"/>
            </a:endParaRPr>
          </a:p>
        </p:txBody>
      </p:sp>
      <p:sp>
        <p:nvSpPr>
          <p:cNvPr id="12" name="Rounded Rectangle 11"/>
          <p:cNvSpPr/>
          <p:nvPr/>
        </p:nvSpPr>
        <p:spPr bwMode="auto">
          <a:xfrm>
            <a:off x="7536160" y="2490422"/>
            <a:ext cx="972108" cy="4347051"/>
          </a:xfrm>
          <a:prstGeom prst="roundRect">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a:latin typeface="Arial" charset="0"/>
              <a:ea typeface="ＭＳ Ｐゴシック" charset="-128"/>
              <a:cs typeface="ＭＳ Ｐゴシック" charset="-128"/>
            </a:endParaRPr>
          </a:p>
        </p:txBody>
      </p:sp>
      <p:sp>
        <p:nvSpPr>
          <p:cNvPr id="4" name="Rounded Rectangle 3"/>
          <p:cNvSpPr/>
          <p:nvPr/>
        </p:nvSpPr>
        <p:spPr>
          <a:xfrm>
            <a:off x="3503712" y="3789040"/>
            <a:ext cx="6984776" cy="936104"/>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3503712" y="4773056"/>
            <a:ext cx="6984777" cy="20849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508301" y="3820399"/>
            <a:ext cx="875560" cy="830997"/>
          </a:xfrm>
          <a:prstGeom prst="rect">
            <a:avLst/>
          </a:prstGeom>
          <a:noFill/>
        </p:spPr>
        <p:txBody>
          <a:bodyPr wrap="none" rtlCol="0">
            <a:spAutoFit/>
          </a:bodyPr>
          <a:lstStyle/>
          <a:p>
            <a:pPr algn="ctr"/>
            <a:r>
              <a:rPr lang="en-GB" sz="2400" b="1" dirty="0">
                <a:solidFill>
                  <a:srgbClr val="00FF00"/>
                </a:solidFill>
              </a:rPr>
              <a:t>Good</a:t>
            </a:r>
          </a:p>
          <a:p>
            <a:pPr algn="ctr"/>
            <a:r>
              <a:rPr lang="en-GB" sz="2400" b="1" dirty="0">
                <a:solidFill>
                  <a:srgbClr val="00FF00"/>
                </a:solidFill>
              </a:rPr>
              <a:t>fats</a:t>
            </a:r>
          </a:p>
        </p:txBody>
      </p:sp>
      <p:sp>
        <p:nvSpPr>
          <p:cNvPr id="13" name="TextBox 12"/>
          <p:cNvSpPr txBox="1"/>
          <p:nvPr/>
        </p:nvSpPr>
        <p:spPr>
          <a:xfrm>
            <a:off x="9608490" y="5334308"/>
            <a:ext cx="675185" cy="830997"/>
          </a:xfrm>
          <a:prstGeom prst="rect">
            <a:avLst/>
          </a:prstGeom>
          <a:noFill/>
        </p:spPr>
        <p:txBody>
          <a:bodyPr wrap="none" rtlCol="0">
            <a:spAutoFit/>
          </a:bodyPr>
          <a:lstStyle/>
          <a:p>
            <a:pPr algn="ctr"/>
            <a:r>
              <a:rPr lang="en-GB" sz="2400" b="1" dirty="0">
                <a:solidFill>
                  <a:srgbClr val="FF0000"/>
                </a:solidFill>
              </a:rPr>
              <a:t>Bad</a:t>
            </a:r>
          </a:p>
          <a:p>
            <a:pPr algn="ctr"/>
            <a:r>
              <a:rPr lang="en-GB" sz="2400" b="1" dirty="0">
                <a:solidFill>
                  <a:srgbClr val="FF0000"/>
                </a:solidFill>
              </a:rPr>
              <a:t>fats</a:t>
            </a:r>
          </a:p>
        </p:txBody>
      </p:sp>
      <p:pic>
        <p:nvPicPr>
          <p:cNvPr id="17" name="Picture 8" descr="DarkBlue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4"/>
          <a:srcRect t="1069" r="32508" b="-1"/>
          <a:stretch/>
        </p:blipFill>
        <p:spPr>
          <a:xfrm>
            <a:off x="10850377" y="691314"/>
            <a:ext cx="1029115" cy="1097082"/>
          </a:xfrm>
          <a:prstGeom prst="rect">
            <a:avLst/>
          </a:prstGeom>
        </p:spPr>
      </p:pic>
    </p:spTree>
    <p:extLst>
      <p:ext uri="{BB962C8B-B14F-4D97-AF65-F5344CB8AC3E}">
        <p14:creationId xmlns:p14="http://schemas.microsoft.com/office/powerpoint/2010/main" val="369422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4" grpId="0" animBg="1"/>
      <p:bldP spid="14" grpId="0" animBg="1"/>
      <p:bldP spid="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1150-514F-408E-838A-780C781BBDA8}"/>
              </a:ext>
            </a:extLst>
          </p:cNvPr>
          <p:cNvSpPr>
            <a:spLocks noGrp="1"/>
          </p:cNvSpPr>
          <p:nvPr>
            <p:ph type="title"/>
          </p:nvPr>
        </p:nvSpPr>
        <p:spPr>
          <a:xfrm>
            <a:off x="838200" y="681037"/>
            <a:ext cx="10515600" cy="1009913"/>
          </a:xfrm>
        </p:spPr>
        <p:txBody>
          <a:bodyPr/>
          <a:lstStyle/>
          <a:p>
            <a:r>
              <a:rPr lang="en-GB" b="1" dirty="0"/>
              <a:t>Potential relevance</a:t>
            </a:r>
          </a:p>
        </p:txBody>
      </p:sp>
      <p:sp>
        <p:nvSpPr>
          <p:cNvPr id="3" name="Content Placeholder 2">
            <a:extLst>
              <a:ext uri="{FF2B5EF4-FFF2-40B4-BE49-F238E27FC236}">
                <a16:creationId xmlns:a16="http://schemas.microsoft.com/office/drawing/2014/main" id="{3EBBFF0A-6745-45F7-B259-71DD3B6A76DF}"/>
              </a:ext>
            </a:extLst>
          </p:cNvPr>
          <p:cNvSpPr>
            <a:spLocks noGrp="1"/>
          </p:cNvSpPr>
          <p:nvPr>
            <p:ph idx="1"/>
          </p:nvPr>
        </p:nvSpPr>
        <p:spPr>
          <a:xfrm>
            <a:off x="742520" y="2138183"/>
            <a:ext cx="10611280" cy="4038780"/>
          </a:xfrm>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Our pilot data identified CVD-risk stratification serum biomarkers in JSLE, which will now propose to be tested across ethnically and globally diverse JSLE patient cohorts, with potential clinical application.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research has a high potential for creating new paradigms to transform JSLE care by advancing the clinical agenda of CVD comorbidity management in young patients with JSLE, emphasizing the need for early and tailored CVD-risk management in CYP with JSLE for long-term benefits.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project could also advance the JSLE research agenda through potential discovery of new therapeutic targets to address both lupus inflammation and CVD-risk.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9038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1CCA-E150-46D6-83A8-533DFFD7806C}"/>
              </a:ext>
            </a:extLst>
          </p:cNvPr>
          <p:cNvSpPr>
            <a:spLocks noGrp="1"/>
          </p:cNvSpPr>
          <p:nvPr>
            <p:ph type="title"/>
          </p:nvPr>
        </p:nvSpPr>
        <p:spPr>
          <a:xfrm>
            <a:off x="205682" y="-158275"/>
            <a:ext cx="10515600" cy="1325563"/>
          </a:xfrm>
        </p:spPr>
        <p:txBody>
          <a:bodyPr>
            <a:normAutofit/>
          </a:bodyPr>
          <a:lstStyle/>
          <a:p>
            <a:r>
              <a:rPr lang="en-GB" sz="2400" b="1" dirty="0"/>
              <a:t>Collaborators:</a:t>
            </a:r>
          </a:p>
        </p:txBody>
      </p:sp>
      <p:graphicFrame>
        <p:nvGraphicFramePr>
          <p:cNvPr id="4" name="Content Placeholder 3">
            <a:extLst>
              <a:ext uri="{FF2B5EF4-FFF2-40B4-BE49-F238E27FC236}">
                <a16:creationId xmlns:a16="http://schemas.microsoft.com/office/drawing/2014/main" id="{4C8EE729-A17D-4922-A0A0-D2F285288D54}"/>
              </a:ext>
            </a:extLst>
          </p:cNvPr>
          <p:cNvGraphicFramePr>
            <a:graphicFrameLocks noGrp="1"/>
          </p:cNvGraphicFramePr>
          <p:nvPr>
            <p:ph idx="1"/>
            <p:extLst>
              <p:ext uri="{D42A27DB-BD31-4B8C-83A1-F6EECF244321}">
                <p14:modId xmlns:p14="http://schemas.microsoft.com/office/powerpoint/2010/main" val="3832790313"/>
              </p:ext>
            </p:extLst>
          </p:nvPr>
        </p:nvGraphicFramePr>
        <p:xfrm>
          <a:off x="563766" y="1167288"/>
          <a:ext cx="10835296" cy="4955969"/>
        </p:xfrm>
        <a:graphic>
          <a:graphicData uri="http://schemas.openxmlformats.org/drawingml/2006/table">
            <a:tbl>
              <a:tblPr firstRow="1" firstCol="1" bandRow="1">
                <a:tableStyleId>{5C22544A-7EE6-4342-B048-85BDC9FD1C3A}</a:tableStyleId>
              </a:tblPr>
              <a:tblGrid>
                <a:gridCol w="2973473">
                  <a:extLst>
                    <a:ext uri="{9D8B030D-6E8A-4147-A177-3AD203B41FA5}">
                      <a16:colId xmlns:a16="http://schemas.microsoft.com/office/drawing/2014/main" val="2142361004"/>
                    </a:ext>
                  </a:extLst>
                </a:gridCol>
                <a:gridCol w="7861823">
                  <a:extLst>
                    <a:ext uri="{9D8B030D-6E8A-4147-A177-3AD203B41FA5}">
                      <a16:colId xmlns:a16="http://schemas.microsoft.com/office/drawing/2014/main" val="3854760221"/>
                    </a:ext>
                  </a:extLst>
                </a:gridCol>
              </a:tblGrid>
              <a:tr h="464099">
                <a:tc>
                  <a:txBody>
                    <a:bodyPr/>
                    <a:lstStyle/>
                    <a:p>
                      <a:pPr>
                        <a:lnSpc>
                          <a:spcPct val="107000"/>
                        </a:lnSpc>
                        <a:spcAft>
                          <a:spcPts val="800"/>
                        </a:spcAft>
                      </a:pPr>
                      <a:r>
                        <a:rPr lang="en-US" sz="2000" dirty="0">
                          <a:effectLst/>
                        </a:rPr>
                        <a:t>Prof. Elizabeth C Jury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tc>
                <a:tc>
                  <a:txBody>
                    <a:bodyPr/>
                    <a:lstStyle/>
                    <a:p>
                      <a:pPr>
                        <a:lnSpc>
                          <a:spcPct val="100000"/>
                        </a:lnSpc>
                        <a:spcAft>
                          <a:spcPts val="800"/>
                        </a:spcAft>
                      </a:pPr>
                      <a:r>
                        <a:rPr lang="en-US" sz="2000" b="0" dirty="0">
                          <a:solidFill>
                            <a:schemeClr val="tx1"/>
                          </a:solidFill>
                          <a:effectLst/>
                        </a:rPr>
                        <a:t>University College London</a:t>
                      </a:r>
                      <a:r>
                        <a:rPr lang="en-GB" sz="2000" b="0" dirty="0">
                          <a:solidFill>
                            <a:schemeClr val="tx1"/>
                          </a:solidFill>
                          <a:effectLst/>
                        </a:rPr>
                        <a:t>, </a:t>
                      </a:r>
                      <a:r>
                        <a:rPr lang="en-US" sz="2000" b="0" dirty="0">
                          <a:solidFill>
                            <a:schemeClr val="tx1"/>
                          </a:solidFill>
                          <a:effectLst/>
                        </a:rPr>
                        <a:t>Centre for Rheumatology</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solidFill>
                      <a:schemeClr val="bg1"/>
                    </a:solidFill>
                  </a:tcPr>
                </a:tc>
                <a:extLst>
                  <a:ext uri="{0D108BD9-81ED-4DB2-BD59-A6C34878D82A}">
                    <a16:rowId xmlns:a16="http://schemas.microsoft.com/office/drawing/2014/main" val="154288754"/>
                  </a:ext>
                </a:extLst>
              </a:tr>
              <a:tr h="551641">
                <a:tc>
                  <a:txBody>
                    <a:bodyPr/>
                    <a:lstStyle/>
                    <a:p>
                      <a:pPr>
                        <a:lnSpc>
                          <a:spcPct val="107000"/>
                        </a:lnSpc>
                        <a:spcAft>
                          <a:spcPts val="800"/>
                        </a:spcAft>
                      </a:pPr>
                      <a:r>
                        <a:rPr lang="en-US" sz="2000">
                          <a:effectLst/>
                        </a:rPr>
                        <a:t>Prof. Ines Pineda-Torra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tc>
                <a:tc>
                  <a:txBody>
                    <a:bodyPr/>
                    <a:lstStyle/>
                    <a:p>
                      <a:pPr>
                        <a:lnSpc>
                          <a:spcPct val="100000"/>
                        </a:lnSpc>
                        <a:spcAft>
                          <a:spcPts val="800"/>
                        </a:spcAft>
                      </a:pPr>
                      <a:r>
                        <a:rPr lang="en-US" sz="2000" dirty="0">
                          <a:effectLst/>
                        </a:rPr>
                        <a:t>University College London</a:t>
                      </a:r>
                      <a:r>
                        <a:rPr lang="en-GB" sz="2000" dirty="0">
                          <a:effectLst/>
                        </a:rPr>
                        <a:t>, </a:t>
                      </a:r>
                      <a:r>
                        <a:rPr lang="en-US" sz="2000" dirty="0">
                          <a:effectLst/>
                        </a:rPr>
                        <a:t>Department of Experimental Medicine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solidFill>
                      <a:schemeClr val="bg1"/>
                    </a:solidFill>
                  </a:tcPr>
                </a:tc>
                <a:extLst>
                  <a:ext uri="{0D108BD9-81ED-4DB2-BD59-A6C34878D82A}">
                    <a16:rowId xmlns:a16="http://schemas.microsoft.com/office/drawing/2014/main" val="2635907271"/>
                  </a:ext>
                </a:extLst>
              </a:tr>
              <a:tr h="648457">
                <a:tc>
                  <a:txBody>
                    <a:bodyPr/>
                    <a:lstStyle/>
                    <a:p>
                      <a:pPr>
                        <a:lnSpc>
                          <a:spcPct val="107000"/>
                        </a:lnSpc>
                        <a:spcAft>
                          <a:spcPts val="800"/>
                        </a:spcAft>
                      </a:pPr>
                      <a:r>
                        <a:rPr lang="en-US" sz="2000">
                          <a:effectLst/>
                        </a:rPr>
                        <a:t>Dr. Laura Lewandowski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tc>
                <a:tc>
                  <a:txBody>
                    <a:bodyPr/>
                    <a:lstStyle/>
                    <a:p>
                      <a:pPr>
                        <a:lnSpc>
                          <a:spcPct val="100000"/>
                        </a:lnSpc>
                        <a:spcAft>
                          <a:spcPts val="800"/>
                        </a:spcAft>
                      </a:pPr>
                      <a:r>
                        <a:rPr lang="en-US" sz="2000" dirty="0">
                          <a:effectLst/>
                        </a:rPr>
                        <a:t>National Institute of Arthritis and Musculoskeletal and Skin Diseases</a:t>
                      </a:r>
                      <a:r>
                        <a:rPr lang="en-GB" sz="2000" dirty="0">
                          <a:effectLst/>
                        </a:rPr>
                        <a:t>,</a:t>
                      </a:r>
                    </a:p>
                    <a:p>
                      <a:pPr>
                        <a:lnSpc>
                          <a:spcPct val="100000"/>
                        </a:lnSpc>
                        <a:spcAft>
                          <a:spcPts val="800"/>
                        </a:spcAft>
                      </a:pPr>
                      <a:r>
                        <a:rPr lang="en-US" sz="2000" dirty="0">
                          <a:effectLst/>
                        </a:rPr>
                        <a:t>Lupus Genomics and Global Health Disparities Unit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solidFill>
                      <a:schemeClr val="bg1"/>
                    </a:solidFill>
                  </a:tcPr>
                </a:tc>
                <a:extLst>
                  <a:ext uri="{0D108BD9-81ED-4DB2-BD59-A6C34878D82A}">
                    <a16:rowId xmlns:a16="http://schemas.microsoft.com/office/drawing/2014/main" val="1014548493"/>
                  </a:ext>
                </a:extLst>
              </a:tr>
              <a:tr h="769101">
                <a:tc>
                  <a:txBody>
                    <a:bodyPr/>
                    <a:lstStyle/>
                    <a:p>
                      <a:pPr>
                        <a:lnSpc>
                          <a:spcPct val="107000"/>
                        </a:lnSpc>
                        <a:spcAft>
                          <a:spcPts val="800"/>
                        </a:spcAft>
                      </a:pPr>
                      <a:r>
                        <a:rPr lang="en-US" sz="2000">
                          <a:effectLst/>
                        </a:rPr>
                        <a:t>Prof. Stacy Ardoin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tc>
                <a:tc>
                  <a:txBody>
                    <a:bodyPr/>
                    <a:lstStyle/>
                    <a:p>
                      <a:pPr>
                        <a:lnSpc>
                          <a:spcPct val="100000"/>
                        </a:lnSpc>
                        <a:spcAft>
                          <a:spcPts val="800"/>
                        </a:spcAft>
                      </a:pPr>
                      <a:r>
                        <a:rPr lang="en-US" sz="2000" dirty="0">
                          <a:effectLst/>
                        </a:rPr>
                        <a:t>The Ohio State University</a:t>
                      </a:r>
                      <a:endParaRPr lang="en-GB" sz="2000" dirty="0">
                        <a:effectLst/>
                      </a:endParaRPr>
                    </a:p>
                    <a:p>
                      <a:pPr>
                        <a:lnSpc>
                          <a:spcPct val="100000"/>
                        </a:lnSpc>
                        <a:spcAft>
                          <a:spcPts val="800"/>
                        </a:spcAft>
                      </a:pPr>
                      <a:r>
                        <a:rPr lang="en-US" sz="2000" dirty="0">
                          <a:effectLst/>
                        </a:rPr>
                        <a:t>Nationwide Children's Hospital Ohio</a:t>
                      </a:r>
                      <a:endParaRPr lang="en-GB" sz="2000" dirty="0">
                        <a:effectLst/>
                      </a:endParaRPr>
                    </a:p>
                  </a:txBody>
                  <a:tcPr marL="40717" marR="40717" marT="0" marB="0">
                    <a:solidFill>
                      <a:schemeClr val="bg1"/>
                    </a:solidFill>
                  </a:tcPr>
                </a:tc>
                <a:extLst>
                  <a:ext uri="{0D108BD9-81ED-4DB2-BD59-A6C34878D82A}">
                    <a16:rowId xmlns:a16="http://schemas.microsoft.com/office/drawing/2014/main" val="4251082660"/>
                  </a:ext>
                </a:extLst>
              </a:tr>
              <a:tr h="982111">
                <a:tc>
                  <a:txBody>
                    <a:bodyPr/>
                    <a:lstStyle/>
                    <a:p>
                      <a:pPr>
                        <a:lnSpc>
                          <a:spcPct val="107000"/>
                        </a:lnSpc>
                        <a:spcAft>
                          <a:spcPts val="800"/>
                        </a:spcAft>
                      </a:pPr>
                      <a:r>
                        <a:rPr lang="en-US" sz="2000">
                          <a:effectLst/>
                        </a:rPr>
                        <a:t>Dr Kate Webb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tc>
                <a:tc>
                  <a:txBody>
                    <a:bodyPr/>
                    <a:lstStyle/>
                    <a:p>
                      <a:pPr>
                        <a:lnSpc>
                          <a:spcPct val="100000"/>
                        </a:lnSpc>
                        <a:spcAft>
                          <a:spcPts val="800"/>
                        </a:spcAft>
                      </a:pPr>
                      <a:r>
                        <a:rPr lang="en-US" sz="2000" dirty="0">
                          <a:effectLst/>
                        </a:rPr>
                        <a:t>University of Cape Town</a:t>
                      </a:r>
                      <a:endParaRPr lang="en-GB" sz="2000" dirty="0">
                        <a:effectLst/>
                      </a:endParaRPr>
                    </a:p>
                    <a:p>
                      <a:pPr>
                        <a:lnSpc>
                          <a:spcPct val="100000"/>
                        </a:lnSpc>
                        <a:spcAft>
                          <a:spcPts val="800"/>
                        </a:spcAft>
                      </a:pPr>
                      <a:r>
                        <a:rPr lang="en-US" sz="2000" dirty="0">
                          <a:effectLst/>
                        </a:rPr>
                        <a:t>Department of Paediatric Rheumatology, </a:t>
                      </a:r>
                      <a:endParaRPr lang="en-GB" sz="2000" dirty="0">
                        <a:effectLst/>
                      </a:endParaRPr>
                    </a:p>
                    <a:p>
                      <a:pPr>
                        <a:lnSpc>
                          <a:spcPct val="100000"/>
                        </a:lnSpc>
                        <a:spcAft>
                          <a:spcPts val="800"/>
                        </a:spcAft>
                      </a:pPr>
                      <a:r>
                        <a:rPr lang="en-US" sz="2000" dirty="0">
                          <a:effectLst/>
                        </a:rPr>
                        <a:t>Red Cross War Memorial Children’s Hospital</a:t>
                      </a:r>
                      <a:endParaRPr lang="en-GB" sz="2000" dirty="0">
                        <a:effectLst/>
                      </a:endParaRPr>
                    </a:p>
                    <a:p>
                      <a:pPr>
                        <a:lnSpc>
                          <a:spcPct val="100000"/>
                        </a:lnSpc>
                        <a:spcAft>
                          <a:spcPts val="800"/>
                        </a:spcAft>
                      </a:pPr>
                      <a:r>
                        <a:rPr lang="en-US" sz="2000" dirty="0">
                          <a:effectLst/>
                        </a:rPr>
                        <a:t>Francis Crick Institute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solidFill>
                      <a:schemeClr val="bg1"/>
                    </a:solidFill>
                  </a:tcPr>
                </a:tc>
                <a:extLst>
                  <a:ext uri="{0D108BD9-81ED-4DB2-BD59-A6C34878D82A}">
                    <a16:rowId xmlns:a16="http://schemas.microsoft.com/office/drawing/2014/main" val="49193617"/>
                  </a:ext>
                </a:extLst>
              </a:tr>
              <a:tr h="935928">
                <a:tc>
                  <a:txBody>
                    <a:bodyPr/>
                    <a:lstStyle/>
                    <a:p>
                      <a:pPr>
                        <a:lnSpc>
                          <a:spcPct val="107000"/>
                        </a:lnSpc>
                        <a:spcAft>
                          <a:spcPts val="800"/>
                        </a:spcAft>
                      </a:pPr>
                      <a:r>
                        <a:rPr lang="en-US" sz="2000">
                          <a:effectLst/>
                        </a:rPr>
                        <a:t>Professor Liesl Zühlke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tc>
                <a:tc>
                  <a:txBody>
                    <a:bodyPr/>
                    <a:lstStyle/>
                    <a:p>
                      <a:pPr>
                        <a:lnSpc>
                          <a:spcPct val="100000"/>
                        </a:lnSpc>
                        <a:spcAft>
                          <a:spcPts val="800"/>
                        </a:spcAft>
                      </a:pPr>
                      <a:r>
                        <a:rPr lang="en-US" sz="2000" dirty="0">
                          <a:effectLst/>
                        </a:rPr>
                        <a:t>University of Cape Town</a:t>
                      </a:r>
                      <a:r>
                        <a:rPr lang="en-GB" sz="2000" dirty="0">
                          <a:effectLst/>
                        </a:rPr>
                        <a:t>, </a:t>
                      </a:r>
                      <a:r>
                        <a:rPr lang="en-US" sz="2000" dirty="0">
                          <a:effectLst/>
                        </a:rPr>
                        <a:t>Department of Paediatric Cardiology </a:t>
                      </a:r>
                      <a:endParaRPr lang="en-GB" sz="2000" dirty="0">
                        <a:effectLst/>
                      </a:endParaRPr>
                    </a:p>
                    <a:p>
                      <a:pPr>
                        <a:lnSpc>
                          <a:spcPct val="100000"/>
                        </a:lnSpc>
                        <a:spcAft>
                          <a:spcPts val="800"/>
                        </a:spcAft>
                      </a:pPr>
                      <a:r>
                        <a:rPr lang="en-US" sz="2000" dirty="0">
                          <a:effectLst/>
                        </a:rPr>
                        <a:t>Faculty of Health Science</a:t>
                      </a:r>
                      <a:r>
                        <a:rPr lang="en-GB" sz="2000" dirty="0">
                          <a:effectLst/>
                        </a:rPr>
                        <a:t>, </a:t>
                      </a:r>
                      <a:r>
                        <a:rPr lang="en-US" sz="2000" dirty="0" err="1">
                          <a:effectLst/>
                        </a:rPr>
                        <a:t>Childrens</a:t>
                      </a:r>
                      <a:r>
                        <a:rPr lang="en-US" sz="2000" dirty="0">
                          <a:effectLst/>
                        </a:rPr>
                        <a:t>’ Heart Disease Research Unit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717" marR="40717" marT="0" marB="0">
                    <a:solidFill>
                      <a:schemeClr val="bg1"/>
                    </a:solidFill>
                  </a:tcPr>
                </a:tc>
                <a:extLst>
                  <a:ext uri="{0D108BD9-81ED-4DB2-BD59-A6C34878D82A}">
                    <a16:rowId xmlns:a16="http://schemas.microsoft.com/office/drawing/2014/main" val="2016484058"/>
                  </a:ext>
                </a:extLst>
              </a:tr>
            </a:tbl>
          </a:graphicData>
        </a:graphic>
      </p:graphicFrame>
    </p:spTree>
    <p:extLst>
      <p:ext uri="{BB962C8B-B14F-4D97-AF65-F5344CB8AC3E}">
        <p14:creationId xmlns:p14="http://schemas.microsoft.com/office/powerpoint/2010/main" val="1680494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F11F-6293-4482-B898-05B8252C1322}"/>
              </a:ext>
            </a:extLst>
          </p:cNvPr>
          <p:cNvSpPr>
            <a:spLocks noGrp="1"/>
          </p:cNvSpPr>
          <p:nvPr>
            <p:ph type="title"/>
          </p:nvPr>
        </p:nvSpPr>
        <p:spPr/>
        <p:txBody>
          <a:bodyPr>
            <a:normAutofit fontScale="90000"/>
          </a:bodyPr>
          <a:lstStyle/>
          <a:p>
            <a:br>
              <a:rPr lang="en-US" sz="31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br>
              <a:rPr lang="en-US" sz="31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r>
              <a:rPr lang="en-US" sz="31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Objectives:</a:t>
            </a:r>
            <a:br>
              <a:rPr lang="en-GB" sz="4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AED4476-DA5B-4E44-8E12-96056CFFAA27}"/>
              </a:ext>
            </a:extLst>
          </p:cNvPr>
          <p:cNvSpPr>
            <a:spLocks noGrp="1"/>
          </p:cNvSpPr>
          <p:nvPr>
            <p:ph idx="1"/>
          </p:nvPr>
        </p:nvSpPr>
        <p:spPr/>
        <p:txBody>
          <a:bodyPr/>
          <a:lstStyle/>
          <a:p>
            <a:pPr marL="0" indent="0" algn="just">
              <a:lnSpc>
                <a:spcPct val="107000"/>
              </a:lnSpc>
              <a:spcAft>
                <a:spcPts val="800"/>
              </a:spcAft>
              <a:buNone/>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Identify environmental, demographic, and socio-economic factors for CVD-risk in JSLE.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Identify and validate novel CVD clinical and serological biomarkers in an ethnically and geographically diverse JSLE population stratified based on conventional CVD-risk assessments.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Explore molecular signatures in globally and ethnically diverse JSLE cohorts stratified based on our validated CVD-risk biomarkers. </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iv)</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Generate a feasible CVD-risk stratification tool including regional, genetic, and demographic factors to inform future management policies and interventional clinical trials.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328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AC8BA9-B6EB-4819-A285-0FE6FA15BBB6}"/>
              </a:ext>
            </a:extLst>
          </p:cNvPr>
          <p:cNvSpPr>
            <a:spLocks noGrp="1"/>
          </p:cNvSpPr>
          <p:nvPr>
            <p:ph sz="half" idx="1"/>
          </p:nvPr>
        </p:nvSpPr>
        <p:spPr>
          <a:xfrm>
            <a:off x="515639" y="1072529"/>
            <a:ext cx="5504161" cy="5104434"/>
          </a:xfrm>
        </p:spPr>
        <p:txBody>
          <a:bodyPr>
            <a:normAutofit fontScale="25000" lnSpcReduction="20000"/>
          </a:bodyPr>
          <a:lstStyle/>
          <a:p>
            <a:pPr marL="0" indent="0" algn="just">
              <a:lnSpc>
                <a:spcPct val="107000"/>
              </a:lnSpc>
              <a:spcAft>
                <a:spcPts val="800"/>
              </a:spcAft>
              <a:buNone/>
            </a:pPr>
            <a:r>
              <a:rPr lang="en-US" sz="5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Routine</a:t>
            </a: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assessment of traditional CVR factors</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height, weight, and blood pressure,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waist and hip circumference,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birth/growth history, smoking,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family history, smoke exposure</a:t>
            </a:r>
          </a:p>
          <a:p>
            <a:pPr algn="just">
              <a:lnSpc>
                <a:spcPct val="107000"/>
              </a:lnSpc>
              <a:spcAft>
                <a:spcPts val="800"/>
              </a:spcAft>
            </a:pPr>
            <a:r>
              <a:rPr lang="en-US" sz="5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menarche, </a:t>
            </a: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puberty Tanner stages,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serum lipids, fibrinogen, </a:t>
            </a:r>
            <a:r>
              <a:rPr lang="en-US" sz="5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hsCRP</a:t>
            </a: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insulin/glucose, blood pressure;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 at disease onset/disease duration, time to diagnosis,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medication (including contraception), vaccination status,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disease activity/damage,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co-morbidities, </a:t>
            </a:r>
          </a:p>
          <a:p>
            <a:pPr algn="just">
              <a:lnSpc>
                <a:spcPct val="107000"/>
              </a:lnSpc>
              <a:spcAft>
                <a:spcPts val="800"/>
              </a:spcAft>
            </a:pPr>
            <a:r>
              <a:rPr lang="en-US"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any cardio-vascular investigations done as per routine clinical practice</a:t>
            </a:r>
          </a:p>
          <a:p>
            <a:endParaRPr lang="en-GB" dirty="0"/>
          </a:p>
        </p:txBody>
      </p:sp>
      <p:sp>
        <p:nvSpPr>
          <p:cNvPr id="8" name="Content Placeholder 7">
            <a:extLst>
              <a:ext uri="{FF2B5EF4-FFF2-40B4-BE49-F238E27FC236}">
                <a16:creationId xmlns:a16="http://schemas.microsoft.com/office/drawing/2014/main" id="{BD8B2A0E-39E1-4D63-B69A-FAAB35BDCB89}"/>
              </a:ext>
            </a:extLst>
          </p:cNvPr>
          <p:cNvSpPr>
            <a:spLocks noGrp="1"/>
          </p:cNvSpPr>
          <p:nvPr>
            <p:ph sz="half" idx="2"/>
          </p:nvPr>
        </p:nvSpPr>
        <p:spPr>
          <a:xfrm>
            <a:off x="6019800" y="508764"/>
            <a:ext cx="6442050" cy="5723202"/>
          </a:xfrm>
        </p:spPr>
        <p:txBody>
          <a:bodyPr>
            <a:normAutofit fontScale="25000" lnSpcReduction="20000"/>
          </a:bodyPr>
          <a:lstStyle/>
          <a:p>
            <a:pPr marL="0" indent="0">
              <a:lnSpc>
                <a:spcPct val="120000"/>
              </a:lnSpc>
              <a:buNone/>
            </a:pPr>
            <a:r>
              <a:rPr lang="en-US" sz="4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Research investigations:</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20000"/>
              </a:lnSpc>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questionnaires pertaining </a:t>
            </a:r>
          </a:p>
          <a:p>
            <a:pPr marL="514350" indent="-514350">
              <a:lnSpc>
                <a:spcPct val="120000"/>
              </a:lnSpc>
              <a:buAutoNum type="arabicPeriod"/>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 socio-economic status, </a:t>
            </a:r>
          </a:p>
          <a:p>
            <a:pPr marL="514350" indent="-514350">
              <a:lnSpc>
                <a:spcPct val="120000"/>
              </a:lnSpc>
              <a:buAutoNum type="arabicPeriod"/>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access to care, educational level, </a:t>
            </a:r>
          </a:p>
          <a:p>
            <a:pPr marL="514350" indent="-514350">
              <a:lnSpc>
                <a:spcPct val="120000"/>
              </a:lnSpc>
              <a:buAutoNum type="arabicPeriod"/>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dietary indicators, </a:t>
            </a:r>
          </a:p>
          <a:p>
            <a:pPr marL="514350" indent="-514350">
              <a:lnSpc>
                <a:spcPct val="120000"/>
              </a:lnSpc>
              <a:buAutoNum type="arabicPeriod"/>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exposure to chronic infections, </a:t>
            </a:r>
          </a:p>
          <a:p>
            <a:pPr marL="514350" indent="-514350">
              <a:lnSpc>
                <a:spcPct val="120000"/>
              </a:lnSpc>
              <a:buAutoNum type="arabicPeriod"/>
            </a:pPr>
            <a:r>
              <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physical activity; </a:t>
            </a:r>
          </a:p>
          <a:p>
            <a:pPr marL="514350" indent="-514350">
              <a:lnSpc>
                <a:spcPct val="120000"/>
              </a:lnSpc>
              <a:buAutoNum type="arabicPeriod"/>
            </a:pP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sleep</a:t>
            </a:r>
            <a:endPar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buNone/>
            </a:pPr>
            <a:r>
              <a:rPr lang="en-US" sz="4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QRISK-3 stratification/ PDAY risk scores</a:t>
            </a:r>
          </a:p>
          <a:p>
            <a:pPr marL="0" indent="0">
              <a:lnSpc>
                <a:spcPct val="120000"/>
              </a:lnSpc>
              <a:buNone/>
            </a:pPr>
            <a:endPar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US" sz="4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vascular scans for </a:t>
            </a:r>
          </a:p>
          <a:p>
            <a:pPr marL="0" indent="0">
              <a:lnSpc>
                <a:spcPct val="120000"/>
              </a:lnSpc>
              <a:buNone/>
            </a:pPr>
            <a:r>
              <a:rPr lang="en-US" sz="4800" b="0" i="1" dirty="0">
                <a:solidFill>
                  <a:srgbClr val="000000"/>
                </a:solidFill>
                <a:latin typeface="Times New Roman" panose="02020603050405020304" pitchFamily="18" charset="0"/>
                <a:cs typeface="Times New Roman" panose="02020603050405020304" pitchFamily="18" charset="0"/>
              </a:rPr>
              <a:t>A</a:t>
            </a:r>
            <a:r>
              <a:rPr lang="en-GB" sz="4800" b="0" i="1" dirty="0" err="1">
                <a:solidFill>
                  <a:srgbClr val="000000"/>
                </a:solidFill>
                <a:effectLst/>
                <a:latin typeface="Times New Roman" panose="02020603050405020304" pitchFamily="18" charset="0"/>
                <a:cs typeface="Times New Roman" panose="02020603050405020304" pitchFamily="18" charset="0"/>
              </a:rPr>
              <a:t>rterial</a:t>
            </a:r>
            <a:r>
              <a:rPr lang="en-GB" sz="4800" b="0" i="1" dirty="0">
                <a:solidFill>
                  <a:srgbClr val="000000"/>
                </a:solidFill>
                <a:effectLst/>
                <a:latin typeface="Times New Roman" panose="02020603050405020304" pitchFamily="18" charset="0"/>
                <a:cs typeface="Times New Roman" panose="02020603050405020304" pitchFamily="18" charset="0"/>
              </a:rPr>
              <a:t> stiffness</a:t>
            </a:r>
          </a:p>
          <a:p>
            <a:pPr marL="0" indent="0">
              <a:lnSpc>
                <a:spcPct val="120000"/>
              </a:lnSpc>
              <a:buNone/>
            </a:pPr>
            <a:r>
              <a:rPr lang="en-US" sz="4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en-US" sz="4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ntima-media thickness</a:t>
            </a:r>
          </a:p>
          <a:p>
            <a:pPr marL="0" indent="0">
              <a:lnSpc>
                <a:spcPct val="120000"/>
              </a:lnSpc>
              <a:buNone/>
            </a:pPr>
            <a:r>
              <a:rPr lang="en-GB" sz="4800" b="0" i="1" dirty="0">
                <a:solidFill>
                  <a:srgbClr val="000000"/>
                </a:solidFill>
                <a:effectLst/>
                <a:latin typeface="Times New Roman" panose="02020603050405020304" pitchFamily="18" charset="0"/>
                <a:cs typeface="Times New Roman" panose="02020603050405020304" pitchFamily="18" charset="0"/>
              </a:rPr>
              <a:t>Endothelial dysfunction :ultrasound-based measurement of brachial reactivity post-vasodilation/vasoconstriction</a:t>
            </a:r>
            <a:endParaRPr lang="en-US" sz="4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US" sz="4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cardiac MRI </a:t>
            </a:r>
          </a:p>
          <a:p>
            <a:pPr>
              <a:lnSpc>
                <a:spcPct val="120000"/>
              </a:lnSpc>
            </a:pPr>
            <a:r>
              <a:rPr lang="en-GB" sz="4800" b="0" i="1" dirty="0">
                <a:solidFill>
                  <a:srgbClr val="000000"/>
                </a:solidFill>
                <a:effectLst/>
                <a:latin typeface="Times New Roman" panose="02020603050405020304" pitchFamily="18" charset="0"/>
                <a:cs typeface="Times New Roman" panose="02020603050405020304" pitchFamily="18" charset="0"/>
              </a:rPr>
              <a:t>coronary artery calcification (CAC) with electron-beam CT or spiral/ helical CT </a:t>
            </a:r>
            <a:endParaRPr lang="en-US" sz="4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en-US" sz="4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serum samples for metabolomics platform analysis</a:t>
            </a:r>
          </a:p>
          <a:p>
            <a:pPr marL="0" indent="0">
              <a:buNone/>
            </a:pPr>
            <a:endParaRPr lang="en-GB" dirty="0"/>
          </a:p>
        </p:txBody>
      </p:sp>
      <p:sp>
        <p:nvSpPr>
          <p:cNvPr id="5" name="TextBox 4">
            <a:extLst>
              <a:ext uri="{FF2B5EF4-FFF2-40B4-BE49-F238E27FC236}">
                <a16:creationId xmlns:a16="http://schemas.microsoft.com/office/drawing/2014/main" id="{169E3DD3-0F9C-4C79-AB2A-DD0F0F8D6A5E}"/>
              </a:ext>
            </a:extLst>
          </p:cNvPr>
          <p:cNvSpPr txBox="1"/>
          <p:nvPr/>
        </p:nvSpPr>
        <p:spPr>
          <a:xfrm>
            <a:off x="838200" y="110047"/>
            <a:ext cx="10264655" cy="1141979"/>
          </a:xfrm>
          <a:prstGeom prst="rect">
            <a:avLst/>
          </a:prstGeom>
          <a:noFill/>
        </p:spPr>
        <p:txBody>
          <a:bodyPr wrap="square">
            <a:spAutoFit/>
          </a:bodyPr>
          <a:lstStyle/>
          <a:p>
            <a:pPr algn="just">
              <a:lnSpc>
                <a:spcPct val="107000"/>
              </a:lnSpc>
              <a:spcAft>
                <a:spcPts val="8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Cohort Investigation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126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A7742A-DB23-4B7E-B2C6-5DCF2FC3C7B9}"/>
              </a:ext>
            </a:extLst>
          </p:cNvPr>
          <p:cNvSpPr>
            <a:spLocks noGrp="1"/>
          </p:cNvSpPr>
          <p:nvPr>
            <p:ph type="title"/>
          </p:nvPr>
        </p:nvSpPr>
        <p:spPr>
          <a:xfrm>
            <a:off x="109430" y="157952"/>
            <a:ext cx="10515600" cy="1325563"/>
          </a:xfrm>
        </p:spPr>
        <p:txBody>
          <a:bodyPr>
            <a:normAutofit/>
          </a:bodyPr>
          <a:lstStyle/>
          <a:p>
            <a:r>
              <a:rPr lang="en-GB" sz="3200" b="1" dirty="0"/>
              <a:t>Validate/generate new CVR </a:t>
            </a:r>
            <a:br>
              <a:rPr lang="en-GB" sz="3200" b="1" dirty="0"/>
            </a:br>
            <a:r>
              <a:rPr lang="en-GB" sz="3200" b="1" dirty="0"/>
              <a:t>stratification tools in JSLE</a:t>
            </a:r>
          </a:p>
        </p:txBody>
      </p:sp>
      <p:pic>
        <p:nvPicPr>
          <p:cNvPr id="7" name="Picture 6">
            <a:extLst>
              <a:ext uri="{FF2B5EF4-FFF2-40B4-BE49-F238E27FC236}">
                <a16:creationId xmlns:a16="http://schemas.microsoft.com/office/drawing/2014/main" id="{1FDB1096-DC30-44AE-832E-D98248703C89}"/>
              </a:ext>
            </a:extLst>
          </p:cNvPr>
          <p:cNvPicPr>
            <a:picLocks noChangeAspect="1"/>
          </p:cNvPicPr>
          <p:nvPr/>
        </p:nvPicPr>
        <p:blipFill rotWithShape="1">
          <a:blip r:embed="rId2"/>
          <a:srcRect l="50624" t="17744" r="24514" b="5324"/>
          <a:stretch/>
        </p:blipFill>
        <p:spPr>
          <a:xfrm>
            <a:off x="6983608" y="820734"/>
            <a:ext cx="2655405" cy="5477789"/>
          </a:xfrm>
          <a:prstGeom prst="rect">
            <a:avLst/>
          </a:prstGeom>
        </p:spPr>
      </p:pic>
      <p:pic>
        <p:nvPicPr>
          <p:cNvPr id="9" name="Picture 8">
            <a:extLst>
              <a:ext uri="{FF2B5EF4-FFF2-40B4-BE49-F238E27FC236}">
                <a16:creationId xmlns:a16="http://schemas.microsoft.com/office/drawing/2014/main" id="{3D760DD0-2DC2-4955-828A-BD5838472196}"/>
              </a:ext>
            </a:extLst>
          </p:cNvPr>
          <p:cNvPicPr>
            <a:picLocks noChangeAspect="1"/>
          </p:cNvPicPr>
          <p:nvPr/>
        </p:nvPicPr>
        <p:blipFill rotWithShape="1">
          <a:blip r:embed="rId3"/>
          <a:srcRect l="14533" t="20350" r="20637" b="43058"/>
          <a:stretch/>
        </p:blipFill>
        <p:spPr>
          <a:xfrm>
            <a:off x="109430" y="2304906"/>
            <a:ext cx="6668933" cy="2509444"/>
          </a:xfrm>
          <a:prstGeom prst="rect">
            <a:avLst/>
          </a:prstGeom>
        </p:spPr>
      </p:pic>
    </p:spTree>
    <p:extLst>
      <p:ext uri="{BB962C8B-B14F-4D97-AF65-F5344CB8AC3E}">
        <p14:creationId xmlns:p14="http://schemas.microsoft.com/office/powerpoint/2010/main" val="519228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3918</TotalTime>
  <Words>670</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                 Investigating cardiovascular risk in an ethnically diverse JSLE cohort</vt:lpstr>
      <vt:lpstr>Background</vt:lpstr>
      <vt:lpstr>PowerPoint Presentation</vt:lpstr>
      <vt:lpstr>PowerPoint Presentation</vt:lpstr>
      <vt:lpstr>Potential relevance</vt:lpstr>
      <vt:lpstr>Collaborators:</vt:lpstr>
      <vt:lpstr>  Objectives: </vt:lpstr>
      <vt:lpstr>PowerPoint Presentation</vt:lpstr>
      <vt:lpstr>Validate/generate new CVR  stratification tools in JSLE</vt:lpstr>
      <vt:lpstr>For discussion to establish what is feasible to start with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Ciurtin, Coziana</dc:creator>
  <cp:lastModifiedBy>Ciurtin, Coziana</cp:lastModifiedBy>
  <cp:revision>13</cp:revision>
  <dcterms:created xsi:type="dcterms:W3CDTF">2021-09-16T22:17:00Z</dcterms:created>
  <dcterms:modified xsi:type="dcterms:W3CDTF">2021-09-19T15:35:24Z</dcterms:modified>
</cp:coreProperties>
</file>