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70" r:id="rId4"/>
    <p:sldId id="272" r:id="rId5"/>
    <p:sldId id="271" r:id="rId6"/>
    <p:sldId id="278" r:id="rId7"/>
    <p:sldId id="283" r:id="rId8"/>
    <p:sldId id="279" r:id="rId9"/>
    <p:sldId id="282" r:id="rId10"/>
    <p:sldId id="284" r:id="rId11"/>
    <p:sldId id="269" r:id="rId12"/>
    <p:sldId id="274" r:id="rId13"/>
    <p:sldId id="281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2" autoAdjust="0"/>
    <p:restoredTop sz="96208"/>
  </p:normalViewPr>
  <p:slideViewPr>
    <p:cSldViewPr snapToGrid="0" snapToObjects="1">
      <p:cViewPr varScale="1">
        <p:scale>
          <a:sx n="86" d="100"/>
          <a:sy n="86" d="100"/>
        </p:scale>
        <p:origin x="523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2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0" marR="0" indent="-225420" algn="l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45" indent="-222245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0" marR="0" indent="-225420" algn="l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45" indent="-222245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0" indent="-171446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0" indent="-169858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0" indent="-169858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0" indent="-169858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0" indent="-169858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0" indent="-169858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0" indent="-169858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9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3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0" indent="-169858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2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1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0" indent="-169858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9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9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0" indent="-169858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0" marR="0" indent="-180970" algn="l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2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0" indent="-169858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0" indent="-169858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9" y="4017600"/>
            <a:ext cx="3420000" cy="2304000"/>
          </a:xfrm>
        </p:spPr>
        <p:txBody>
          <a:bodyPr/>
          <a:lstStyle>
            <a:lvl1pPr marL="180970" indent="-169858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5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3" y="2414432"/>
            <a:ext cx="2557323" cy="2623913"/>
          </a:xfrm>
        </p:spPr>
        <p:txBody>
          <a:bodyPr/>
          <a:lstStyle>
            <a:lvl1pPr marL="180970" indent="-169858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5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3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0" indent="-169858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0" indent="-169858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4B3D-87EA-4B45-B4AE-37C34C8B3BF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4646-0CFC-4F8E-B624-B9F493A679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110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2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40001"/>
            <a:ext cx="6840000" cy="651777"/>
          </a:xfr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4B3D-87EA-4B45-B4AE-37C34C8B3BF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4646-0CFC-4F8E-B624-B9F493A679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102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1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37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7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2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2"/>
            <a:ext cx="12192000" cy="16792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1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37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7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2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81"/>
            <a:ext cx="12192000" cy="37354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1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37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7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9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0" indent="-215895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0" marR="0" indent="-180970" algn="l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44" marR="0" lvl="0" indent="-285744" algn="l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" y="1008000"/>
            <a:ext cx="10080000" cy="2880000"/>
          </a:xfrm>
          <a:solidFill>
            <a:schemeClr val="tx2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9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0" marR="0" indent="-225420" algn="l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45" indent="-222245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5073" cy="545593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1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1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7/5/2021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2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45" marR="0" indent="-211133" algn="l" defTabSz="914377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45" indent="-211133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45" indent="-211133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377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0" marR="0" indent="-180970" algn="l" defTabSz="914377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dirty="0"/>
              <a:t>Department of physics and astronomy</a:t>
            </a:r>
          </a:p>
        </p:txBody>
      </p:sp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>
          <a:xfrm>
            <a:off x="0" y="2168230"/>
            <a:ext cx="7560000" cy="1451270"/>
          </a:xfrm>
        </p:spPr>
        <p:txBody>
          <a:bodyPr/>
          <a:lstStyle/>
          <a:p>
            <a:r>
              <a:rPr lang="en-GB" dirty="0"/>
              <a:t>The compressibility of the Jovian magnetosphere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A9674B8-0ECA-48A0-9C5F-70F7E8D4FFF3}"/>
              </a:ext>
            </a:extLst>
          </p:cNvPr>
          <p:cNvSpPr txBox="1">
            <a:spLocks/>
          </p:cNvSpPr>
          <p:nvPr/>
        </p:nvSpPr>
        <p:spPr>
          <a:xfrm>
            <a:off x="360000" y="6255714"/>
            <a:ext cx="11527200" cy="484573"/>
          </a:xfrm>
          <a:prstGeom prst="rect">
            <a:avLst/>
          </a:prstGeom>
        </p:spPr>
        <p:txBody>
          <a:bodyPr>
            <a:noAutofit/>
          </a:bodyPr>
          <a:lstStyle>
            <a:lvl1pPr marL="222250" marR="0" indent="-211138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111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 algn="ctr">
              <a:buNone/>
            </a:pPr>
            <a:r>
              <a:rPr lang="en-US" sz="1600" dirty="0"/>
              <a:t>15</a:t>
            </a:r>
            <a:r>
              <a:rPr lang="en-US" sz="1600" baseline="30000" dirty="0"/>
              <a:t>th</a:t>
            </a:r>
            <a:r>
              <a:rPr lang="en-US" sz="1600" dirty="0"/>
              <a:t> HELAS Conference, 5-8/07/2021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9E091-96F1-409F-8340-FAB674102F06}"/>
              </a:ext>
            </a:extLst>
          </p:cNvPr>
          <p:cNvSpPr txBox="1"/>
          <p:nvPr/>
        </p:nvSpPr>
        <p:spPr>
          <a:xfrm>
            <a:off x="360000" y="4185701"/>
            <a:ext cx="58693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Dimitrios Millas (UCL)</a:t>
            </a:r>
            <a:endParaRPr lang="el-GR" sz="2000" b="1" i="1" dirty="0"/>
          </a:p>
          <a:p>
            <a:endParaRPr lang="en-GB" dirty="0"/>
          </a:p>
          <a:p>
            <a:r>
              <a:rPr lang="en-GB" sz="1500" dirty="0"/>
              <a:t>N. </a:t>
            </a:r>
            <a:r>
              <a:rPr lang="en-GB" sz="1500" dirty="0" err="1"/>
              <a:t>Achilleos</a:t>
            </a:r>
            <a:r>
              <a:rPr lang="en-GB" sz="1500" dirty="0"/>
              <a:t> (UCL), P. </a:t>
            </a:r>
            <a:r>
              <a:rPr lang="en-GB" sz="1500" dirty="0" err="1"/>
              <a:t>Guio</a:t>
            </a:r>
            <a:r>
              <a:rPr lang="en-GB" sz="1500" dirty="0"/>
              <a:t> (UCL / Arctic University of Norway), </a:t>
            </a:r>
            <a:br>
              <a:rPr lang="en-GB" sz="1500" dirty="0"/>
            </a:br>
            <a:r>
              <a:rPr lang="en-GB" sz="1500" dirty="0"/>
              <a:t>C. S. </a:t>
            </a:r>
            <a:r>
              <a:rPr lang="en-GB" sz="1500" dirty="0" err="1"/>
              <a:t>Arridge</a:t>
            </a:r>
            <a:r>
              <a:rPr lang="en-GB" sz="1500" dirty="0"/>
              <a:t> (Lancaster University)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0395C3-D5DD-4149-A782-FB7F47B9E96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l="2160" t="3848" r="5879"/>
          <a:stretch/>
        </p:blipFill>
        <p:spPr>
          <a:xfrm>
            <a:off x="6522811" y="1686756"/>
            <a:ext cx="5564698" cy="4438836"/>
          </a:xfrm>
          <a:prstGeom prst="rect">
            <a:avLst/>
          </a:prstGeom>
        </p:spPr>
      </p:pic>
      <p:pic>
        <p:nvPicPr>
          <p:cNvPr id="10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11EF0C5A-245E-47E1-9BD9-D40EF65B8C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3670" t="6205" r="7536"/>
          <a:stretch/>
        </p:blipFill>
        <p:spPr>
          <a:xfrm>
            <a:off x="404336" y="1686756"/>
            <a:ext cx="5437171" cy="4333043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4E5F1B-41F6-4C93-950E-82AA72D1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8" y="642155"/>
            <a:ext cx="10298096" cy="838200"/>
          </a:xfrm>
        </p:spPr>
        <p:txBody>
          <a:bodyPr/>
          <a:lstStyle/>
          <a:p>
            <a:r>
              <a:rPr lang="en-GB" dirty="0"/>
              <a:t>Jupiter &amp; Saturn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3FD6B7-E259-4CC2-9E77-DCBCF734601B}"/>
              </a:ext>
            </a:extLst>
          </p:cNvPr>
          <p:cNvSpPr txBox="1"/>
          <p:nvPr/>
        </p:nvSpPr>
        <p:spPr>
          <a:xfrm>
            <a:off x="8256233" y="6125592"/>
            <a:ext cx="26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Kronian</a:t>
            </a:r>
            <a:r>
              <a:rPr lang="en-US" i="1" dirty="0"/>
              <a:t> magnetosphere</a:t>
            </a:r>
          </a:p>
          <a:p>
            <a:pPr algn="ctr"/>
            <a:r>
              <a:rPr lang="en-US" i="1" dirty="0" err="1"/>
              <a:t>Sorba</a:t>
            </a:r>
            <a:r>
              <a:rPr lang="en-US" i="1" dirty="0"/>
              <a:t> et al. 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1C03B4-77C4-4072-B724-A7B13F6F1B38}"/>
              </a:ext>
            </a:extLst>
          </p:cNvPr>
          <p:cNvSpPr txBox="1"/>
          <p:nvPr/>
        </p:nvSpPr>
        <p:spPr>
          <a:xfrm>
            <a:off x="2147260" y="6019799"/>
            <a:ext cx="26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Jovian magnetosphere</a:t>
            </a:r>
          </a:p>
          <a:p>
            <a:pPr algn="ctr"/>
            <a:r>
              <a:rPr lang="en-US" i="1" dirty="0"/>
              <a:t>(this study)</a:t>
            </a:r>
          </a:p>
        </p:txBody>
      </p:sp>
    </p:spTree>
    <p:extLst>
      <p:ext uri="{BB962C8B-B14F-4D97-AF65-F5344CB8AC3E}">
        <p14:creationId xmlns:p14="http://schemas.microsoft.com/office/powerpoint/2010/main" val="188517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DD33-19AA-4711-9B79-52C3F925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1" y="651030"/>
            <a:ext cx="8594103" cy="838200"/>
          </a:xfrm>
        </p:spPr>
        <p:txBody>
          <a:bodyPr/>
          <a:lstStyle/>
          <a:p>
            <a:r>
              <a:rPr lang="en-GB" dirty="0"/>
              <a:t>Conclusions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A3F13-6D06-47C6-BFF8-40762FF069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7351" y="1828800"/>
            <a:ext cx="11674136" cy="4580878"/>
          </a:xfrm>
        </p:spPr>
        <p:txBody>
          <a:bodyPr>
            <a:noAutofit/>
          </a:bodyPr>
          <a:lstStyle/>
          <a:p>
            <a:pPr algn="l"/>
            <a:r>
              <a:rPr lang="en-US" sz="2600" dirty="0"/>
              <a:t>Studying the compressibility of the Jovian magnetosphere</a:t>
            </a:r>
          </a:p>
          <a:p>
            <a:pPr marL="540000" lvl="1">
              <a:spcBef>
                <a:spcPts val="500"/>
              </a:spcBef>
            </a:pPr>
            <a:r>
              <a:rPr lang="en-US" sz="2200" dirty="0"/>
              <a:t>Ensemble of models with different </a:t>
            </a:r>
            <a:r>
              <a:rPr lang="en-US" sz="2200" dirty="0" err="1"/>
              <a:t>R</a:t>
            </a:r>
            <a:r>
              <a:rPr lang="en-US" sz="2200" baseline="-25000" dirty="0" err="1"/>
              <a:t>mp</a:t>
            </a:r>
            <a:r>
              <a:rPr lang="en-US" sz="2200" dirty="0"/>
              <a:t>, </a:t>
            </a:r>
            <a:r>
              <a:rPr lang="en-US" sz="2200" dirty="0" err="1"/>
              <a:t>K</a:t>
            </a:r>
            <a:r>
              <a:rPr lang="en-US" sz="2200" baseline="-25000" dirty="0" err="1"/>
              <a:t>h</a:t>
            </a:r>
            <a:endParaRPr lang="en-US" sz="2200" baseline="-25000" dirty="0"/>
          </a:p>
          <a:p>
            <a:pPr marL="540000" lvl="1">
              <a:spcBef>
                <a:spcPts val="500"/>
              </a:spcBef>
            </a:pPr>
            <a:endParaRPr lang="en-US" sz="2000" dirty="0"/>
          </a:p>
          <a:p>
            <a:pPr lvl="1"/>
            <a:r>
              <a:rPr lang="en-US" sz="2600" dirty="0"/>
              <a:t>Compressibility index values typical for the system</a:t>
            </a:r>
            <a:r>
              <a:rPr lang="el-GR" sz="2600" dirty="0"/>
              <a:t> (γ ~ 4)</a:t>
            </a:r>
          </a:p>
          <a:p>
            <a:pPr marL="540000" lvl="2"/>
            <a:r>
              <a:rPr lang="en-US" sz="2200" dirty="0"/>
              <a:t>Linear analysis sufficient for “moderate” states</a:t>
            </a:r>
          </a:p>
          <a:p>
            <a:pPr lvl="1"/>
            <a:endParaRPr lang="en-US" sz="2000" dirty="0"/>
          </a:p>
          <a:p>
            <a:pPr lvl="1"/>
            <a:r>
              <a:rPr lang="en-US" sz="2600" dirty="0"/>
              <a:t>Effects of system size important, higher order analysis necessary</a:t>
            </a:r>
            <a:endParaRPr lang="el-GR" sz="2600" dirty="0"/>
          </a:p>
          <a:p>
            <a:pPr marL="540000" lvl="2"/>
            <a:r>
              <a:rPr lang="en-GB" sz="2200" dirty="0"/>
              <a:t>Scaling with </a:t>
            </a:r>
            <a:r>
              <a:rPr lang="en-US" sz="2200" dirty="0"/>
              <a:t>“effective values”</a:t>
            </a:r>
          </a:p>
          <a:p>
            <a:pPr marL="540000" lvl="2"/>
            <a:r>
              <a:rPr lang="en-US" sz="2200" dirty="0"/>
              <a:t>Expanded magnetosphere </a:t>
            </a:r>
            <a:r>
              <a:rPr lang="en-US" sz="2200" dirty="0">
                <a:sym typeface="Wingdings" panose="05000000000000000000" pitchFamily="2" charset="2"/>
              </a:rPr>
              <a:t> more “easily” compressed (</a:t>
            </a:r>
            <a:r>
              <a:rPr lang="el-GR" sz="2200" dirty="0">
                <a:sym typeface="Wingdings" panose="05000000000000000000" pitchFamily="2" charset="2"/>
              </a:rPr>
              <a:t>γ </a:t>
            </a:r>
            <a:r>
              <a:rPr lang="en-GB" sz="2200" dirty="0">
                <a:sym typeface="Wingdings" panose="05000000000000000000" pitchFamily="2" charset="2"/>
              </a:rPr>
              <a:t>decreases)</a:t>
            </a:r>
            <a:endParaRPr lang="en-US" sz="2200" dirty="0"/>
          </a:p>
          <a:p>
            <a:pPr lvl="1"/>
            <a:endParaRPr lang="en-US" sz="2000" dirty="0"/>
          </a:p>
          <a:p>
            <a:pPr lvl="1"/>
            <a:r>
              <a:rPr lang="en-US" sz="2600" dirty="0"/>
              <a:t>Dependence on </a:t>
            </a:r>
            <a:r>
              <a:rPr lang="en-US" sz="2600" dirty="0" err="1"/>
              <a:t>K</a:t>
            </a:r>
            <a:r>
              <a:rPr lang="en-US" sz="2600" baseline="-25000" dirty="0" err="1"/>
              <a:t>h</a:t>
            </a:r>
            <a:endParaRPr lang="en-US" sz="2600" baseline="-25000" dirty="0"/>
          </a:p>
          <a:p>
            <a:pPr marL="540000" lvl="1">
              <a:spcBef>
                <a:spcPts val="500"/>
              </a:spcBef>
            </a:pPr>
            <a:r>
              <a:rPr lang="en-US" sz="2200" dirty="0"/>
              <a:t>“Similar” with studies of the </a:t>
            </a:r>
            <a:r>
              <a:rPr lang="en-US" sz="2200" dirty="0" err="1"/>
              <a:t>Kronian</a:t>
            </a:r>
            <a:r>
              <a:rPr lang="en-US" sz="2200" dirty="0"/>
              <a:t> magnetosphere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687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9F9F-1370-4CB7-9613-16BB1DFA4A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7651" y="1312647"/>
            <a:ext cx="5067300" cy="51816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sz="3800" dirty="0"/>
              <a:t>Hill’s equation only applicable to a dipolar field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4400" dirty="0"/>
              <a:t>The Pontius’ (modified Hill) equation for the corotation lag  </a:t>
            </a:r>
            <a:r>
              <a:rPr lang="en-GB" sz="4400" i="1" dirty="0"/>
              <a:t>f = 1 – </a:t>
            </a:r>
            <a:r>
              <a:rPr lang="el-GR" sz="4400" i="1" dirty="0"/>
              <a:t>ω/ω</a:t>
            </a:r>
            <a:r>
              <a:rPr lang="en-GB" sz="4400" i="1" baseline="-25000" dirty="0"/>
              <a:t>J </a:t>
            </a:r>
            <a:r>
              <a:rPr lang="en-GB" sz="4400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4400" dirty="0"/>
              <a:t>Include “deviation” from dipole in </a:t>
            </a:r>
            <a:r>
              <a:rPr lang="el-GR" sz="4400" b="1" dirty="0"/>
              <a:t>μ</a:t>
            </a:r>
            <a:r>
              <a:rPr lang="el-GR" sz="4400" b="1" baseline="-25000" dirty="0"/>
              <a:t>Β</a:t>
            </a:r>
            <a:r>
              <a:rPr lang="el-GR" sz="4400" dirty="0"/>
              <a:t> </a:t>
            </a:r>
            <a:endParaRPr lang="en-US" sz="4400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r>
              <a:rPr lang="en-GB" sz="4400" dirty="0"/>
              <a:t>cos</a:t>
            </a:r>
            <a:r>
              <a:rPr lang="el-GR" sz="4400" dirty="0"/>
              <a:t>θ</a:t>
            </a:r>
            <a:r>
              <a:rPr lang="en-GB" sz="4400" dirty="0"/>
              <a:t>(r): mapping function (field line from equator to ionosphere)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4F7B8-EFCD-4531-8368-299ABE1A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40" y="3175190"/>
            <a:ext cx="3758320" cy="728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B7137-BC46-4BFA-BB7B-600964141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1" y="4780152"/>
            <a:ext cx="2247899" cy="7652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447C669-7E95-4C04-BD07-9F049907A7B9}"/>
              </a:ext>
            </a:extLst>
          </p:cNvPr>
          <p:cNvSpPr txBox="1">
            <a:spLocks/>
          </p:cNvSpPr>
          <p:nvPr/>
        </p:nvSpPr>
        <p:spPr>
          <a:xfrm>
            <a:off x="114301" y="567893"/>
            <a:ext cx="10308606" cy="744753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tx1"/>
                </a:solidFill>
              </a:rPr>
              <a:t>Updating the angular velocity </a:t>
            </a:r>
            <a:r>
              <a:rPr lang="el-GR" sz="4400" b="1" dirty="0">
                <a:solidFill>
                  <a:schemeClr val="tx1"/>
                </a:solidFill>
              </a:rPr>
              <a:t>ω(</a:t>
            </a:r>
            <a:r>
              <a:rPr lang="en-GB" sz="4400" b="1" dirty="0">
                <a:solidFill>
                  <a:schemeClr val="tx1"/>
                </a:solidFill>
              </a:rPr>
              <a:t>L)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1C27F009-10D9-444B-81CA-BE2DA5C289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/>
        </p:blipFill>
        <p:spPr bwMode="auto">
          <a:xfrm>
            <a:off x="5314952" y="1779371"/>
            <a:ext cx="6693338" cy="451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4574D9-94AA-4583-8A86-0C777B0261E9}"/>
              </a:ext>
            </a:extLst>
          </p:cNvPr>
          <p:cNvSpPr txBox="1"/>
          <p:nvPr/>
        </p:nvSpPr>
        <p:spPr>
          <a:xfrm>
            <a:off x="8839199" y="4011744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“Relaxed”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DF8EF-90CB-4BB7-820C-E3B175F54F3B}"/>
              </a:ext>
            </a:extLst>
          </p:cNvPr>
          <p:cNvSpPr txBox="1"/>
          <p:nvPr/>
        </p:nvSpPr>
        <p:spPr>
          <a:xfrm>
            <a:off x="7602520" y="4978086"/>
            <a:ext cx="12366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426AC"/>
                </a:solidFill>
              </a:rPr>
              <a:t>“Dipole”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1A6D1C-E4F8-4D2E-8D3D-E1F933FB866B}"/>
              </a:ext>
            </a:extLst>
          </p:cNvPr>
          <p:cNvCxnSpPr>
            <a:cxnSpLocks/>
          </p:cNvCxnSpPr>
          <p:nvPr/>
        </p:nvCxnSpPr>
        <p:spPr>
          <a:xfrm flipV="1">
            <a:off x="8287533" y="5239369"/>
            <a:ext cx="771526" cy="153232"/>
          </a:xfrm>
          <a:prstGeom prst="straightConnector1">
            <a:avLst/>
          </a:prstGeom>
          <a:ln w="19050">
            <a:solidFill>
              <a:srgbClr val="1426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6020D7-1B90-4D89-95DA-C5A0DACA9FE0}"/>
              </a:ext>
            </a:extLst>
          </p:cNvPr>
          <p:cNvCxnSpPr>
            <a:cxnSpLocks/>
          </p:cNvCxnSpPr>
          <p:nvPr/>
        </p:nvCxnSpPr>
        <p:spPr>
          <a:xfrm flipH="1">
            <a:off x="9297105" y="4295447"/>
            <a:ext cx="445117" cy="5524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A88BC5-EAAF-4BC5-A30B-3814C1B673F4}"/>
              </a:ext>
            </a:extLst>
          </p:cNvPr>
          <p:cNvCxnSpPr>
            <a:cxnSpLocks/>
          </p:cNvCxnSpPr>
          <p:nvPr/>
        </p:nvCxnSpPr>
        <p:spPr>
          <a:xfrm flipV="1">
            <a:off x="6429375" y="2743200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BB5540-462A-420D-AD43-CF6726FB4269}"/>
              </a:ext>
            </a:extLst>
          </p:cNvPr>
          <p:cNvSpPr txBox="1"/>
          <p:nvPr/>
        </p:nvSpPr>
        <p:spPr>
          <a:xfrm>
            <a:off x="6096000" y="3449569"/>
            <a:ext cx="12953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corotation</a:t>
            </a:r>
          </a:p>
        </p:txBody>
      </p:sp>
    </p:spTree>
    <p:extLst>
      <p:ext uri="{BB962C8B-B14F-4D97-AF65-F5344CB8AC3E}">
        <p14:creationId xmlns:p14="http://schemas.microsoft.com/office/powerpoint/2010/main" val="123302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52CF7EBC-C7B6-434B-9923-5E92F166B6D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/>
        </p:blipFill>
        <p:spPr>
          <a:xfrm>
            <a:off x="1982771" y="457200"/>
            <a:ext cx="7886700" cy="5257800"/>
          </a:xfr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804D87-1668-47B0-9192-E9BD76A5DE55}"/>
              </a:ext>
            </a:extLst>
          </p:cNvPr>
          <p:cNvCxnSpPr/>
          <p:nvPr/>
        </p:nvCxnSpPr>
        <p:spPr>
          <a:xfrm flipV="1">
            <a:off x="5867400" y="4419600"/>
            <a:ext cx="609600" cy="457200"/>
          </a:xfrm>
          <a:prstGeom prst="straightConnector1">
            <a:avLst/>
          </a:prstGeom>
          <a:ln w="19050">
            <a:solidFill>
              <a:srgbClr val="1426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649CC6-E32B-47EA-BE43-BC0EFE6C7D99}"/>
              </a:ext>
            </a:extLst>
          </p:cNvPr>
          <p:cNvCxnSpPr>
            <a:cxnSpLocks/>
          </p:cNvCxnSpPr>
          <p:nvPr/>
        </p:nvCxnSpPr>
        <p:spPr>
          <a:xfrm flipH="1">
            <a:off x="6858000" y="3352800"/>
            <a:ext cx="5334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FC735D-4914-422B-96A9-567CF2B106DC}"/>
              </a:ext>
            </a:extLst>
          </p:cNvPr>
          <p:cNvSpPr txBox="1"/>
          <p:nvPr/>
        </p:nvSpPr>
        <p:spPr>
          <a:xfrm>
            <a:off x="4859321" y="4594782"/>
            <a:ext cx="106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426AC"/>
                </a:solidFill>
              </a:rPr>
              <a:t>“Dipole”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B313CA-1C00-48EA-9562-F41313C19D29}"/>
              </a:ext>
            </a:extLst>
          </p:cNvPr>
          <p:cNvSpPr txBox="1"/>
          <p:nvPr/>
        </p:nvSpPr>
        <p:spPr>
          <a:xfrm>
            <a:off x="6705600" y="297180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“Relaxed”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9B14CE-7842-42DF-8E9B-92F6140BD3AB}"/>
              </a:ext>
            </a:extLst>
          </p:cNvPr>
          <p:cNvCxnSpPr>
            <a:cxnSpLocks/>
          </p:cNvCxnSpPr>
          <p:nvPr/>
        </p:nvCxnSpPr>
        <p:spPr>
          <a:xfrm flipV="1">
            <a:off x="3276600" y="990600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A4D94-45CB-4710-9E63-4B2279895682}"/>
              </a:ext>
            </a:extLst>
          </p:cNvPr>
          <p:cNvSpPr txBox="1"/>
          <p:nvPr/>
        </p:nvSpPr>
        <p:spPr>
          <a:xfrm>
            <a:off x="2895605" y="1676405"/>
            <a:ext cx="12953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corotation</a:t>
            </a:r>
          </a:p>
        </p:txBody>
      </p:sp>
    </p:spTree>
    <p:extLst>
      <p:ext uri="{BB962C8B-B14F-4D97-AF65-F5344CB8AC3E}">
        <p14:creationId xmlns:p14="http://schemas.microsoft.com/office/powerpoint/2010/main" val="321957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DD33-19AA-4711-9B79-52C3F925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90" y="700797"/>
            <a:ext cx="9534615" cy="838200"/>
          </a:xfrm>
        </p:spPr>
        <p:txBody>
          <a:bodyPr/>
          <a:lstStyle/>
          <a:p>
            <a:r>
              <a:rPr lang="en-GB" dirty="0"/>
              <a:t>Constructing the magnetosphere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9F9F-1370-4CB7-9613-16BB1DFA4A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4189" y="1864312"/>
            <a:ext cx="6951213" cy="4734376"/>
          </a:xfrm>
        </p:spPr>
        <p:txBody>
          <a:bodyPr>
            <a:noAutofit/>
          </a:bodyPr>
          <a:lstStyle/>
          <a:p>
            <a:r>
              <a:rPr lang="en-US" sz="2600" dirty="0"/>
              <a:t>Magnetic dipole</a:t>
            </a:r>
            <a:endParaRPr lang="el-GR" sz="2600" dirty="0"/>
          </a:p>
          <a:p>
            <a:pPr marL="540000" lvl="2"/>
            <a:r>
              <a:rPr lang="en-US" sz="2000" dirty="0">
                <a:sym typeface="Wingdings" panose="05000000000000000000" pitchFamily="2" charset="2"/>
              </a:rPr>
              <a:t>Works well for Earth</a:t>
            </a:r>
            <a:endParaRPr lang="en-GB" sz="2000" dirty="0">
              <a:sym typeface="Wingdings" panose="05000000000000000000" pitchFamily="2" charset="2"/>
            </a:endParaRPr>
          </a:p>
          <a:p>
            <a:pPr marL="540000" lvl="2"/>
            <a:r>
              <a:rPr lang="en-GB" sz="2000" i="1" dirty="0">
                <a:sym typeface="Wingdings" panose="05000000000000000000" pitchFamily="2" charset="2"/>
              </a:rPr>
              <a:t>Not</a:t>
            </a:r>
            <a:r>
              <a:rPr lang="en-US" sz="2000" i="1" dirty="0">
                <a:sym typeface="Wingdings" panose="05000000000000000000" pitchFamily="2" charset="2"/>
              </a:rPr>
              <a:t> appropriate </a:t>
            </a:r>
            <a:r>
              <a:rPr lang="en-US" sz="2000" dirty="0">
                <a:sym typeface="Wingdings" panose="05000000000000000000" pitchFamily="2" charset="2"/>
              </a:rPr>
              <a:t>for giant planets</a:t>
            </a:r>
          </a:p>
          <a:p>
            <a:pPr marL="540000" lvl="2"/>
            <a:r>
              <a:rPr lang="en-US" sz="2000" dirty="0">
                <a:sym typeface="Wingdings" panose="05000000000000000000" pitchFamily="2" charset="2"/>
              </a:rPr>
              <a:t>Additional plasma sources (e.g. Io)</a:t>
            </a:r>
          </a:p>
          <a:p>
            <a:pPr marL="540000" lvl="2"/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2600" dirty="0"/>
              <a:t>A more realistic picture</a:t>
            </a:r>
          </a:p>
          <a:p>
            <a:pPr marL="540000" lvl="1">
              <a:spcBef>
                <a:spcPts val="500"/>
              </a:spcBef>
            </a:pPr>
            <a:r>
              <a:rPr lang="en-US" sz="2000" dirty="0"/>
              <a:t>Observations: significant deviation from the dipole case</a:t>
            </a:r>
          </a:p>
          <a:p>
            <a:pPr marL="540000" lvl="1">
              <a:spcBef>
                <a:spcPts val="500"/>
              </a:spcBef>
            </a:pPr>
            <a:r>
              <a:rPr lang="en-GB" sz="2000" dirty="0"/>
              <a:t>Strong </a:t>
            </a:r>
            <a:r>
              <a:rPr lang="en-US" sz="2000" dirty="0"/>
              <a:t>J</a:t>
            </a:r>
            <a:r>
              <a:rPr lang="el-GR" sz="2000" baseline="-25000" dirty="0"/>
              <a:t>φ</a:t>
            </a:r>
            <a:r>
              <a:rPr lang="en-GB" sz="2000" dirty="0"/>
              <a:t> leading to stretched lines radially outward</a:t>
            </a:r>
            <a:endParaRPr lang="en-US" sz="2000" dirty="0"/>
          </a:p>
          <a:p>
            <a:pPr marL="540000" lvl="1">
              <a:spcBef>
                <a:spcPts val="500"/>
              </a:spcBef>
            </a:pPr>
            <a:r>
              <a:rPr lang="en-US" sz="2000" b="1" i="1" dirty="0" err="1"/>
              <a:t>Magnetodisc</a:t>
            </a:r>
            <a:r>
              <a:rPr lang="en-US" sz="2000" b="1" i="1" dirty="0"/>
              <a:t> structure</a:t>
            </a:r>
            <a:endParaRPr lang="en-US" sz="2000" dirty="0"/>
          </a:p>
          <a:p>
            <a:pPr lvl="1"/>
            <a:endParaRPr lang="en-US" sz="1600" b="1" i="1" dirty="0"/>
          </a:p>
          <a:p>
            <a:r>
              <a:rPr lang="en-US" sz="2600" dirty="0"/>
              <a:t>Model proposed by Caudal (1986)</a:t>
            </a:r>
          </a:p>
          <a:p>
            <a:pPr marL="540000" lvl="2"/>
            <a:r>
              <a:rPr lang="en-US" sz="2000" dirty="0"/>
              <a:t>Implementation &amp; application (</a:t>
            </a:r>
            <a:r>
              <a:rPr lang="en-US" sz="2000" dirty="0" err="1"/>
              <a:t>Achilleos</a:t>
            </a:r>
            <a:r>
              <a:rPr lang="en-US" sz="2000" dirty="0"/>
              <a:t> et al. 2010)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679CD-003E-4752-9774-8357A7EA0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98" y="2281561"/>
            <a:ext cx="4838344" cy="3664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CB8A70-ACFC-4822-B316-3F34DB417F4E}"/>
              </a:ext>
            </a:extLst>
          </p:cNvPr>
          <p:cNvSpPr txBox="1"/>
          <p:nvPr/>
        </p:nvSpPr>
        <p:spPr>
          <a:xfrm>
            <a:off x="8367204" y="615720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Bartlett &amp; </a:t>
            </a:r>
            <a:r>
              <a:rPr lang="en-GB" i="1" dirty="0" err="1"/>
              <a:t>Bagenal</a:t>
            </a:r>
            <a:r>
              <a:rPr lang="en-GB" i="1" dirty="0"/>
              <a:t>, 2004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5072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DD33-19AA-4711-9B79-52C3F925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1" y="642152"/>
            <a:ext cx="11194834" cy="838200"/>
          </a:xfrm>
        </p:spPr>
        <p:txBody>
          <a:bodyPr/>
          <a:lstStyle/>
          <a:p>
            <a:r>
              <a:rPr lang="en-GB" dirty="0"/>
              <a:t>Global magnetosphere: </a:t>
            </a:r>
            <a:r>
              <a:rPr lang="en-US" dirty="0" err="1"/>
              <a:t>Caudal’s</a:t>
            </a:r>
            <a:r>
              <a:rPr lang="en-US" dirty="0"/>
              <a:t> scheme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A9F9F-1370-4CB7-9613-16BB1DFA4A8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841" y="1657546"/>
                <a:ext cx="11585359" cy="512425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sz="2600" dirty="0"/>
                  <a:t>Assume an axisymmetric, 2D case (planet to magnetopause</a:t>
                </a:r>
                <a:r>
                  <a:rPr lang="el-GR" sz="2600" dirty="0"/>
                  <a:t>, </a:t>
                </a:r>
                <a:r>
                  <a:rPr lang="en-GB" sz="2600" dirty="0"/>
                  <a:t>spin axis)</a:t>
                </a:r>
              </a:p>
              <a:p>
                <a:endParaRPr lang="en-GB" sz="2500" dirty="0"/>
              </a:p>
              <a:p>
                <a:r>
                  <a:rPr lang="en-GB" sz="2600" dirty="0"/>
                  <a:t>Force balance: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GB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GB" sz="2600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600" dirty="0"/>
                  <a:t>,  centrifugal force</a:t>
                </a:r>
              </a:p>
              <a:p>
                <a:endParaRPr lang="en-GB" sz="2500" dirty="0"/>
              </a:p>
              <a:p>
                <a:r>
                  <a:rPr lang="en-GB" sz="2600" dirty="0"/>
                  <a:t>Express the magnetic field using </a:t>
                </a:r>
                <a:r>
                  <a:rPr lang="en-GB" sz="2600" i="1" dirty="0"/>
                  <a:t>Euler potentials </a:t>
                </a:r>
                <a14:m>
                  <m:oMath xmlns:m="http://schemas.openxmlformats.org/officeDocument/2006/math">
                    <m:r>
                      <a:rPr lang="el-GR" sz="2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l-GR" sz="2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sz="2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GB" sz="2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en-GB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l-GR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GB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1200" dirty="0"/>
              </a:p>
              <a:p>
                <a:r>
                  <a:rPr lang="en-GB" sz="2600" dirty="0"/>
                  <a:t>Include hot plasma population (E</a:t>
                </a:r>
                <a:r>
                  <a:rPr lang="en-GB" sz="2600" baseline="-25000" dirty="0"/>
                  <a:t>th</a:t>
                </a:r>
                <a:r>
                  <a:rPr lang="en-GB" sz="2600" dirty="0"/>
                  <a:t> &gt; </a:t>
                </a:r>
                <a:r>
                  <a:rPr lang="en-GB" sz="2600" dirty="0" err="1"/>
                  <a:t>E</a:t>
                </a:r>
                <a:r>
                  <a:rPr lang="en-GB" sz="2600" baseline="-25000" dirty="0" err="1"/>
                  <a:t>kin,rot</a:t>
                </a:r>
                <a:r>
                  <a:rPr lang="en-GB" sz="2600" dirty="0"/>
                  <a:t>)</a:t>
                </a:r>
              </a:p>
              <a:p>
                <a:pPr marL="0" indent="0">
                  <a:buNone/>
                </a:pPr>
                <a:endParaRPr lang="en-GB" sz="2500" dirty="0"/>
              </a:p>
              <a:p>
                <a:r>
                  <a:rPr lang="en-US" sz="2600" dirty="0"/>
                  <a:t>Constraints from observations (e.g. </a:t>
                </a:r>
                <a:r>
                  <a:rPr lang="el-GR" sz="2600" dirty="0"/>
                  <a:t>ρ, Τ</a:t>
                </a:r>
                <a:r>
                  <a:rPr lang="en-GB" sz="2600" dirty="0"/>
                  <a:t>, composition…)</a:t>
                </a:r>
              </a:p>
              <a:p>
                <a:pPr marL="540000" lvl="2"/>
                <a:r>
                  <a:rPr lang="en-GB" sz="2200" i="1" dirty="0"/>
                  <a:t>Angular velocity </a:t>
                </a:r>
                <a:r>
                  <a:rPr lang="en-US" sz="2200" i="1" dirty="0"/>
                  <a:t>(</a:t>
                </a:r>
                <a:r>
                  <a:rPr lang="el-GR" sz="2200" i="1" dirty="0"/>
                  <a:t>ω) </a:t>
                </a:r>
                <a:r>
                  <a:rPr lang="en-GB" sz="2200" i="1" dirty="0"/>
                  <a:t>profile via Hill’s method   /  Apply updating algorithm using the disc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A9F9F-1370-4CB7-9613-16BB1DFA4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841" y="1657546"/>
                <a:ext cx="11585359" cy="5124255"/>
              </a:xfrm>
              <a:blipFill>
                <a:blip r:embed="rId2"/>
                <a:stretch>
                  <a:fillRect l="-1105" t="-2497" b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26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9F9F-1370-4CB7-9613-16BB1DFA4A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2252" y="1917559"/>
            <a:ext cx="4164460" cy="3315805"/>
          </a:xfrm>
        </p:spPr>
        <p:txBody>
          <a:bodyPr/>
          <a:lstStyle/>
          <a:p>
            <a:r>
              <a:rPr lang="en-GB" sz="2400" dirty="0"/>
              <a:t>Initialize the magnetic field as a dipole</a:t>
            </a:r>
          </a:p>
          <a:p>
            <a:endParaRPr lang="en-GB" sz="2200" dirty="0"/>
          </a:p>
          <a:p>
            <a:r>
              <a:rPr lang="en-GB" sz="2400" dirty="0"/>
              <a:t>Expansion of the potential </a:t>
            </a:r>
            <a:r>
              <a:rPr lang="el-GR" sz="2400" i="1" dirty="0"/>
              <a:t>α</a:t>
            </a:r>
            <a:r>
              <a:rPr lang="el-GR" sz="2400" dirty="0"/>
              <a:t> </a:t>
            </a:r>
            <a:r>
              <a:rPr lang="en-GB" sz="2400" dirty="0"/>
              <a:t>using Jacobi polynomials</a:t>
            </a:r>
            <a:endParaRPr lang="el-GR" sz="2400" dirty="0"/>
          </a:p>
          <a:p>
            <a:pPr marL="540000" lvl="1">
              <a:spcBef>
                <a:spcPts val="500"/>
              </a:spcBef>
            </a:pPr>
            <a:r>
              <a:rPr lang="en-GB" sz="2000" dirty="0"/>
              <a:t>Exploit </a:t>
            </a:r>
            <a:r>
              <a:rPr lang="en-GB" sz="2000" dirty="0" err="1"/>
              <a:t>axisymmetry</a:t>
            </a:r>
            <a:r>
              <a:rPr lang="en-GB" sz="2000" dirty="0"/>
              <a:t> for </a:t>
            </a:r>
            <a:r>
              <a:rPr lang="el-GR" sz="2000" dirty="0"/>
              <a:t>β </a:t>
            </a:r>
          </a:p>
          <a:p>
            <a:pPr lvl="1"/>
            <a:endParaRPr lang="el-GR" sz="100" dirty="0"/>
          </a:p>
          <a:p>
            <a:endParaRPr lang="el-GR" sz="2200" dirty="0"/>
          </a:p>
          <a:p>
            <a:r>
              <a:rPr lang="en-GB" sz="2400" dirty="0"/>
              <a:t>Iterate until the relative error satisfies a condition (&lt;10</a:t>
            </a:r>
            <a:r>
              <a:rPr lang="en-GB" sz="2400" baseline="30000" dirty="0"/>
              <a:t>-2</a:t>
            </a:r>
            <a:r>
              <a:rPr lang="en-GB" sz="2400" dirty="0"/>
              <a:t>)</a:t>
            </a:r>
            <a:endParaRPr lang="el-GR" sz="2400" dirty="0"/>
          </a:p>
          <a:p>
            <a:endParaRPr lang="el-GR" sz="2200" dirty="0"/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6F30D-5517-44BE-BFAD-18C9D7D0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202" y="1802166"/>
            <a:ext cx="3821196" cy="3980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49CB3-CEA7-4525-A114-0CD6EA278A7C}"/>
              </a:ext>
            </a:extLst>
          </p:cNvPr>
          <p:cNvSpPr txBox="1"/>
          <p:nvPr/>
        </p:nvSpPr>
        <p:spPr>
          <a:xfrm>
            <a:off x="6337952" y="5936726"/>
            <a:ext cx="478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Meridional projection of </a:t>
            </a:r>
            <a:r>
              <a:rPr lang="en-GB" i="1" dirty="0" err="1"/>
              <a:t>fieldlines</a:t>
            </a:r>
            <a:r>
              <a:rPr lang="en-GB" i="1" dirty="0"/>
              <a:t> </a:t>
            </a:r>
            <a:endParaRPr lang="el-GR" i="1" dirty="0"/>
          </a:p>
          <a:p>
            <a:pPr algn="ctr"/>
            <a:r>
              <a:rPr lang="en-GB" i="1" dirty="0"/>
              <a:t>(left: Caudal 1986</a:t>
            </a:r>
            <a:r>
              <a:rPr lang="el-GR" i="1" dirty="0"/>
              <a:t> / </a:t>
            </a:r>
            <a:r>
              <a:rPr lang="en-GB" i="1" dirty="0"/>
              <a:t>right: sample solution)</a:t>
            </a:r>
            <a:endParaRPr lang="en-US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864D7B-11F5-487C-9C5E-3A8B80A4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1" y="642152"/>
            <a:ext cx="8594103" cy="838200"/>
          </a:xfrm>
        </p:spPr>
        <p:txBody>
          <a:bodyPr/>
          <a:lstStyle/>
          <a:p>
            <a:r>
              <a:rPr lang="en-US" dirty="0"/>
              <a:t>Iterative process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0DA44DC2-B15A-43C2-812A-77C904FAE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92" y="1802167"/>
            <a:ext cx="3976358" cy="380529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ADCFB7-C74B-4741-A25A-E3A5924A35CF}"/>
              </a:ext>
            </a:extLst>
          </p:cNvPr>
          <p:cNvCxnSpPr>
            <a:cxnSpLocks/>
          </p:cNvCxnSpPr>
          <p:nvPr/>
        </p:nvCxnSpPr>
        <p:spPr>
          <a:xfrm>
            <a:off x="9188204" y="5148586"/>
            <a:ext cx="159798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8FB3B9-700B-484E-9269-4AD2157480EA}"/>
              </a:ext>
            </a:extLst>
          </p:cNvPr>
          <p:cNvCxnSpPr>
            <a:cxnSpLocks/>
          </p:cNvCxnSpPr>
          <p:nvPr/>
        </p:nvCxnSpPr>
        <p:spPr>
          <a:xfrm>
            <a:off x="9679475" y="5148586"/>
            <a:ext cx="708892" cy="443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3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DD33-19AA-4711-9B79-52C3F925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8" y="651033"/>
            <a:ext cx="10298096" cy="838200"/>
          </a:xfrm>
        </p:spPr>
        <p:txBody>
          <a:bodyPr/>
          <a:lstStyle/>
          <a:p>
            <a:r>
              <a:rPr lang="en-GB" dirty="0"/>
              <a:t>Compressibility of the magnetosphere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9F9F-1370-4CB7-9613-16BB1DFA4A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4288" y="1809572"/>
            <a:ext cx="11869444" cy="4539444"/>
          </a:xfrm>
        </p:spPr>
        <p:txBody>
          <a:bodyPr/>
          <a:lstStyle/>
          <a:p>
            <a:r>
              <a:rPr lang="en-GB" sz="2400" dirty="0"/>
              <a:t>The magnetosphere responds to changes in external or internal influences</a:t>
            </a:r>
          </a:p>
          <a:p>
            <a:pPr marL="540000" lvl="1">
              <a:spcBef>
                <a:spcPts val="500"/>
              </a:spcBef>
            </a:pPr>
            <a:r>
              <a:rPr lang="en-GB" sz="2000" dirty="0"/>
              <a:t>Compressibility index</a:t>
            </a:r>
            <a:r>
              <a:rPr lang="el-GR" sz="2000" dirty="0"/>
              <a:t> γ</a:t>
            </a:r>
            <a:r>
              <a:rPr lang="en-GB" sz="2000" dirty="0"/>
              <a:t>: </a:t>
            </a:r>
            <a:r>
              <a:rPr lang="en-US" sz="2000" dirty="0"/>
              <a:t>“</a:t>
            </a:r>
            <a:r>
              <a:rPr lang="en-GB" sz="2000" dirty="0"/>
              <a:t>Measure” of the response</a:t>
            </a:r>
          </a:p>
          <a:p>
            <a:endParaRPr lang="en-GB" sz="2800" dirty="0"/>
          </a:p>
          <a:p>
            <a:r>
              <a:rPr lang="en-GB" sz="2400" dirty="0"/>
              <a:t>External : Solar Wind (SW), Interplanetary magnetic field (IMF)</a:t>
            </a:r>
          </a:p>
          <a:p>
            <a:pPr marL="540000" lvl="1">
              <a:spcBef>
                <a:spcPts val="500"/>
              </a:spcBef>
            </a:pPr>
            <a:r>
              <a:rPr lang="en-GB" sz="2000" dirty="0"/>
              <a:t>Internal variations also important (e.g. hot plasma pressure, </a:t>
            </a:r>
            <a:r>
              <a:rPr lang="en-GB" sz="2000" dirty="0" err="1"/>
              <a:t>Sorba</a:t>
            </a:r>
            <a:r>
              <a:rPr lang="en-GB" sz="2000" dirty="0"/>
              <a:t> et. al 2017).</a:t>
            </a:r>
          </a:p>
          <a:p>
            <a:endParaRPr lang="en-GB" sz="2800" dirty="0"/>
          </a:p>
          <a:p>
            <a:r>
              <a:rPr lang="en-GB" sz="2400" dirty="0"/>
              <a:t>Measure the magnetopause distance as a function of the dynamic solar wind pressure</a:t>
            </a:r>
          </a:p>
          <a:p>
            <a:endParaRPr lang="en-GB" sz="2800" dirty="0"/>
          </a:p>
          <a:p>
            <a:r>
              <a:rPr lang="en-GB" sz="2400" dirty="0"/>
              <a:t>Use ensemble of models as “magnetopause crossings”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22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A21F7-9BD1-4CCC-A938-8268CF7CBF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2874" y="1504950"/>
            <a:ext cx="5638801" cy="4943475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/>
              <a:t>Cases ( &gt; 700) with different R</a:t>
            </a:r>
            <a:r>
              <a:rPr lang="en-US" sz="4400" baseline="-25000" dirty="0"/>
              <a:t>mp</a:t>
            </a:r>
            <a:r>
              <a:rPr lang="en-US" sz="4400" dirty="0"/>
              <a:t> and hot plasma population</a:t>
            </a:r>
          </a:p>
          <a:p>
            <a:pPr marL="540000" lvl="1">
              <a:lnSpc>
                <a:spcPts val="2160"/>
              </a:lnSpc>
              <a:spcBef>
                <a:spcPts val="500"/>
              </a:spcBef>
            </a:pPr>
            <a:r>
              <a:rPr lang="en-US" sz="3200" dirty="0"/>
              <a:t>R</a:t>
            </a:r>
            <a:r>
              <a:rPr lang="en-US" sz="3200" baseline="-25000" dirty="0"/>
              <a:t>mp</a:t>
            </a:r>
            <a:r>
              <a:rPr lang="en-US" sz="3200" dirty="0"/>
              <a:t> : 50 – 105 R</a:t>
            </a:r>
            <a:r>
              <a:rPr lang="en-US" sz="3200" baseline="-25000" dirty="0"/>
              <a:t>J</a:t>
            </a:r>
          </a:p>
          <a:p>
            <a:pPr marL="540000" lvl="1">
              <a:lnSpc>
                <a:spcPts val="2160"/>
              </a:lnSpc>
              <a:spcBef>
                <a:spcPts val="500"/>
              </a:spcBef>
            </a:pPr>
            <a:r>
              <a:rPr lang="en-US" sz="3200" dirty="0" err="1"/>
              <a:t>K</a:t>
            </a:r>
            <a:r>
              <a:rPr lang="en-US" sz="3200" baseline="-25000" dirty="0" err="1"/>
              <a:t>h</a:t>
            </a:r>
            <a:r>
              <a:rPr lang="en-US" sz="3200" dirty="0"/>
              <a:t>: 10</a:t>
            </a:r>
            <a:r>
              <a:rPr lang="en-US" sz="3200" baseline="30000" dirty="0"/>
              <a:t>5</a:t>
            </a:r>
            <a:r>
              <a:rPr lang="en-US" sz="3200" dirty="0"/>
              <a:t> – 4.5·10</a:t>
            </a:r>
            <a:r>
              <a:rPr lang="en-US" sz="3200" baseline="30000" dirty="0"/>
              <a:t>7</a:t>
            </a:r>
            <a:r>
              <a:rPr lang="en-US" sz="3200" dirty="0"/>
              <a:t> Pa m T</a:t>
            </a:r>
            <a:r>
              <a:rPr lang="en-US" sz="3200" baseline="30000" dirty="0"/>
              <a:t>-1</a:t>
            </a:r>
            <a:endParaRPr lang="en-US" sz="3200" dirty="0"/>
          </a:p>
          <a:p>
            <a:endParaRPr lang="en-US" sz="2400" dirty="0"/>
          </a:p>
          <a:p>
            <a:r>
              <a:rPr lang="en-US" sz="3800" dirty="0"/>
              <a:t>Calculate the dynamic pressure of the SW</a:t>
            </a:r>
            <a:r>
              <a:rPr lang="el-GR" sz="3800" dirty="0"/>
              <a:t> </a:t>
            </a:r>
            <a:r>
              <a:rPr lang="en-GB" sz="3800" dirty="0"/>
              <a:t>from the boundary values</a:t>
            </a:r>
            <a:endParaRPr lang="en-US" sz="3200" dirty="0"/>
          </a:p>
          <a:p>
            <a:pPr marL="540000" lvl="1">
              <a:lnSpc>
                <a:spcPct val="120000"/>
              </a:lnSpc>
              <a:spcBef>
                <a:spcPts val="500"/>
              </a:spcBef>
            </a:pPr>
            <a:r>
              <a:rPr lang="en-US" sz="3200" dirty="0" err="1"/>
              <a:t>D</a:t>
            </a:r>
            <a:r>
              <a:rPr lang="en-US" sz="3200" baseline="-25000" dirty="0" err="1"/>
              <a:t>p</a:t>
            </a:r>
            <a:r>
              <a:rPr lang="en-US" sz="3200" dirty="0"/>
              <a:t> </a:t>
            </a:r>
            <a:r>
              <a:rPr lang="el-GR" sz="3200" dirty="0"/>
              <a:t>~</a:t>
            </a:r>
            <a:r>
              <a:rPr lang="en-US" sz="3200" dirty="0"/>
              <a:t> P</a:t>
            </a:r>
            <a:r>
              <a:rPr lang="en-US" sz="3200" baseline="-25000" dirty="0"/>
              <a:t>m</a:t>
            </a:r>
            <a:r>
              <a:rPr lang="en-US" sz="3200" dirty="0"/>
              <a:t> + </a:t>
            </a:r>
            <a:r>
              <a:rPr lang="en-US" sz="3200" dirty="0" err="1"/>
              <a:t>P</a:t>
            </a:r>
            <a:r>
              <a:rPr lang="en-US" sz="3200" baseline="-25000" dirty="0" err="1"/>
              <a:t>th</a:t>
            </a:r>
            <a:r>
              <a:rPr lang="en-US" sz="3200" dirty="0"/>
              <a:t>  </a:t>
            </a:r>
            <a:r>
              <a:rPr lang="en-US" sz="2600" dirty="0"/>
              <a:t>(R=</a:t>
            </a:r>
            <a:r>
              <a:rPr lang="en-US" sz="2600" dirty="0" err="1"/>
              <a:t>R</a:t>
            </a:r>
            <a:r>
              <a:rPr lang="en-US" sz="2600" baseline="-25000" dirty="0" err="1"/>
              <a:t>mp</a:t>
            </a:r>
            <a:r>
              <a:rPr lang="en-US" sz="2600" dirty="0"/>
              <a:t>)</a:t>
            </a:r>
            <a:endParaRPr lang="en-US" sz="2600" baseline="-25000" dirty="0"/>
          </a:p>
          <a:p>
            <a:pPr marL="540000" lvl="1">
              <a:lnSpc>
                <a:spcPct val="120000"/>
              </a:lnSpc>
              <a:spcBef>
                <a:spcPts val="500"/>
              </a:spcBef>
            </a:pPr>
            <a:r>
              <a:rPr lang="en-US" sz="3200" dirty="0"/>
              <a:t>Account for “deflection”</a:t>
            </a:r>
          </a:p>
          <a:p>
            <a:pPr marL="540000" lvl="1">
              <a:spcBef>
                <a:spcPts val="500"/>
              </a:spcBef>
            </a:pPr>
            <a:endParaRPr lang="en-US" sz="2400" baseline="-25000" dirty="0"/>
          </a:p>
          <a:p>
            <a:r>
              <a:rPr lang="en-US" sz="3800" dirty="0"/>
              <a:t>Assume first a constant compressibility</a:t>
            </a:r>
          </a:p>
          <a:p>
            <a:pPr marL="540000" lvl="1">
              <a:spcBef>
                <a:spcPts val="500"/>
              </a:spcBef>
            </a:pPr>
            <a:r>
              <a:rPr lang="en-US" sz="3200" dirty="0"/>
              <a:t>log-log plot ~ linear </a:t>
            </a:r>
            <a:r>
              <a:rPr lang="en-US" sz="3200" dirty="0" err="1"/>
              <a:t>behaviour</a:t>
            </a:r>
            <a:r>
              <a:rPr lang="en-US" sz="3200" dirty="0"/>
              <a:t> ?</a:t>
            </a:r>
          </a:p>
          <a:p>
            <a:pPr marL="0" indent="0">
              <a:buNone/>
            </a:pPr>
            <a:endParaRPr lang="en-US" sz="3800" baseline="-25000" dirty="0"/>
          </a:p>
          <a:p>
            <a:r>
              <a:rPr lang="en-US" sz="3800" dirty="0"/>
              <a:t>Examine the effects of system size</a:t>
            </a:r>
          </a:p>
          <a:p>
            <a:pPr lvl="1"/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7FEA5-AD02-41C9-9E5E-A371B2AF7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5" y="1000125"/>
            <a:ext cx="6267451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75B04147-15C2-49C4-A38F-249FFE3DDF0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38137" y="1173361"/>
            <a:ext cx="6015037" cy="4511278"/>
          </a:xfrm>
          <a:prstGeom prst="rect">
            <a:avLst/>
          </a:prstGeom>
        </p:spPr>
      </p:pic>
      <p:pic>
        <p:nvPicPr>
          <p:cNvPr id="8" name="Content Placeholder 7" descr="Chart, histogram&#10;&#10;Description automatically generated">
            <a:extLst>
              <a:ext uri="{FF2B5EF4-FFF2-40B4-BE49-F238E27FC236}">
                <a16:creationId xmlns:a16="http://schemas.microsoft.com/office/drawing/2014/main" id="{8D172166-FC4F-417C-8D3E-B90423C0DF6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141451" y="1173361"/>
            <a:ext cx="6015037" cy="4511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6484DF-CFCC-4231-86ED-351969701201}"/>
              </a:ext>
            </a:extLst>
          </p:cNvPr>
          <p:cNvSpPr txBox="1"/>
          <p:nvPr/>
        </p:nvSpPr>
        <p:spPr>
          <a:xfrm>
            <a:off x="2843211" y="5895975"/>
            <a:ext cx="7015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Contributions to the total pressure for different </a:t>
            </a:r>
            <a:r>
              <a:rPr lang="en-GB" sz="2000" dirty="0" err="1"/>
              <a:t>K</a:t>
            </a:r>
            <a:r>
              <a:rPr lang="en-GB" sz="2000" baseline="-25000" dirty="0" err="1"/>
              <a:t>h</a:t>
            </a:r>
            <a:r>
              <a:rPr lang="en-GB" sz="2000" dirty="0"/>
              <a:t> cases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485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28E7D5-FE31-418A-95AA-4853CC06EF4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24288" y="1575635"/>
                <a:ext cx="6042680" cy="4921465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sz="3500" b="1" dirty="0"/>
                  <a:t>R</a:t>
                </a:r>
                <a:r>
                  <a:rPr lang="en-US" sz="3500" b="1" baseline="-25000" dirty="0"/>
                  <a:t>mp</a:t>
                </a:r>
                <a:r>
                  <a:rPr lang="en-US" sz="3500" b="1" dirty="0"/>
                  <a:t> = </a:t>
                </a:r>
                <a:r>
                  <a:rPr lang="el-GR" sz="3500" b="1" dirty="0"/>
                  <a:t>λ</a:t>
                </a:r>
                <a:r>
                  <a:rPr lang="en-GB" sz="35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35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5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GB" sz="35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lang="en-GB" sz="35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5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5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3500" b="1" i="1">
                                <a:latin typeface="Cambria Math" panose="02040503050406030204" pitchFamily="18" charset="0"/>
                              </a:rPr>
                              <m:t>𝜸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GB" sz="3500" b="1" dirty="0"/>
                  <a:t> </a:t>
                </a:r>
              </a:p>
              <a:p>
                <a:pPr marL="540000" lvl="1">
                  <a:lnSpc>
                    <a:spcPct val="120000"/>
                  </a:lnSpc>
                  <a:spcBef>
                    <a:spcPts val="500"/>
                  </a:spcBef>
                </a:pPr>
                <a:r>
                  <a:rPr lang="en-GB" sz="3500" dirty="0"/>
                  <a:t>Dipole in vacuum: </a:t>
                </a:r>
                <a:r>
                  <a:rPr lang="el-GR" sz="3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l-GR" sz="3500" dirty="0"/>
                  <a:t> = 6</a:t>
                </a:r>
                <a:r>
                  <a:rPr lang="en-GB" sz="3500" dirty="0"/>
                  <a:t> </a:t>
                </a:r>
                <a:endParaRPr lang="en-GB" sz="3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40000" lvl="2">
                  <a:lnSpc>
                    <a:spcPct val="120000"/>
                  </a:lnSpc>
                </a:pPr>
                <a:r>
                  <a:rPr lang="en-GB" sz="3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Fit: </a:t>
                </a:r>
                <a:r>
                  <a:rPr lang="en-GB" sz="3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logR</a:t>
                </a:r>
                <a:r>
                  <a:rPr lang="en-GB" sz="35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mp</a:t>
                </a:r>
                <a:r>
                  <a:rPr lang="en-GB" sz="3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35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l-GR" sz="3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den>
                    </m:f>
                  </m:oMath>
                </a14:m>
                <a:r>
                  <a:rPr lang="en-GB" sz="3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logD</a:t>
                </a:r>
                <a:r>
                  <a:rPr lang="en-GB" sz="35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GB" sz="3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c</a:t>
                </a:r>
              </a:p>
              <a:p>
                <a:pPr marL="540000" lvl="2">
                  <a:lnSpc>
                    <a:spcPct val="120000"/>
                  </a:lnSpc>
                </a:pPr>
                <a:r>
                  <a:rPr lang="en-GB" sz="3500" dirty="0"/>
                  <a:t>Constant compressibility index </a:t>
                </a:r>
                <a:r>
                  <a:rPr lang="el-GR" sz="3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endParaRPr lang="en-US" sz="35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l-GR" sz="2400" dirty="0"/>
              </a:p>
              <a:p>
                <a:r>
                  <a:rPr lang="en-US" sz="3500" dirty="0"/>
                  <a:t>System size effect via </a:t>
                </a:r>
                <a:r>
                  <a:rPr lang="el-GR" sz="3500" dirty="0"/>
                  <a:t>λ</a:t>
                </a:r>
                <a:endParaRPr lang="en-US" sz="3500" dirty="0"/>
              </a:p>
              <a:p>
                <a:pPr marL="540000" lvl="2"/>
                <a:r>
                  <a:rPr lang="en-US" sz="3500" dirty="0"/>
                  <a:t>In general, not a constant (effects of ring current)</a:t>
                </a:r>
              </a:p>
              <a:p>
                <a:pPr lvl="1"/>
                <a:endParaRPr lang="en-US" sz="2200" dirty="0"/>
              </a:p>
              <a:p>
                <a:r>
                  <a:rPr lang="en-US" sz="3500" dirty="0"/>
                  <a:t>Higher order analysis</a:t>
                </a:r>
              </a:p>
              <a:p>
                <a:pPr marL="540000">
                  <a:lnSpc>
                    <a:spcPct val="120000"/>
                  </a:lnSpc>
                  <a:spcBef>
                    <a:spcPts val="500"/>
                  </a:spcBef>
                </a:pPr>
                <a:r>
                  <a:rPr lang="en-GB" sz="3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logR</a:t>
                </a:r>
                <a:r>
                  <a:rPr lang="en-GB" sz="35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mp</a:t>
                </a:r>
                <a:r>
                  <a:rPr lang="en-US" sz="3500" dirty="0"/>
                  <a:t> = - f (</a:t>
                </a:r>
                <a:r>
                  <a:rPr lang="en-GB" sz="3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</a:t>
                </a:r>
                <a:r>
                  <a:rPr kumimoji="0" lang="en-GB" sz="35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D</a:t>
                </a:r>
                <a:r>
                  <a:rPr kumimoji="0" lang="en-GB" sz="350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p</a:t>
                </a:r>
                <a:r>
                  <a:rPr lang="en-US" sz="3500" dirty="0"/>
                  <a:t>)</a:t>
                </a:r>
              </a:p>
              <a:p>
                <a:pPr marL="540000">
                  <a:lnSpc>
                    <a:spcPct val="120000"/>
                  </a:lnSpc>
                  <a:spcBef>
                    <a:spcPts val="500"/>
                  </a:spcBef>
                </a:pPr>
                <a:r>
                  <a:rPr kumimoji="0" lang="el-GR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γ</a:t>
                </a:r>
                <a:r>
                  <a:rPr kumimoji="0" lang="en-GB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GB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kumimoji="0" lang="en-GB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kumimoji="0" lang="en-GB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GB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GB" b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en-GB" b="1" baseline="-250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den>
                    </m:f>
                  </m:oMath>
                </a14:m>
                <a:endParaRPr lang="en-US" sz="3500" b="1" dirty="0"/>
              </a:p>
              <a:p>
                <a:pPr marL="540000">
                  <a:spcBef>
                    <a:spcPts val="500"/>
                  </a:spcBef>
                </a:pPr>
                <a:endParaRPr lang="en-US" sz="2200" b="1" dirty="0"/>
              </a:p>
              <a:p>
                <a:r>
                  <a:rPr lang="en-US" sz="3500" dirty="0"/>
                  <a:t>Examined via a 2</a:t>
                </a:r>
                <a:r>
                  <a:rPr lang="en-US" sz="3500" baseline="30000" dirty="0"/>
                  <a:t>nd</a:t>
                </a:r>
                <a:r>
                  <a:rPr lang="en-US" sz="3500" dirty="0"/>
                  <a:t> order and “generalized” fitting functions </a:t>
                </a:r>
                <a:r>
                  <a:rPr lang="en-US" sz="3500" b="1" i="1" dirty="0"/>
                  <a:t>f</a:t>
                </a:r>
                <a:r>
                  <a:rPr lang="en-US" sz="3500" dirty="0"/>
                  <a:t> (Hardy et al., 2020)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28E7D5-FE31-418A-95AA-4853CC06EF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24288" y="1575635"/>
                <a:ext cx="6042680" cy="4921465"/>
              </a:xfrm>
              <a:blipFill>
                <a:blip r:embed="rId2"/>
                <a:stretch>
                  <a:fillRect l="-1613"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9BFDE27-01F6-441F-8D23-966D8ADA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8" y="642155"/>
            <a:ext cx="10298096" cy="838200"/>
          </a:xfrm>
        </p:spPr>
        <p:txBody>
          <a:bodyPr/>
          <a:lstStyle/>
          <a:p>
            <a:r>
              <a:rPr lang="en-GB" dirty="0"/>
              <a:t>Relation between </a:t>
            </a:r>
            <a:r>
              <a:rPr lang="en-GB" dirty="0" err="1"/>
              <a:t>R</a:t>
            </a:r>
            <a:r>
              <a:rPr lang="en-GB" baseline="-25000" dirty="0" err="1"/>
              <a:t>mp</a:t>
            </a:r>
            <a:r>
              <a:rPr lang="en-GB" dirty="0"/>
              <a:t> –  D</a:t>
            </a:r>
            <a:r>
              <a:rPr lang="en-GB" baseline="-25000" dirty="0"/>
              <a:t>p</a:t>
            </a:r>
            <a:endParaRPr lang="en-US" dirty="0"/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4C3DF80F-6BB7-4DDF-91D5-CC0B3DF9F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124" y="1480355"/>
            <a:ext cx="5835588" cy="4713148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76298200-D304-43F4-A814-45CD788B5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124" y="1480355"/>
            <a:ext cx="5835588" cy="47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E7D5-FE31-418A-95AA-4853CC06EF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4956" y="1690859"/>
            <a:ext cx="4122719" cy="4071766"/>
          </a:xfrm>
        </p:spPr>
        <p:txBody>
          <a:bodyPr>
            <a:noAutofit/>
          </a:bodyPr>
          <a:lstStyle/>
          <a:p>
            <a:r>
              <a:rPr lang="en-US" sz="2400" dirty="0"/>
              <a:t>Consider scaling according to “local” plasma-</a:t>
            </a:r>
            <a:r>
              <a:rPr lang="el-GR" sz="2400" dirty="0"/>
              <a:t>β</a:t>
            </a:r>
            <a:endParaRPr lang="en-GB" sz="2400" dirty="0"/>
          </a:p>
          <a:p>
            <a:pPr marL="540000" lvl="1">
              <a:spcBef>
                <a:spcPts val="500"/>
              </a:spcBef>
            </a:pPr>
            <a:r>
              <a:rPr lang="en-US" sz="2000" dirty="0"/>
              <a:t>Calculate an averaged </a:t>
            </a:r>
            <a:r>
              <a:rPr lang="el-GR" sz="2000" dirty="0"/>
              <a:t>β</a:t>
            </a:r>
            <a:r>
              <a:rPr lang="en-GB" sz="2000" baseline="-25000" dirty="0"/>
              <a:t>eff</a:t>
            </a:r>
            <a:endParaRPr lang="en-US" sz="2000" dirty="0"/>
          </a:p>
          <a:p>
            <a:pPr marL="540000" lvl="1">
              <a:spcBef>
                <a:spcPts val="500"/>
              </a:spcBef>
            </a:pPr>
            <a:r>
              <a:rPr lang="en-US" sz="2000" dirty="0"/>
              <a:t>Use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GB" sz="20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SW,eff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instead of D</a:t>
            </a:r>
            <a:r>
              <a:rPr lang="en-GB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</a:p>
          <a:p>
            <a:pPr marL="540000" lvl="1">
              <a:spcBef>
                <a:spcPts val="500"/>
              </a:spcBef>
            </a:pPr>
            <a:endParaRPr lang="en-US" sz="2000" dirty="0"/>
          </a:p>
          <a:p>
            <a:r>
              <a:rPr lang="en-US" sz="2400" dirty="0"/>
              <a:t>Clustering of models for small </a:t>
            </a:r>
            <a:r>
              <a:rPr lang="en-US" sz="2400" dirty="0" err="1"/>
              <a:t>K</a:t>
            </a:r>
            <a:r>
              <a:rPr lang="en-US" sz="2400" baseline="-25000" dirty="0" err="1"/>
              <a:t>h</a:t>
            </a:r>
            <a:r>
              <a:rPr lang="en-US" sz="2400" dirty="0"/>
              <a:t> values (&lt; 10</a:t>
            </a:r>
            <a:r>
              <a:rPr lang="en-US" sz="2400" baseline="30000" dirty="0"/>
              <a:t>7</a:t>
            </a:r>
            <a:r>
              <a:rPr lang="en-US" sz="2400" dirty="0"/>
              <a:t>)</a:t>
            </a:r>
            <a:endParaRPr lang="en-US" sz="2400" baseline="-25000" dirty="0"/>
          </a:p>
          <a:p>
            <a:endParaRPr lang="en-US" sz="2100" baseline="-25000" dirty="0"/>
          </a:p>
          <a:p>
            <a:r>
              <a:rPr lang="en-US" sz="2400" dirty="0"/>
              <a:t>Linear </a:t>
            </a:r>
            <a:r>
              <a:rPr lang="en-US" sz="2400" dirty="0" err="1"/>
              <a:t>behaviour</a:t>
            </a:r>
            <a:r>
              <a:rPr lang="en-US" sz="2400" dirty="0"/>
              <a:t> breaks down for larger values</a:t>
            </a:r>
          </a:p>
          <a:p>
            <a:pPr marL="0" indent="0">
              <a:buNone/>
            </a:pPr>
            <a:endParaRPr lang="el-GR" sz="2100" dirty="0"/>
          </a:p>
        </p:txBody>
      </p:sp>
      <p:pic>
        <p:nvPicPr>
          <p:cNvPr id="11" name="Content Placeholder 10" descr="Chart, surface chart&#10;&#10;Description automatically generated">
            <a:extLst>
              <a:ext uri="{FF2B5EF4-FFF2-40B4-BE49-F238E27FC236}">
                <a16:creationId xmlns:a16="http://schemas.microsoft.com/office/drawing/2014/main" id="{636C2055-ED0C-4F04-A65A-2D7DD019F9D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81" y="1209674"/>
            <a:ext cx="7808364" cy="5135547"/>
          </a:xfrm>
        </p:spPr>
      </p:pic>
    </p:spTree>
    <p:extLst>
      <p:ext uri="{BB962C8B-B14F-4D97-AF65-F5344CB8AC3E}">
        <p14:creationId xmlns:p14="http://schemas.microsoft.com/office/powerpoint/2010/main" val="520358134"/>
      </p:ext>
    </p:extLst>
  </p:cSld>
  <p:clrMapOvr>
    <a:masterClrMapping/>
  </p:clrMapOvr>
</p:sld>
</file>

<file path=ppt/theme/theme1.xml><?xml version="1.0" encoding="utf-8"?>
<a:theme xmlns:a="http://schemas.openxmlformats.org/drawingml/2006/main" name="UCL_IOE Blue_Slide_Theme">
  <a:themeElements>
    <a:clrScheme name="UCL IOE Blue Theme">
      <a:dk1>
        <a:srgbClr val="000000"/>
      </a:dk1>
      <a:lt1>
        <a:srgbClr val="FFFFFF"/>
      </a:lt1>
      <a:dk2>
        <a:srgbClr val="0033A0"/>
      </a:dk2>
      <a:lt2>
        <a:srgbClr val="CCD6EC"/>
      </a:lt2>
      <a:accent1>
        <a:srgbClr val="8DB9CA"/>
      </a:accent1>
      <a:accent2>
        <a:srgbClr val="F6BE00"/>
      </a:accent2>
      <a:accent3>
        <a:srgbClr val="8F993E"/>
      </a:accent3>
      <a:accent4>
        <a:srgbClr val="EA7600"/>
      </a:accent4>
      <a:accent5>
        <a:srgbClr val="BBC592"/>
      </a:accent5>
      <a:accent6>
        <a:srgbClr val="E03C31"/>
      </a:accent6>
      <a:hlink>
        <a:srgbClr val="0097A9"/>
      </a:hlink>
      <a:folHlink>
        <a:srgbClr val="0097A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UCL_Slide_Master_IOE_Blue.potx" id="{0CE2F74B-38A7-4F55-909D-252E62C5D49C}" vid="{1A32C9EA-8F6A-4D78-A694-0CD8441157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693</Words>
  <Application>Microsoft Office PowerPoint</Application>
  <PresentationFormat>Widescreen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UCL_IOE Blue_Slide_Theme</vt:lpstr>
      <vt:lpstr>The compressibility of the Jovian magnetosphere</vt:lpstr>
      <vt:lpstr>Constructing the magnetosphere</vt:lpstr>
      <vt:lpstr>Global magnetosphere: Caudal’s scheme </vt:lpstr>
      <vt:lpstr>Iterative process</vt:lpstr>
      <vt:lpstr>Compressibility of the magnetosphere</vt:lpstr>
      <vt:lpstr>PowerPoint Presentation</vt:lpstr>
      <vt:lpstr>PowerPoint Presentation</vt:lpstr>
      <vt:lpstr>Relation between Rmp –  Dp</vt:lpstr>
      <vt:lpstr>PowerPoint Presentation</vt:lpstr>
      <vt:lpstr>Jupiter &amp; Saturn</vt:lpstr>
      <vt:lpstr>Conclusions</vt:lpstr>
      <vt:lpstr>PowerPoint Presentation</vt:lpstr>
      <vt:lpstr>PowerPoint Presentation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Petterson, Helen</dc:creator>
  <cp:lastModifiedBy>Millas, Dimitrios</cp:lastModifiedBy>
  <cp:revision>48</cp:revision>
  <dcterms:created xsi:type="dcterms:W3CDTF">2020-09-14T09:34:24Z</dcterms:created>
  <dcterms:modified xsi:type="dcterms:W3CDTF">2021-07-05T14:38:30Z</dcterms:modified>
</cp:coreProperties>
</file>