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5CA3-8A4E-4CD9-9068-EEA7BF8AFAEC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CE3B-87AC-4A8F-A984-D2875FCED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58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5CA3-8A4E-4CD9-9068-EEA7BF8AFAEC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CE3B-87AC-4A8F-A984-D2875FCED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07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5CA3-8A4E-4CD9-9068-EEA7BF8AFAEC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CE3B-87AC-4A8F-A984-D2875FCED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5CA3-8A4E-4CD9-9068-EEA7BF8AFAEC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CE3B-87AC-4A8F-A984-D2875FCED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1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5CA3-8A4E-4CD9-9068-EEA7BF8AFAEC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CE3B-87AC-4A8F-A984-D2875FCED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5CA3-8A4E-4CD9-9068-EEA7BF8AFAEC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CE3B-87AC-4A8F-A984-D2875FCED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24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5CA3-8A4E-4CD9-9068-EEA7BF8AFAEC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CE3B-87AC-4A8F-A984-D2875FCED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18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5CA3-8A4E-4CD9-9068-EEA7BF8AFAEC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CE3B-87AC-4A8F-A984-D2875FCED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6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5CA3-8A4E-4CD9-9068-EEA7BF8AFAEC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CE3B-87AC-4A8F-A984-D2875FCED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39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5CA3-8A4E-4CD9-9068-EEA7BF8AFAEC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CE3B-87AC-4A8F-A984-D2875FCED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5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5CA3-8A4E-4CD9-9068-EEA7BF8AFAEC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CE3B-87AC-4A8F-A984-D2875FCED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8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5CA3-8A4E-4CD9-9068-EEA7BF8AFAEC}" type="datetimeFigureOut">
              <a:rPr lang="en-GB" smtClean="0"/>
              <a:pPr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CE3B-87AC-4A8F-A984-D2875FCED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9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B0AA0-C12A-6149-AABF-2ADAF1321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720850"/>
            <a:ext cx="9982200" cy="341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04BD7-8B04-E749-9708-FE33AE89D6C6}"/>
              </a:ext>
            </a:extLst>
          </p:cNvPr>
          <p:cNvSpPr txBox="1"/>
          <p:nvPr/>
        </p:nvSpPr>
        <p:spPr>
          <a:xfrm>
            <a:off x="1104900" y="673768"/>
            <a:ext cx="10686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Figure.1: </a:t>
            </a:r>
            <a:r>
              <a:rPr lang="en-GB" dirty="0"/>
              <a:t>Timeline of key clinical advances that established the modern clinical management of children with Wilms tumour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C90E2-32B8-AD4B-BBB8-B37E086E95CA}"/>
              </a:ext>
            </a:extLst>
          </p:cNvPr>
          <p:cNvSpPr txBox="1"/>
          <p:nvPr/>
        </p:nvSpPr>
        <p:spPr>
          <a:xfrm>
            <a:off x="1179094" y="5260902"/>
            <a:ext cx="10371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National Wilms Tumour Study group (NWTS), which was supplanted by the Children’s</a:t>
            </a:r>
          </a:p>
          <a:p>
            <a:r>
              <a:rPr lang="en-GB" dirty="0"/>
              <a:t>Oncology Group (COG) in 2002, and the International Society of Paediatric Oncology (SIOP)</a:t>
            </a:r>
          </a:p>
          <a:p>
            <a:r>
              <a:rPr lang="en-GB" dirty="0"/>
              <a:t>11. In 2018, WHO launched the Global Initiative for Childhood Cancer, with the goal of improving outcome in children with cancer around the world, initially focusing on six common cancers including WT.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8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0"/>
          <a:stretch/>
        </p:blipFill>
        <p:spPr>
          <a:xfrm>
            <a:off x="1546935" y="1177521"/>
            <a:ext cx="8937708" cy="56804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2D01E-6A08-904B-B847-ECFA74C1AFED}"/>
              </a:ext>
            </a:extLst>
          </p:cNvPr>
          <p:cNvSpPr txBox="1"/>
          <p:nvPr/>
        </p:nvSpPr>
        <p:spPr>
          <a:xfrm>
            <a:off x="978568" y="336884"/>
            <a:ext cx="1007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2: Estimated age-standardized mortality rates in 2020, kidney, in children aged 0-14 </a:t>
            </a:r>
            <a:r>
              <a:rPr lang="en-US" dirty="0" err="1"/>
              <a:t>yrs</a:t>
            </a:r>
            <a:r>
              <a:rPr lang="en-US" dirty="0"/>
              <a:t> (source GLOBOCAN 2020)</a:t>
            </a:r>
          </a:p>
        </p:txBody>
      </p:sp>
    </p:spTree>
    <p:extLst>
      <p:ext uri="{BB962C8B-B14F-4D97-AF65-F5344CB8AC3E}">
        <p14:creationId xmlns:p14="http://schemas.microsoft.com/office/powerpoint/2010/main" val="382558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C919A8-D3F0-354F-8ADD-3243C1BD198D}"/>
              </a:ext>
            </a:extLst>
          </p:cNvPr>
          <p:cNvSpPr/>
          <p:nvPr/>
        </p:nvSpPr>
        <p:spPr>
          <a:xfrm>
            <a:off x="433136" y="234298"/>
            <a:ext cx="11165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 3: The incidence of Wilms tumour according to geographical area and ethnicity. </a:t>
            </a:r>
            <a:r>
              <a:rPr lang="en-GB" dirty="0"/>
              <a:t>Age- standardized incidence</a:t>
            </a:r>
          </a:p>
          <a:p>
            <a:r>
              <a:rPr lang="en-GB" dirty="0"/>
              <a:t>rates (ASRs) of renal tumours in children 0–14 years of age by world region and ethnicity, 2001–2010 (N = 15,320).</a:t>
            </a:r>
          </a:p>
          <a:p>
            <a:r>
              <a:rPr lang="en-GB" dirty="0"/>
              <a:t>Unspecified, unspecified malignant renal tumours. Adapted from ref.2, CC BY 4.0.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3A18E-FA27-E641-ACF7-B8B045FA9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91" y="1229656"/>
            <a:ext cx="8028071" cy="53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0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"/>
          <a:stretch/>
        </p:blipFill>
        <p:spPr>
          <a:xfrm>
            <a:off x="2195512" y="1457003"/>
            <a:ext cx="7800975" cy="5455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608E92-3192-FE49-BB52-18E042052862}"/>
              </a:ext>
            </a:extLst>
          </p:cNvPr>
          <p:cNvSpPr txBox="1"/>
          <p:nvPr/>
        </p:nvSpPr>
        <p:spPr>
          <a:xfrm>
            <a:off x="288757" y="256674"/>
            <a:ext cx="11181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4. </a:t>
            </a:r>
            <a:r>
              <a:rPr lang="en-GB" dirty="0"/>
              <a:t>Age-specific incidence of Wilms tumour according to gender, laterality and geographical area.</a:t>
            </a:r>
          </a:p>
          <a:p>
            <a:r>
              <a:rPr lang="en-GB" sz="1200" dirty="0"/>
              <a:t>a | Age- specific incidence of Wilms tumour (WT) in children 0–14 years of age, all world regions combined, by sex (N = 13,838) and laterality (N = 6,396), 2001–2010. Only the registries providing information on the laterality for at least 95% of patients with WT are included.</a:t>
            </a:r>
          </a:p>
          <a:p>
            <a:r>
              <a:rPr lang="en-GB" sz="1200" dirty="0"/>
              <a:t> b | Age- specific incidence of WT in children 0–14 years of age by world region, 2001–2010 (N = 13,838). Adapted from ref.2, CC BY 4.0.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6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F09BE-7086-0142-8FB9-810E1B64D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58" y="382002"/>
            <a:ext cx="6223000" cy="6286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0FA8F-D235-A549-9F77-EFDB509639BC}"/>
              </a:ext>
            </a:extLst>
          </p:cNvPr>
          <p:cNvSpPr txBox="1"/>
          <p:nvPr/>
        </p:nvSpPr>
        <p:spPr>
          <a:xfrm>
            <a:off x="561474" y="382002"/>
            <a:ext cx="423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5  </a:t>
            </a:r>
            <a:r>
              <a:rPr lang="en-GB" dirty="0"/>
              <a:t>Biology of paediatric renal tumours</a:t>
            </a:r>
          </a:p>
        </p:txBody>
      </p:sp>
    </p:spTree>
    <p:extLst>
      <p:ext uri="{BB962C8B-B14F-4D97-AF65-F5344CB8AC3E}">
        <p14:creationId xmlns:p14="http://schemas.microsoft.com/office/powerpoint/2010/main" val="163284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66" y="221622"/>
            <a:ext cx="6190488" cy="6318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864" y="386549"/>
            <a:ext cx="5508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Figure 6: Different histological patterns of Wilms tumour.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95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301</Words>
  <Application>Microsoft Macintosh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Springer Nature IT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Deepitha Maennich</dc:creator>
  <cp:lastModifiedBy>Pritchard-Jones, Kathy</cp:lastModifiedBy>
  <cp:revision>22</cp:revision>
  <dcterms:created xsi:type="dcterms:W3CDTF">2021-07-06T11:15:01Z</dcterms:created>
  <dcterms:modified xsi:type="dcterms:W3CDTF">2021-12-06T21:48:55Z</dcterms:modified>
</cp:coreProperties>
</file>