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18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-120" y="-396"/>
      </p:cViewPr>
      <p:guideLst>
        <p:guide orient="horz" pos="2160"/>
        <p:guide pos="218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3702-8E95-4B06-91DE-BDF06B6F107C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5959F-3F16-4030-A324-7FA9F38F8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1240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3702-8E95-4B06-91DE-BDF06B6F107C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5959F-3F16-4030-A324-7FA9F38F8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1764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3702-8E95-4B06-91DE-BDF06B6F107C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5959F-3F16-4030-A324-7FA9F38F8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211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3702-8E95-4B06-91DE-BDF06B6F107C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5959F-3F16-4030-A324-7FA9F38F8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1574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3702-8E95-4B06-91DE-BDF06B6F107C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5959F-3F16-4030-A324-7FA9F38F8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1636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3702-8E95-4B06-91DE-BDF06B6F107C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5959F-3F16-4030-A324-7FA9F38F8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370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3702-8E95-4B06-91DE-BDF06B6F107C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5959F-3F16-4030-A324-7FA9F38F8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847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3702-8E95-4B06-91DE-BDF06B6F107C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5959F-3F16-4030-A324-7FA9F38F8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3450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3702-8E95-4B06-91DE-BDF06B6F107C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5959F-3F16-4030-A324-7FA9F38F8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2368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3702-8E95-4B06-91DE-BDF06B6F107C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5959F-3F16-4030-A324-7FA9F38F8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125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3702-8E95-4B06-91DE-BDF06B6F107C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5959F-3F16-4030-A324-7FA9F38F8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6712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F3702-8E95-4B06-91DE-BDF06B6F107C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5959F-3F16-4030-A324-7FA9F38F8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671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26984" y="839198"/>
            <a:ext cx="1916935" cy="7932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Isolated </a:t>
            </a:r>
            <a:br>
              <a:rPr lang="en-GB" sz="1600" dirty="0" smtClean="0">
                <a:solidFill>
                  <a:schemeClr val="tx1"/>
                </a:solidFill>
              </a:rPr>
            </a:br>
            <a:r>
              <a:rPr lang="en-GB" sz="1600" dirty="0" smtClean="0">
                <a:solidFill>
                  <a:schemeClr val="tx1"/>
                </a:solidFill>
              </a:rPr>
              <a:t>TAVI = 8942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37410" y="5438202"/>
            <a:ext cx="1916935" cy="7932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Matched </a:t>
            </a:r>
            <a:br>
              <a:rPr lang="en-GB" sz="1600" dirty="0" smtClean="0">
                <a:solidFill>
                  <a:schemeClr val="tx1"/>
                </a:solidFill>
              </a:rPr>
            </a:br>
            <a:r>
              <a:rPr lang="en-GB" sz="1600" dirty="0" smtClean="0">
                <a:solidFill>
                  <a:schemeClr val="tx1"/>
                </a:solidFill>
              </a:rPr>
              <a:t>TAVI = 1820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46201" y="1838061"/>
            <a:ext cx="1916935" cy="12908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Exclude Frail, repeat, porcelain aorta  or malignancy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TAVI = 4785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47180" y="3338193"/>
            <a:ext cx="1916935" cy="7932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Isolated </a:t>
            </a:r>
            <a:br>
              <a:rPr lang="en-GB" sz="1600" dirty="0" smtClean="0">
                <a:solidFill>
                  <a:schemeClr val="tx1"/>
                </a:solidFill>
              </a:rPr>
            </a:br>
            <a:r>
              <a:rPr lang="en-GB" sz="1600" dirty="0" smtClean="0">
                <a:solidFill>
                  <a:schemeClr val="tx1"/>
                </a:solidFill>
              </a:rPr>
              <a:t>TAVI = 4157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60686" y="4362947"/>
            <a:ext cx="1916935" cy="7932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Failed to Match </a:t>
            </a:r>
            <a:br>
              <a:rPr lang="en-GB" sz="1600" dirty="0" smtClean="0">
                <a:solidFill>
                  <a:schemeClr val="tx1"/>
                </a:solidFill>
              </a:rPr>
            </a:br>
            <a:r>
              <a:rPr lang="en-GB" sz="1600" dirty="0" smtClean="0">
                <a:solidFill>
                  <a:schemeClr val="tx1"/>
                </a:solidFill>
              </a:rPr>
              <a:t>TAVI = 2337</a:t>
            </a:r>
            <a:endParaRPr lang="en-GB" sz="1600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stCxn id="4" idx="2"/>
          </p:cNvCxnSpPr>
          <p:nvPr/>
        </p:nvCxnSpPr>
        <p:spPr>
          <a:xfrm flipH="1">
            <a:off x="3482671" y="1632413"/>
            <a:ext cx="2781" cy="17057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3063136" y="2456953"/>
            <a:ext cx="42748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3056513" y="4748257"/>
            <a:ext cx="42748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2"/>
            <a:endCxn id="5" idx="0"/>
          </p:cNvCxnSpPr>
          <p:nvPr/>
        </p:nvCxnSpPr>
        <p:spPr>
          <a:xfrm flipH="1">
            <a:off x="3495878" y="4131408"/>
            <a:ext cx="9770" cy="13067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7648948" y="840522"/>
            <a:ext cx="1916935" cy="7932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Isolated </a:t>
            </a:r>
            <a:br>
              <a:rPr lang="en-GB" sz="1600" dirty="0" smtClean="0">
                <a:solidFill>
                  <a:schemeClr val="tx1"/>
                </a:solidFill>
              </a:rPr>
            </a:br>
            <a:r>
              <a:rPr lang="en-GB" sz="1600" dirty="0" smtClean="0">
                <a:solidFill>
                  <a:schemeClr val="tx1"/>
                </a:solidFill>
              </a:rPr>
              <a:t>SAVR = 9068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659374" y="5439526"/>
            <a:ext cx="1916935" cy="7932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Matched </a:t>
            </a:r>
            <a:br>
              <a:rPr lang="en-GB" sz="1600" dirty="0" smtClean="0">
                <a:solidFill>
                  <a:schemeClr val="tx1"/>
                </a:solidFill>
              </a:rPr>
            </a:br>
            <a:r>
              <a:rPr lang="en-GB" sz="1600" dirty="0" smtClean="0">
                <a:solidFill>
                  <a:schemeClr val="tx1"/>
                </a:solidFill>
              </a:rPr>
              <a:t>SAVR= 1820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268165" y="1839385"/>
            <a:ext cx="1916935" cy="12908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Exclude repeat </a:t>
            </a:r>
            <a:br>
              <a:rPr lang="en-GB" sz="1600" dirty="0" smtClean="0">
                <a:solidFill>
                  <a:schemeClr val="tx1"/>
                </a:solidFill>
              </a:rPr>
            </a:br>
            <a:r>
              <a:rPr lang="en-GB" sz="1600" dirty="0" smtClean="0">
                <a:solidFill>
                  <a:schemeClr val="tx1"/>
                </a:solidFill>
              </a:rPr>
              <a:t>SAVR = 2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669144" y="3339517"/>
            <a:ext cx="1916935" cy="7932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Isolated </a:t>
            </a:r>
            <a:br>
              <a:rPr lang="en-GB" sz="1600" dirty="0" smtClean="0">
                <a:solidFill>
                  <a:schemeClr val="tx1"/>
                </a:solidFill>
              </a:rPr>
            </a:br>
            <a:r>
              <a:rPr lang="en-GB" sz="1600" dirty="0" smtClean="0">
                <a:solidFill>
                  <a:schemeClr val="tx1"/>
                </a:solidFill>
              </a:rPr>
              <a:t>SAVR = 9066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282650" y="4364271"/>
            <a:ext cx="1916935" cy="7932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Failed to Match </a:t>
            </a:r>
            <a:br>
              <a:rPr lang="en-GB" sz="1600" dirty="0" smtClean="0">
                <a:solidFill>
                  <a:schemeClr val="tx1"/>
                </a:solidFill>
              </a:rPr>
            </a:br>
            <a:r>
              <a:rPr lang="en-GB" sz="1600" dirty="0" smtClean="0">
                <a:solidFill>
                  <a:schemeClr val="tx1"/>
                </a:solidFill>
              </a:rPr>
              <a:t>SAVR = 7246</a:t>
            </a:r>
            <a:endParaRPr lang="en-GB" sz="1600" dirty="0">
              <a:solidFill>
                <a:schemeClr val="tx1"/>
              </a:solidFill>
            </a:endParaRPr>
          </a:p>
        </p:txBody>
      </p:sp>
      <p:cxnSp>
        <p:nvCxnSpPr>
          <p:cNvPr id="25" name="Straight Arrow Connector 24"/>
          <p:cNvCxnSpPr>
            <a:stCxn id="20" idx="2"/>
          </p:cNvCxnSpPr>
          <p:nvPr/>
        </p:nvCxnSpPr>
        <p:spPr>
          <a:xfrm flipH="1">
            <a:off x="8604635" y="1633737"/>
            <a:ext cx="2781" cy="17057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8185100" y="2458277"/>
            <a:ext cx="42748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8178477" y="4749581"/>
            <a:ext cx="42748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3" idx="2"/>
            <a:endCxn id="21" idx="0"/>
          </p:cNvCxnSpPr>
          <p:nvPr/>
        </p:nvCxnSpPr>
        <p:spPr>
          <a:xfrm flipH="1">
            <a:off x="8617842" y="4132732"/>
            <a:ext cx="9770" cy="13067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728302" y="230589"/>
            <a:ext cx="4612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Figure 1: Study flowchart of cohort 2011-2012  </a:t>
            </a:r>
            <a:endParaRPr lang="en-GB" dirty="0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4454345" y="5834810"/>
            <a:ext cx="3205029" cy="132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168350" y="5510256"/>
            <a:ext cx="1753365" cy="646331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Propensity Score</a:t>
            </a:r>
            <a:br>
              <a:rPr lang="en-GB" dirty="0" smtClean="0"/>
            </a:br>
            <a:r>
              <a:rPr lang="en-GB" dirty="0" smtClean="0"/>
              <a:t>Matched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8541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roduct-Limit Survival Curves with Number of Subjects at Risk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00" y="1143000"/>
            <a:ext cx="6096000" cy="4572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7"/>
          <p:cNvSpPr txBox="1">
            <a:spLocks/>
          </p:cNvSpPr>
          <p:nvPr/>
        </p:nvSpPr>
        <p:spPr bwMode="auto">
          <a:xfrm>
            <a:off x="3786822" y="3243897"/>
            <a:ext cx="4618355" cy="370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>
              <a:spcAft>
                <a:spcPts val="0"/>
              </a:spcAft>
            </a:pPr>
            <a:r>
              <a:rPr lang="en-GB" sz="1800" kern="1200">
                <a:solidFill>
                  <a:srgbClr val="000000"/>
                </a:solidFill>
                <a:effectLst/>
                <a:latin typeface="Calibri"/>
                <a:ea typeface="Yu Mincho"/>
                <a:cs typeface="Times New Roman"/>
              </a:rPr>
              <a:t>HR 1.51 (95% CI 1.35 to 1.68; p&lt;.0001) </a:t>
            </a:r>
            <a:endParaRPr lang="en-GB" sz="1200">
              <a:effectLst/>
              <a:latin typeface="Times New Roman"/>
              <a:ea typeface="Yu Mincho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28302" y="230589"/>
            <a:ext cx="7118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Figure 2: Survival probability by treatment for 2011-2012 matched cohort.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3621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98165" y="2400617"/>
            <a:ext cx="5995670" cy="205676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1955161" y="453225"/>
            <a:ext cx="68025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Figure 3: Mortality risk by year of procedure for 2011 and 2012 cohort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(</a:t>
            </a:r>
            <a:r>
              <a:rPr lang="en-GB" dirty="0"/>
              <a:t>Hazard ratio, 95% CI, and test for interaction).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8888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989263" y="1778000"/>
            <a:ext cx="6213475" cy="3302000"/>
            <a:chOff x="1883" y="1120"/>
            <a:chExt cx="3914" cy="2080"/>
          </a:xfrm>
        </p:grpSpPr>
        <p:sp>
          <p:nvSpPr>
            <p:cNvPr id="5" name="AutoShape 4"/>
            <p:cNvSpPr>
              <a:spLocks noChangeAspect="1" noChangeArrowheads="1" noTextEdit="1"/>
            </p:cNvSpPr>
            <p:nvPr/>
          </p:nvSpPr>
          <p:spPr bwMode="auto">
            <a:xfrm>
              <a:off x="1883" y="1120"/>
              <a:ext cx="3914" cy="20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2531" y="2855"/>
              <a:ext cx="2060" cy="0"/>
            </a:xfrm>
            <a:prstGeom prst="line">
              <a:avLst/>
            </a:prstGeom>
            <a:noFill/>
            <a:ln w="6350" cap="flat">
              <a:solidFill>
                <a:srgbClr val="86868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2496" y="2873"/>
              <a:ext cx="113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0.5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V="1">
              <a:off x="2531" y="2855"/>
              <a:ext cx="0" cy="19"/>
            </a:xfrm>
            <a:prstGeom prst="line">
              <a:avLst/>
            </a:prstGeom>
            <a:noFill/>
            <a:ln w="6350" cap="flat">
              <a:solidFill>
                <a:srgbClr val="86868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2996" y="2873"/>
              <a:ext cx="65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 flipV="1">
              <a:off x="3010" y="2855"/>
              <a:ext cx="0" cy="19"/>
            </a:xfrm>
            <a:prstGeom prst="line">
              <a:avLst/>
            </a:prstGeom>
            <a:noFill/>
            <a:ln w="6350" cap="flat">
              <a:solidFill>
                <a:srgbClr val="86868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 flipV="1">
              <a:off x="3010" y="1121"/>
              <a:ext cx="0" cy="1734"/>
            </a:xfrm>
            <a:prstGeom prst="line">
              <a:avLst/>
            </a:prstGeom>
            <a:noFill/>
            <a:ln w="6350" cap="flat">
              <a:solidFill>
                <a:srgbClr val="86868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3471" y="2873"/>
              <a:ext cx="65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 flipV="1">
              <a:off x="3485" y="2855"/>
              <a:ext cx="0" cy="19"/>
            </a:xfrm>
            <a:prstGeom prst="line">
              <a:avLst/>
            </a:prstGeom>
            <a:noFill/>
            <a:ln w="6350" cap="flat">
              <a:solidFill>
                <a:srgbClr val="86868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4100" y="2873"/>
              <a:ext cx="65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 flipV="1">
              <a:off x="4114" y="2855"/>
              <a:ext cx="0" cy="19"/>
            </a:xfrm>
            <a:prstGeom prst="line">
              <a:avLst/>
            </a:prstGeom>
            <a:noFill/>
            <a:ln w="6350" cap="flat">
              <a:solidFill>
                <a:srgbClr val="86868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4564" y="2873"/>
              <a:ext cx="97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 flipV="1">
              <a:off x="4591" y="2855"/>
              <a:ext cx="0" cy="19"/>
            </a:xfrm>
            <a:prstGeom prst="line">
              <a:avLst/>
            </a:prstGeom>
            <a:noFill/>
            <a:ln w="6350" cap="flat">
              <a:solidFill>
                <a:srgbClr val="86868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3096" y="2958"/>
              <a:ext cx="1055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Hazard Ratio (95% confidence interval)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19"/>
            <p:cNvSpPr>
              <a:spLocks noChangeArrowheads="1"/>
            </p:cNvSpPr>
            <p:nvPr/>
          </p:nvSpPr>
          <p:spPr bwMode="auto">
            <a:xfrm>
              <a:off x="3150" y="2684"/>
              <a:ext cx="52" cy="54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3150" y="2684"/>
              <a:ext cx="52" cy="54"/>
            </a:xfrm>
            <a:prstGeom prst="rect">
              <a:avLst/>
            </a:prstGeom>
            <a:noFill/>
            <a:ln w="6350" cap="flat">
              <a:solidFill>
                <a:srgbClr val="80808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>
              <a:off x="2806" y="2710"/>
              <a:ext cx="738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" name="Oval 22"/>
            <p:cNvSpPr>
              <a:spLocks noChangeArrowheads="1"/>
            </p:cNvSpPr>
            <p:nvPr/>
          </p:nvSpPr>
          <p:spPr bwMode="auto">
            <a:xfrm>
              <a:off x="3171" y="2705"/>
              <a:ext cx="10" cy="12"/>
            </a:xfrm>
            <a:prstGeom prst="ellipse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" name="Oval 23"/>
            <p:cNvSpPr>
              <a:spLocks noChangeArrowheads="1"/>
            </p:cNvSpPr>
            <p:nvPr/>
          </p:nvSpPr>
          <p:spPr bwMode="auto">
            <a:xfrm>
              <a:off x="3171" y="2705"/>
              <a:ext cx="10" cy="12"/>
            </a:xfrm>
            <a:prstGeom prst="ellips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Rectangle 24"/>
            <p:cNvSpPr>
              <a:spLocks noChangeArrowheads="1"/>
            </p:cNvSpPr>
            <p:nvPr/>
          </p:nvSpPr>
          <p:spPr bwMode="auto">
            <a:xfrm>
              <a:off x="2344" y="2672"/>
              <a:ext cx="184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Other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Rectangle 25"/>
            <p:cNvSpPr>
              <a:spLocks noChangeArrowheads="1"/>
            </p:cNvSpPr>
            <p:nvPr/>
          </p:nvSpPr>
          <p:spPr bwMode="auto">
            <a:xfrm>
              <a:off x="4630" y="2672"/>
              <a:ext cx="1151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1.28 (0.75, 2.18; p=0.37; n=154, deaths=54)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Rectangle 26"/>
            <p:cNvSpPr>
              <a:spLocks noChangeArrowheads="1"/>
            </p:cNvSpPr>
            <p:nvPr/>
          </p:nvSpPr>
          <p:spPr bwMode="auto">
            <a:xfrm>
              <a:off x="3263" y="2403"/>
              <a:ext cx="36" cy="36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" name="Rectangle 27"/>
            <p:cNvSpPr>
              <a:spLocks noChangeArrowheads="1"/>
            </p:cNvSpPr>
            <p:nvPr/>
          </p:nvSpPr>
          <p:spPr bwMode="auto">
            <a:xfrm>
              <a:off x="3263" y="2403"/>
              <a:ext cx="36" cy="36"/>
            </a:xfrm>
            <a:prstGeom prst="rect">
              <a:avLst/>
            </a:prstGeom>
            <a:noFill/>
            <a:ln w="6350" cap="flat">
              <a:solidFill>
                <a:srgbClr val="80808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" name="Line 28"/>
            <p:cNvSpPr>
              <a:spLocks noChangeShapeType="1"/>
            </p:cNvSpPr>
            <p:nvPr/>
          </p:nvSpPr>
          <p:spPr bwMode="auto">
            <a:xfrm>
              <a:off x="2652" y="2421"/>
              <a:ext cx="1256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" name="Oval 29"/>
            <p:cNvSpPr>
              <a:spLocks noChangeArrowheads="1"/>
            </p:cNvSpPr>
            <p:nvPr/>
          </p:nvSpPr>
          <p:spPr bwMode="auto">
            <a:xfrm>
              <a:off x="3276" y="2416"/>
              <a:ext cx="12" cy="12"/>
            </a:xfrm>
            <a:prstGeom prst="ellipse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" name="Oval 30"/>
            <p:cNvSpPr>
              <a:spLocks noChangeArrowheads="1"/>
            </p:cNvSpPr>
            <p:nvPr/>
          </p:nvSpPr>
          <p:spPr bwMode="auto">
            <a:xfrm>
              <a:off x="3276" y="2416"/>
              <a:ext cx="12" cy="12"/>
            </a:xfrm>
            <a:prstGeom prst="ellips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Rectangle 31"/>
            <p:cNvSpPr>
              <a:spLocks noChangeArrowheads="1"/>
            </p:cNvSpPr>
            <p:nvPr/>
          </p:nvSpPr>
          <p:spPr bwMode="auto">
            <a:xfrm>
              <a:off x="2249" y="2384"/>
              <a:ext cx="29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JenaValve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4" name="Rectangle 32"/>
            <p:cNvSpPr>
              <a:spLocks noChangeArrowheads="1"/>
            </p:cNvSpPr>
            <p:nvPr/>
          </p:nvSpPr>
          <p:spPr bwMode="auto">
            <a:xfrm>
              <a:off x="4630" y="2384"/>
              <a:ext cx="656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1.48 (0.60, 3.69; p=0.40;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5" name="Rectangle 33"/>
            <p:cNvSpPr>
              <a:spLocks noChangeArrowheads="1"/>
            </p:cNvSpPr>
            <p:nvPr/>
          </p:nvSpPr>
          <p:spPr bwMode="auto">
            <a:xfrm>
              <a:off x="5223" y="2384"/>
              <a:ext cx="463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n=48, deaths=19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7" name="Rectangle 34"/>
            <p:cNvSpPr>
              <a:spLocks noChangeArrowheads="1"/>
            </p:cNvSpPr>
            <p:nvPr/>
          </p:nvSpPr>
          <p:spPr bwMode="auto">
            <a:xfrm>
              <a:off x="5625" y="2384"/>
              <a:ext cx="53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8" name="Rectangle 35"/>
            <p:cNvSpPr>
              <a:spLocks noChangeArrowheads="1"/>
            </p:cNvSpPr>
            <p:nvPr/>
          </p:nvSpPr>
          <p:spPr bwMode="auto">
            <a:xfrm>
              <a:off x="3740" y="2111"/>
              <a:ext cx="44" cy="45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9" name="Rectangle 36"/>
            <p:cNvSpPr>
              <a:spLocks noChangeArrowheads="1"/>
            </p:cNvSpPr>
            <p:nvPr/>
          </p:nvSpPr>
          <p:spPr bwMode="auto">
            <a:xfrm>
              <a:off x="3740" y="2111"/>
              <a:ext cx="44" cy="45"/>
            </a:xfrm>
            <a:prstGeom prst="rect">
              <a:avLst/>
            </a:prstGeom>
            <a:noFill/>
            <a:ln w="6350" cap="flat">
              <a:solidFill>
                <a:srgbClr val="80808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0" name="Line 37"/>
            <p:cNvSpPr>
              <a:spLocks noChangeShapeType="1"/>
            </p:cNvSpPr>
            <p:nvPr/>
          </p:nvSpPr>
          <p:spPr bwMode="auto">
            <a:xfrm>
              <a:off x="3249" y="2132"/>
              <a:ext cx="1025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1" name="Oval 38"/>
            <p:cNvSpPr>
              <a:spLocks noChangeArrowheads="1"/>
            </p:cNvSpPr>
            <p:nvPr/>
          </p:nvSpPr>
          <p:spPr bwMode="auto">
            <a:xfrm>
              <a:off x="3757" y="2127"/>
              <a:ext cx="12" cy="12"/>
            </a:xfrm>
            <a:prstGeom prst="ellipse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2" name="Oval 39"/>
            <p:cNvSpPr>
              <a:spLocks noChangeArrowheads="1"/>
            </p:cNvSpPr>
            <p:nvPr/>
          </p:nvSpPr>
          <p:spPr bwMode="auto">
            <a:xfrm>
              <a:off x="3757" y="2127"/>
              <a:ext cx="12" cy="12"/>
            </a:xfrm>
            <a:prstGeom prst="ellips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3" name="Rectangle 40"/>
            <p:cNvSpPr>
              <a:spLocks noChangeArrowheads="1"/>
            </p:cNvSpPr>
            <p:nvPr/>
          </p:nvSpPr>
          <p:spPr bwMode="auto">
            <a:xfrm>
              <a:off x="2189" y="2094"/>
              <a:ext cx="360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ACURATE TA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4" name="Rectangle 41"/>
            <p:cNvSpPr>
              <a:spLocks noChangeArrowheads="1"/>
            </p:cNvSpPr>
            <p:nvPr/>
          </p:nvSpPr>
          <p:spPr bwMode="auto">
            <a:xfrm>
              <a:off x="4630" y="2094"/>
              <a:ext cx="115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3.00 (1.42, 6.31; p=0.004; n=98, deaths=33)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5" name="Rectangle 42"/>
            <p:cNvSpPr>
              <a:spLocks noChangeArrowheads="1"/>
            </p:cNvSpPr>
            <p:nvPr/>
          </p:nvSpPr>
          <p:spPr bwMode="auto">
            <a:xfrm>
              <a:off x="3196" y="1772"/>
              <a:ext cx="144" cy="145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6" name="Rectangle 43"/>
            <p:cNvSpPr>
              <a:spLocks noChangeArrowheads="1"/>
            </p:cNvSpPr>
            <p:nvPr/>
          </p:nvSpPr>
          <p:spPr bwMode="auto">
            <a:xfrm>
              <a:off x="3196" y="1772"/>
              <a:ext cx="144" cy="145"/>
            </a:xfrm>
            <a:prstGeom prst="rect">
              <a:avLst/>
            </a:prstGeom>
            <a:noFill/>
            <a:ln w="6350" cap="flat">
              <a:solidFill>
                <a:srgbClr val="80808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7" name="Line 44"/>
            <p:cNvSpPr>
              <a:spLocks noChangeShapeType="1"/>
            </p:cNvSpPr>
            <p:nvPr/>
          </p:nvSpPr>
          <p:spPr bwMode="auto">
            <a:xfrm>
              <a:off x="3152" y="1843"/>
              <a:ext cx="232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8" name="Oval 45"/>
            <p:cNvSpPr>
              <a:spLocks noChangeArrowheads="1"/>
            </p:cNvSpPr>
            <p:nvPr/>
          </p:nvSpPr>
          <p:spPr bwMode="auto">
            <a:xfrm>
              <a:off x="3262" y="1840"/>
              <a:ext cx="12" cy="10"/>
            </a:xfrm>
            <a:prstGeom prst="ellipse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9" name="Oval 46"/>
            <p:cNvSpPr>
              <a:spLocks noChangeArrowheads="1"/>
            </p:cNvSpPr>
            <p:nvPr/>
          </p:nvSpPr>
          <p:spPr bwMode="auto">
            <a:xfrm>
              <a:off x="3262" y="1840"/>
              <a:ext cx="12" cy="10"/>
            </a:xfrm>
            <a:prstGeom prst="ellips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0" name="Rectangle 47"/>
            <p:cNvSpPr>
              <a:spLocks noChangeArrowheads="1"/>
            </p:cNvSpPr>
            <p:nvPr/>
          </p:nvSpPr>
          <p:spPr bwMode="auto">
            <a:xfrm>
              <a:off x="2243" y="1807"/>
              <a:ext cx="297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CoreValve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1" name="Rectangle 48"/>
            <p:cNvSpPr>
              <a:spLocks noChangeArrowheads="1"/>
            </p:cNvSpPr>
            <p:nvPr/>
          </p:nvSpPr>
          <p:spPr bwMode="auto">
            <a:xfrm>
              <a:off x="4630" y="1807"/>
              <a:ext cx="496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1.46 (1.23, 1.73; p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2" name="Rectangle 49"/>
            <p:cNvSpPr>
              <a:spLocks noChangeArrowheads="1"/>
            </p:cNvSpPr>
            <p:nvPr/>
          </p:nvSpPr>
          <p:spPr bwMode="auto">
            <a:xfrm>
              <a:off x="5061" y="1807"/>
              <a:ext cx="766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&lt;.0001; n=1528, deaths=545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3" name="Rectangle 50"/>
            <p:cNvSpPr>
              <a:spLocks noChangeArrowheads="1"/>
            </p:cNvSpPr>
            <p:nvPr/>
          </p:nvSpPr>
          <p:spPr bwMode="auto">
            <a:xfrm>
              <a:off x="5744" y="1807"/>
              <a:ext cx="53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4" name="Rectangle 51"/>
            <p:cNvSpPr>
              <a:spLocks noChangeArrowheads="1"/>
            </p:cNvSpPr>
            <p:nvPr/>
          </p:nvSpPr>
          <p:spPr bwMode="auto">
            <a:xfrm>
              <a:off x="3247" y="1503"/>
              <a:ext cx="103" cy="103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5" name="Rectangle 52"/>
            <p:cNvSpPr>
              <a:spLocks noChangeArrowheads="1"/>
            </p:cNvSpPr>
            <p:nvPr/>
          </p:nvSpPr>
          <p:spPr bwMode="auto">
            <a:xfrm>
              <a:off x="3247" y="1503"/>
              <a:ext cx="103" cy="103"/>
            </a:xfrm>
            <a:prstGeom prst="rect">
              <a:avLst/>
            </a:prstGeom>
            <a:noFill/>
            <a:ln w="6350" cap="flat">
              <a:solidFill>
                <a:srgbClr val="80808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6" name="Line 53"/>
            <p:cNvSpPr>
              <a:spLocks noChangeShapeType="1"/>
            </p:cNvSpPr>
            <p:nvPr/>
          </p:nvSpPr>
          <p:spPr bwMode="auto">
            <a:xfrm>
              <a:off x="3127" y="1556"/>
              <a:ext cx="344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7" name="Oval 54"/>
            <p:cNvSpPr>
              <a:spLocks noChangeArrowheads="1"/>
            </p:cNvSpPr>
            <p:nvPr/>
          </p:nvSpPr>
          <p:spPr bwMode="auto">
            <a:xfrm>
              <a:off x="3294" y="1551"/>
              <a:ext cx="12" cy="12"/>
            </a:xfrm>
            <a:prstGeom prst="ellipse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8" name="Oval 55"/>
            <p:cNvSpPr>
              <a:spLocks noChangeArrowheads="1"/>
            </p:cNvSpPr>
            <p:nvPr/>
          </p:nvSpPr>
          <p:spPr bwMode="auto">
            <a:xfrm>
              <a:off x="3294" y="1551"/>
              <a:ext cx="12" cy="12"/>
            </a:xfrm>
            <a:prstGeom prst="ellips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9" name="Rectangle 56"/>
            <p:cNvSpPr>
              <a:spLocks noChangeArrowheads="1"/>
            </p:cNvSpPr>
            <p:nvPr/>
          </p:nvSpPr>
          <p:spPr bwMode="auto">
            <a:xfrm>
              <a:off x="2249" y="1518"/>
              <a:ext cx="283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Sapien XT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0" name="Rectangle 57"/>
            <p:cNvSpPr>
              <a:spLocks noChangeArrowheads="1"/>
            </p:cNvSpPr>
            <p:nvPr/>
          </p:nvSpPr>
          <p:spPr bwMode="auto">
            <a:xfrm>
              <a:off x="4630" y="1514"/>
              <a:ext cx="722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1.52 (1.19, 1.95; p=0.0009;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1" name="Rectangle 58"/>
            <p:cNvSpPr>
              <a:spLocks noChangeArrowheads="1"/>
            </p:cNvSpPr>
            <p:nvPr/>
          </p:nvSpPr>
          <p:spPr bwMode="auto">
            <a:xfrm>
              <a:off x="5283" y="1514"/>
              <a:ext cx="526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n=796, deaths=257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2" name="Rectangle 59"/>
            <p:cNvSpPr>
              <a:spLocks noChangeArrowheads="1"/>
            </p:cNvSpPr>
            <p:nvPr/>
          </p:nvSpPr>
          <p:spPr bwMode="auto">
            <a:xfrm>
              <a:off x="5744" y="1514"/>
              <a:ext cx="53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3" name="Rectangle 60"/>
            <p:cNvSpPr>
              <a:spLocks noChangeArrowheads="1"/>
            </p:cNvSpPr>
            <p:nvPr/>
          </p:nvSpPr>
          <p:spPr bwMode="auto">
            <a:xfrm>
              <a:off x="3241" y="1204"/>
              <a:ext cx="125" cy="125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4" name="Rectangle 61"/>
            <p:cNvSpPr>
              <a:spLocks noChangeArrowheads="1"/>
            </p:cNvSpPr>
            <p:nvPr/>
          </p:nvSpPr>
          <p:spPr bwMode="auto">
            <a:xfrm>
              <a:off x="3241" y="1204"/>
              <a:ext cx="125" cy="125"/>
            </a:xfrm>
            <a:prstGeom prst="rect">
              <a:avLst/>
            </a:prstGeom>
            <a:noFill/>
            <a:ln w="6350" cap="flat">
              <a:solidFill>
                <a:srgbClr val="80808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5" name="Line 62"/>
            <p:cNvSpPr>
              <a:spLocks noChangeShapeType="1"/>
            </p:cNvSpPr>
            <p:nvPr/>
          </p:nvSpPr>
          <p:spPr bwMode="auto">
            <a:xfrm>
              <a:off x="3164" y="1267"/>
              <a:ext cx="277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6" name="Oval 63"/>
            <p:cNvSpPr>
              <a:spLocks noChangeArrowheads="1"/>
            </p:cNvSpPr>
            <p:nvPr/>
          </p:nvSpPr>
          <p:spPr bwMode="auto">
            <a:xfrm>
              <a:off x="3300" y="1263"/>
              <a:ext cx="10" cy="11"/>
            </a:xfrm>
            <a:prstGeom prst="ellipse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7" name="Oval 64"/>
            <p:cNvSpPr>
              <a:spLocks noChangeArrowheads="1"/>
            </p:cNvSpPr>
            <p:nvPr/>
          </p:nvSpPr>
          <p:spPr bwMode="auto">
            <a:xfrm>
              <a:off x="3300" y="1262"/>
              <a:ext cx="10" cy="12"/>
            </a:xfrm>
            <a:prstGeom prst="ellips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8" name="Rectangle 65"/>
            <p:cNvSpPr>
              <a:spLocks noChangeArrowheads="1"/>
            </p:cNvSpPr>
            <p:nvPr/>
          </p:nvSpPr>
          <p:spPr bwMode="auto">
            <a:xfrm>
              <a:off x="2321" y="1228"/>
              <a:ext cx="206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Sapien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9" name="Rectangle 66"/>
            <p:cNvSpPr>
              <a:spLocks noChangeArrowheads="1"/>
            </p:cNvSpPr>
            <p:nvPr/>
          </p:nvSpPr>
          <p:spPr bwMode="auto">
            <a:xfrm>
              <a:off x="4630" y="1227"/>
              <a:ext cx="320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1.54 (1.26,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0" name="Rectangle 67"/>
            <p:cNvSpPr>
              <a:spLocks noChangeArrowheads="1"/>
            </p:cNvSpPr>
            <p:nvPr/>
          </p:nvSpPr>
          <p:spPr bwMode="auto">
            <a:xfrm>
              <a:off x="4897" y="1227"/>
              <a:ext cx="176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1.88;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1" name="Rectangle 68"/>
            <p:cNvSpPr>
              <a:spLocks noChangeArrowheads="1"/>
            </p:cNvSpPr>
            <p:nvPr/>
          </p:nvSpPr>
          <p:spPr bwMode="auto">
            <a:xfrm>
              <a:off x="5029" y="1227"/>
              <a:ext cx="813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p&lt;.0001; n=966, deaths = 389)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93" name="Picture 6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51" y="3026"/>
              <a:ext cx="112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94" name="Picture 7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51" y="3026"/>
              <a:ext cx="112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62" name="Freeform 71"/>
            <p:cNvSpPr>
              <a:spLocks noEditPoints="1"/>
            </p:cNvSpPr>
            <p:nvPr/>
          </p:nvSpPr>
          <p:spPr bwMode="auto">
            <a:xfrm>
              <a:off x="2516" y="3059"/>
              <a:ext cx="994" cy="43"/>
            </a:xfrm>
            <a:custGeom>
              <a:avLst/>
              <a:gdLst>
                <a:gd name="T0" fmla="*/ 35 w 994"/>
                <a:gd name="T1" fmla="*/ 29 h 43"/>
                <a:gd name="T2" fmla="*/ 960 w 994"/>
                <a:gd name="T3" fmla="*/ 27 h 43"/>
                <a:gd name="T4" fmla="*/ 960 w 994"/>
                <a:gd name="T5" fmla="*/ 14 h 43"/>
                <a:gd name="T6" fmla="*/ 35 w 994"/>
                <a:gd name="T7" fmla="*/ 15 h 43"/>
                <a:gd name="T8" fmla="*/ 35 w 994"/>
                <a:gd name="T9" fmla="*/ 29 h 43"/>
                <a:gd name="T10" fmla="*/ 42 w 994"/>
                <a:gd name="T11" fmla="*/ 2 h 43"/>
                <a:gd name="T12" fmla="*/ 0 w 994"/>
                <a:gd name="T13" fmla="*/ 22 h 43"/>
                <a:gd name="T14" fmla="*/ 42 w 994"/>
                <a:gd name="T15" fmla="*/ 43 h 43"/>
                <a:gd name="T16" fmla="*/ 42 w 994"/>
                <a:gd name="T17" fmla="*/ 2 h 43"/>
                <a:gd name="T18" fmla="*/ 953 w 994"/>
                <a:gd name="T19" fmla="*/ 41 h 43"/>
                <a:gd name="T20" fmla="*/ 994 w 994"/>
                <a:gd name="T21" fmla="*/ 20 h 43"/>
                <a:gd name="T22" fmla="*/ 953 w 994"/>
                <a:gd name="T23" fmla="*/ 0 h 43"/>
                <a:gd name="T24" fmla="*/ 953 w 994"/>
                <a:gd name="T25" fmla="*/ 4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94" h="43">
                  <a:moveTo>
                    <a:pt x="35" y="29"/>
                  </a:moveTo>
                  <a:lnTo>
                    <a:pt x="960" y="27"/>
                  </a:lnTo>
                  <a:lnTo>
                    <a:pt x="960" y="14"/>
                  </a:lnTo>
                  <a:lnTo>
                    <a:pt x="35" y="15"/>
                  </a:lnTo>
                  <a:lnTo>
                    <a:pt x="35" y="29"/>
                  </a:lnTo>
                  <a:close/>
                  <a:moveTo>
                    <a:pt x="42" y="2"/>
                  </a:moveTo>
                  <a:lnTo>
                    <a:pt x="0" y="22"/>
                  </a:lnTo>
                  <a:lnTo>
                    <a:pt x="42" y="43"/>
                  </a:lnTo>
                  <a:lnTo>
                    <a:pt x="42" y="2"/>
                  </a:lnTo>
                  <a:close/>
                  <a:moveTo>
                    <a:pt x="953" y="41"/>
                  </a:moveTo>
                  <a:lnTo>
                    <a:pt x="994" y="20"/>
                  </a:lnTo>
                  <a:lnTo>
                    <a:pt x="953" y="0"/>
                  </a:lnTo>
                  <a:lnTo>
                    <a:pt x="953" y="41"/>
                  </a:lnTo>
                  <a:close/>
                </a:path>
              </a:pathLst>
            </a:custGeom>
            <a:solidFill>
              <a:srgbClr val="4F81BD"/>
            </a:solidFill>
            <a:ln w="0" cap="flat">
              <a:solidFill>
                <a:srgbClr val="4F81B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3" name="Rectangle 72"/>
            <p:cNvSpPr>
              <a:spLocks noChangeArrowheads="1"/>
            </p:cNvSpPr>
            <p:nvPr/>
          </p:nvSpPr>
          <p:spPr bwMode="auto">
            <a:xfrm>
              <a:off x="1940" y="3020"/>
              <a:ext cx="564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Favours TAVI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4" name="Rectangle 73"/>
            <p:cNvSpPr>
              <a:spLocks noChangeArrowheads="1"/>
            </p:cNvSpPr>
            <p:nvPr/>
          </p:nvSpPr>
          <p:spPr bwMode="auto">
            <a:xfrm>
              <a:off x="3574" y="3032"/>
              <a:ext cx="592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Favours SAVR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5" name="TextBox 74"/>
          <p:cNvSpPr txBox="1"/>
          <p:nvPr/>
        </p:nvSpPr>
        <p:spPr>
          <a:xfrm>
            <a:off x="398418" y="254447"/>
            <a:ext cx="113661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Figure 4: Mortality risk of patients with TAVI prostheses compared with matched </a:t>
            </a:r>
            <a:r>
              <a:rPr lang="en-GB" dirty="0" err="1"/>
              <a:t>sAVR</a:t>
            </a:r>
            <a:r>
              <a:rPr lang="en-GB" dirty="0"/>
              <a:t> patients in 2011-2012 cohort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(</a:t>
            </a:r>
            <a:r>
              <a:rPr lang="en-GB" dirty="0"/>
              <a:t>Hazard ratio and 95% CI). Subjects who underwent TAVI are compared with their respective propensity score-matched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SAVR </a:t>
            </a:r>
            <a:r>
              <a:rPr lang="en-GB" dirty="0"/>
              <a:t>subjects.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0270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197</Words>
  <Application>Microsoft Office PowerPoint</Application>
  <PresentationFormat>Custom</PresentationFormat>
  <Paragraphs>45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 Freemantle</dc:creator>
  <cp:lastModifiedBy>Nick Freemantle</cp:lastModifiedBy>
  <cp:revision>10</cp:revision>
  <dcterms:created xsi:type="dcterms:W3CDTF">2019-08-23T14:53:04Z</dcterms:created>
  <dcterms:modified xsi:type="dcterms:W3CDTF">2020-08-28T14:33:56Z</dcterms:modified>
</cp:coreProperties>
</file>