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20" y="-396"/>
      </p:cViewPr>
      <p:guideLst>
        <p:guide orient="horz" pos="2160"/>
        <p:guide pos="2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3702-8E95-4B06-91DE-BDF06B6F107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959F-3F16-4030-A324-7FA9F38F8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24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3702-8E95-4B06-91DE-BDF06B6F107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959F-3F16-4030-A324-7FA9F38F8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76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3702-8E95-4B06-91DE-BDF06B6F107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959F-3F16-4030-A324-7FA9F38F8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21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3702-8E95-4B06-91DE-BDF06B6F107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959F-3F16-4030-A324-7FA9F38F8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57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3702-8E95-4B06-91DE-BDF06B6F107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959F-3F16-4030-A324-7FA9F38F8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63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3702-8E95-4B06-91DE-BDF06B6F107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959F-3F16-4030-A324-7FA9F38F8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7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3702-8E95-4B06-91DE-BDF06B6F107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959F-3F16-4030-A324-7FA9F38F8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84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3702-8E95-4B06-91DE-BDF06B6F107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959F-3F16-4030-A324-7FA9F38F8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5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3702-8E95-4B06-91DE-BDF06B6F107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959F-3F16-4030-A324-7FA9F38F8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36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3702-8E95-4B06-91DE-BDF06B6F107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959F-3F16-4030-A324-7FA9F38F8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12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3702-8E95-4B06-91DE-BDF06B6F107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959F-3F16-4030-A324-7FA9F38F8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71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F3702-8E95-4B06-91DE-BDF06B6F107C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5959F-3F16-4030-A324-7FA9F38F8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67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26984" y="839198"/>
            <a:ext cx="1916935" cy="7932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Isolated 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TAVI = 8942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7410" y="5438202"/>
            <a:ext cx="1916935" cy="7932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Matched 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TAVI = 1820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6201" y="1838061"/>
            <a:ext cx="1916935" cy="12908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Exclude Frail, repeat, porcelain aorta  or malignancy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TAVI = 4785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47180" y="3338193"/>
            <a:ext cx="1916935" cy="7932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Isolated 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TAVI = 4157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60686" y="4362947"/>
            <a:ext cx="1916935" cy="7932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Failed to Match 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TAVI = 2337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2"/>
          </p:cNvCxnSpPr>
          <p:nvPr/>
        </p:nvCxnSpPr>
        <p:spPr>
          <a:xfrm flipH="1">
            <a:off x="3482671" y="1632413"/>
            <a:ext cx="2781" cy="1705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063136" y="2456953"/>
            <a:ext cx="427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056513" y="4748257"/>
            <a:ext cx="427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2"/>
            <a:endCxn id="5" idx="0"/>
          </p:cNvCxnSpPr>
          <p:nvPr/>
        </p:nvCxnSpPr>
        <p:spPr>
          <a:xfrm flipH="1">
            <a:off x="3495878" y="4131408"/>
            <a:ext cx="9770" cy="1306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648948" y="840522"/>
            <a:ext cx="1916935" cy="7932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Isolated 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SAVR = 9068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59374" y="5439526"/>
            <a:ext cx="1916935" cy="7932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Matched 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SAVR= 1820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68165" y="1839385"/>
            <a:ext cx="1916935" cy="12908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Exclude repeat 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SAVR = 2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69144" y="3339517"/>
            <a:ext cx="1916935" cy="7932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Isolated 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SAVR = 9066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82650" y="4364271"/>
            <a:ext cx="1916935" cy="7932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Failed to Match 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SAVR = 7246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0" idx="2"/>
          </p:cNvCxnSpPr>
          <p:nvPr/>
        </p:nvCxnSpPr>
        <p:spPr>
          <a:xfrm flipH="1">
            <a:off x="8604635" y="1633737"/>
            <a:ext cx="2781" cy="1705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8185100" y="2458277"/>
            <a:ext cx="427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8178477" y="4749581"/>
            <a:ext cx="427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2"/>
            <a:endCxn id="21" idx="0"/>
          </p:cNvCxnSpPr>
          <p:nvPr/>
        </p:nvCxnSpPr>
        <p:spPr>
          <a:xfrm flipH="1">
            <a:off x="8617842" y="4132732"/>
            <a:ext cx="9770" cy="1306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28302" y="230589"/>
            <a:ext cx="461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Figure 1: Study flowchart of cohort 2011-2012  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454345" y="5834810"/>
            <a:ext cx="3205029" cy="13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168350" y="5510256"/>
            <a:ext cx="1753365" cy="64633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Propensity Score</a:t>
            </a:r>
            <a:br>
              <a:rPr lang="en-GB" dirty="0" smtClean="0"/>
            </a:br>
            <a:r>
              <a:rPr lang="en-GB" dirty="0" smtClean="0"/>
              <a:t>Matched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54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duct-Limit Survival Curves with Number of Subjects at Ris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0" y="1143000"/>
            <a:ext cx="6096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7"/>
          <p:cNvSpPr txBox="1">
            <a:spLocks/>
          </p:cNvSpPr>
          <p:nvPr/>
        </p:nvSpPr>
        <p:spPr bwMode="auto">
          <a:xfrm>
            <a:off x="3786822" y="3243897"/>
            <a:ext cx="461835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kern="1200">
                <a:solidFill>
                  <a:srgbClr val="000000"/>
                </a:solidFill>
                <a:effectLst/>
                <a:latin typeface="Calibri"/>
                <a:ea typeface="Yu Mincho"/>
                <a:cs typeface="Times New Roman"/>
              </a:rPr>
              <a:t>HR 1.51 (95% CI 1.35 to 1.68; p&lt;.0001) </a:t>
            </a:r>
            <a:endParaRPr lang="en-GB" sz="1200">
              <a:effectLst/>
              <a:latin typeface="Times New Roman"/>
              <a:ea typeface="Yu Minch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8302" y="230589"/>
            <a:ext cx="711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Figure 2: Survival probability by treatment for 2011-2012 matched cohort.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62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8165" y="2400617"/>
            <a:ext cx="5995670" cy="20567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955161" y="453225"/>
            <a:ext cx="6802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Figure 3: Mortality risk by year of procedure for 2011 and 2012 cohort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Hazard ratio, 95% CI, and test for interaction).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88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989263" y="1778000"/>
            <a:ext cx="6213475" cy="3302000"/>
            <a:chOff x="1883" y="1120"/>
            <a:chExt cx="3914" cy="2080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883" y="1120"/>
              <a:ext cx="3914" cy="2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531" y="2855"/>
              <a:ext cx="2060" cy="0"/>
            </a:xfrm>
            <a:prstGeom prst="line">
              <a:avLst/>
            </a:prstGeom>
            <a:noFill/>
            <a:ln w="6350" cap="flat">
              <a:solidFill>
                <a:srgbClr val="86868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496" y="2873"/>
              <a:ext cx="11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531" y="2855"/>
              <a:ext cx="0" cy="19"/>
            </a:xfrm>
            <a:prstGeom prst="line">
              <a:avLst/>
            </a:prstGeom>
            <a:noFill/>
            <a:ln w="6350" cap="flat">
              <a:solidFill>
                <a:srgbClr val="86868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996" y="2873"/>
              <a:ext cx="6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3010" y="2855"/>
              <a:ext cx="0" cy="19"/>
            </a:xfrm>
            <a:prstGeom prst="line">
              <a:avLst/>
            </a:prstGeom>
            <a:noFill/>
            <a:ln w="6350" cap="flat">
              <a:solidFill>
                <a:srgbClr val="86868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3010" y="1121"/>
              <a:ext cx="0" cy="1734"/>
            </a:xfrm>
            <a:prstGeom prst="line">
              <a:avLst/>
            </a:prstGeom>
            <a:noFill/>
            <a:ln w="6350" cap="flat">
              <a:solidFill>
                <a:srgbClr val="86868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471" y="2873"/>
              <a:ext cx="6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3485" y="2855"/>
              <a:ext cx="0" cy="19"/>
            </a:xfrm>
            <a:prstGeom prst="line">
              <a:avLst/>
            </a:prstGeom>
            <a:noFill/>
            <a:ln w="6350" cap="flat">
              <a:solidFill>
                <a:srgbClr val="86868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100" y="2873"/>
              <a:ext cx="6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4114" y="2855"/>
              <a:ext cx="0" cy="19"/>
            </a:xfrm>
            <a:prstGeom prst="line">
              <a:avLst/>
            </a:prstGeom>
            <a:noFill/>
            <a:ln w="6350" cap="flat">
              <a:solidFill>
                <a:srgbClr val="86868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564" y="2873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4591" y="2855"/>
              <a:ext cx="0" cy="19"/>
            </a:xfrm>
            <a:prstGeom prst="line">
              <a:avLst/>
            </a:prstGeom>
            <a:noFill/>
            <a:ln w="6350" cap="flat">
              <a:solidFill>
                <a:srgbClr val="86868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096" y="2958"/>
              <a:ext cx="105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Hazard Ratio (95% confidence interval)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150" y="2684"/>
              <a:ext cx="52" cy="5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150" y="2684"/>
              <a:ext cx="52" cy="54"/>
            </a:xfrm>
            <a:prstGeom prst="rect">
              <a:avLst/>
            </a:prstGeom>
            <a:noFill/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2806" y="2710"/>
              <a:ext cx="738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3171" y="2705"/>
              <a:ext cx="10" cy="1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3171" y="2705"/>
              <a:ext cx="10" cy="12"/>
            </a:xfrm>
            <a:prstGeom prst="ellips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344" y="2672"/>
              <a:ext cx="18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Other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630" y="2672"/>
              <a:ext cx="1151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1.28 (0.75, 2.18; p=0.37; n=154, deaths=54)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263" y="2403"/>
              <a:ext cx="36" cy="3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3263" y="2403"/>
              <a:ext cx="36" cy="36"/>
            </a:xfrm>
            <a:prstGeom prst="rect">
              <a:avLst/>
            </a:prstGeom>
            <a:noFill/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2652" y="2421"/>
              <a:ext cx="1256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3276" y="2416"/>
              <a:ext cx="12" cy="1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Oval 30"/>
            <p:cNvSpPr>
              <a:spLocks noChangeArrowheads="1"/>
            </p:cNvSpPr>
            <p:nvPr/>
          </p:nvSpPr>
          <p:spPr bwMode="auto">
            <a:xfrm>
              <a:off x="3276" y="2416"/>
              <a:ext cx="12" cy="12"/>
            </a:xfrm>
            <a:prstGeom prst="ellips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249" y="2384"/>
              <a:ext cx="2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JenaValve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32"/>
            <p:cNvSpPr>
              <a:spLocks noChangeArrowheads="1"/>
            </p:cNvSpPr>
            <p:nvPr/>
          </p:nvSpPr>
          <p:spPr bwMode="auto">
            <a:xfrm>
              <a:off x="4630" y="2384"/>
              <a:ext cx="65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1.48 (0.60, 3.69; p=0.40;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33"/>
            <p:cNvSpPr>
              <a:spLocks noChangeArrowheads="1"/>
            </p:cNvSpPr>
            <p:nvPr/>
          </p:nvSpPr>
          <p:spPr bwMode="auto">
            <a:xfrm>
              <a:off x="5223" y="2384"/>
              <a:ext cx="46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n=48, deaths=19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34"/>
            <p:cNvSpPr>
              <a:spLocks noChangeArrowheads="1"/>
            </p:cNvSpPr>
            <p:nvPr/>
          </p:nvSpPr>
          <p:spPr bwMode="auto">
            <a:xfrm>
              <a:off x="5625" y="2384"/>
              <a:ext cx="5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35"/>
            <p:cNvSpPr>
              <a:spLocks noChangeArrowheads="1"/>
            </p:cNvSpPr>
            <p:nvPr/>
          </p:nvSpPr>
          <p:spPr bwMode="auto">
            <a:xfrm>
              <a:off x="3740" y="2111"/>
              <a:ext cx="44" cy="4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" name="Rectangle 36"/>
            <p:cNvSpPr>
              <a:spLocks noChangeArrowheads="1"/>
            </p:cNvSpPr>
            <p:nvPr/>
          </p:nvSpPr>
          <p:spPr bwMode="auto">
            <a:xfrm>
              <a:off x="3740" y="2111"/>
              <a:ext cx="44" cy="45"/>
            </a:xfrm>
            <a:prstGeom prst="rect">
              <a:avLst/>
            </a:prstGeom>
            <a:noFill/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Line 37"/>
            <p:cNvSpPr>
              <a:spLocks noChangeShapeType="1"/>
            </p:cNvSpPr>
            <p:nvPr/>
          </p:nvSpPr>
          <p:spPr bwMode="auto">
            <a:xfrm>
              <a:off x="3249" y="2132"/>
              <a:ext cx="1025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Oval 38"/>
            <p:cNvSpPr>
              <a:spLocks noChangeArrowheads="1"/>
            </p:cNvSpPr>
            <p:nvPr/>
          </p:nvSpPr>
          <p:spPr bwMode="auto">
            <a:xfrm>
              <a:off x="3757" y="2127"/>
              <a:ext cx="12" cy="1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Oval 39"/>
            <p:cNvSpPr>
              <a:spLocks noChangeArrowheads="1"/>
            </p:cNvSpPr>
            <p:nvPr/>
          </p:nvSpPr>
          <p:spPr bwMode="auto">
            <a:xfrm>
              <a:off x="3757" y="2127"/>
              <a:ext cx="12" cy="12"/>
            </a:xfrm>
            <a:prstGeom prst="ellips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Rectangle 40"/>
            <p:cNvSpPr>
              <a:spLocks noChangeArrowheads="1"/>
            </p:cNvSpPr>
            <p:nvPr/>
          </p:nvSpPr>
          <p:spPr bwMode="auto">
            <a:xfrm>
              <a:off x="2189" y="2094"/>
              <a:ext cx="36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ACURATE TA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41"/>
            <p:cNvSpPr>
              <a:spLocks noChangeArrowheads="1"/>
            </p:cNvSpPr>
            <p:nvPr/>
          </p:nvSpPr>
          <p:spPr bwMode="auto">
            <a:xfrm>
              <a:off x="4630" y="2094"/>
              <a:ext cx="115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3.00 (1.42, 6.31; p=0.004; n=98, deaths=33)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42"/>
            <p:cNvSpPr>
              <a:spLocks noChangeArrowheads="1"/>
            </p:cNvSpPr>
            <p:nvPr/>
          </p:nvSpPr>
          <p:spPr bwMode="auto">
            <a:xfrm>
              <a:off x="3196" y="1772"/>
              <a:ext cx="144" cy="14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Rectangle 43"/>
            <p:cNvSpPr>
              <a:spLocks noChangeArrowheads="1"/>
            </p:cNvSpPr>
            <p:nvPr/>
          </p:nvSpPr>
          <p:spPr bwMode="auto">
            <a:xfrm>
              <a:off x="3196" y="1772"/>
              <a:ext cx="144" cy="145"/>
            </a:xfrm>
            <a:prstGeom prst="rect">
              <a:avLst/>
            </a:prstGeom>
            <a:noFill/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Line 44"/>
            <p:cNvSpPr>
              <a:spLocks noChangeShapeType="1"/>
            </p:cNvSpPr>
            <p:nvPr/>
          </p:nvSpPr>
          <p:spPr bwMode="auto">
            <a:xfrm>
              <a:off x="3152" y="1843"/>
              <a:ext cx="232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Oval 45"/>
            <p:cNvSpPr>
              <a:spLocks noChangeArrowheads="1"/>
            </p:cNvSpPr>
            <p:nvPr/>
          </p:nvSpPr>
          <p:spPr bwMode="auto">
            <a:xfrm>
              <a:off x="3262" y="1840"/>
              <a:ext cx="12" cy="1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Oval 46"/>
            <p:cNvSpPr>
              <a:spLocks noChangeArrowheads="1"/>
            </p:cNvSpPr>
            <p:nvPr/>
          </p:nvSpPr>
          <p:spPr bwMode="auto">
            <a:xfrm>
              <a:off x="3262" y="1840"/>
              <a:ext cx="12" cy="10"/>
            </a:xfrm>
            <a:prstGeom prst="ellips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Rectangle 47"/>
            <p:cNvSpPr>
              <a:spLocks noChangeArrowheads="1"/>
            </p:cNvSpPr>
            <p:nvPr/>
          </p:nvSpPr>
          <p:spPr bwMode="auto">
            <a:xfrm>
              <a:off x="2243" y="1807"/>
              <a:ext cx="29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CoreValve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48"/>
            <p:cNvSpPr>
              <a:spLocks noChangeArrowheads="1"/>
            </p:cNvSpPr>
            <p:nvPr/>
          </p:nvSpPr>
          <p:spPr bwMode="auto">
            <a:xfrm>
              <a:off x="4630" y="1807"/>
              <a:ext cx="496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1.46 (1.23, 1.73; 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49"/>
            <p:cNvSpPr>
              <a:spLocks noChangeArrowheads="1"/>
            </p:cNvSpPr>
            <p:nvPr/>
          </p:nvSpPr>
          <p:spPr bwMode="auto">
            <a:xfrm>
              <a:off x="5061" y="1807"/>
              <a:ext cx="766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&lt;.0001; n=1528, deaths=545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50"/>
            <p:cNvSpPr>
              <a:spLocks noChangeArrowheads="1"/>
            </p:cNvSpPr>
            <p:nvPr/>
          </p:nvSpPr>
          <p:spPr bwMode="auto">
            <a:xfrm>
              <a:off x="5744" y="1807"/>
              <a:ext cx="53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51"/>
            <p:cNvSpPr>
              <a:spLocks noChangeArrowheads="1"/>
            </p:cNvSpPr>
            <p:nvPr/>
          </p:nvSpPr>
          <p:spPr bwMode="auto">
            <a:xfrm>
              <a:off x="3247" y="1503"/>
              <a:ext cx="103" cy="10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5" name="Rectangle 52"/>
            <p:cNvSpPr>
              <a:spLocks noChangeArrowheads="1"/>
            </p:cNvSpPr>
            <p:nvPr/>
          </p:nvSpPr>
          <p:spPr bwMode="auto">
            <a:xfrm>
              <a:off x="3247" y="1503"/>
              <a:ext cx="103" cy="103"/>
            </a:xfrm>
            <a:prstGeom prst="rect">
              <a:avLst/>
            </a:prstGeom>
            <a:noFill/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6" name="Line 53"/>
            <p:cNvSpPr>
              <a:spLocks noChangeShapeType="1"/>
            </p:cNvSpPr>
            <p:nvPr/>
          </p:nvSpPr>
          <p:spPr bwMode="auto">
            <a:xfrm>
              <a:off x="3127" y="1556"/>
              <a:ext cx="344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Oval 54"/>
            <p:cNvSpPr>
              <a:spLocks noChangeArrowheads="1"/>
            </p:cNvSpPr>
            <p:nvPr/>
          </p:nvSpPr>
          <p:spPr bwMode="auto">
            <a:xfrm>
              <a:off x="3294" y="1551"/>
              <a:ext cx="12" cy="1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8" name="Oval 55"/>
            <p:cNvSpPr>
              <a:spLocks noChangeArrowheads="1"/>
            </p:cNvSpPr>
            <p:nvPr/>
          </p:nvSpPr>
          <p:spPr bwMode="auto">
            <a:xfrm>
              <a:off x="3294" y="1551"/>
              <a:ext cx="12" cy="12"/>
            </a:xfrm>
            <a:prstGeom prst="ellips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9" name="Rectangle 56"/>
            <p:cNvSpPr>
              <a:spLocks noChangeArrowheads="1"/>
            </p:cNvSpPr>
            <p:nvPr/>
          </p:nvSpPr>
          <p:spPr bwMode="auto">
            <a:xfrm>
              <a:off x="2249" y="1518"/>
              <a:ext cx="28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Sapien XT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57"/>
            <p:cNvSpPr>
              <a:spLocks noChangeArrowheads="1"/>
            </p:cNvSpPr>
            <p:nvPr/>
          </p:nvSpPr>
          <p:spPr bwMode="auto">
            <a:xfrm>
              <a:off x="4630" y="1514"/>
              <a:ext cx="72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1.52 (1.19, 1.95; p=0.0009;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8"/>
            <p:cNvSpPr>
              <a:spLocks noChangeArrowheads="1"/>
            </p:cNvSpPr>
            <p:nvPr/>
          </p:nvSpPr>
          <p:spPr bwMode="auto">
            <a:xfrm>
              <a:off x="5283" y="1514"/>
              <a:ext cx="52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n=796, deaths=257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59"/>
            <p:cNvSpPr>
              <a:spLocks noChangeArrowheads="1"/>
            </p:cNvSpPr>
            <p:nvPr/>
          </p:nvSpPr>
          <p:spPr bwMode="auto">
            <a:xfrm>
              <a:off x="5744" y="1514"/>
              <a:ext cx="5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60"/>
            <p:cNvSpPr>
              <a:spLocks noChangeArrowheads="1"/>
            </p:cNvSpPr>
            <p:nvPr/>
          </p:nvSpPr>
          <p:spPr bwMode="auto">
            <a:xfrm>
              <a:off x="3241" y="1204"/>
              <a:ext cx="125" cy="1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4" name="Rectangle 61"/>
            <p:cNvSpPr>
              <a:spLocks noChangeArrowheads="1"/>
            </p:cNvSpPr>
            <p:nvPr/>
          </p:nvSpPr>
          <p:spPr bwMode="auto">
            <a:xfrm>
              <a:off x="3241" y="1204"/>
              <a:ext cx="125" cy="125"/>
            </a:xfrm>
            <a:prstGeom prst="rect">
              <a:avLst/>
            </a:prstGeom>
            <a:noFill/>
            <a:ln w="6350" cap="flat">
              <a:solidFill>
                <a:srgbClr val="808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Line 62"/>
            <p:cNvSpPr>
              <a:spLocks noChangeShapeType="1"/>
            </p:cNvSpPr>
            <p:nvPr/>
          </p:nvSpPr>
          <p:spPr bwMode="auto">
            <a:xfrm>
              <a:off x="3164" y="1267"/>
              <a:ext cx="277" cy="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6" name="Oval 63"/>
            <p:cNvSpPr>
              <a:spLocks noChangeArrowheads="1"/>
            </p:cNvSpPr>
            <p:nvPr/>
          </p:nvSpPr>
          <p:spPr bwMode="auto">
            <a:xfrm>
              <a:off x="3300" y="1263"/>
              <a:ext cx="10" cy="1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7" name="Oval 64"/>
            <p:cNvSpPr>
              <a:spLocks noChangeArrowheads="1"/>
            </p:cNvSpPr>
            <p:nvPr/>
          </p:nvSpPr>
          <p:spPr bwMode="auto">
            <a:xfrm>
              <a:off x="3300" y="1262"/>
              <a:ext cx="10" cy="12"/>
            </a:xfrm>
            <a:prstGeom prst="ellips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8" name="Rectangle 65"/>
            <p:cNvSpPr>
              <a:spLocks noChangeArrowheads="1"/>
            </p:cNvSpPr>
            <p:nvPr/>
          </p:nvSpPr>
          <p:spPr bwMode="auto">
            <a:xfrm>
              <a:off x="2321" y="1228"/>
              <a:ext cx="20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Sapien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66"/>
            <p:cNvSpPr>
              <a:spLocks noChangeArrowheads="1"/>
            </p:cNvSpPr>
            <p:nvPr/>
          </p:nvSpPr>
          <p:spPr bwMode="auto">
            <a:xfrm>
              <a:off x="4630" y="1227"/>
              <a:ext cx="32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1.54 (1.26,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67"/>
            <p:cNvSpPr>
              <a:spLocks noChangeArrowheads="1"/>
            </p:cNvSpPr>
            <p:nvPr/>
          </p:nvSpPr>
          <p:spPr bwMode="auto">
            <a:xfrm>
              <a:off x="4897" y="1227"/>
              <a:ext cx="17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1.88;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68"/>
            <p:cNvSpPr>
              <a:spLocks noChangeArrowheads="1"/>
            </p:cNvSpPr>
            <p:nvPr/>
          </p:nvSpPr>
          <p:spPr bwMode="auto">
            <a:xfrm>
              <a:off x="5029" y="1227"/>
              <a:ext cx="81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p&lt;.0001; n=966, deaths = 389)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93" name="Picture 6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1" y="3026"/>
              <a:ext cx="112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4" name="Picture 7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1" y="3026"/>
              <a:ext cx="112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2" name="Freeform 71"/>
            <p:cNvSpPr>
              <a:spLocks noEditPoints="1"/>
            </p:cNvSpPr>
            <p:nvPr/>
          </p:nvSpPr>
          <p:spPr bwMode="auto">
            <a:xfrm>
              <a:off x="2516" y="3059"/>
              <a:ext cx="994" cy="43"/>
            </a:xfrm>
            <a:custGeom>
              <a:avLst/>
              <a:gdLst>
                <a:gd name="T0" fmla="*/ 35 w 994"/>
                <a:gd name="T1" fmla="*/ 29 h 43"/>
                <a:gd name="T2" fmla="*/ 960 w 994"/>
                <a:gd name="T3" fmla="*/ 27 h 43"/>
                <a:gd name="T4" fmla="*/ 960 w 994"/>
                <a:gd name="T5" fmla="*/ 14 h 43"/>
                <a:gd name="T6" fmla="*/ 35 w 994"/>
                <a:gd name="T7" fmla="*/ 15 h 43"/>
                <a:gd name="T8" fmla="*/ 35 w 994"/>
                <a:gd name="T9" fmla="*/ 29 h 43"/>
                <a:gd name="T10" fmla="*/ 42 w 994"/>
                <a:gd name="T11" fmla="*/ 2 h 43"/>
                <a:gd name="T12" fmla="*/ 0 w 994"/>
                <a:gd name="T13" fmla="*/ 22 h 43"/>
                <a:gd name="T14" fmla="*/ 42 w 994"/>
                <a:gd name="T15" fmla="*/ 43 h 43"/>
                <a:gd name="T16" fmla="*/ 42 w 994"/>
                <a:gd name="T17" fmla="*/ 2 h 43"/>
                <a:gd name="T18" fmla="*/ 953 w 994"/>
                <a:gd name="T19" fmla="*/ 41 h 43"/>
                <a:gd name="T20" fmla="*/ 994 w 994"/>
                <a:gd name="T21" fmla="*/ 20 h 43"/>
                <a:gd name="T22" fmla="*/ 953 w 994"/>
                <a:gd name="T23" fmla="*/ 0 h 43"/>
                <a:gd name="T24" fmla="*/ 953 w 994"/>
                <a:gd name="T25" fmla="*/ 4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4" h="43">
                  <a:moveTo>
                    <a:pt x="35" y="29"/>
                  </a:moveTo>
                  <a:lnTo>
                    <a:pt x="960" y="27"/>
                  </a:lnTo>
                  <a:lnTo>
                    <a:pt x="960" y="14"/>
                  </a:lnTo>
                  <a:lnTo>
                    <a:pt x="35" y="15"/>
                  </a:lnTo>
                  <a:lnTo>
                    <a:pt x="35" y="29"/>
                  </a:lnTo>
                  <a:close/>
                  <a:moveTo>
                    <a:pt x="42" y="2"/>
                  </a:moveTo>
                  <a:lnTo>
                    <a:pt x="0" y="22"/>
                  </a:lnTo>
                  <a:lnTo>
                    <a:pt x="42" y="43"/>
                  </a:lnTo>
                  <a:lnTo>
                    <a:pt x="42" y="2"/>
                  </a:lnTo>
                  <a:close/>
                  <a:moveTo>
                    <a:pt x="953" y="41"/>
                  </a:moveTo>
                  <a:lnTo>
                    <a:pt x="994" y="20"/>
                  </a:lnTo>
                  <a:lnTo>
                    <a:pt x="953" y="0"/>
                  </a:lnTo>
                  <a:lnTo>
                    <a:pt x="953" y="41"/>
                  </a:lnTo>
                  <a:close/>
                </a:path>
              </a:pathLst>
            </a:custGeom>
            <a:solidFill>
              <a:srgbClr val="4F81BD"/>
            </a:solidFill>
            <a:ln w="0" cap="flat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3" name="Rectangle 72"/>
            <p:cNvSpPr>
              <a:spLocks noChangeArrowheads="1"/>
            </p:cNvSpPr>
            <p:nvPr/>
          </p:nvSpPr>
          <p:spPr bwMode="auto">
            <a:xfrm>
              <a:off x="1940" y="3020"/>
              <a:ext cx="564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Favours TAVI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73"/>
            <p:cNvSpPr>
              <a:spLocks noChangeArrowheads="1"/>
            </p:cNvSpPr>
            <p:nvPr/>
          </p:nvSpPr>
          <p:spPr bwMode="auto">
            <a:xfrm>
              <a:off x="3574" y="3032"/>
              <a:ext cx="59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Favours SAVR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398418" y="254447"/>
            <a:ext cx="11366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Figure 4: Mortality risk of patients with TAVI prostheses compared with matched </a:t>
            </a:r>
            <a:r>
              <a:rPr lang="en-GB" dirty="0" err="1"/>
              <a:t>sAVR</a:t>
            </a:r>
            <a:r>
              <a:rPr lang="en-GB" dirty="0"/>
              <a:t> patients in 2011-2012 cohort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Hazard ratio and 95% CI). Subjects who underwent TAVI are compared with their respective propensity score-matched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SAVR </a:t>
            </a:r>
            <a:r>
              <a:rPr lang="en-GB" dirty="0"/>
              <a:t>subjects.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27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197</Words>
  <Application>Microsoft Office PowerPoint</Application>
  <PresentationFormat>Custom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Freemantle</dc:creator>
  <cp:lastModifiedBy>Nick Freemantle</cp:lastModifiedBy>
  <cp:revision>10</cp:revision>
  <dcterms:created xsi:type="dcterms:W3CDTF">2019-08-23T14:53:04Z</dcterms:created>
  <dcterms:modified xsi:type="dcterms:W3CDTF">2020-08-28T14:33:56Z</dcterms:modified>
</cp:coreProperties>
</file>