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sldIdLst>
    <p:sldId id="256" r:id="rId2"/>
    <p:sldId id="261" r:id="rId3"/>
    <p:sldId id="306" r:id="rId4"/>
    <p:sldId id="305" r:id="rId5"/>
    <p:sldId id="307" r:id="rId6"/>
    <p:sldId id="308" r:id="rId7"/>
    <p:sldId id="292" r:id="rId8"/>
    <p:sldId id="310" r:id="rId9"/>
    <p:sldId id="309" r:id="rId10"/>
    <p:sldId id="311" r:id="rId11"/>
    <p:sldId id="312" r:id="rId12"/>
    <p:sldId id="313" r:id="rId13"/>
    <p:sldId id="315" r:id="rId14"/>
    <p:sldId id="316" r:id="rId15"/>
    <p:sldId id="302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BF2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 autoAdjust="0"/>
    <p:restoredTop sz="94572" autoAdjust="0"/>
  </p:normalViewPr>
  <p:slideViewPr>
    <p:cSldViewPr>
      <p:cViewPr>
        <p:scale>
          <a:sx n="107" d="100"/>
          <a:sy n="107" d="100"/>
        </p:scale>
        <p:origin x="-8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4546A2-3693-4674-8978-F3A065975D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154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DarkBlue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179388" y="188913"/>
            <a:ext cx="33829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solidFill>
                  <a:schemeClr val="bg1"/>
                </a:solidFill>
              </a:rPr>
              <a:t>UCL </a:t>
            </a:r>
            <a:r>
              <a:rPr lang="en-GB" b="1" dirty="0" smtClean="0">
                <a:solidFill>
                  <a:schemeClr val="bg1"/>
                </a:solidFill>
              </a:rPr>
              <a:t>LIBRARY</a:t>
            </a:r>
            <a:r>
              <a:rPr lang="en-GB" b="1" baseline="0" dirty="0" smtClean="0">
                <a:solidFill>
                  <a:schemeClr val="bg1"/>
                </a:solidFill>
              </a:rPr>
              <a:t> 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dirty="0" smtClean="0"/>
              <a:t>Click to edit Master subtitle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dirty="0" smtClean="0"/>
            </a:lvl1pPr>
          </a:lstStyle>
          <a:p>
            <a:pPr>
              <a:defRPr/>
            </a:pPr>
            <a:r>
              <a:rPr lang="en-GB" dirty="0" smtClean="0"/>
              <a:t>LERU Law Deans Working Group, Geneva, 28-29 November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2B5E5E-4689-49CD-AEC0-B1C1F4CF0D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E5CBF-37EA-49BA-A281-D6CB1F8F96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C536-C560-408C-9983-EB1D7B02F14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73B1-DCE9-405B-906D-0AE9CBC0EC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F890-8D52-4FFF-B166-9BAAAC9CA43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AA91C-341E-44D6-98C8-B2A88FC8BBE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14D68-F56A-4B27-81A6-4C6DF7B091C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BE1BA-F27D-49FA-BECF-06F2795788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6241B-8545-4649-81AE-0DA48C938C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4F6C-FD61-4369-8707-A3770470D4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7904A-293F-409E-AEE5-C53255E41B0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72AD-9D11-4FB0-849B-88BBE77E87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AEBF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72B5E5E-4689-49CD-AEC0-B1C1F4CF0DA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13" descr="DarkBlue10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179388" y="188913"/>
            <a:ext cx="2952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bg1"/>
                </a:solidFill>
              </a:rPr>
              <a:t>UCL LIBRARY SERVICES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historians.org/2012/09/aha-statement-on-scholarly-journal-publishi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ac.uk/library/publications-policy.shtml" TargetMode="External"/><Relationship Id="rId2" Type="http://schemas.openxmlformats.org/officeDocument/2006/relationships/hyperlink" Target="http://www.ucl.ac.uk/library/open-acces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eru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ru.org/files/publications/LERU_AP8_Open_Access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412776"/>
            <a:ext cx="8496300" cy="1873250"/>
          </a:xfrm>
        </p:spPr>
        <p:txBody>
          <a:bodyPr/>
          <a:lstStyle/>
          <a:p>
            <a:pPr eaLnBrk="1" hangingPunct="1"/>
            <a:r>
              <a:rPr lang="en-GB" sz="5500" b="0" dirty="0" smtClean="0"/>
              <a:t>Strategy, Partnerships and Discipline Differences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429000"/>
            <a:ext cx="8496300" cy="3097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Dr Paul Ayris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endParaRPr lang="en-GB" sz="1900" dirty="0" smtClean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Director of UCL Library Services and UCL Copyright Officer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Chief Executive, UCL Press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President of LIBER (Association of European Research Libraries)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Chair of the LERU community of Chief Information Officers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		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GB" sz="1900" dirty="0" smtClean="0"/>
              <a:t>e-mail: p.ayris@ucl.ac.uk</a:t>
            </a:r>
            <a:endParaRPr lang="en-GB" sz="4000" dirty="0" smtClean="0"/>
          </a:p>
          <a:p>
            <a:pPr eaLnBrk="1" hangingPunct="1">
              <a:lnSpc>
                <a:spcPct val="90000"/>
              </a:lnSpc>
            </a:pPr>
            <a:endParaRPr lang="en-GB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6803586" cy="654422"/>
          </a:xfrm>
        </p:spPr>
        <p:txBody>
          <a:bodyPr/>
          <a:lstStyle/>
          <a:p>
            <a:r>
              <a:rPr lang="en-GB" dirty="0" smtClean="0"/>
              <a:t>The view from Arts and Humanities?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881151" cy="25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2492896"/>
            <a:ext cx="24009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blog.historians.org/2012/09/aha-statement-on-scholarly-journal-publishing</a:t>
            </a:r>
            <a:r>
              <a:rPr lang="en-GB" sz="1600" dirty="0" smtClean="0"/>
              <a:t> </a:t>
            </a:r>
            <a:r>
              <a:rPr lang="en-GB" dirty="0" smtClean="0"/>
              <a:t>/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88607"/>
            <a:ext cx="6120680" cy="265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2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Monograph Publishing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0954"/>
            <a:ext cx="4392488" cy="3889077"/>
          </a:xfrm>
        </p:spPr>
        <p:txBody>
          <a:bodyPr/>
          <a:lstStyle/>
          <a:p>
            <a:r>
              <a:rPr lang="en-GB" dirty="0" smtClean="0"/>
              <a:t>Is Open Access a solution to broken Business Model?</a:t>
            </a:r>
          </a:p>
          <a:p>
            <a:r>
              <a:rPr lang="en-GB" dirty="0" smtClean="0"/>
              <a:t>University Press takes on role as monograph publisher</a:t>
            </a:r>
          </a:p>
          <a:p>
            <a:r>
              <a:rPr lang="en-GB" dirty="0" smtClean="0"/>
              <a:t>Long form monographs, peer reviewed</a:t>
            </a:r>
          </a:p>
          <a:p>
            <a:r>
              <a:rPr lang="en-GB" dirty="0" smtClean="0"/>
              <a:t>Short monographs in AHSS – new publishing format?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836712"/>
            <a:ext cx="3555107" cy="496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1373" y="6021288"/>
            <a:ext cx="436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Special Collections, 15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 Book of Hours, with 19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century additions. MS. Lat. 25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95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European infrastructure for monographs?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2022738"/>
            <a:ext cx="5408057" cy="4527763"/>
          </a:xfrm>
        </p:spPr>
        <p:txBody>
          <a:bodyPr/>
          <a:lstStyle/>
          <a:p>
            <a:r>
              <a:rPr lang="en-GB" dirty="0" smtClean="0"/>
              <a:t>19 European partners, led by UCL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universities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become publishers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themselves</a:t>
            </a:r>
          </a:p>
          <a:p>
            <a:r>
              <a:rPr lang="en-GB" dirty="0"/>
              <a:t>S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hared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publishing infrastructure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Access business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models 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 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monographs in the Arts, Humanities and Social </a:t>
            </a:r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Sciences</a:t>
            </a:r>
          </a:p>
          <a:p>
            <a:r>
              <a:rPr lang="en-GB" dirty="0" smtClean="0"/>
              <a:t>OAPEN to provide much of the technical infrastructure</a:t>
            </a:r>
          </a:p>
          <a:p>
            <a:r>
              <a:rPr lang="en-GB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launched at UCL in December 2013</a:t>
            </a:r>
            <a:r>
              <a:rPr lang="en-GB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12776"/>
            <a:ext cx="30099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0214" y="5965726"/>
            <a:ext cx="4272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UCL Special Collections. Pentateuch, 1666. </a:t>
            </a:r>
          </a:p>
          <a:p>
            <a:r>
              <a:rPr lang="en-GB" sz="1600" dirty="0"/>
              <a:t>STRONG ROOM MOCATTA Q B 12 TAR</a:t>
            </a:r>
          </a:p>
        </p:txBody>
      </p:sp>
    </p:spTree>
    <p:extLst>
      <p:ext uri="{BB962C8B-B14F-4D97-AF65-F5344CB8AC3E}">
        <p14:creationId xmlns:p14="http://schemas.microsoft.com/office/powerpoint/2010/main" val="16484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be achieved?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80132"/>
              </p:ext>
            </p:extLst>
          </p:nvPr>
        </p:nvGraphicFramePr>
        <p:xfrm>
          <a:off x="611560" y="1628800"/>
          <a:ext cx="7992888" cy="450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888"/>
              </a:tblGrid>
              <a:tr h="65600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OUTPUTS</a:t>
                      </a:r>
                      <a:endParaRPr lang="en-GB" sz="2400" dirty="0"/>
                    </a:p>
                  </a:txBody>
                  <a:tcPr/>
                </a:tc>
              </a:tr>
              <a:tr h="114801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Shared publishing infrastructure </a:t>
                      </a:r>
                    </a:p>
                    <a:p>
                      <a:pPr marL="342900" indent="-342900">
                        <a:buFont typeface="Wingdings" pitchFamily="2" charset="2"/>
                        <a:buChar char="Ø"/>
                      </a:pPr>
                      <a:r>
                        <a:rPr lang="en-GB" sz="2400" dirty="0" smtClean="0"/>
                        <a:t>        Shared by 19 partners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GB" sz="2400" dirty="0" smtClean="0"/>
                        <a:t>        Scaleable</a:t>
                      </a:r>
                      <a:r>
                        <a:rPr lang="en-GB" sz="2400" baseline="0" dirty="0" smtClean="0"/>
                        <a:t> to all European Universities</a:t>
                      </a:r>
                      <a:endParaRPr lang="en-GB" sz="2400" dirty="0" smtClean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Advocacy</a:t>
                      </a:r>
                      <a:r>
                        <a:rPr lang="en-GB" sz="2400" baseline="0" dirty="0" smtClean="0"/>
                        <a:t> for new solutions to solve monograph crisis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Marketing frameworks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Business Modelling activities</a:t>
                      </a:r>
                      <a:endParaRPr lang="en-GB" sz="2400" dirty="0"/>
                    </a:p>
                  </a:txBody>
                  <a:tcPr/>
                </a:tc>
              </a:tr>
              <a:tr h="66511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GB" sz="2400" dirty="0" smtClean="0"/>
                        <a:t>  At least 180 OA monographs in 35 series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2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734"/>
          </a:xfrm>
        </p:spPr>
        <p:txBody>
          <a:bodyPr/>
          <a:lstStyle/>
          <a:p>
            <a:r>
              <a:rPr lang="en-GB" dirty="0" smtClean="0"/>
              <a:t>Indicative series in European collaboration</a:t>
            </a:r>
            <a:endParaRPr lang="en-GB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848815"/>
              </p:ext>
            </p:extLst>
          </p:nvPr>
        </p:nvGraphicFramePr>
        <p:xfrm>
          <a:off x="395536" y="1700808"/>
          <a:ext cx="8280920" cy="451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600"/>
                <a:gridCol w="2880320"/>
              </a:tblGrid>
              <a:tr h="416017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35 </a:t>
                      </a:r>
                      <a:r>
                        <a:rPr lang="en-GB" sz="2000" baseline="0" dirty="0" smtClean="0"/>
                        <a:t>series titles proposed in total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Subject</a:t>
                      </a:r>
                      <a:r>
                        <a:rPr lang="en-GB" sz="2000" baseline="0" dirty="0" smtClean="0"/>
                        <a:t> area</a:t>
                      </a:r>
                      <a:endParaRPr lang="en-GB" sz="2000" dirty="0"/>
                    </a:p>
                  </a:txBody>
                  <a:tcPr/>
                </a:tc>
              </a:tr>
              <a:tr h="66410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History and Film Theory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Media studies,</a:t>
                      </a:r>
                      <a:r>
                        <a:rPr lang="en-GB" sz="2000" baseline="0" dirty="0" smtClean="0"/>
                        <a:t> Film theory</a:t>
                      </a:r>
                      <a:endParaRPr lang="en-GB" sz="2000" dirty="0"/>
                    </a:p>
                  </a:txBody>
                  <a:tcPr/>
                </a:tc>
              </a:tr>
              <a:tr h="4671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Spirituality Studies in Theology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Theology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World Oral Literature Series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Literary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Iranian Studies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Middle Eastern Studies</a:t>
                      </a:r>
                      <a:endParaRPr lang="en-GB" sz="20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Law, Governance and Development Research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Law, International Studies</a:t>
                      </a:r>
                      <a:endParaRPr lang="en-GB" sz="20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Interdisciplinary</a:t>
                      </a:r>
                      <a:r>
                        <a:rPr lang="en-GB" sz="2000" baseline="0" dirty="0" smtClean="0"/>
                        <a:t> Issues -  Art, City, Society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Urban Studies</a:t>
                      </a:r>
                      <a:endParaRPr lang="en-GB" sz="2000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New Ideas in Human</a:t>
                      </a:r>
                      <a:r>
                        <a:rPr lang="en-GB" sz="2000" baseline="0" dirty="0" smtClean="0"/>
                        <a:t> Interaction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Linguistics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02D-A5A1-4D1D-958E-197A5B586D9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9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3233688" cy="792758"/>
          </a:xfrm>
        </p:spPr>
        <p:txBody>
          <a:bodyPr/>
          <a:lstStyle/>
          <a:p>
            <a:r>
              <a:rPr lang="en-GB" dirty="0" smtClean="0"/>
              <a:t>And 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708275"/>
            <a:ext cx="3521720" cy="3457575"/>
          </a:xfrm>
        </p:spPr>
        <p:txBody>
          <a:bodyPr/>
          <a:lstStyle/>
          <a:p>
            <a:r>
              <a:rPr lang="en-GB" dirty="0" smtClean="0"/>
              <a:t>Thanks for listening</a:t>
            </a:r>
          </a:p>
          <a:p>
            <a:r>
              <a:rPr lang="en-GB" dirty="0" smtClean="0"/>
              <a:t>Happy to answer any 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5" name="Picture 3" descr="C:\My Pictures from N drive\UCL pictures\Library and 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62"/>
            <a:ext cx="4040459" cy="53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4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Disciplinary differences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Conclusions?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2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Disciplinary differences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Conclusions?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3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00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5978"/>
            <a:ext cx="4169792" cy="4899366"/>
          </a:xfrm>
        </p:spPr>
        <p:txBody>
          <a:bodyPr/>
          <a:lstStyle/>
          <a:p>
            <a:r>
              <a:rPr lang="en-GB" dirty="0"/>
              <a:t>UCL </a:t>
            </a:r>
            <a:r>
              <a:rPr lang="en-GB" dirty="0" smtClean="0"/>
              <a:t>OA strategy </a:t>
            </a:r>
            <a:r>
              <a:rPr lang="en-GB" dirty="0"/>
              <a:t>at </a:t>
            </a:r>
            <a:r>
              <a:rPr lang="en-GB" dirty="0">
                <a:hlinkClick r:id="rId2"/>
              </a:rPr>
              <a:t>http://www.ucl.ac.uk/library/open-access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Cost of APCs should not be a barrier to OA publication</a:t>
            </a:r>
          </a:p>
          <a:p>
            <a:r>
              <a:rPr lang="en-GB" dirty="0" smtClean="0"/>
              <a:t>Monies from </a:t>
            </a:r>
          </a:p>
          <a:p>
            <a:pPr lvl="1"/>
            <a:r>
              <a:rPr lang="en-GB" dirty="0" smtClean="0"/>
              <a:t>UCL Research budget</a:t>
            </a:r>
          </a:p>
          <a:p>
            <a:pPr lvl="1"/>
            <a:r>
              <a:rPr lang="en-GB" dirty="0" smtClean="0"/>
              <a:t>RCUK, Wellcome, ERC</a:t>
            </a:r>
          </a:p>
          <a:p>
            <a:r>
              <a:rPr lang="en-GB" dirty="0" smtClean="0"/>
              <a:t>UCL has OA mandate at </a:t>
            </a: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www.ucl.ac.uk/library/publications-policy.shtml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322" y="1628800"/>
            <a:ext cx="42576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25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UCL Discovery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140552"/>
              </p:ext>
            </p:extLst>
          </p:nvPr>
        </p:nvGraphicFramePr>
        <p:xfrm>
          <a:off x="323528" y="2564904"/>
          <a:ext cx="848995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992"/>
                <a:gridCol w="1414992"/>
                <a:gridCol w="1414992"/>
                <a:gridCol w="1414992"/>
                <a:gridCol w="1414992"/>
                <a:gridCol w="14149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334,159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343,262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320,162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227,753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1,225,336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213,402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245,836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229,864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349,688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1,038,790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146,748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155,152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107,601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175,464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584,965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117,514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133,024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128,924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146,690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526,114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747" y="965169"/>
            <a:ext cx="314216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14" y="744956"/>
            <a:ext cx="1977773" cy="152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347" y="2096225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Downloads from UCL Discovery</a:t>
            </a:r>
            <a:endParaRPr lang="en-GB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533141"/>
              </p:ext>
            </p:extLst>
          </p:nvPr>
        </p:nvGraphicFramePr>
        <p:xfrm>
          <a:off x="683568" y="4629899"/>
          <a:ext cx="6096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36477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OA Type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No. of records</a:t>
                      </a:r>
                      <a:r>
                        <a:rPr lang="en-GB" baseline="0" dirty="0" smtClean="0"/>
                        <a:t> in UCL Discovery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External links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6,433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Local Full Text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13,851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 UCL OA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20,284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04248" y="522920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Counting</a:t>
            </a:r>
            <a:r>
              <a:rPr lang="en-GB" sz="1400" dirty="0" smtClean="0"/>
              <a:t> UCL OA availability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420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Disciplinary differences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Conclusions?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6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06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4241800" cy="720750"/>
          </a:xfrm>
        </p:spPr>
        <p:txBody>
          <a:bodyPr/>
          <a:lstStyle/>
          <a:p>
            <a:r>
              <a:rPr lang="en-GB" dirty="0" smtClean="0"/>
              <a:t>LERU OA Legal Portal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26" y="1544010"/>
            <a:ext cx="4464496" cy="4843685"/>
          </a:xfrm>
        </p:spPr>
        <p:txBody>
          <a:bodyPr/>
          <a:lstStyle/>
          <a:p>
            <a:r>
              <a:rPr lang="en-GB" dirty="0" smtClean="0"/>
              <a:t>LERU has 21 research intensive universities as members in Europe – see </a:t>
            </a:r>
            <a:r>
              <a:rPr lang="en-GB" dirty="0" smtClean="0">
                <a:hlinkClick r:id="rId2"/>
              </a:rPr>
              <a:t>http://www.leru.org</a:t>
            </a:r>
            <a:r>
              <a:rPr lang="en-GB" dirty="0" smtClean="0"/>
              <a:t> </a:t>
            </a:r>
          </a:p>
          <a:p>
            <a:r>
              <a:rPr lang="en-GB" dirty="0" smtClean="0"/>
              <a:t>Portal would be built by TEL (The European Library)</a:t>
            </a:r>
          </a:p>
          <a:p>
            <a:r>
              <a:rPr lang="en-GB" dirty="0" smtClean="0"/>
              <a:t>All LERU OA legal publications brought together into one interface</a:t>
            </a:r>
          </a:p>
          <a:p>
            <a:r>
              <a:rPr lang="en-GB" dirty="0" smtClean="0"/>
              <a:t>Value-Added Services, such as Text and Data Mining, also possible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15" y="1926478"/>
            <a:ext cx="3141793" cy="426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40977" y="6193613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 Box of </a:t>
            </a:r>
            <a:r>
              <a:rPr lang="en-GB" sz="1400" dirty="0" smtClean="0"/>
              <a:t>Useful Knowledge</a:t>
            </a:r>
          </a:p>
          <a:p>
            <a:r>
              <a:rPr lang="en-GB" sz="1400" dirty="0" smtClean="0"/>
              <a:t> (Brougham Papers, UCL Library Services)</a:t>
            </a:r>
            <a:endParaRPr lang="en-GB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15" y="836712"/>
            <a:ext cx="2462899" cy="93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46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199" y="908050"/>
            <a:ext cx="6151393" cy="792758"/>
          </a:xfrm>
        </p:spPr>
        <p:txBody>
          <a:bodyPr/>
          <a:lstStyle/>
          <a:p>
            <a:r>
              <a:rPr lang="en-GB" dirty="0" smtClean="0"/>
              <a:t>Benefits of Partnership working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16890"/>
            <a:ext cx="4079272" cy="4980461"/>
          </a:xfrm>
        </p:spPr>
        <p:txBody>
          <a:bodyPr/>
          <a:lstStyle/>
          <a:p>
            <a:r>
              <a:rPr lang="en-GB" dirty="0" smtClean="0"/>
              <a:t>Portal builds on shared values - </a:t>
            </a:r>
            <a:r>
              <a:rPr lang="en-GB" dirty="0"/>
              <a:t>collegiality, research and knowledge creation as a shared </a:t>
            </a:r>
            <a:r>
              <a:rPr lang="en-GB" dirty="0" smtClean="0"/>
              <a:t>endeavour, expressed in </a:t>
            </a:r>
            <a:r>
              <a:rPr lang="en-GB" u="sng" dirty="0" smtClean="0"/>
              <a:t>LERU Roadmap Towards Open Access</a:t>
            </a:r>
          </a:p>
          <a:p>
            <a:r>
              <a:rPr lang="en-GB" dirty="0" smtClean="0"/>
              <a:t>Costs shared amongst members </a:t>
            </a:r>
          </a:p>
          <a:p>
            <a:r>
              <a:rPr lang="en-GB" dirty="0" smtClean="0"/>
              <a:t>Creation of a value-added product amongst a subject community with strong ties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E5F890-8D52-4FFF-B166-9BAAAC9CA437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6" y="1844824"/>
            <a:ext cx="4321202" cy="1006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20272" y="4221088"/>
            <a:ext cx="18729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Gratian, 12th century: Decretum cum summario</a:t>
            </a:r>
          </a:p>
          <a:p>
            <a:r>
              <a:rPr lang="en-GB" sz="1400" dirty="0"/>
              <a:t>Joannis de Deo Hispani.</a:t>
            </a:r>
          </a:p>
          <a:p>
            <a:r>
              <a:rPr lang="en-GB" sz="1400" dirty="0"/>
              <a:t>Nuremberg: Anton </a:t>
            </a:r>
            <a:r>
              <a:rPr lang="en-GB" sz="1400" dirty="0" smtClean="0"/>
              <a:t>Koberger, </a:t>
            </a:r>
            <a:r>
              <a:rPr lang="en-GB" sz="1400" dirty="0"/>
              <a:t>28 February </a:t>
            </a:r>
            <a:r>
              <a:rPr lang="en-GB" sz="1400" dirty="0" smtClean="0"/>
              <a:t>1483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79" y="3822861"/>
            <a:ext cx="2344936" cy="27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46496" y="3067174"/>
            <a:ext cx="3306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www.leru.org/files/publications/</a:t>
            </a:r>
          </a:p>
          <a:p>
            <a:r>
              <a:rPr lang="en-GB" sz="1400" dirty="0" smtClean="0">
                <a:hlinkClick r:id="rId4"/>
              </a:rPr>
              <a:t>LERU_AP8_Open_Access.pdf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740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Contents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2492375"/>
            <a:ext cx="3871612" cy="367347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endParaRPr lang="en-GB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Strategy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Partnerships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/>
              <a:t>Disciplinary differences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Conclusions?</a:t>
            </a:r>
          </a:p>
          <a:p>
            <a:pPr marL="0" indent="0" eaLnBrk="1" hangingPunct="1">
              <a:buNone/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16387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8A899F-0B63-44AC-BAA4-31DBE932207E}" type="slidenum">
              <a:rPr lang="en-GB" smtClean="0"/>
              <a:pPr/>
              <a:t>9</a:t>
            </a:fld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88328"/>
            <a:ext cx="4479013" cy="33592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910" y="5659646"/>
            <a:ext cx="4646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Plaster Relief by John Flaxman, Flaxman Gallery, UCL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417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L Library Services">
  <a:themeElements>
    <a:clrScheme name="UCL Library Services 15">
      <a:dk1>
        <a:srgbClr val="000000"/>
      </a:dk1>
      <a:lt1>
        <a:srgbClr val="FFFFFF"/>
      </a:lt1>
      <a:dk2>
        <a:srgbClr val="004359"/>
      </a:dk2>
      <a:lt2>
        <a:srgbClr val="808080"/>
      </a:lt2>
      <a:accent1>
        <a:srgbClr val="7FA1AC"/>
      </a:accent1>
      <a:accent2>
        <a:srgbClr val="004359"/>
      </a:accent2>
      <a:accent3>
        <a:srgbClr val="FFFFFF"/>
      </a:accent3>
      <a:accent4>
        <a:srgbClr val="000000"/>
      </a:accent4>
      <a:accent5>
        <a:srgbClr val="C0CDD2"/>
      </a:accent5>
      <a:accent6>
        <a:srgbClr val="003C50"/>
      </a:accent6>
      <a:hlink>
        <a:srgbClr val="459CBD"/>
      </a:hlink>
      <a:folHlink>
        <a:srgbClr val="B25D86"/>
      </a:folHlink>
    </a:clrScheme>
    <a:fontScheme name="UCL Library Servic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CL Library Servi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L Library Servic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L Library Services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615</Words>
  <Application>Microsoft Office PowerPoint</Application>
  <PresentationFormat>On-screen Show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UCL Library Services</vt:lpstr>
      <vt:lpstr>Strategy, Partnerships and Discipline Differences</vt:lpstr>
      <vt:lpstr>Contents</vt:lpstr>
      <vt:lpstr>Contents</vt:lpstr>
      <vt:lpstr>Strategy</vt:lpstr>
      <vt:lpstr>UCL Discovery</vt:lpstr>
      <vt:lpstr>Contents</vt:lpstr>
      <vt:lpstr>LERU OA Legal Portal</vt:lpstr>
      <vt:lpstr>Benefits of Partnership working</vt:lpstr>
      <vt:lpstr>Contents</vt:lpstr>
      <vt:lpstr>The view from Arts and Humanities?</vt:lpstr>
      <vt:lpstr>Monograph Publishing</vt:lpstr>
      <vt:lpstr>Shared European infrastructure for monographs?</vt:lpstr>
      <vt:lpstr>What could be achieved?</vt:lpstr>
      <vt:lpstr>Indicative series in European collaboration</vt:lpstr>
      <vt:lpstr>And finally…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&lt;title&gt;</dc:title>
  <dc:creator>ucylpay</dc:creator>
  <cp:lastModifiedBy>library</cp:lastModifiedBy>
  <cp:revision>93</cp:revision>
  <dcterms:created xsi:type="dcterms:W3CDTF">2007-07-09T08:18:27Z</dcterms:created>
  <dcterms:modified xsi:type="dcterms:W3CDTF">2013-12-19T11:40:43Z</dcterms:modified>
</cp:coreProperties>
</file>