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1"/>
  </p:notesMasterIdLst>
  <p:sldIdLst>
    <p:sldId id="256" r:id="rId2"/>
    <p:sldId id="303" r:id="rId3"/>
    <p:sldId id="285" r:id="rId4"/>
    <p:sldId id="286" r:id="rId5"/>
    <p:sldId id="287" r:id="rId6"/>
    <p:sldId id="288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2" r:id="rId19"/>
    <p:sldId id="304" r:id="rId2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BF2"/>
    <a:srgbClr val="F2EFF2"/>
    <a:srgbClr val="E9D1DD"/>
    <a:srgbClr val="E5F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91468D-E233-40F9-B01C-BCC2A33E8D36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052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1468D-E233-40F9-B01C-BCC2A33E8D36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4592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GB" dirty="0" smtClean="0"/>
              <a:t>UCL Library Services Open Forum 2013</a:t>
            </a:r>
            <a:endParaRPr lang="en-GB" dirty="0"/>
          </a:p>
        </p:txBody>
      </p:sp>
      <p:pic>
        <p:nvPicPr>
          <p:cNvPr id="4109" name="Picture 13" descr="DarkBlue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179388" y="188913"/>
            <a:ext cx="33829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chemeClr val="bg1"/>
                </a:solidFill>
              </a:rPr>
              <a:t>UCL LIBRARY SERVICES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40B75C-47BE-4A4E-8EEC-06BF2E411B1D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339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16B3CF-3DF3-4D0C-94E6-ACEDC2699517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85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CB502D-A5A1-4D1D-958E-197A5B586D99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7771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3A3642-6578-471D-B0C3-DDC092147749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657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45AE15-81EA-4203-8A1E-61BD7DEA99C7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147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993173-BA25-4D57-995F-18A1E23F563F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92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5175AF-3F1A-4F35-AD77-094FE81096CB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704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44F5D1-2B9D-404E-A993-D545CF2B5F98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11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1BD594-3EA8-42AB-91C7-A4BF2A32070B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765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748C05-F4E7-4B8F-9C3C-F7D427E3BFCB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1751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AEBF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F29A40-82CA-4AB0-8149-A0960ABBA3E8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3085" name="Picture 13" descr="DarkBlue102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179388" y="188913"/>
            <a:ext cx="295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UCL LIBRARY SERVICES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oyalsociety.org/policy/projects/science-public-enterprise/report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sca.jiscinvolve.org/wp/files/2013/01/Sustaining-our-digital-future-FINAL-31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britac.ac.uk/openacces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484784"/>
            <a:ext cx="8640638" cy="1872679"/>
          </a:xfrm>
        </p:spPr>
        <p:txBody>
          <a:bodyPr/>
          <a:lstStyle/>
          <a:p>
            <a:r>
              <a:rPr lang="en-GB" sz="4800" dirty="0" smtClean="0"/>
              <a:t>Open Access publishing</a:t>
            </a:r>
            <a:br>
              <a:rPr lang="en-GB" sz="4800" dirty="0" smtClean="0"/>
            </a:br>
            <a:r>
              <a:rPr lang="en-GB" sz="4800" dirty="0" smtClean="0"/>
              <a:t>tools and services</a:t>
            </a:r>
            <a:endParaRPr lang="en-GB" sz="4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429000"/>
            <a:ext cx="8496300" cy="309721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GB" sz="2800" dirty="0"/>
          </a:p>
          <a:p>
            <a:pPr>
              <a:lnSpc>
                <a:spcPct val="90000"/>
              </a:lnSpc>
            </a:pPr>
            <a:r>
              <a:rPr lang="en-GB" sz="2800" dirty="0"/>
              <a:t>Dr Paul Ayris </a:t>
            </a:r>
          </a:p>
          <a:p>
            <a:pPr>
              <a:lnSpc>
                <a:spcPct val="90000"/>
              </a:lnSpc>
            </a:pPr>
            <a:endParaRPr lang="en-GB" sz="2800" dirty="0"/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sz="1900" dirty="0"/>
              <a:t>Director of UCL Library Services and UCL Copyright Officer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sz="1900" dirty="0"/>
              <a:t>President of LIBER (Association of European Research Libraries</a:t>
            </a:r>
            <a:r>
              <a:rPr lang="en-GB" sz="1900" dirty="0" smtClean="0"/>
              <a:t>)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sz="1900" dirty="0" smtClean="0"/>
              <a:t>Chair, LERU (League of European Research Universities) Chief Information Officer community</a:t>
            </a:r>
            <a:endParaRPr lang="en-GB" sz="1900" dirty="0"/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sz="1900" dirty="0"/>
              <a:t>		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sz="1900" dirty="0"/>
              <a:t>e-mail: p.ayris@ucl.ac.uk</a:t>
            </a:r>
            <a:endParaRPr lang="en-GB" sz="4000" dirty="0"/>
          </a:p>
          <a:p>
            <a:pPr>
              <a:lnSpc>
                <a:spcPct val="90000"/>
              </a:lnSpc>
            </a:pP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Altmetrics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4313808" cy="4896544"/>
          </a:xfrm>
        </p:spPr>
        <p:txBody>
          <a:bodyPr/>
          <a:lstStyle/>
          <a:p>
            <a:r>
              <a:rPr lang="en-GB" dirty="0" smtClean="0"/>
              <a:t>Journal Impact Factor no longer seen as suitable metric</a:t>
            </a:r>
          </a:p>
          <a:p>
            <a:pPr lvl="1"/>
            <a:r>
              <a:rPr lang="en-GB" dirty="0" smtClean="0"/>
              <a:t>REF (Research Excellence Framework does not take IF into account)</a:t>
            </a:r>
          </a:p>
          <a:p>
            <a:r>
              <a:rPr lang="en-GB" dirty="0" smtClean="0"/>
              <a:t>Article-level, chapter-level measurements required</a:t>
            </a:r>
          </a:p>
          <a:p>
            <a:r>
              <a:rPr lang="en-GB" dirty="0" smtClean="0"/>
              <a:t>What is the right measure?</a:t>
            </a:r>
          </a:p>
          <a:p>
            <a:pPr lvl="1"/>
            <a:r>
              <a:rPr lang="en-GB" dirty="0" smtClean="0"/>
              <a:t>Citation?</a:t>
            </a:r>
          </a:p>
          <a:p>
            <a:pPr lvl="1"/>
            <a:r>
              <a:rPr lang="en-GB" dirty="0" smtClean="0"/>
              <a:t>Download?</a:t>
            </a:r>
          </a:p>
          <a:p>
            <a:pPr lvl="1"/>
            <a:r>
              <a:rPr lang="en-GB" dirty="0" smtClean="0"/>
              <a:t>Occurrence in social media or newspapers?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436096" y="5589239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Pembroke College, Cambridge</a:t>
            </a:r>
            <a:endParaRPr lang="en-GB" sz="1400" dirty="0"/>
          </a:p>
        </p:txBody>
      </p:sp>
      <p:pic>
        <p:nvPicPr>
          <p:cNvPr id="11267" name="Picture 3" descr="C:\Users\Library\AppData\Local\Temp\734951_528768280501408_213059627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641" y="2132856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46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Altmetrics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4313808" cy="4896544"/>
          </a:xfrm>
        </p:spPr>
        <p:txBody>
          <a:bodyPr/>
          <a:lstStyle/>
          <a:p>
            <a:r>
              <a:rPr lang="en-GB" dirty="0"/>
              <a:t>Aggregation of metric measurements required to give global picture of usage from whatever </a:t>
            </a:r>
            <a:r>
              <a:rPr lang="en-GB" dirty="0" smtClean="0"/>
              <a:t>platform is used:</a:t>
            </a:r>
          </a:p>
          <a:p>
            <a:pPr lvl="1"/>
            <a:r>
              <a:rPr lang="en-GB" dirty="0" smtClean="0"/>
              <a:t>Publisher</a:t>
            </a:r>
          </a:p>
          <a:p>
            <a:pPr lvl="1"/>
            <a:r>
              <a:rPr lang="en-GB" dirty="0" smtClean="0"/>
              <a:t>Institutional repository</a:t>
            </a:r>
          </a:p>
          <a:p>
            <a:pPr lvl="1"/>
            <a:r>
              <a:rPr lang="en-GB" dirty="0" smtClean="0"/>
              <a:t>Subject repository</a:t>
            </a:r>
          </a:p>
          <a:p>
            <a:pPr lvl="1"/>
            <a:r>
              <a:rPr lang="en-GB" dirty="0" smtClean="0"/>
              <a:t>Shared workspace </a:t>
            </a:r>
            <a:endParaRPr lang="en-GB" dirty="0"/>
          </a:p>
          <a:p>
            <a:pPr lvl="1"/>
            <a:r>
              <a:rPr lang="en-GB" dirty="0" smtClean="0"/>
              <a:t>Social Network site</a:t>
            </a:r>
          </a:p>
          <a:p>
            <a:r>
              <a:rPr lang="en-GB" dirty="0" smtClean="0"/>
              <a:t>Is </a:t>
            </a:r>
            <a:r>
              <a:rPr lang="en-GB" dirty="0" smtClean="0"/>
              <a:t>this a space for a commercial provider service?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12290" name="Picture 2" descr="C:\Users\Library\AppData\Local\Temp\574505_528770167167886_176567060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4422576" cy="331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5422086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Moses and the 10 Commandments, </a:t>
            </a:r>
          </a:p>
          <a:p>
            <a:r>
              <a:rPr lang="en-GB" sz="1400" dirty="0" smtClean="0"/>
              <a:t>Peterhouse, Cambridge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3297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235303"/>
            <a:ext cx="8489950" cy="378598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OA Advocacy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Metadata issues</a:t>
            </a:r>
          </a:p>
          <a:p>
            <a:pPr lvl="1"/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Description</a:t>
            </a:r>
          </a:p>
          <a:p>
            <a:pPr lvl="1"/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Aggregation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APC payments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Altmetrics</a:t>
            </a:r>
          </a:p>
          <a:p>
            <a:r>
              <a:rPr lang="en-GB" dirty="0" smtClean="0"/>
              <a:t>Publications and research data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Digital Preservation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Conclusions?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41767"/>
            <a:ext cx="3267075" cy="45815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255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2873648" cy="648742"/>
          </a:xfrm>
        </p:spPr>
        <p:txBody>
          <a:bodyPr/>
          <a:lstStyle/>
          <a:p>
            <a:r>
              <a:rPr lang="en-GB" dirty="0" smtClean="0"/>
              <a:t>Research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3593"/>
            <a:ext cx="4896544" cy="5185767"/>
          </a:xfrm>
        </p:spPr>
        <p:txBody>
          <a:bodyPr/>
          <a:lstStyle/>
          <a:p>
            <a:r>
              <a:rPr lang="en-GB" dirty="0" smtClean="0"/>
              <a:t>Open </a:t>
            </a:r>
            <a:r>
              <a:rPr lang="en-GB" dirty="0"/>
              <a:t>inquiry is at the heart of the scientific enterprise. Publication of scientific theories - and of the experimental and observational data on which they are based - permits others to identify errors, to support, reject or refine theories and to reuse data for further understanding and knowledge. Science’s powerful capacity for self-correction comes from this openness to scrutiny and challenge.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823" y="1772816"/>
            <a:ext cx="355290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64739" y="3861047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Science as an Open Enterprise</a:t>
            </a:r>
          </a:p>
          <a:p>
            <a:r>
              <a:rPr lang="en-GB" dirty="0" smtClean="0"/>
              <a:t>Royal </a:t>
            </a:r>
            <a:r>
              <a:rPr lang="en-GB" dirty="0"/>
              <a:t>Society Report at </a:t>
            </a:r>
            <a:r>
              <a:rPr lang="en-GB" dirty="0">
                <a:hlinkClick r:id="rId3"/>
              </a:rPr>
              <a:t>http://royalsociety.org/policy/projects/science-public-enterprise/report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733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3161680" cy="648742"/>
          </a:xfrm>
        </p:spPr>
        <p:txBody>
          <a:bodyPr/>
          <a:lstStyle/>
          <a:p>
            <a:r>
              <a:rPr lang="en-GB" dirty="0" smtClean="0"/>
              <a:t>Research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4464496" cy="5256584"/>
          </a:xfrm>
        </p:spPr>
        <p:txBody>
          <a:bodyPr/>
          <a:lstStyle/>
          <a:p>
            <a:r>
              <a:rPr lang="en-GB" dirty="0" smtClean="0"/>
              <a:t>Data (raw, processed) underpins publications</a:t>
            </a:r>
          </a:p>
          <a:p>
            <a:r>
              <a:rPr lang="en-GB" dirty="0" smtClean="0"/>
              <a:t>Who is responsible for curating this data?</a:t>
            </a:r>
          </a:p>
          <a:p>
            <a:r>
              <a:rPr lang="en-GB" dirty="0" smtClean="0"/>
              <a:t>In UCL:</a:t>
            </a:r>
          </a:p>
          <a:p>
            <a:pPr lvl="1"/>
            <a:r>
              <a:rPr lang="en-GB" dirty="0" smtClean="0"/>
              <a:t>UCL Research Data Service for Big Data</a:t>
            </a:r>
          </a:p>
          <a:p>
            <a:pPr lvl="1"/>
            <a:r>
              <a:rPr lang="en-GB" dirty="0" smtClean="0"/>
              <a:t>UCL Library Services for outputs of Small Science</a:t>
            </a:r>
          </a:p>
          <a:p>
            <a:r>
              <a:rPr lang="en-GB" dirty="0" smtClean="0"/>
              <a:t>Research Data Policy @ http</a:t>
            </a:r>
            <a:r>
              <a:rPr lang="en-GB" dirty="0"/>
              <a:t>://www.ucl.ac.uk/isd/staff/research_services/research-data/researchdata/uclresearchdatapolicy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042" y="1687096"/>
            <a:ext cx="4524779" cy="340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63271" y="5114127"/>
            <a:ext cx="2039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Double Helix DNA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29430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235303"/>
            <a:ext cx="8489950" cy="378598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OA Advocacy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Metadata issues</a:t>
            </a:r>
          </a:p>
          <a:p>
            <a:pPr lvl="1"/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Description</a:t>
            </a:r>
          </a:p>
          <a:p>
            <a:pPr lvl="1"/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Aggregation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APC payments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Altmetrics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Publications and research data</a:t>
            </a:r>
          </a:p>
          <a:p>
            <a:r>
              <a:rPr lang="en-GB" dirty="0" smtClean="0"/>
              <a:t>Digital </a:t>
            </a:r>
            <a:r>
              <a:rPr lang="en-GB" dirty="0"/>
              <a:t>Preservation </a:t>
            </a:r>
            <a:endParaRPr lang="en-GB" dirty="0" smtClean="0"/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Conclusions?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41767"/>
            <a:ext cx="3267075" cy="45815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929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3809752" cy="648742"/>
          </a:xfrm>
        </p:spPr>
        <p:txBody>
          <a:bodyPr/>
          <a:lstStyle/>
          <a:p>
            <a:r>
              <a:rPr lang="en-GB" dirty="0" smtClean="0"/>
              <a:t>Digital Preservation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192" y="1700808"/>
            <a:ext cx="4457824" cy="2952328"/>
          </a:xfrm>
        </p:spPr>
        <p:txBody>
          <a:bodyPr/>
          <a:lstStyle/>
          <a:p>
            <a:pPr marL="0" indent="-400050"/>
            <a:r>
              <a:rPr lang="en-GB" dirty="0"/>
              <a:t>Mission of a </a:t>
            </a:r>
            <a:r>
              <a:rPr lang="en-GB" dirty="0" smtClean="0"/>
              <a:t>University Library as publisher is to:   </a:t>
            </a:r>
          </a:p>
          <a:p>
            <a:pPr marL="800100" lvl="2" indent="-400050"/>
            <a:r>
              <a:rPr lang="en-GB" dirty="0" smtClean="0"/>
              <a:t>Produce </a:t>
            </a:r>
            <a:r>
              <a:rPr lang="en-GB" dirty="0"/>
              <a:t>Knowledge</a:t>
            </a:r>
          </a:p>
          <a:p>
            <a:pPr lvl="1"/>
            <a:r>
              <a:rPr lang="en-GB" dirty="0"/>
              <a:t>Curate and preserve that Knowledge and make it </a:t>
            </a:r>
            <a:r>
              <a:rPr lang="en-GB" dirty="0" smtClean="0"/>
              <a:t>available</a:t>
            </a:r>
          </a:p>
          <a:p>
            <a:r>
              <a:rPr lang="en-GB" dirty="0" smtClean="0"/>
              <a:t>Main principle behind the UCL Research Data Policy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871" y="4770808"/>
            <a:ext cx="4554506" cy="156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716016" y="1700808"/>
            <a:ext cx="4241800" cy="252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/>
              <a:t>Publications and research data need stable platforms</a:t>
            </a:r>
          </a:p>
          <a:p>
            <a:r>
              <a:rPr lang="en-GB" dirty="0" smtClean="0"/>
              <a:t>Are these:</a:t>
            </a:r>
          </a:p>
          <a:p>
            <a:pPr lvl="1"/>
            <a:r>
              <a:rPr lang="en-GB" dirty="0" smtClean="0"/>
              <a:t>Institutional?</a:t>
            </a:r>
          </a:p>
          <a:p>
            <a:pPr lvl="1"/>
            <a:r>
              <a:rPr lang="en-GB" dirty="0" smtClean="0"/>
              <a:t>Subject-based?</a:t>
            </a:r>
          </a:p>
          <a:p>
            <a:pPr lvl="1"/>
            <a:r>
              <a:rPr lang="en-GB" dirty="0" smtClean="0"/>
              <a:t>Collaborative</a:t>
            </a:r>
            <a:r>
              <a:rPr lang="en-GB" dirty="0"/>
              <a:t>?</a:t>
            </a:r>
          </a:p>
          <a:p>
            <a:pPr lvl="1"/>
            <a:endParaRPr lang="en-GB" kern="0" dirty="0"/>
          </a:p>
        </p:txBody>
      </p:sp>
      <p:sp>
        <p:nvSpPr>
          <p:cNvPr id="5" name="Rectangle 4"/>
          <p:cNvSpPr/>
          <p:nvPr/>
        </p:nvSpPr>
        <p:spPr>
          <a:xfrm>
            <a:off x="557808" y="6354980"/>
            <a:ext cx="79746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http://www.ucl.ac.uk/isd/staff/research_services/research-data/researchdata/uclresearchdatapolicy</a:t>
            </a:r>
          </a:p>
        </p:txBody>
      </p:sp>
    </p:spTree>
    <p:extLst>
      <p:ext uri="{BB962C8B-B14F-4D97-AF65-F5344CB8AC3E}">
        <p14:creationId xmlns:p14="http://schemas.microsoft.com/office/powerpoint/2010/main" val="387904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792758"/>
          </a:xfrm>
        </p:spPr>
        <p:txBody>
          <a:bodyPr/>
          <a:lstStyle/>
          <a:p>
            <a:r>
              <a:rPr lang="en-GB" dirty="0" smtClean="0"/>
              <a:t>UCL curation and preservation 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448" y="1572816"/>
            <a:ext cx="4434552" cy="4592488"/>
          </a:xfrm>
        </p:spPr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UCL Research Data Service</a:t>
            </a:r>
          </a:p>
          <a:p>
            <a:r>
              <a:rPr lang="en-GB" dirty="0" smtClean="0"/>
              <a:t>Aimed at funded project outputs (mainly Big Science)</a:t>
            </a:r>
          </a:p>
          <a:p>
            <a:r>
              <a:rPr lang="en-GB" dirty="0" smtClean="0"/>
              <a:t>Fee-based service aimed at partial cost recovery</a:t>
            </a:r>
          </a:p>
          <a:p>
            <a:r>
              <a:rPr lang="en-GB" dirty="0" smtClean="0"/>
              <a:t>Digital curation performed in-house</a:t>
            </a:r>
          </a:p>
          <a:p>
            <a:r>
              <a:rPr lang="en-GB" dirty="0" smtClean="0"/>
              <a:t>Long-term digital preservation may be outsourced to third party provider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44008" y="1556792"/>
            <a:ext cx="424847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b="1" kern="0" dirty="0" smtClean="0">
                <a:solidFill>
                  <a:schemeClr val="tx2"/>
                </a:solidFill>
              </a:rPr>
              <a:t>UCL Library Services</a:t>
            </a:r>
          </a:p>
          <a:p>
            <a:pPr marL="0" indent="0">
              <a:buNone/>
            </a:pPr>
            <a:endParaRPr lang="en-GB" b="1" kern="0" dirty="0" smtClean="0">
              <a:solidFill>
                <a:schemeClr val="tx2"/>
              </a:solidFill>
            </a:endParaRPr>
          </a:p>
          <a:p>
            <a:r>
              <a:rPr lang="en-GB" kern="0" dirty="0" smtClean="0"/>
              <a:t>Focus on AHSS</a:t>
            </a:r>
          </a:p>
          <a:p>
            <a:r>
              <a:rPr lang="en-GB" kern="0" dirty="0" smtClean="0"/>
              <a:t>Will also cover 20+ UCL digitisation projects</a:t>
            </a:r>
          </a:p>
          <a:p>
            <a:pPr lvl="1"/>
            <a:r>
              <a:rPr lang="en-GB" kern="0" dirty="0" smtClean="0"/>
              <a:t>Surveyed in </a:t>
            </a:r>
            <a:r>
              <a:rPr lang="en-GB" u="sng" kern="0" dirty="0" smtClean="0"/>
              <a:t>Sustaining our Digital Future</a:t>
            </a:r>
            <a:r>
              <a:rPr lang="en-GB" kern="0" dirty="0"/>
              <a:t> at </a:t>
            </a:r>
            <a:r>
              <a:rPr lang="en-GB" kern="0" dirty="0">
                <a:hlinkClick r:id="rId2"/>
              </a:rPr>
              <a:t>http://</a:t>
            </a:r>
            <a:r>
              <a:rPr lang="en-GB" kern="0" dirty="0" smtClean="0">
                <a:hlinkClick r:id="rId2"/>
              </a:rPr>
              <a:t>sca.jiscinvolve.org/wp/files/2013/01/Sustaining-our-digital-future-FINAL-31.pdf</a:t>
            </a:r>
            <a:r>
              <a:rPr lang="en-GB" kern="0" dirty="0" smtClean="0"/>
              <a:t> </a:t>
            </a:r>
          </a:p>
          <a:p>
            <a:r>
              <a:rPr lang="en-GB" kern="0" dirty="0" smtClean="0"/>
              <a:t>Long-term preservation platform to be considered</a:t>
            </a:r>
          </a:p>
          <a:p>
            <a:pPr lvl="1"/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02419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235303"/>
            <a:ext cx="8489950" cy="378598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OA Advocacy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Metadata issues</a:t>
            </a:r>
          </a:p>
          <a:p>
            <a:pPr lvl="1"/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Description</a:t>
            </a:r>
          </a:p>
          <a:p>
            <a:pPr lvl="1"/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Aggregation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APC payments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Altmetrics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Publications and research data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Digital Preservation</a:t>
            </a:r>
          </a:p>
          <a:p>
            <a:r>
              <a:rPr lang="en-GB" dirty="0" smtClean="0"/>
              <a:t>Conclusions?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41767"/>
            <a:ext cx="3267075" cy="45815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992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4608512" cy="4472186"/>
          </a:xfrm>
        </p:spPr>
        <p:txBody>
          <a:bodyPr/>
          <a:lstStyle/>
          <a:p>
            <a:r>
              <a:rPr lang="en-GB" dirty="0" smtClean="0"/>
              <a:t>Open </a:t>
            </a:r>
            <a:r>
              <a:rPr lang="en-GB" dirty="0" smtClean="0"/>
              <a:t>Access publishing delivers a new </a:t>
            </a:r>
            <a:r>
              <a:rPr lang="en-GB" dirty="0" smtClean="0"/>
              <a:t>role to </a:t>
            </a:r>
            <a:r>
              <a:rPr lang="en-GB" dirty="0" smtClean="0"/>
              <a:t>Libraries</a:t>
            </a:r>
          </a:p>
          <a:p>
            <a:r>
              <a:rPr lang="en-GB" dirty="0" smtClean="0"/>
              <a:t>New tools and services are needed</a:t>
            </a:r>
          </a:p>
          <a:p>
            <a:r>
              <a:rPr lang="en-GB" dirty="0" smtClean="0"/>
              <a:t>Some can be delivered in-house</a:t>
            </a:r>
          </a:p>
          <a:p>
            <a:r>
              <a:rPr lang="en-GB" dirty="0" smtClean="0"/>
              <a:t>Opportunities for collaborations and outsourced services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24744"/>
            <a:ext cx="35433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24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235303"/>
            <a:ext cx="8489950" cy="3857993"/>
          </a:xfrm>
        </p:spPr>
        <p:txBody>
          <a:bodyPr/>
          <a:lstStyle/>
          <a:p>
            <a:r>
              <a:rPr lang="en-GB" dirty="0" smtClean="0"/>
              <a:t>OA Advocacy</a:t>
            </a:r>
          </a:p>
          <a:p>
            <a:r>
              <a:rPr lang="en-GB" dirty="0" smtClean="0"/>
              <a:t>Metadata issues</a:t>
            </a:r>
          </a:p>
          <a:p>
            <a:pPr lvl="1"/>
            <a:r>
              <a:rPr lang="en-GB" dirty="0" smtClean="0"/>
              <a:t>Description</a:t>
            </a:r>
          </a:p>
          <a:p>
            <a:pPr lvl="1"/>
            <a:r>
              <a:rPr lang="en-GB" dirty="0" smtClean="0"/>
              <a:t>Aggregation</a:t>
            </a:r>
          </a:p>
          <a:p>
            <a:r>
              <a:rPr lang="en-GB" dirty="0" smtClean="0"/>
              <a:t>APC payments</a:t>
            </a:r>
          </a:p>
          <a:p>
            <a:r>
              <a:rPr lang="en-GB" dirty="0" smtClean="0"/>
              <a:t>Altmetrics</a:t>
            </a:r>
          </a:p>
          <a:p>
            <a:r>
              <a:rPr lang="en-GB" dirty="0" smtClean="0"/>
              <a:t>Publications and research data</a:t>
            </a:r>
          </a:p>
          <a:p>
            <a:r>
              <a:rPr lang="en-GB" dirty="0" smtClean="0"/>
              <a:t>Digital </a:t>
            </a:r>
            <a:r>
              <a:rPr lang="en-GB" dirty="0"/>
              <a:t>Preservation </a:t>
            </a:r>
            <a:endParaRPr lang="en-GB" dirty="0" smtClean="0"/>
          </a:p>
          <a:p>
            <a:r>
              <a:rPr lang="en-GB" dirty="0" smtClean="0"/>
              <a:t>Conclusions?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41767"/>
            <a:ext cx="3267075" cy="45815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70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OA advocacy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4169792" cy="4968551"/>
          </a:xfrm>
        </p:spPr>
        <p:txBody>
          <a:bodyPr/>
          <a:lstStyle/>
          <a:p>
            <a:r>
              <a:rPr lang="en-GB" dirty="0" smtClean="0"/>
              <a:t>Arts, Humanities and Social Science communities slow to embrace OA</a:t>
            </a:r>
          </a:p>
          <a:p>
            <a:r>
              <a:rPr lang="en-GB" dirty="0" smtClean="0"/>
              <a:t>HEFCE REF consultation has omitted monographs from scope of OA mandate</a:t>
            </a:r>
          </a:p>
          <a:p>
            <a:r>
              <a:rPr lang="en-GB" dirty="0" smtClean="0"/>
              <a:t>OA monograph publishing far from being accepted in these communities – see </a:t>
            </a:r>
            <a:r>
              <a:rPr lang="en-GB" u="sng" dirty="0" smtClean="0"/>
              <a:t>Debating Open Access</a:t>
            </a:r>
            <a:r>
              <a:rPr lang="en-GB" dirty="0"/>
              <a:t> at </a:t>
            </a:r>
            <a:r>
              <a:rPr lang="en-GB" dirty="0">
                <a:hlinkClick r:id="rId2"/>
              </a:rPr>
              <a:t>http://www.britac.ac.uk/openaccess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7170" name="Picture 2" descr="I:\Users\ucylpay\AppData\Local\Temp\3\482969_470850076293229_252238848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736"/>
            <a:ext cx="3597864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62820" y="5979407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St Michael, by John Flaxman, UCL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1079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235303"/>
            <a:ext cx="8489950" cy="378598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OA Advocacy</a:t>
            </a:r>
          </a:p>
          <a:p>
            <a:r>
              <a:rPr lang="en-GB" dirty="0" smtClean="0"/>
              <a:t>Metadata issues</a:t>
            </a:r>
          </a:p>
          <a:p>
            <a:pPr lvl="1"/>
            <a:r>
              <a:rPr lang="en-GB" dirty="0" smtClean="0"/>
              <a:t>Description</a:t>
            </a:r>
          </a:p>
          <a:p>
            <a:pPr lvl="1"/>
            <a:r>
              <a:rPr lang="en-GB" dirty="0" smtClean="0"/>
              <a:t>Aggregation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APC payments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Altmetrics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Publications and research data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Digital Preservation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Conclusions?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41767"/>
            <a:ext cx="3267075" cy="45815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28365"/>
            <a:ext cx="3377704" cy="1080790"/>
          </a:xfrm>
        </p:spPr>
        <p:txBody>
          <a:bodyPr/>
          <a:lstStyle/>
          <a:p>
            <a:r>
              <a:rPr lang="en-GB" dirty="0" smtClean="0"/>
              <a:t>Me</a:t>
            </a:r>
            <a:r>
              <a:rPr lang="en-GB" dirty="0"/>
              <a:t>tadata issues</a:t>
            </a:r>
            <a:br>
              <a:rPr lang="en-GB" dirty="0"/>
            </a:br>
            <a:r>
              <a:rPr lang="en-GB" dirty="0" smtClean="0"/>
              <a:t>Description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3665736" cy="4608512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No accepted standards for identifying OA materials</a:t>
            </a:r>
          </a:p>
          <a:p>
            <a:r>
              <a:rPr lang="en-GB" dirty="0" smtClean="0"/>
              <a:t>Particularly true for Gold OA outputs, which is an issue for UK</a:t>
            </a:r>
          </a:p>
          <a:p>
            <a:r>
              <a:rPr lang="en-GB" dirty="0"/>
              <a:t>Community needs to agree how to identify such </a:t>
            </a:r>
            <a:r>
              <a:rPr lang="en-GB" dirty="0" smtClean="0"/>
              <a:t>outputs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8195" name="Picture 3" descr="I:\Users\ucylpay\AppData\Local\Temp\3\564831_403489469695957_23950253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418" y="2204864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47053" y="5508227"/>
            <a:ext cx="2475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West end, Duomo, Florence</a:t>
            </a:r>
            <a:endParaRPr lang="en-GB" sz="1400" dirty="0"/>
          </a:p>
          <a:p>
            <a:pPr marL="285750" indent="-285750">
              <a:buFont typeface="Wingdings" pitchFamily="2" charset="2"/>
              <a:buChar char="q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148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Metadata issues</a:t>
            </a:r>
            <a:br>
              <a:rPr lang="en-GB" dirty="0" smtClean="0"/>
            </a:br>
            <a:r>
              <a:rPr lang="en-GB" dirty="0" smtClean="0"/>
              <a:t>Aggregation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288312"/>
            <a:ext cx="3305696" cy="3993624"/>
          </a:xfrm>
        </p:spPr>
        <p:txBody>
          <a:bodyPr/>
          <a:lstStyle/>
          <a:p>
            <a:r>
              <a:rPr lang="en-GB" dirty="0"/>
              <a:t>UCL harvests metadata, with permission, from several global </a:t>
            </a:r>
            <a:r>
              <a:rPr lang="en-GB" dirty="0" smtClean="0"/>
              <a:t>databases</a:t>
            </a:r>
          </a:p>
          <a:p>
            <a:r>
              <a:rPr lang="en-GB" dirty="0" smtClean="0"/>
              <a:t>Impossible to gather all UCL OA outputs</a:t>
            </a:r>
          </a:p>
          <a:p>
            <a:r>
              <a:rPr lang="en-GB" dirty="0" smtClean="0"/>
              <a:t>Role for commercial Knowledge Bases to supply a service?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9218" name="Picture 2" descr="I:\Users\ucylpay\AppData\Local\Temp\3\423881_354295861281985_86077884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76872"/>
            <a:ext cx="5340085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20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235303"/>
            <a:ext cx="8489950" cy="378598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OA Advocacy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Metadata issues</a:t>
            </a:r>
          </a:p>
          <a:p>
            <a:pPr lvl="1"/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Description</a:t>
            </a:r>
          </a:p>
          <a:p>
            <a:pPr lvl="1"/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Aggregation</a:t>
            </a:r>
          </a:p>
          <a:p>
            <a:r>
              <a:rPr lang="en-GB" dirty="0" smtClean="0"/>
              <a:t>APC payments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Altmetrics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Publications and research data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Digital Preservation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Conclusions?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41767"/>
            <a:ext cx="3267075" cy="45815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296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2873648" cy="648742"/>
          </a:xfrm>
        </p:spPr>
        <p:txBody>
          <a:bodyPr/>
          <a:lstStyle/>
          <a:p>
            <a:r>
              <a:rPr lang="en-GB" dirty="0" smtClean="0"/>
              <a:t>APC payments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208" y="1844824"/>
            <a:ext cx="4025776" cy="1188132"/>
          </a:xfrm>
        </p:spPr>
        <p:txBody>
          <a:bodyPr/>
          <a:lstStyle/>
          <a:p>
            <a:r>
              <a:rPr lang="en-GB" dirty="0" smtClean="0"/>
              <a:t>JISC Collections trialling a shared service to UK universities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65" y="3717032"/>
            <a:ext cx="864361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490472" y="1844825"/>
            <a:ext cx="4025776" cy="23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 smtClean="0"/>
              <a:t>OAK will </a:t>
            </a:r>
            <a:r>
              <a:rPr lang="en-GB" dirty="0"/>
              <a:t>manage OA funds held in universities</a:t>
            </a:r>
          </a:p>
          <a:p>
            <a:r>
              <a:rPr lang="en-GB" kern="0" dirty="0" smtClean="0"/>
              <a:t>And payments for APCs for Gold OA publishing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60575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235303"/>
            <a:ext cx="8489950" cy="378598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OA Advocacy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Metadata issues</a:t>
            </a:r>
          </a:p>
          <a:p>
            <a:pPr lvl="1"/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Description</a:t>
            </a:r>
          </a:p>
          <a:p>
            <a:pPr lvl="1"/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Aggregation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APC payments</a:t>
            </a:r>
          </a:p>
          <a:p>
            <a:r>
              <a:rPr lang="en-GB" dirty="0" smtClean="0"/>
              <a:t>Altmetrics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Publications and research data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Digital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Preservation </a:t>
            </a:r>
            <a:endParaRPr lang="en-GB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Conclusions?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41767"/>
            <a:ext cx="3267075" cy="45815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64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L Library Services">
  <a:themeElements>
    <a:clrScheme name="UCL Library Services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59CBD"/>
      </a:hlink>
      <a:folHlink>
        <a:srgbClr val="B25D86"/>
      </a:folHlink>
    </a:clrScheme>
    <a:fontScheme name="UCL Library Servic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CL Library Servi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</TotalTime>
  <Words>700</Words>
  <Application>Microsoft Office PowerPoint</Application>
  <PresentationFormat>On-screen Show (4:3)</PresentationFormat>
  <Paragraphs>176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UCL Library Services</vt:lpstr>
      <vt:lpstr>Open Access publishing tools and services</vt:lpstr>
      <vt:lpstr>Contents</vt:lpstr>
      <vt:lpstr>OA advocacy</vt:lpstr>
      <vt:lpstr>Contents</vt:lpstr>
      <vt:lpstr>Metadata issues Description</vt:lpstr>
      <vt:lpstr>Metadata issues Aggregation</vt:lpstr>
      <vt:lpstr>Contents</vt:lpstr>
      <vt:lpstr>APC payments</vt:lpstr>
      <vt:lpstr>Contents</vt:lpstr>
      <vt:lpstr>Altmetrics</vt:lpstr>
      <vt:lpstr>Altmetrics</vt:lpstr>
      <vt:lpstr>Contents</vt:lpstr>
      <vt:lpstr>Research Data</vt:lpstr>
      <vt:lpstr>Research Data</vt:lpstr>
      <vt:lpstr>Contents</vt:lpstr>
      <vt:lpstr>Digital Preservation </vt:lpstr>
      <vt:lpstr>UCL curation and preservation activities</vt:lpstr>
      <vt:lpstr>Contents</vt:lpstr>
      <vt:lpstr>Conclusions?</vt:lpstr>
    </vt:vector>
  </TitlesOfParts>
  <Company>University College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&lt;title&gt;</dc:title>
  <dc:creator>ucylpay</dc:creator>
  <cp:lastModifiedBy>Paul Ayris</cp:lastModifiedBy>
  <cp:revision>56</cp:revision>
  <dcterms:created xsi:type="dcterms:W3CDTF">2007-07-09T08:18:27Z</dcterms:created>
  <dcterms:modified xsi:type="dcterms:W3CDTF">2013-08-03T18:02:26Z</dcterms:modified>
</cp:coreProperties>
</file>