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77" r:id="rId3"/>
    <p:sldId id="380" r:id="rId4"/>
    <p:sldId id="381" r:id="rId5"/>
    <p:sldId id="382" r:id="rId6"/>
    <p:sldId id="345" r:id="rId7"/>
    <p:sldId id="389" r:id="rId8"/>
    <p:sldId id="378" r:id="rId9"/>
    <p:sldId id="332" r:id="rId10"/>
    <p:sldId id="333" r:id="rId11"/>
    <p:sldId id="379" r:id="rId12"/>
    <p:sldId id="383" r:id="rId13"/>
    <p:sldId id="336" r:id="rId14"/>
    <p:sldId id="354" r:id="rId15"/>
    <p:sldId id="337" r:id="rId16"/>
    <p:sldId id="355" r:id="rId17"/>
    <p:sldId id="373" r:id="rId18"/>
    <p:sldId id="307" r:id="rId19"/>
    <p:sldId id="309" r:id="rId20"/>
    <p:sldId id="384" r:id="rId21"/>
    <p:sldId id="385" r:id="rId22"/>
    <p:sldId id="386" r:id="rId23"/>
    <p:sldId id="388" r:id="rId24"/>
    <p:sldId id="353" r:id="rId25"/>
    <p:sldId id="387" r:id="rId26"/>
    <p:sldId id="324" r:id="rId27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61952D"/>
    <a:srgbClr val="608C27"/>
    <a:srgbClr val="5E8727"/>
    <a:srgbClr val="80C53A"/>
    <a:srgbClr val="7DB536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Objects="1">
      <p:cViewPr>
        <p:scale>
          <a:sx n="186" d="100"/>
          <a:sy n="186" d="100"/>
        </p:scale>
        <p:origin x="2838" y="2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F37037-AEB8-7E4E-8CF6-FEDCA00C3072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B3C6B7-3CFE-9F4F-909C-38ACB6282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20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F84C54-903A-EB4A-883E-B8A62CB5C93E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6592A1-1518-9F42-B1AC-04EB7A7C9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71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ＭＳ Ｐゴシック" pitchFamily="2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6592A1-1518-9F42-B1AC-04EB7A7C9B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337334-8A5A-D74B-BC81-C8277009C09E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B49EBE-6CB3-FC4B-AE94-3224269A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966B77-9817-C647-98FF-2D3E8BC8AA71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C00843-3E98-EC47-9D45-571729A0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0AFD53-7DE4-AD47-8997-5E74489C2E44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352162-DE77-F34A-A7C2-13694BB60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6D5715-AC42-B04E-8E5B-4A4A12C0B80A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925E48-9CB7-FB49-877E-5E780652D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8EF80A-6FE1-2A4A-870C-63FE7A75F57C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28A805-9857-884E-8F0B-559C9E6E3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F50CBA-24A2-684F-935B-23EBE6DAA97A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A53FF0-E49B-014D-A10F-9E3B94AB3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995B7B-A6CA-134B-A291-33B98528CC31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C2E68B-F991-D045-AB85-63B02296F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6D3C23-8E5A-D042-9114-203393F93828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4010F5-77DC-264E-9D5E-BBA0F10AB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D52C59-2D1F-854D-A23F-AB240E100E70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28BF03-FAD6-554D-964E-AF39AE711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Calibri"/>
                <a:cs typeface="Calibri"/>
              </a:defRPr>
            </a:lvl4pPr>
            <a:lvl5pPr>
              <a:defRPr sz="2000">
                <a:latin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DD808F-DAA4-DB41-9856-B25AA9A4BDEC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053A55-519C-914A-A7BF-FA7F3BB76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13227C-96FB-6F47-B745-A0F68948909A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F2CEAD-E39E-FD47-B470-76377617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28" name="Picture 11" descr="EOS-GREEN-45.psd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5494338"/>
            <a:ext cx="19050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1905000" y="5867400"/>
            <a:ext cx="7010400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nabling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pen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cholarship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61952D"/>
          </a:solidFill>
          <a:latin typeface="Calibri"/>
          <a:ea typeface="ＭＳ Ｐゴシック" pitchFamily="24" charset="-128"/>
          <a:cs typeface="Calibri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4"/>
        </a:buBlip>
        <a:defRPr sz="3200" kern="1200">
          <a:solidFill>
            <a:schemeClr val="tx1"/>
          </a:solidFill>
          <a:latin typeface="Calibri"/>
          <a:ea typeface="ＭＳ Ｐゴシック" pitchFamily="24" charset="-128"/>
          <a:cs typeface="Calibri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Arial" pitchFamily="24" charset="0"/>
        <a:buChar char="•"/>
        <a:defRPr sz="2800" kern="1200">
          <a:solidFill>
            <a:schemeClr val="tx1"/>
          </a:solidFill>
          <a:latin typeface="Calibri"/>
          <a:ea typeface="ＭＳ Ｐゴシック" pitchFamily="24" charset="-128"/>
          <a:cs typeface="Calibri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Courier New" pitchFamily="24" charset="0"/>
        <a:buChar char="o"/>
        <a:defRPr sz="2400" kern="1200">
          <a:solidFill>
            <a:schemeClr val="tx1"/>
          </a:solidFill>
          <a:latin typeface="Calibri"/>
          <a:ea typeface="ＭＳ Ｐゴシック" pitchFamily="24" charset="-128"/>
          <a:cs typeface="Calibri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24" charset="0"/>
        <a:buChar char="–"/>
        <a:defRPr sz="20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24" charset="0"/>
        <a:buChar char="»"/>
        <a:defRPr sz="20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ire.eu/en/about-openaire/publications-presentations/publications/doc_view/585-horizon2020opendatapilot20130703fina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ceurope.org" TargetMode="External"/><Relationship Id="rId2" Type="http://schemas.openxmlformats.org/officeDocument/2006/relationships/hyperlink" Target="mailto:aswan@talk21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yperspectives.co.uk" TargetMode="External"/><Relationship Id="rId5" Type="http://schemas.openxmlformats.org/officeDocument/2006/relationships/hyperlink" Target="http://www.openoasis.org" TargetMode="External"/><Relationship Id="rId4" Type="http://schemas.openxmlformats.org/officeDocument/2006/relationships/hyperlink" Target="http://www.openscholarship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259632" y="836712"/>
            <a:ext cx="6624736" cy="2952328"/>
          </a:xfrm>
        </p:spPr>
        <p:txBody>
          <a:bodyPr/>
          <a:lstStyle/>
          <a:p>
            <a:r>
              <a:rPr lang="en-US" sz="4000" b="1" dirty="0" smtClean="0"/>
              <a:t>Open Access and Open Data in Europe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89040"/>
            <a:ext cx="7315199" cy="175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65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Alma Swan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Director of Advocacy, SPARC Europe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>
                <a:ea typeface="+mn-ea"/>
              </a:rPr>
              <a:t>Convenor</a:t>
            </a:r>
            <a:r>
              <a:rPr lang="en-US" sz="2800" dirty="0" smtClean="0">
                <a:ea typeface="+mn-ea"/>
              </a:rPr>
              <a:t>, Enabling Open Scholarship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Director, Key Perspectives Ltd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solidFill>
                <a:srgbClr val="5E8727"/>
              </a:solidFill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04800"/>
            <a:ext cx="85689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Open Access and Open Data</a:t>
            </a:r>
          </a:p>
          <a:p>
            <a:r>
              <a:rPr lang="en-US" sz="1600" dirty="0" smtClean="0">
                <a:latin typeface="+mj-lt"/>
              </a:rPr>
              <a:t>DART Europe Workshop, UCL, London, 6 September 2013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LERU Roadmap Towards </a:t>
            </a:r>
            <a:br>
              <a:rPr lang="en-US" dirty="0" smtClean="0"/>
            </a:br>
            <a:r>
              <a:rPr lang="en-US" dirty="0" smtClean="0"/>
              <a:t>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590800"/>
          </a:xfrm>
        </p:spPr>
        <p:txBody>
          <a:bodyPr/>
          <a:lstStyle/>
          <a:p>
            <a:pPr marL="450850" indent="-450850"/>
            <a:r>
              <a:rPr lang="en-US" dirty="0" smtClean="0"/>
              <a:t>Laid out the background and case for OA</a:t>
            </a:r>
          </a:p>
          <a:p>
            <a:pPr marL="450850" indent="-450850"/>
            <a:r>
              <a:rPr lang="en-US" dirty="0" smtClean="0"/>
              <a:t>Described the two routes (‘Green’ and ‘Gold’)</a:t>
            </a:r>
          </a:p>
          <a:p>
            <a:pPr marL="450850" indent="-450850"/>
            <a:r>
              <a:rPr lang="en-US" dirty="0" smtClean="0"/>
              <a:t>Explained how universities can achieve OA through either (or both) of these routes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Institutional policies</a:t>
            </a:r>
            <a:endParaRPr lang="en-US" dirty="0"/>
          </a:p>
        </p:txBody>
      </p:sp>
      <p:pic>
        <p:nvPicPr>
          <p:cNvPr id="4" name="Picture 3" descr="Mandates institutional Aug 20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28"/>
          <a:stretch/>
        </p:blipFill>
        <p:spPr>
          <a:xfrm>
            <a:off x="755576" y="1254452"/>
            <a:ext cx="7472759" cy="41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covering theses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/>
            <a:r>
              <a:rPr lang="en-US" dirty="0" smtClean="0"/>
              <a:t>Total mandatory policies for theses:  105</a:t>
            </a:r>
          </a:p>
          <a:p>
            <a:pPr marL="450850" indent="-450850"/>
            <a:r>
              <a:rPr lang="en-US" dirty="0" smtClean="0"/>
              <a:t>In Europe: 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H2020 and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43400"/>
          </a:xfrm>
        </p:spPr>
        <p:txBody>
          <a:bodyPr/>
          <a:lstStyle/>
          <a:p>
            <a:pPr marL="446088" indent="-446088"/>
            <a:r>
              <a:rPr lang="en-US" dirty="0" smtClean="0"/>
              <a:t>Mandatory (non-policed mandate on 20% FP7 research)</a:t>
            </a:r>
          </a:p>
          <a:p>
            <a:pPr marL="446088" indent="-446088"/>
            <a:r>
              <a:rPr lang="en-US" dirty="0" smtClean="0"/>
              <a:t>‘Green’ OA mandate: </a:t>
            </a:r>
          </a:p>
          <a:p>
            <a:pPr marL="846138" lvl="1" indent="-446088"/>
            <a:r>
              <a:rPr lang="en-US" dirty="0" smtClean="0"/>
              <a:t>Authors deposit into local repositories</a:t>
            </a:r>
          </a:p>
          <a:p>
            <a:pPr marL="846138" lvl="1" indent="-446088"/>
            <a:r>
              <a:rPr lang="en-US" dirty="0" smtClean="0"/>
              <a:t>‘Harvested’ by </a:t>
            </a:r>
            <a:r>
              <a:rPr lang="en-US" dirty="0" err="1" smtClean="0"/>
              <a:t>OpenAIRE</a:t>
            </a:r>
            <a:r>
              <a:rPr lang="en-US" dirty="0" smtClean="0"/>
              <a:t> (Commission-funded European repository)</a:t>
            </a:r>
          </a:p>
          <a:p>
            <a:pPr marL="846138" lvl="1" indent="-446088"/>
            <a:r>
              <a:rPr lang="en-US" dirty="0" smtClean="0"/>
              <a:t>Shop window for European research</a:t>
            </a:r>
          </a:p>
          <a:p>
            <a:pPr marL="446088" indent="-446088"/>
            <a:r>
              <a:rPr lang="en-US" dirty="0" smtClean="0"/>
              <a:t>Permits payments from grants for ‘Gold’ 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smtClean="0"/>
              <a:t>After the legislation...?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19600"/>
          </a:xfrm>
        </p:spPr>
        <p:txBody>
          <a:bodyPr/>
          <a:lstStyle/>
          <a:p>
            <a:pPr marL="450850" indent="-450850"/>
            <a:r>
              <a:rPr lang="en-US" sz="2800" dirty="0" smtClean="0"/>
              <a:t>Coordination across the Union</a:t>
            </a:r>
          </a:p>
          <a:p>
            <a:pPr marL="450850" indent="-450850"/>
            <a:r>
              <a:rPr lang="en-US" sz="2800" dirty="0" smtClean="0"/>
              <a:t>27 Member States (some of which already have policies of their own)</a:t>
            </a:r>
          </a:p>
          <a:p>
            <a:pPr marL="450850" indent="-450850"/>
            <a:r>
              <a:rPr lang="en-US" sz="2800" dirty="0" smtClean="0"/>
              <a:t>Some have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of expertise</a:t>
            </a:r>
          </a:p>
          <a:p>
            <a:pPr marL="450850" indent="-450850"/>
            <a:r>
              <a:rPr lang="en-US" sz="2800" dirty="0" smtClean="0"/>
              <a:t>Many do not</a:t>
            </a:r>
          </a:p>
          <a:p>
            <a:pPr marL="450850" indent="-450850"/>
            <a:r>
              <a:rPr lang="en-US" sz="2800" dirty="0" smtClean="0"/>
              <a:t>Even amongst those that are fairly OA-aware there is a high level of misconception and lack of understanding</a:t>
            </a:r>
          </a:p>
          <a:p>
            <a:pPr marL="450850" indent="-450850"/>
            <a:r>
              <a:rPr lang="en-US" sz="2800" dirty="0" smtClean="0"/>
              <a:t>Coordination is key</a:t>
            </a:r>
          </a:p>
        </p:txBody>
      </p:sp>
    </p:spTree>
    <p:extLst>
      <p:ext uri="{BB962C8B-B14F-4D97-AF65-F5344CB8AC3E}">
        <p14:creationId xmlns:p14="http://schemas.microsoft.com/office/powerpoint/2010/main" val="21104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Policy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648200"/>
          </a:xfrm>
        </p:spPr>
        <p:txBody>
          <a:bodyPr/>
          <a:lstStyle/>
          <a:p>
            <a:pPr marL="446088" indent="-446088"/>
            <a:r>
              <a:rPr lang="en-US" sz="2600" dirty="0" smtClean="0"/>
              <a:t>Irons out dissonances for researchers working in interdisciplinary areas or on international teams</a:t>
            </a:r>
          </a:p>
          <a:p>
            <a:pPr marL="446088" indent="-446088"/>
            <a:r>
              <a:rPr lang="en-US" sz="2600" dirty="0" smtClean="0"/>
              <a:t>Supports EU </a:t>
            </a:r>
            <a:r>
              <a:rPr lang="en-US" sz="2600" dirty="0" err="1" smtClean="0"/>
              <a:t>harmonisation</a:t>
            </a:r>
            <a:r>
              <a:rPr lang="en-US" sz="2600" dirty="0" smtClean="0"/>
              <a:t> agenda for ERA (research conditions, researcher mobility, etc) </a:t>
            </a:r>
          </a:p>
          <a:p>
            <a:pPr marL="446088" indent="-446088"/>
            <a:r>
              <a:rPr lang="en-US" sz="2600" dirty="0" smtClean="0"/>
              <a:t>Key issue in changing author practices and norms</a:t>
            </a:r>
          </a:p>
          <a:p>
            <a:pPr marL="446088" indent="-446088"/>
            <a:r>
              <a:rPr lang="en-US" sz="2600" dirty="0" smtClean="0"/>
              <a:t>Allows generic infrastructural services to be established in support of policy</a:t>
            </a:r>
          </a:p>
          <a:p>
            <a:pPr marL="446088" indent="-446088"/>
            <a:r>
              <a:rPr lang="en-US" sz="2600" dirty="0" smtClean="0"/>
              <a:t>Alignment in general terms across all national policies (and H2020) so far ….</a:t>
            </a:r>
          </a:p>
          <a:p>
            <a:pPr marL="446088" indent="-446088"/>
            <a:r>
              <a:rPr lang="en-US" sz="2600" dirty="0" smtClean="0"/>
              <a:t>….Bar one</a:t>
            </a:r>
          </a:p>
          <a:p>
            <a:pPr marL="446088" indent="-446088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dirty="0" smtClean="0"/>
              <a:t>Already +/- aligned in the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92488"/>
          </a:xfrm>
        </p:spPr>
        <p:txBody>
          <a:bodyPr/>
          <a:lstStyle/>
          <a:p>
            <a:pPr marL="541338" indent="-541338"/>
            <a:r>
              <a:rPr lang="en-US" sz="2300" dirty="0"/>
              <a:t>Austria (Austrian Research Council, 2006)</a:t>
            </a:r>
          </a:p>
          <a:p>
            <a:pPr marL="541338" indent="-541338"/>
            <a:r>
              <a:rPr lang="en-US" sz="2300" dirty="0"/>
              <a:t>Belgium (Flanders, 2007</a:t>
            </a:r>
            <a:r>
              <a:rPr lang="en-US" sz="2300" dirty="0" smtClean="0"/>
              <a:t>)</a:t>
            </a:r>
          </a:p>
          <a:p>
            <a:pPr marL="541338" indent="-541338"/>
            <a:r>
              <a:rPr lang="en-US" sz="2300" dirty="0" smtClean="0"/>
              <a:t>Belgium (Wallonia, 2013)</a:t>
            </a:r>
          </a:p>
          <a:p>
            <a:pPr marL="541338" indent="-541338"/>
            <a:r>
              <a:rPr lang="en-US" sz="2300" dirty="0" smtClean="0"/>
              <a:t>Denmark </a:t>
            </a:r>
            <a:r>
              <a:rPr lang="en-US" sz="2300" dirty="0"/>
              <a:t>(the 5 research councils, 2012)</a:t>
            </a:r>
          </a:p>
          <a:p>
            <a:pPr marL="541338" indent="-541338"/>
            <a:r>
              <a:rPr lang="en-US" sz="2300" dirty="0"/>
              <a:t>Hungary (Hungarian Research Fund, 2009</a:t>
            </a:r>
            <a:r>
              <a:rPr lang="en-US" sz="2300" dirty="0" smtClean="0"/>
              <a:t>)</a:t>
            </a:r>
          </a:p>
          <a:p>
            <a:pPr marL="541338" indent="-541338"/>
            <a:r>
              <a:rPr lang="en-US" sz="2300" dirty="0" smtClean="0"/>
              <a:t>Ireland (the 4 research funders 2007, 2008, 2009: research </a:t>
            </a:r>
            <a:r>
              <a:rPr lang="en-US" sz="2300" dirty="0" err="1" smtClean="0"/>
              <a:t>organisations</a:t>
            </a:r>
            <a:r>
              <a:rPr lang="en-US" sz="2300" dirty="0" smtClean="0"/>
              <a:t>, 2012)</a:t>
            </a:r>
            <a:endParaRPr lang="en-US" sz="2300" dirty="0"/>
          </a:p>
          <a:p>
            <a:pPr marL="541338" indent="-541338"/>
            <a:r>
              <a:rPr lang="en-US" sz="2300" dirty="0" smtClean="0"/>
              <a:t>Norway (Norwegian </a:t>
            </a:r>
            <a:r>
              <a:rPr lang="en-US" sz="2300" dirty="0"/>
              <a:t>Research </a:t>
            </a:r>
            <a:r>
              <a:rPr lang="en-US" sz="2300" dirty="0" smtClean="0"/>
              <a:t>Council, 2009)</a:t>
            </a:r>
          </a:p>
          <a:p>
            <a:pPr marL="541338" indent="-541338"/>
            <a:r>
              <a:rPr lang="en-US" sz="2300" dirty="0" smtClean="0"/>
              <a:t>Spain (National Government policy 2011)</a:t>
            </a:r>
          </a:p>
          <a:p>
            <a:pPr marL="541338" indent="-541338"/>
            <a:r>
              <a:rPr lang="en-US" sz="2300" dirty="0" smtClean="0"/>
              <a:t>Sweden (the 2 research councils, 2009, 2010)</a:t>
            </a:r>
          </a:p>
          <a:p>
            <a:pPr marL="541338" indent="-541338"/>
            <a:r>
              <a:rPr lang="en-US" sz="2300" dirty="0" smtClean="0"/>
              <a:t>Switzerland (Swiss National Science Foundation, 2007)</a:t>
            </a:r>
          </a:p>
        </p:txBody>
      </p:sp>
    </p:spTree>
    <p:extLst>
      <p:ext uri="{BB962C8B-B14F-4D97-AF65-F5344CB8AC3E}">
        <p14:creationId xmlns:p14="http://schemas.microsoft.com/office/powerpoint/2010/main" val="19870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85464"/>
          </a:xfrm>
        </p:spPr>
        <p:txBody>
          <a:bodyPr/>
          <a:lstStyle/>
          <a:p>
            <a:r>
              <a:rPr lang="en-US" dirty="0" smtClean="0"/>
              <a:t>Policy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724807"/>
              </p:ext>
            </p:extLst>
          </p:nvPr>
        </p:nvGraphicFramePr>
        <p:xfrm>
          <a:off x="457200" y="2139077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872"/>
                <a:gridCol w="3466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Green OA mandate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Green OA mandate with Gold option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Gold preference with Green option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2105" y="1427584"/>
            <a:ext cx="5139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49 mandatory policies in ROARMAP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14908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Gold costs can be paid from research grant     = 19 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or claimed from funder 							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Finch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267200"/>
          </a:xfrm>
        </p:spPr>
        <p:txBody>
          <a:bodyPr/>
          <a:lstStyle/>
          <a:p>
            <a:pPr marL="450850" indent="-450850"/>
            <a:r>
              <a:rPr lang="en-US" sz="2400" dirty="0" smtClean="0"/>
              <a:t>Recommended ‘Gold’ OA for the UK</a:t>
            </a:r>
          </a:p>
          <a:p>
            <a:pPr marL="450850" indent="-450850"/>
            <a:r>
              <a:rPr lang="en-US" sz="2400" dirty="0" smtClean="0"/>
              <a:t>Assigned ‘Green’ repositories a role in preservation, and in disseminating theses and  grey literature</a:t>
            </a:r>
          </a:p>
          <a:p>
            <a:pPr marL="450850" indent="-450850"/>
            <a:r>
              <a:rPr lang="en-US" sz="2400" dirty="0" smtClean="0"/>
              <a:t>UK currently provides OA to around 40% of its outputs</a:t>
            </a:r>
          </a:p>
          <a:p>
            <a:pPr marL="450850" indent="-450850"/>
            <a:r>
              <a:rPr lang="en-US" sz="2400" dirty="0" smtClean="0"/>
              <a:t>35 of that 40% is ‘Green’ OA (repositories)</a:t>
            </a:r>
          </a:p>
          <a:p>
            <a:pPr marL="450850" indent="-450850"/>
            <a:r>
              <a:rPr lang="en-US" sz="2400" dirty="0" smtClean="0"/>
              <a:t>Ignores: </a:t>
            </a:r>
          </a:p>
          <a:p>
            <a:pPr marL="850900" lvl="1" indent="-450850"/>
            <a:r>
              <a:rPr lang="en-US" sz="2400" dirty="0" smtClean="0"/>
              <a:t>relative success of ‘Green’ OA in the UK</a:t>
            </a:r>
          </a:p>
          <a:p>
            <a:pPr marL="850900" lvl="1" indent="-450850"/>
            <a:r>
              <a:rPr lang="en-US" sz="2400" dirty="0" smtClean="0"/>
              <a:t>sunk costs</a:t>
            </a:r>
          </a:p>
          <a:p>
            <a:pPr marL="850900" lvl="1" indent="-450850"/>
            <a:r>
              <a:rPr lang="en-US" sz="2400" dirty="0" smtClean="0"/>
              <a:t>economic implications for the UK</a:t>
            </a:r>
          </a:p>
          <a:p>
            <a:pPr marL="850900" lvl="1" indent="-450850"/>
            <a:r>
              <a:rPr lang="en-US" sz="2400" dirty="0" smtClean="0"/>
              <a:t>all other policies around the world (institutional and funder)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RCUK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572000"/>
          </a:xfrm>
        </p:spPr>
        <p:txBody>
          <a:bodyPr/>
          <a:lstStyle/>
          <a:p>
            <a:pPr marL="446088" indent="-446088"/>
            <a:r>
              <a:rPr lang="en-US" sz="2700" dirty="0" smtClean="0"/>
              <a:t>Policy built on Finch recommendations</a:t>
            </a:r>
          </a:p>
          <a:p>
            <a:pPr marL="446088" indent="-446088"/>
            <a:r>
              <a:rPr lang="en-US" sz="2700" dirty="0" err="1" smtClean="0"/>
              <a:t>Favours</a:t>
            </a:r>
            <a:r>
              <a:rPr lang="en-US" sz="2700" dirty="0" smtClean="0"/>
              <a:t> ‘Gold’ OA, and is expensive (100 million GBP will be handed to publishers over 5 years)</a:t>
            </a:r>
          </a:p>
          <a:p>
            <a:pPr marL="446088" indent="-446088"/>
            <a:r>
              <a:rPr lang="en-US" sz="2700" dirty="0" smtClean="0"/>
              <a:t>Based on:</a:t>
            </a:r>
          </a:p>
          <a:p>
            <a:pPr marL="846138" lvl="1" indent="-446088"/>
            <a:r>
              <a:rPr lang="en-US" sz="2700" dirty="0" smtClean="0"/>
              <a:t>Acquiring rights for re-use</a:t>
            </a:r>
          </a:p>
          <a:p>
            <a:pPr marL="846138" lvl="1" indent="-446088"/>
            <a:r>
              <a:rPr lang="en-US" sz="2700" dirty="0" smtClean="0"/>
              <a:t>Protecting publishers</a:t>
            </a:r>
          </a:p>
          <a:p>
            <a:pPr marL="446088" indent="-446088"/>
            <a:r>
              <a:rPr lang="en-US" sz="2700" dirty="0" smtClean="0"/>
              <a:t>No real attempt by Finch or RCUK to protect the UK research community from escalating publishing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Mandatory policies</a:t>
            </a:r>
            <a:endParaRPr lang="en-US" dirty="0"/>
          </a:p>
        </p:txBody>
      </p:sp>
      <p:pic>
        <p:nvPicPr>
          <p:cNvPr id="4" name="Picture 3" descr="Mandates all Aug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9" y="1260176"/>
            <a:ext cx="8516453" cy="39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Open Data (PSI)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248472"/>
          </a:xfrm>
        </p:spPr>
        <p:txBody>
          <a:bodyPr/>
          <a:lstStyle/>
          <a:p>
            <a:pPr marL="450850" indent="-450850"/>
            <a:r>
              <a:rPr lang="en-US" sz="2800" dirty="0" smtClean="0"/>
              <a:t>Revision of the PSI Directive (part of the Digital Agenda for Europe)</a:t>
            </a:r>
          </a:p>
          <a:p>
            <a:pPr marL="450850" indent="-450850"/>
            <a:r>
              <a:rPr lang="en-US" sz="2800" dirty="0" smtClean="0"/>
              <a:t>Boosting </a:t>
            </a:r>
            <a:r>
              <a:rPr lang="en-US" sz="2800" dirty="0"/>
              <a:t>the re-use of weather data, traffic data, publicly funded research data, statistics, </a:t>
            </a:r>
            <a:r>
              <a:rPr lang="en-US" sz="2800" dirty="0" err="1"/>
              <a:t>digitised</a:t>
            </a:r>
            <a:r>
              <a:rPr lang="en-US" sz="2800" dirty="0"/>
              <a:t> books, and other types of </a:t>
            </a:r>
            <a:r>
              <a:rPr lang="en-US" sz="2800" dirty="0" smtClean="0"/>
              <a:t>PSI</a:t>
            </a:r>
          </a:p>
          <a:p>
            <a:pPr marL="450850" indent="-450850"/>
            <a:r>
              <a:rPr lang="en-US" sz="2800" dirty="0" smtClean="0"/>
              <a:t>Issues guidelines to MS on:</a:t>
            </a:r>
          </a:p>
          <a:p>
            <a:pPr marL="850900" lvl="1" indent="-450850"/>
            <a:r>
              <a:rPr lang="en-US" sz="2400" dirty="0" smtClean="0"/>
              <a:t>recommended </a:t>
            </a:r>
            <a:r>
              <a:rPr lang="en-US" sz="2400" dirty="0"/>
              <a:t>standard licenses</a:t>
            </a:r>
          </a:p>
          <a:p>
            <a:pPr marL="850900" lvl="1" indent="-450850"/>
            <a:r>
              <a:rPr lang="en-US" sz="2400" dirty="0"/>
              <a:t>datasets to be released/improved as a matter of priority</a:t>
            </a:r>
          </a:p>
          <a:p>
            <a:pPr marL="850900" lvl="1" indent="-450850"/>
            <a:r>
              <a:rPr lang="en-US" sz="2400" dirty="0"/>
              <a:t>charging for the reuse of </a:t>
            </a:r>
            <a:r>
              <a:rPr lang="en-US" sz="2400" dirty="0" smtClean="0"/>
              <a:t>documents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66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34" y="1120497"/>
            <a:ext cx="8229600" cy="4176464"/>
          </a:xfrm>
        </p:spPr>
        <p:txBody>
          <a:bodyPr/>
          <a:lstStyle/>
          <a:p>
            <a:pPr marL="450850" indent="-450850"/>
            <a:r>
              <a:rPr lang="en-US" sz="2800" dirty="0" smtClean="0"/>
              <a:t>US: White House Executive Order, May 2013: ‘Making Open and Machine </a:t>
            </a:r>
            <a:r>
              <a:rPr lang="en-US" sz="2800" dirty="0"/>
              <a:t>R</a:t>
            </a:r>
            <a:r>
              <a:rPr lang="en-US" sz="2800" dirty="0" smtClean="0"/>
              <a:t>eadable the New Default for Government Information’</a:t>
            </a:r>
          </a:p>
          <a:p>
            <a:pPr marL="850900" lvl="1" indent="-450850"/>
            <a:r>
              <a:rPr lang="en-US" sz="2400" dirty="0" smtClean="0"/>
              <a:t>Open Data policy document</a:t>
            </a:r>
          </a:p>
          <a:p>
            <a:pPr marL="850900" lvl="1" indent="-450850"/>
            <a:r>
              <a:rPr lang="en-US" sz="2400" dirty="0" smtClean="0"/>
              <a:t>Online repository of tools and case studies, ‘Project Open Data’</a:t>
            </a:r>
          </a:p>
          <a:p>
            <a:pPr marL="450850" indent="-450850"/>
            <a:r>
              <a:rPr lang="en-US" sz="2800" dirty="0" smtClean="0"/>
              <a:t>Australia: </a:t>
            </a:r>
            <a:r>
              <a:rPr lang="en-US" sz="2800" dirty="0"/>
              <a:t>Implementing open licensing in government open data initiatives: a review of Australian government practice</a:t>
            </a:r>
          </a:p>
          <a:p>
            <a:pPr marL="450850" indent="-4508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dirty="0" smtClean="0"/>
              <a:t>Open </a:t>
            </a:r>
            <a:r>
              <a:rPr lang="en-US" u="sng" dirty="0" smtClean="0"/>
              <a:t>Research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36504"/>
          </a:xfrm>
        </p:spPr>
        <p:txBody>
          <a:bodyPr/>
          <a:lstStyle/>
          <a:p>
            <a:pPr marL="450850" indent="-450850"/>
            <a:r>
              <a:rPr lang="en-US" sz="2800" dirty="0" smtClean="0"/>
              <a:t>Some funder policies in place, </a:t>
            </a:r>
            <a:r>
              <a:rPr lang="en-US" sz="2800" dirty="0" err="1" smtClean="0"/>
              <a:t>e.g</a:t>
            </a:r>
            <a:r>
              <a:rPr lang="en-US" sz="2800" dirty="0" smtClean="0"/>
              <a:t>:</a:t>
            </a:r>
          </a:p>
          <a:p>
            <a:pPr marL="850900" lvl="1" indent="-450850"/>
            <a:r>
              <a:rPr lang="en-US" sz="2400" dirty="0" smtClean="0"/>
              <a:t>The 7 UK Research Councils</a:t>
            </a:r>
          </a:p>
          <a:p>
            <a:pPr marL="850900" lvl="1" indent="-450850"/>
            <a:r>
              <a:rPr lang="en-US" sz="2400" dirty="0" smtClean="0"/>
              <a:t>The other significant UK medical funders (charities and private funders)</a:t>
            </a:r>
          </a:p>
          <a:p>
            <a:pPr marL="850900" lvl="1" indent="-450850"/>
            <a:r>
              <a:rPr lang="en-US" sz="2400" dirty="0" smtClean="0"/>
              <a:t>OTKA, Hungary</a:t>
            </a:r>
          </a:p>
          <a:p>
            <a:pPr marL="850900" lvl="1" indent="-450850"/>
            <a:r>
              <a:rPr lang="en-US" sz="2400" dirty="0" err="1" smtClean="0"/>
              <a:t>Vetenskapsradet</a:t>
            </a:r>
            <a:r>
              <a:rPr lang="en-US" sz="2400" dirty="0" smtClean="0"/>
              <a:t>, Sweden</a:t>
            </a:r>
          </a:p>
          <a:p>
            <a:pPr marL="850900" lvl="1" indent="-450850"/>
            <a:r>
              <a:rPr lang="en-US" sz="2400" dirty="0" smtClean="0"/>
              <a:t>Higher Education Authority, Ireland</a:t>
            </a:r>
          </a:p>
          <a:p>
            <a:pPr marL="850900" lvl="1" indent="-450850"/>
            <a:r>
              <a:rPr lang="en-US" sz="2400" dirty="0" err="1" smtClean="0"/>
              <a:t>Fondazione</a:t>
            </a:r>
            <a:r>
              <a:rPr lang="en-US" sz="2400" dirty="0" smtClean="0"/>
              <a:t> </a:t>
            </a:r>
            <a:r>
              <a:rPr lang="en-US" sz="2400" dirty="0" err="1"/>
              <a:t>C</a:t>
            </a:r>
            <a:r>
              <a:rPr lang="en-US" sz="2400" dirty="0" err="1" smtClean="0"/>
              <a:t>ariplo</a:t>
            </a:r>
            <a:r>
              <a:rPr lang="en-US" sz="2400" dirty="0" smtClean="0"/>
              <a:t>, Italy</a:t>
            </a:r>
          </a:p>
          <a:p>
            <a:pPr marL="850900" lvl="1" indent="-450850"/>
            <a:r>
              <a:rPr lang="en-US" sz="2400" dirty="0" smtClean="0"/>
              <a:t>FWF, Austria</a:t>
            </a:r>
          </a:p>
          <a:p>
            <a:pPr marL="450850" indent="-450850"/>
            <a:r>
              <a:rPr lang="en-US" sz="2800" dirty="0" smtClean="0"/>
              <a:t>Most lack teeth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08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dirty="0" smtClean="0"/>
              <a:t>But a lot is happening</a:t>
            </a:r>
            <a:endParaRPr lang="en-US" dirty="0"/>
          </a:p>
        </p:txBody>
      </p:sp>
      <p:pic>
        <p:nvPicPr>
          <p:cNvPr id="4" name="Picture 3" descr="Riding the Wave report 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41493"/>
            <a:ext cx="3816424" cy="3816424"/>
          </a:xfrm>
          <a:prstGeom prst="rect">
            <a:avLst/>
          </a:prstGeom>
        </p:spPr>
      </p:pic>
      <p:pic>
        <p:nvPicPr>
          <p:cNvPr id="5" name="Picture 4" descr="Royal Society open enterprise report 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2989938" cy="4221088"/>
          </a:xfrm>
          <a:prstGeom prst="rect">
            <a:avLst/>
          </a:prstGeom>
        </p:spPr>
      </p:pic>
      <p:pic>
        <p:nvPicPr>
          <p:cNvPr id="6" name="Picture 5" descr="KE data report 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34" y="1196752"/>
            <a:ext cx="3240360" cy="458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Scientific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600400"/>
          </a:xfrm>
        </p:spPr>
        <p:txBody>
          <a:bodyPr/>
          <a:lstStyle/>
          <a:p>
            <a:pPr marL="538163" indent="-538163"/>
            <a:r>
              <a:rPr lang="en-US" sz="2800" dirty="0" smtClean="0"/>
              <a:t>“Our vision is a scientific </a:t>
            </a:r>
            <a:r>
              <a:rPr lang="en-US" sz="2800" dirty="0" err="1" smtClean="0"/>
              <a:t>e</a:t>
            </a:r>
            <a:r>
              <a:rPr lang="en-US" sz="2800" dirty="0" smtClean="0"/>
              <a:t>-infrastructure that supports seamless access, use, re-use and trust of data. In a sense … the data themselves become an infrastructure – a valuable asset on which science, technology, the economy and society can advance.” (</a:t>
            </a:r>
            <a:r>
              <a:rPr lang="en-US" sz="2800" dirty="0" err="1" smtClean="0"/>
              <a:t>Neelie</a:t>
            </a:r>
            <a:r>
              <a:rPr lang="en-US" sz="2800" dirty="0" smtClean="0"/>
              <a:t> </a:t>
            </a:r>
            <a:r>
              <a:rPr lang="en-US" sz="2800" dirty="0" err="1" smtClean="0"/>
              <a:t>Kroes</a:t>
            </a:r>
            <a:r>
              <a:rPr lang="en-US" sz="2800" dirty="0" smtClean="0"/>
              <a:t>, 2011)</a:t>
            </a:r>
          </a:p>
          <a:p>
            <a:pPr marL="538163" indent="-538163"/>
            <a:r>
              <a:rPr lang="en-US" sz="2800" dirty="0" smtClean="0"/>
              <a:t>H2020 has a </a:t>
            </a:r>
            <a:r>
              <a:rPr lang="en-US" sz="2800" dirty="0" smtClean="0">
                <a:solidFill>
                  <a:srgbClr val="FF8000"/>
                </a:solidFill>
              </a:rPr>
              <a:t>proposed DATA PILOT</a:t>
            </a:r>
            <a:endParaRPr lang="en-US" sz="2800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H2020 Open Data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/>
            <a:r>
              <a:rPr lang="en-US" dirty="0" smtClean="0"/>
              <a:t>Conceived, but only embryonic</a:t>
            </a:r>
          </a:p>
          <a:p>
            <a:pPr marL="450850" indent="-450850"/>
            <a:r>
              <a:rPr lang="en-US" dirty="0" smtClean="0"/>
              <a:t>It may be a ‘20%’ pilot, like the OA one in FP7</a:t>
            </a:r>
          </a:p>
          <a:p>
            <a:pPr marL="450850" indent="-450850"/>
            <a:r>
              <a:rPr lang="en-US" dirty="0" smtClean="0"/>
              <a:t>Responses from various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marL="450850" indent="-450850"/>
            <a:r>
              <a:rPr lang="en-US" dirty="0" smtClean="0"/>
              <a:t>For example, </a:t>
            </a:r>
            <a:r>
              <a:rPr lang="en-US" dirty="0" err="1" smtClean="0"/>
              <a:t>OpenAIRE</a:t>
            </a:r>
            <a:r>
              <a:rPr lang="en-US" dirty="0" smtClean="0"/>
              <a:t>/LIBER/</a:t>
            </a:r>
            <a:r>
              <a:rPr lang="en-US" dirty="0" err="1" smtClean="0"/>
              <a:t>COAR:</a:t>
            </a:r>
            <a:r>
              <a:rPr lang="en-US" sz="2400" dirty="0" err="1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://www.openaire.eu/en/about-openaire/publications-presentations/publications/doc_view/585-</a:t>
            </a:r>
            <a:r>
              <a:rPr lang="en-US" sz="2400" dirty="0" smtClean="0">
                <a:hlinkClick r:id="rId2"/>
              </a:rPr>
              <a:t>horizon2020opendatapilot20130703final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03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590800"/>
          </a:xfrm>
        </p:spPr>
        <p:txBody>
          <a:bodyPr/>
          <a:lstStyle/>
          <a:p>
            <a:pPr algn="ctr">
              <a:buNone/>
            </a:pPr>
            <a:r>
              <a:rPr lang="en-GB" sz="3600" dirty="0" smtClean="0">
                <a:hlinkClick r:id="rId2"/>
              </a:rPr>
              <a:t>aswan@talk21.com</a:t>
            </a:r>
            <a:endParaRPr lang="en-GB" sz="3600" dirty="0" smtClean="0"/>
          </a:p>
          <a:p>
            <a:pPr algn="ctr">
              <a:buNone/>
            </a:pPr>
            <a:r>
              <a:rPr lang="en-GB" sz="3600" dirty="0" smtClean="0"/>
              <a:t> </a:t>
            </a:r>
          </a:p>
          <a:p>
            <a:pPr algn="ctr">
              <a:buNone/>
            </a:pPr>
            <a:r>
              <a:rPr lang="en-GB" sz="3600" dirty="0" smtClean="0">
                <a:hlinkClick r:id="rId3"/>
              </a:rPr>
              <a:t>www.sparceurope.org</a:t>
            </a:r>
            <a:r>
              <a:rPr lang="en-GB" sz="3600" dirty="0" smtClean="0"/>
              <a:t> </a:t>
            </a:r>
          </a:p>
          <a:p>
            <a:pPr algn="ctr">
              <a:buNone/>
            </a:pPr>
            <a:r>
              <a:rPr lang="en-GB" sz="3600" dirty="0" smtClean="0">
                <a:hlinkClick r:id="rId4"/>
              </a:rPr>
              <a:t>www.openscholarship.org</a:t>
            </a:r>
            <a:endParaRPr lang="en-GB" sz="3600" dirty="0" smtClean="0"/>
          </a:p>
          <a:p>
            <a:pPr algn="ctr">
              <a:buNone/>
            </a:pPr>
            <a:r>
              <a:rPr lang="en-GB" sz="3600" dirty="0" smtClean="0">
                <a:hlinkClick r:id="rId5"/>
              </a:rPr>
              <a:t>www.openoasis.org</a:t>
            </a:r>
            <a:endParaRPr lang="en-GB" sz="3600" dirty="0" smtClean="0"/>
          </a:p>
          <a:p>
            <a:pPr algn="ctr">
              <a:buNone/>
            </a:pPr>
            <a:r>
              <a:rPr lang="en-GB" sz="3600" dirty="0" smtClean="0">
                <a:hlinkClick r:id="rId6"/>
              </a:rPr>
              <a:t>www.keyperspectives.co.uk</a:t>
            </a:r>
            <a:r>
              <a:rPr lang="en-GB" sz="3600" dirty="0" smtClean="0"/>
              <a:t>  </a:t>
            </a:r>
          </a:p>
          <a:p>
            <a:pPr algn="ctr">
              <a:buNone/>
            </a:pPr>
            <a:endParaRPr lang="en-GB" sz="3600" dirty="0" smtClean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38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The effect of a mandatory policy</a:t>
            </a:r>
            <a:endParaRPr lang="en-US" dirty="0"/>
          </a:p>
        </p:txBody>
      </p:sp>
      <p:pic>
        <p:nvPicPr>
          <p:cNvPr id="4" name="Picture 3" descr="Gargouri &amp; Harnad mandated chart.pone.0013636.g001.tiff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1340768"/>
            <a:ext cx="7344815" cy="396043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097436" y="1484783"/>
            <a:ext cx="484632" cy="8387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059832" y="1484783"/>
            <a:ext cx="484632" cy="8387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923928" y="1484783"/>
            <a:ext cx="484632" cy="8387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716016" y="1484783"/>
            <a:ext cx="484632" cy="8387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580112" y="1496351"/>
            <a:ext cx="484632" cy="838791"/>
          </a:xfrm>
          <a:prstGeom prst="downArrow">
            <a:avLst/>
          </a:prstGeom>
          <a:gradFill flip="none" rotWithShape="1">
            <a:gsLst>
              <a:gs pos="31000">
                <a:srgbClr val="7DB536"/>
              </a:gs>
              <a:gs pos="100000">
                <a:srgbClr val="FFFFFF">
                  <a:alpha val="5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6195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444208" y="1496351"/>
            <a:ext cx="484632" cy="838791"/>
          </a:xfrm>
          <a:prstGeom prst="downArrow">
            <a:avLst/>
          </a:prstGeom>
          <a:gradFill flip="none" rotWithShape="1">
            <a:gsLst>
              <a:gs pos="45000">
                <a:srgbClr val="FF8000"/>
              </a:gs>
              <a:gs pos="100000">
                <a:srgbClr val="FFFFFF">
                  <a:alpha val="5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Liege repository:</a:t>
            </a:r>
            <a:br>
              <a:rPr lang="en-US" dirty="0" smtClean="0"/>
            </a:br>
            <a:r>
              <a:rPr lang="en-US" dirty="0" smtClean="0"/>
              <a:t>authors deposit</a:t>
            </a:r>
            <a:endParaRPr lang="en-US" dirty="0"/>
          </a:p>
        </p:txBody>
      </p:sp>
      <p:pic>
        <p:nvPicPr>
          <p:cNvPr id="3" name="Picture 2" descr="Orbi content Aug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612900"/>
            <a:ext cx="79629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And the material gets used</a:t>
            </a:r>
            <a:endParaRPr lang="en-US" dirty="0"/>
          </a:p>
        </p:txBody>
      </p:sp>
      <p:pic>
        <p:nvPicPr>
          <p:cNvPr id="4" name="Picture 3" descr="Orbi usage Aug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1" y="1196752"/>
            <a:ext cx="8434345" cy="43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648072"/>
          </a:xfrm>
        </p:spPr>
        <p:txBody>
          <a:bodyPr/>
          <a:lstStyle/>
          <a:p>
            <a:r>
              <a:rPr lang="en-US" dirty="0" smtClean="0"/>
              <a:t>New OA policies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4896544"/>
          </a:xfrm>
        </p:spPr>
        <p:txBody>
          <a:bodyPr/>
          <a:lstStyle/>
          <a:p>
            <a:pPr marL="447675" indent="-447675"/>
            <a:r>
              <a:rPr lang="en-US" sz="2400" dirty="0" smtClean="0"/>
              <a:t>Institutional mandates</a:t>
            </a:r>
            <a:r>
              <a:rPr lang="en-US" sz="2400" dirty="0"/>
              <a:t>:</a:t>
            </a:r>
            <a:endParaRPr lang="en-US" sz="2400" dirty="0" smtClean="0"/>
          </a:p>
          <a:p>
            <a:pPr marL="847725" lvl="1" indent="-447675">
              <a:lnSpc>
                <a:spcPct val="80000"/>
              </a:lnSpc>
            </a:pPr>
            <a:r>
              <a:rPr lang="en-US" sz="2000" dirty="0" smtClean="0"/>
              <a:t>Belgium		1</a:t>
            </a:r>
          </a:p>
          <a:p>
            <a:pPr marL="847725" lvl="1" indent="-447675">
              <a:lnSpc>
                <a:spcPct val="80000"/>
              </a:lnSpc>
            </a:pPr>
            <a:r>
              <a:rPr lang="en-US" sz="2000" dirty="0" smtClean="0"/>
              <a:t>Portugal:		3</a:t>
            </a:r>
          </a:p>
          <a:p>
            <a:pPr marL="847725" lvl="1" indent="-447675">
              <a:lnSpc>
                <a:spcPct val="80000"/>
              </a:lnSpc>
            </a:pPr>
            <a:r>
              <a:rPr lang="en-US" sz="2000" dirty="0" smtClean="0"/>
              <a:t>Spain:		1 </a:t>
            </a:r>
          </a:p>
          <a:p>
            <a:pPr marL="847725" lvl="1" indent="-447675">
              <a:lnSpc>
                <a:spcPct val="80000"/>
              </a:lnSpc>
            </a:pPr>
            <a:r>
              <a:rPr lang="en-US" sz="2000" dirty="0" smtClean="0"/>
              <a:t>UK:			1</a:t>
            </a:r>
          </a:p>
          <a:p>
            <a:pPr marL="847725" lvl="1" indent="-447675">
              <a:lnSpc>
                <a:spcPct val="80000"/>
              </a:lnSpc>
            </a:pPr>
            <a:r>
              <a:rPr lang="en-US" sz="2000" dirty="0" smtClean="0"/>
              <a:t>Ukraine		1</a:t>
            </a:r>
          </a:p>
          <a:p>
            <a:pPr marL="447675" indent="-447675"/>
            <a:r>
              <a:rPr lang="en-US" sz="2400" dirty="0" smtClean="0"/>
              <a:t>Funder mandates:	 </a:t>
            </a:r>
          </a:p>
          <a:p>
            <a:pPr marL="847725" lvl="1" indent="-447675">
              <a:lnSpc>
                <a:spcPct val="80000"/>
              </a:lnSpc>
            </a:pPr>
            <a:r>
              <a:rPr lang="en-US" sz="2000" dirty="0" smtClean="0"/>
              <a:t>Denmark (joint policy from 5 national funders)</a:t>
            </a:r>
          </a:p>
          <a:p>
            <a:pPr marL="847725" lvl="1" indent="-447675">
              <a:lnSpc>
                <a:spcPct val="80000"/>
              </a:lnSpc>
            </a:pPr>
            <a:r>
              <a:rPr lang="en-US" sz="2000" dirty="0" smtClean="0"/>
              <a:t>Ireland (joint policy from 17 </a:t>
            </a:r>
            <a:r>
              <a:rPr lang="en-US" sz="2000" dirty="0" err="1" smtClean="0"/>
              <a:t>organisations</a:t>
            </a:r>
            <a:r>
              <a:rPr lang="en-US" sz="2000" dirty="0" smtClean="0"/>
              <a:t>, including RPOs and funders)</a:t>
            </a:r>
          </a:p>
          <a:p>
            <a:pPr marL="847725" lvl="1" indent="-447675">
              <a:lnSpc>
                <a:spcPct val="80000"/>
              </a:lnSpc>
            </a:pPr>
            <a:r>
              <a:rPr lang="en-US" sz="2000" dirty="0" smtClean="0"/>
              <a:t>EU: 		European Research Council:</a:t>
            </a:r>
            <a:r>
              <a:rPr lang="en-US" sz="2400" dirty="0" smtClean="0"/>
              <a:t> </a:t>
            </a:r>
            <a:r>
              <a:rPr lang="en-US" sz="2000" dirty="0" smtClean="0"/>
              <a:t>Updated guidelines (2012)</a:t>
            </a:r>
          </a:p>
          <a:p>
            <a:pPr marL="2162175" lvl="4" indent="-447675">
              <a:lnSpc>
                <a:spcPct val="80000"/>
              </a:lnSpc>
            </a:pPr>
            <a:r>
              <a:rPr lang="en-US" sz="1600" dirty="0" smtClean="0"/>
              <a:t>6 months embargo </a:t>
            </a:r>
          </a:p>
          <a:p>
            <a:pPr marL="2162175" lvl="4" indent="-447675">
              <a:lnSpc>
                <a:spcPct val="80000"/>
              </a:lnSpc>
            </a:pPr>
            <a:r>
              <a:rPr lang="en-US" sz="1600" dirty="0" smtClean="0"/>
              <a:t>including primary data</a:t>
            </a:r>
          </a:p>
          <a:p>
            <a:pPr marL="847725" lvl="1" indent="-447675">
              <a:lnSpc>
                <a:spcPct val="80000"/>
              </a:lnSpc>
            </a:pPr>
            <a:r>
              <a:rPr lang="en-US" sz="2000" dirty="0" smtClean="0"/>
              <a:t>UK:		RCUK:	revised policy</a:t>
            </a:r>
          </a:p>
          <a:p>
            <a:pPr marL="847725" lvl="1" indent="-447675">
              <a:lnSpc>
                <a:spcPct val="80000"/>
              </a:lnSpc>
            </a:pPr>
            <a:r>
              <a:rPr lang="en-US" sz="2000" dirty="0" smtClean="0"/>
              <a:t>EU:		European Commission: 	Horizon 2020</a:t>
            </a:r>
          </a:p>
          <a:p>
            <a:pPr marL="847725" lvl="1" indent="-447675">
              <a:lnSpc>
                <a:spcPct val="80000"/>
              </a:lnSpc>
            </a:pPr>
            <a:r>
              <a:rPr lang="en-US" sz="2000" dirty="0" smtClean="0"/>
              <a:t>Global reach:  UNESCO (May 2013)</a:t>
            </a:r>
          </a:p>
        </p:txBody>
      </p:sp>
    </p:spTree>
    <p:extLst>
      <p:ext uri="{BB962C8B-B14F-4D97-AF65-F5344CB8AC3E}">
        <p14:creationId xmlns:p14="http://schemas.microsoft.com/office/powerpoint/2010/main" val="6421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3066256"/>
          </a:xfrm>
        </p:spPr>
        <p:txBody>
          <a:bodyPr/>
          <a:lstStyle/>
          <a:p>
            <a:pPr marL="450850" indent="-450850"/>
            <a:r>
              <a:rPr lang="en-US" dirty="0" smtClean="0"/>
              <a:t>Science Europe </a:t>
            </a:r>
            <a:r>
              <a:rPr lang="en-US" dirty="0" smtClean="0">
                <a:solidFill>
                  <a:srgbClr val="FF8000"/>
                </a:solidFill>
              </a:rPr>
              <a:t>position statement </a:t>
            </a:r>
            <a:r>
              <a:rPr lang="en-US" dirty="0" smtClean="0"/>
              <a:t>(April 2013)</a:t>
            </a:r>
          </a:p>
          <a:p>
            <a:pPr marL="450850" indent="-450850"/>
            <a:r>
              <a:rPr lang="en-US" dirty="0" smtClean="0"/>
              <a:t>Global Research Council </a:t>
            </a:r>
            <a:r>
              <a:rPr lang="en-US" dirty="0" smtClean="0">
                <a:solidFill>
                  <a:srgbClr val="FF8000"/>
                </a:solidFill>
              </a:rPr>
              <a:t>action plan </a:t>
            </a:r>
            <a:r>
              <a:rPr lang="en-US" dirty="0" smtClean="0"/>
              <a:t>(May 2013)</a:t>
            </a:r>
          </a:p>
          <a:p>
            <a:pPr marL="450850" indent="-450850"/>
            <a:r>
              <a:rPr lang="en-US" dirty="0" smtClean="0"/>
              <a:t>Australian Research Council </a:t>
            </a:r>
            <a:r>
              <a:rPr lang="en-US" dirty="0" smtClean="0">
                <a:solidFill>
                  <a:srgbClr val="7DB536"/>
                </a:solidFill>
              </a:rPr>
              <a:t>policy</a:t>
            </a:r>
            <a:r>
              <a:rPr lang="en-US" dirty="0" smtClean="0"/>
              <a:t> (January 2013)</a:t>
            </a:r>
          </a:p>
          <a:p>
            <a:pPr marL="450850" indent="-450850"/>
            <a:r>
              <a:rPr lang="en-US" dirty="0" smtClean="0"/>
              <a:t>White House Office of Science &amp; Technology Policy </a:t>
            </a:r>
            <a:r>
              <a:rPr lang="en-US" dirty="0" smtClean="0">
                <a:solidFill>
                  <a:srgbClr val="7DB536"/>
                </a:solidFill>
              </a:rPr>
              <a:t>policy </a:t>
            </a:r>
            <a:r>
              <a:rPr lang="en-US" dirty="0" smtClean="0"/>
              <a:t>(February 2013)</a:t>
            </a:r>
          </a:p>
          <a:p>
            <a:pPr marL="450850" indent="-450850"/>
            <a:r>
              <a:rPr lang="en-US" dirty="0" smtClean="0"/>
              <a:t>HEFCE </a:t>
            </a:r>
            <a:r>
              <a:rPr lang="en-US" dirty="0" smtClean="0">
                <a:solidFill>
                  <a:schemeClr val="accent1"/>
                </a:solidFill>
              </a:rPr>
              <a:t>proposal </a:t>
            </a:r>
            <a:r>
              <a:rPr lang="en-US" dirty="0" smtClean="0"/>
              <a:t>(February 2013)</a:t>
            </a:r>
          </a:p>
          <a:p>
            <a:pPr marL="450850" indent="-4508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Funder policies</a:t>
            </a:r>
            <a:endParaRPr lang="en-US" dirty="0"/>
          </a:p>
        </p:txBody>
      </p:sp>
      <p:pic>
        <p:nvPicPr>
          <p:cNvPr id="4" name="Picture 3" descr="Mandates funder Aug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776864" cy="43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LERU Roadmap 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26240"/>
            <a:ext cx="407132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S-Green white bg">
  <a:themeElements>
    <a:clrScheme name="Custom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EOS-Green white bg.pot</Template>
  <TotalTime>9436</TotalTime>
  <Words>891</Words>
  <Application>Microsoft Office PowerPoint</Application>
  <PresentationFormat>On-screen Show (4:3)</PresentationFormat>
  <Paragraphs>142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EOS-Green white bg</vt:lpstr>
      <vt:lpstr>Open Access and Open Data in Europe</vt:lpstr>
      <vt:lpstr>Mandatory policies</vt:lpstr>
      <vt:lpstr>The effect of a mandatory policy</vt:lpstr>
      <vt:lpstr>University of Liege repository: authors deposit</vt:lpstr>
      <vt:lpstr>And the material gets used</vt:lpstr>
      <vt:lpstr>New OA policies in Europe</vt:lpstr>
      <vt:lpstr>Others</vt:lpstr>
      <vt:lpstr>Funder policies</vt:lpstr>
      <vt:lpstr>PowerPoint Presentation</vt:lpstr>
      <vt:lpstr>LERU Roadmap Towards  Open Access</vt:lpstr>
      <vt:lpstr>Institutional policies</vt:lpstr>
      <vt:lpstr>Policies covering theses</vt:lpstr>
      <vt:lpstr>H2020 and Open Access</vt:lpstr>
      <vt:lpstr>After the legislation...?</vt:lpstr>
      <vt:lpstr>Policy alignment</vt:lpstr>
      <vt:lpstr>Already +/- aligned in the ERA</vt:lpstr>
      <vt:lpstr>Policy analysis</vt:lpstr>
      <vt:lpstr>Finch Report</vt:lpstr>
      <vt:lpstr>RCUK</vt:lpstr>
      <vt:lpstr>Open Data (PSI)</vt:lpstr>
      <vt:lpstr>Elsewhere</vt:lpstr>
      <vt:lpstr>Open Research Data</vt:lpstr>
      <vt:lpstr>But a lot is happening</vt:lpstr>
      <vt:lpstr>Scientific data</vt:lpstr>
      <vt:lpstr>H2020 Open Data pilot</vt:lpstr>
      <vt:lpstr>Thank you for listening</vt:lpstr>
    </vt:vector>
  </TitlesOfParts>
  <Company>KEY PERSPECTIVES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 Access Advantage</dc:title>
  <dc:creator>ALMA SWAN</dc:creator>
  <cp:lastModifiedBy>Erica D McLaren</cp:lastModifiedBy>
  <cp:revision>93</cp:revision>
  <dcterms:created xsi:type="dcterms:W3CDTF">2013-02-07T09:43:19Z</dcterms:created>
  <dcterms:modified xsi:type="dcterms:W3CDTF">2013-10-18T16:32:02Z</dcterms:modified>
</cp:coreProperties>
</file>