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sldIdLst>
    <p:sldId id="256" r:id="rId2"/>
    <p:sldId id="261" r:id="rId3"/>
    <p:sldId id="306" r:id="rId4"/>
    <p:sldId id="305" r:id="rId5"/>
    <p:sldId id="318" r:id="rId6"/>
    <p:sldId id="319" r:id="rId7"/>
    <p:sldId id="320" r:id="rId8"/>
    <p:sldId id="317" r:id="rId9"/>
    <p:sldId id="308" r:id="rId10"/>
    <p:sldId id="292" r:id="rId11"/>
    <p:sldId id="310" r:id="rId12"/>
    <p:sldId id="309" r:id="rId13"/>
    <p:sldId id="311" r:id="rId14"/>
    <p:sldId id="321" r:id="rId15"/>
    <p:sldId id="312" r:id="rId16"/>
    <p:sldId id="313" r:id="rId17"/>
    <p:sldId id="315" r:id="rId18"/>
    <p:sldId id="316" r:id="rId19"/>
    <p:sldId id="333" r:id="rId20"/>
    <p:sldId id="322" r:id="rId21"/>
    <p:sldId id="323" r:id="rId22"/>
    <p:sldId id="327" r:id="rId23"/>
    <p:sldId id="328" r:id="rId24"/>
    <p:sldId id="329" r:id="rId25"/>
    <p:sldId id="330" r:id="rId26"/>
    <p:sldId id="331" r:id="rId27"/>
    <p:sldId id="334" r:id="rId28"/>
    <p:sldId id="302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BF2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572" autoAdjust="0"/>
  </p:normalViewPr>
  <p:slideViewPr>
    <p:cSldViewPr>
      <p:cViewPr varScale="1">
        <p:scale>
          <a:sx n="71" d="100"/>
          <a:sy n="71" d="100"/>
        </p:scale>
        <p:origin x="-4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s-winhome8.ucl.ac.uk\shr2\shrucyln1\Open%20Access\Funded%20OA\Reports\MM%20drafts%20etc\Discovery%20data%20raw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s-winhome8.ucl.ac.uk\shr2\shrucyln1\Open%20Access\Funded%20OA\Reports\MM%20drafts%20etc\Funded%20data%20raw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UCL Discovery: OA records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OA records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'Total OA'!$A$1:$A$11</c:f>
              <c:strCache>
                <c:ptCount val="11"/>
                <c:pt idx="0">
                  <c:v>Jun-13</c:v>
                </c:pt>
                <c:pt idx="1">
                  <c:v>Jul-13</c:v>
                </c:pt>
                <c:pt idx="2">
                  <c:v>Aug-13</c:v>
                </c:pt>
                <c:pt idx="3">
                  <c:v>Sep-13</c:v>
                </c:pt>
                <c:pt idx="4">
                  <c:v>Oct-13</c:v>
                </c:pt>
                <c:pt idx="5">
                  <c:v>Nov-13</c:v>
                </c:pt>
                <c:pt idx="6">
                  <c:v>Dec-13</c:v>
                </c:pt>
                <c:pt idx="7">
                  <c:v>Jan-14</c:v>
                </c:pt>
                <c:pt idx="8">
                  <c:v>Feb-14</c:v>
                </c:pt>
                <c:pt idx="9">
                  <c:v>Mar-14</c:v>
                </c:pt>
                <c:pt idx="10">
                  <c:v>Apr-14</c:v>
                </c:pt>
              </c:strCache>
            </c:strRef>
          </c:cat>
          <c:val>
            <c:numRef>
              <c:f>'Total OA'!$B$1:$B$11</c:f>
              <c:numCache>
                <c:formatCode>General</c:formatCode>
                <c:ptCount val="11"/>
                <c:pt idx="0">
                  <c:v>19255</c:v>
                </c:pt>
                <c:pt idx="1">
                  <c:v>19487</c:v>
                </c:pt>
                <c:pt idx="2">
                  <c:v>19835</c:v>
                </c:pt>
                <c:pt idx="3">
                  <c:v>20081</c:v>
                </c:pt>
                <c:pt idx="4">
                  <c:v>20284</c:v>
                </c:pt>
                <c:pt idx="5">
                  <c:v>20413</c:v>
                </c:pt>
                <c:pt idx="6">
                  <c:v>20559</c:v>
                </c:pt>
                <c:pt idx="7">
                  <c:v>20874</c:v>
                </c:pt>
                <c:pt idx="8">
                  <c:v>21143</c:v>
                </c:pt>
                <c:pt idx="9">
                  <c:v>21382</c:v>
                </c:pt>
                <c:pt idx="10">
                  <c:v>21655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7384576"/>
        <c:axId val="187386112"/>
      </c:lineChart>
      <c:catAx>
        <c:axId val="1873845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187386112"/>
        <c:crosses val="autoZero"/>
        <c:auto val="1"/>
        <c:lblAlgn val="ctr"/>
        <c:lblOffset val="100"/>
        <c:noMultiLvlLbl val="1"/>
      </c:catAx>
      <c:valAx>
        <c:axId val="1873861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7384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627296587926552E-2"/>
          <c:y val="5.6030183727034118E-2"/>
          <c:w val="0.76665376921781492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v>RCUK Gold</c:v>
          </c:tx>
          <c:marker>
            <c:symbol val="none"/>
          </c:marker>
          <c:cat>
            <c:strRef>
              <c:f>'All APC'!$B$1:$S$1</c:f>
              <c:strCache>
                <c:ptCount val="14"/>
                <c:pt idx="0">
                  <c:v>Apr-13</c:v>
                </c:pt>
                <c:pt idx="1">
                  <c:v>May-13</c:v>
                </c:pt>
                <c:pt idx="2">
                  <c:v>Jun-13</c:v>
                </c:pt>
                <c:pt idx="3">
                  <c:v>Jul-13</c:v>
                </c:pt>
                <c:pt idx="4">
                  <c:v>Aug-13</c:v>
                </c:pt>
                <c:pt idx="5">
                  <c:v>Sep-13</c:v>
                </c:pt>
                <c:pt idx="6">
                  <c:v>Oct-13</c:v>
                </c:pt>
                <c:pt idx="7">
                  <c:v>Nov-13</c:v>
                </c:pt>
                <c:pt idx="8">
                  <c:v>Dec-13</c:v>
                </c:pt>
                <c:pt idx="9">
                  <c:v>Jan-14</c:v>
                </c:pt>
                <c:pt idx="10">
                  <c:v>Feb-14</c:v>
                </c:pt>
                <c:pt idx="11">
                  <c:v>Mar-14</c:v>
                </c:pt>
                <c:pt idx="12">
                  <c:v>Apr-14</c:v>
                </c:pt>
                <c:pt idx="13">
                  <c:v>May-14</c:v>
                </c:pt>
              </c:strCache>
            </c:strRef>
          </c:cat>
          <c:val>
            <c:numRef>
              <c:f>'All APC'!$B$2:$S$2</c:f>
              <c:numCache>
                <c:formatCode>General</c:formatCode>
                <c:ptCount val="14"/>
                <c:pt idx="0">
                  <c:v>24</c:v>
                </c:pt>
                <c:pt idx="1">
                  <c:v>35</c:v>
                </c:pt>
                <c:pt idx="2">
                  <c:v>29</c:v>
                </c:pt>
                <c:pt idx="3">
                  <c:v>29</c:v>
                </c:pt>
                <c:pt idx="4">
                  <c:v>43</c:v>
                </c:pt>
                <c:pt idx="5">
                  <c:v>53</c:v>
                </c:pt>
                <c:pt idx="6">
                  <c:v>58</c:v>
                </c:pt>
                <c:pt idx="7">
                  <c:v>57</c:v>
                </c:pt>
                <c:pt idx="8">
                  <c:v>60</c:v>
                </c:pt>
                <c:pt idx="9">
                  <c:v>90</c:v>
                </c:pt>
                <c:pt idx="10">
                  <c:v>97</c:v>
                </c:pt>
                <c:pt idx="11">
                  <c:v>97</c:v>
                </c:pt>
                <c:pt idx="12">
                  <c:v>63</c:v>
                </c:pt>
                <c:pt idx="13">
                  <c:v>74</c:v>
                </c:pt>
              </c:numCache>
            </c:numRef>
          </c:val>
          <c:smooth val="0"/>
        </c:ser>
        <c:ser>
          <c:idx val="1"/>
          <c:order val="1"/>
          <c:tx>
            <c:v>Wellcome</c:v>
          </c:tx>
          <c:marker>
            <c:symbol val="none"/>
          </c:marker>
          <c:cat>
            <c:strRef>
              <c:f>'All APC'!$B$1:$S$1</c:f>
              <c:strCache>
                <c:ptCount val="14"/>
                <c:pt idx="0">
                  <c:v>Apr-13</c:v>
                </c:pt>
                <c:pt idx="1">
                  <c:v>May-13</c:v>
                </c:pt>
                <c:pt idx="2">
                  <c:v>Jun-13</c:v>
                </c:pt>
                <c:pt idx="3">
                  <c:v>Jul-13</c:v>
                </c:pt>
                <c:pt idx="4">
                  <c:v>Aug-13</c:v>
                </c:pt>
                <c:pt idx="5">
                  <c:v>Sep-13</c:v>
                </c:pt>
                <c:pt idx="6">
                  <c:v>Oct-13</c:v>
                </c:pt>
                <c:pt idx="7">
                  <c:v>Nov-13</c:v>
                </c:pt>
                <c:pt idx="8">
                  <c:v>Dec-13</c:v>
                </c:pt>
                <c:pt idx="9">
                  <c:v>Jan-14</c:v>
                </c:pt>
                <c:pt idx="10">
                  <c:v>Feb-14</c:v>
                </c:pt>
                <c:pt idx="11">
                  <c:v>Mar-14</c:v>
                </c:pt>
                <c:pt idx="12">
                  <c:v>Apr-14</c:v>
                </c:pt>
                <c:pt idx="13">
                  <c:v>May-14</c:v>
                </c:pt>
              </c:strCache>
            </c:strRef>
          </c:cat>
          <c:val>
            <c:numRef>
              <c:f>'All APC'!$B$3:$S$3</c:f>
              <c:numCache>
                <c:formatCode>0</c:formatCode>
                <c:ptCount val="14"/>
                <c:pt idx="0">
                  <c:v>10</c:v>
                </c:pt>
                <c:pt idx="1">
                  <c:v>30</c:v>
                </c:pt>
                <c:pt idx="2">
                  <c:v>27</c:v>
                </c:pt>
                <c:pt idx="3">
                  <c:v>35</c:v>
                </c:pt>
                <c:pt idx="4">
                  <c:v>38</c:v>
                </c:pt>
                <c:pt idx="5">
                  <c:v>39</c:v>
                </c:pt>
                <c:pt idx="6">
                  <c:v>40</c:v>
                </c:pt>
                <c:pt idx="7">
                  <c:v>40</c:v>
                </c:pt>
                <c:pt idx="8">
                  <c:v>47</c:v>
                </c:pt>
                <c:pt idx="9">
                  <c:v>35</c:v>
                </c:pt>
                <c:pt idx="10">
                  <c:v>41</c:v>
                </c:pt>
                <c:pt idx="11">
                  <c:v>50</c:v>
                </c:pt>
                <c:pt idx="12">
                  <c:v>28</c:v>
                </c:pt>
                <c:pt idx="13">
                  <c:v>8</c:v>
                </c:pt>
              </c:numCache>
            </c:numRef>
          </c:val>
          <c:smooth val="0"/>
        </c:ser>
        <c:ser>
          <c:idx val="2"/>
          <c:order val="2"/>
          <c:tx>
            <c:v>UCL Gold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'All APC'!$B$1:$S$1</c:f>
              <c:strCache>
                <c:ptCount val="14"/>
                <c:pt idx="0">
                  <c:v>Apr-13</c:v>
                </c:pt>
                <c:pt idx="1">
                  <c:v>May-13</c:v>
                </c:pt>
                <c:pt idx="2">
                  <c:v>Jun-13</c:v>
                </c:pt>
                <c:pt idx="3">
                  <c:v>Jul-13</c:v>
                </c:pt>
                <c:pt idx="4">
                  <c:v>Aug-13</c:v>
                </c:pt>
                <c:pt idx="5">
                  <c:v>Sep-13</c:v>
                </c:pt>
                <c:pt idx="6">
                  <c:v>Oct-13</c:v>
                </c:pt>
                <c:pt idx="7">
                  <c:v>Nov-13</c:v>
                </c:pt>
                <c:pt idx="8">
                  <c:v>Dec-13</c:v>
                </c:pt>
                <c:pt idx="9">
                  <c:v>Jan-14</c:v>
                </c:pt>
                <c:pt idx="10">
                  <c:v>Feb-14</c:v>
                </c:pt>
                <c:pt idx="11">
                  <c:v>Mar-14</c:v>
                </c:pt>
                <c:pt idx="12">
                  <c:v>Apr-14</c:v>
                </c:pt>
                <c:pt idx="13">
                  <c:v>May-14</c:v>
                </c:pt>
              </c:strCache>
            </c:strRef>
          </c:cat>
          <c:val>
            <c:numRef>
              <c:f>'All APC'!$B$4:$S$4</c:f>
              <c:numCache>
                <c:formatCode>General</c:formatCode>
                <c:ptCount val="14"/>
                <c:pt idx="0" formatCode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10</c:v>
                </c:pt>
                <c:pt idx="4">
                  <c:v>24</c:v>
                </c:pt>
                <c:pt idx="5">
                  <c:v>35</c:v>
                </c:pt>
                <c:pt idx="6">
                  <c:v>88</c:v>
                </c:pt>
                <c:pt idx="7">
                  <c:v>60</c:v>
                </c:pt>
                <c:pt idx="8">
                  <c:v>52</c:v>
                </c:pt>
                <c:pt idx="9">
                  <c:v>85</c:v>
                </c:pt>
                <c:pt idx="10">
                  <c:v>76</c:v>
                </c:pt>
                <c:pt idx="11">
                  <c:v>87</c:v>
                </c:pt>
                <c:pt idx="12">
                  <c:v>69</c:v>
                </c:pt>
                <c:pt idx="13">
                  <c:v>74</c:v>
                </c:pt>
              </c:numCache>
            </c:numRef>
          </c:val>
          <c:smooth val="0"/>
        </c:ser>
        <c:ser>
          <c:idx val="3"/>
          <c:order val="3"/>
          <c:tx>
            <c:v>Total APCs</c:v>
          </c:tx>
          <c:marker>
            <c:symbol val="none"/>
          </c:marker>
          <c:dLbls>
            <c:dLbl>
              <c:idx val="0"/>
              <c:layout>
                <c:manualLayout>
                  <c:x val="-4.5714285714285714E-2"/>
                  <c:y val="-5.0314465408805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190476190476208E-3"/>
                  <c:y val="-4.612159329140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'All APC'!$B$1:$S$1</c:f>
              <c:strCache>
                <c:ptCount val="14"/>
                <c:pt idx="0">
                  <c:v>Apr-13</c:v>
                </c:pt>
                <c:pt idx="1">
                  <c:v>May-13</c:v>
                </c:pt>
                <c:pt idx="2">
                  <c:v>Jun-13</c:v>
                </c:pt>
                <c:pt idx="3">
                  <c:v>Jul-13</c:v>
                </c:pt>
                <c:pt idx="4">
                  <c:v>Aug-13</c:v>
                </c:pt>
                <c:pt idx="5">
                  <c:v>Sep-13</c:v>
                </c:pt>
                <c:pt idx="6">
                  <c:v>Oct-13</c:v>
                </c:pt>
                <c:pt idx="7">
                  <c:v>Nov-13</c:v>
                </c:pt>
                <c:pt idx="8">
                  <c:v>Dec-13</c:v>
                </c:pt>
                <c:pt idx="9">
                  <c:v>Jan-14</c:v>
                </c:pt>
                <c:pt idx="10">
                  <c:v>Feb-14</c:v>
                </c:pt>
                <c:pt idx="11">
                  <c:v>Mar-14</c:v>
                </c:pt>
                <c:pt idx="12">
                  <c:v>Apr-14</c:v>
                </c:pt>
                <c:pt idx="13">
                  <c:v>May-14</c:v>
                </c:pt>
              </c:strCache>
            </c:strRef>
          </c:cat>
          <c:val>
            <c:numRef>
              <c:f>'All APC'!$B$5:$S$5</c:f>
              <c:numCache>
                <c:formatCode>0</c:formatCode>
                <c:ptCount val="14"/>
                <c:pt idx="0">
                  <c:v>36</c:v>
                </c:pt>
                <c:pt idx="1">
                  <c:v>67</c:v>
                </c:pt>
                <c:pt idx="2">
                  <c:v>60</c:v>
                </c:pt>
                <c:pt idx="3">
                  <c:v>74</c:v>
                </c:pt>
                <c:pt idx="4">
                  <c:v>105</c:v>
                </c:pt>
                <c:pt idx="5">
                  <c:v>127</c:v>
                </c:pt>
                <c:pt idx="6">
                  <c:v>186</c:v>
                </c:pt>
                <c:pt idx="7">
                  <c:v>157</c:v>
                </c:pt>
                <c:pt idx="8">
                  <c:v>159</c:v>
                </c:pt>
                <c:pt idx="9">
                  <c:v>210</c:v>
                </c:pt>
                <c:pt idx="10">
                  <c:v>214</c:v>
                </c:pt>
                <c:pt idx="11">
                  <c:v>234</c:v>
                </c:pt>
                <c:pt idx="12">
                  <c:v>160</c:v>
                </c:pt>
                <c:pt idx="13">
                  <c:v>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95392"/>
        <c:axId val="187605376"/>
      </c:lineChart>
      <c:catAx>
        <c:axId val="1875953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7605376"/>
        <c:crosses val="autoZero"/>
        <c:auto val="1"/>
        <c:lblAlgn val="ctr"/>
        <c:lblOffset val="100"/>
        <c:noMultiLvlLbl val="1"/>
      </c:catAx>
      <c:valAx>
        <c:axId val="18760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595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39126505900374"/>
          <c:y val="4.2040985752693334E-2"/>
          <c:w val="0.14800257948977036"/>
          <c:h val="0.23465256623943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4546A2-3693-4674-8978-F3A065975D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154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</a:rPr>
              <a:t>UCL </a:t>
            </a:r>
            <a:r>
              <a:rPr lang="en-GB" b="1" dirty="0" smtClean="0">
                <a:solidFill>
                  <a:schemeClr val="bg1"/>
                </a:solidFill>
              </a:rPr>
              <a:t>LIBRARY</a:t>
            </a:r>
            <a:r>
              <a:rPr lang="en-GB" b="1" baseline="0" dirty="0" smtClean="0">
                <a:solidFill>
                  <a:schemeClr val="bg1"/>
                </a:solidFill>
              </a:rPr>
              <a:t> SERVICES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r>
              <a:rPr lang="en-GB" dirty="0" smtClean="0"/>
              <a:t>LERU Law Deans Working Group, Geneva, 28-29 November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2B5E5E-4689-49CD-AEC0-B1C1F4CF0D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5CBF-37EA-49BA-A281-D6CB1F8F96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C536-C560-408C-9983-EB1D7B02F1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73B1-DCE9-405B-906D-0AE9CBC0EC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F890-8D52-4FFF-B166-9BAAAC9CA4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91C-341E-44D6-98C8-B2A88FC8BB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4D68-F56A-4B27-81A6-4C6DF7B09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E1BA-F27D-49FA-BECF-06F2795788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241B-8545-4649-81AE-0DA48C938C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4F6C-FD61-4369-8707-A3770470D4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904A-293F-409E-AEE5-C53255E41B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72AD-9D11-4FB0-849B-88BBE77E87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2B5E5E-4689-49CD-AEC0-B1C1F4CF0D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eru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ru.org/files/publications/LERU_AP8_Open_Access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istorians.org/2012/09/aha-statement-on-scholarly-journal-publishi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Directory%20of%20Open%20Access%20Books" TargetMode="External"/><Relationship Id="rId2" Type="http://schemas.openxmlformats.org/officeDocument/2006/relationships/hyperlink" Target="http://discovery.ucl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library/publications-policy.shtml" TargetMode="External"/><Relationship Id="rId2" Type="http://schemas.openxmlformats.org/officeDocument/2006/relationships/hyperlink" Target="http://www.ucl.ac.uk/library/open-acces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efce.ac.uk/whatwedo/rsrch/rinfrastruct/oa/polic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412776"/>
            <a:ext cx="8496300" cy="2304256"/>
          </a:xfrm>
        </p:spPr>
        <p:txBody>
          <a:bodyPr/>
          <a:lstStyle/>
          <a:p>
            <a:pPr eaLnBrk="1" hangingPunct="1"/>
            <a:r>
              <a:rPr lang="en-GB" sz="4800" b="0" dirty="0" smtClean="0"/>
              <a:t>Open Access Dissemination and Publishing – an institutional view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573016"/>
            <a:ext cx="8496300" cy="295319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Dr Paul Ayris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GB" sz="19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Director of UCL Library Services and UCL Copyright Officer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Chief Executive, UCL Press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Adviser to LIBER (Association of European Research Libraries) on EU matters and Horizon 2020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Chair of the LERU community of Chief Information Officers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e-mail: p.ayris@ucl.ac.uk</a:t>
            </a:r>
            <a:endParaRPr lang="en-GB" sz="4000" dirty="0" smtClean="0"/>
          </a:p>
          <a:p>
            <a:pPr eaLnBrk="1" hangingPunct="1">
              <a:lnSpc>
                <a:spcPct val="90000"/>
              </a:lnSpc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241800" cy="720750"/>
          </a:xfrm>
        </p:spPr>
        <p:txBody>
          <a:bodyPr/>
          <a:lstStyle/>
          <a:p>
            <a:r>
              <a:rPr lang="en-GB" dirty="0" smtClean="0"/>
              <a:t>LERU OA Legal Portal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26" y="1544010"/>
            <a:ext cx="4464496" cy="4843685"/>
          </a:xfrm>
        </p:spPr>
        <p:txBody>
          <a:bodyPr/>
          <a:lstStyle/>
          <a:p>
            <a:r>
              <a:rPr lang="en-GB" dirty="0" smtClean="0"/>
              <a:t>LERU has 21 research intensive universities as members in Europe – see </a:t>
            </a:r>
            <a:r>
              <a:rPr lang="en-GB" dirty="0" smtClean="0">
                <a:hlinkClick r:id="rId2"/>
              </a:rPr>
              <a:t>http://www.leru.org</a:t>
            </a:r>
            <a:r>
              <a:rPr lang="en-GB" dirty="0" smtClean="0"/>
              <a:t> </a:t>
            </a:r>
          </a:p>
          <a:p>
            <a:r>
              <a:rPr lang="en-GB" dirty="0" smtClean="0"/>
              <a:t>Portal would be built by TEL (The European Library)</a:t>
            </a:r>
          </a:p>
          <a:p>
            <a:r>
              <a:rPr lang="en-GB" dirty="0" smtClean="0"/>
              <a:t>All LERU OA legal publications brought together into one interface</a:t>
            </a:r>
          </a:p>
          <a:p>
            <a:r>
              <a:rPr lang="en-GB" dirty="0" smtClean="0"/>
              <a:t>Value-Added Services, such as Text and Data Mining, also possible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15" y="1926478"/>
            <a:ext cx="3141793" cy="426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40977" y="6193613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A Box of </a:t>
            </a:r>
            <a:r>
              <a:rPr lang="en-GB" sz="1400" dirty="0" smtClean="0"/>
              <a:t>Useful Knowledge</a:t>
            </a:r>
          </a:p>
          <a:p>
            <a:r>
              <a:rPr lang="en-GB" sz="1400" dirty="0" smtClean="0"/>
              <a:t> (Brougham Papers, UCL Library Services)</a:t>
            </a:r>
            <a:endParaRPr lang="en-GB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15" y="836712"/>
            <a:ext cx="2462899" cy="93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6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908050"/>
            <a:ext cx="6151393" cy="792758"/>
          </a:xfrm>
        </p:spPr>
        <p:txBody>
          <a:bodyPr/>
          <a:lstStyle/>
          <a:p>
            <a:r>
              <a:rPr lang="en-GB" dirty="0" smtClean="0"/>
              <a:t>Benefits of Partnership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16890"/>
            <a:ext cx="4079272" cy="4980461"/>
          </a:xfrm>
        </p:spPr>
        <p:txBody>
          <a:bodyPr/>
          <a:lstStyle/>
          <a:p>
            <a:r>
              <a:rPr lang="en-GB" dirty="0" smtClean="0"/>
              <a:t>Portal builds on shared values - </a:t>
            </a:r>
            <a:r>
              <a:rPr lang="en-GB" dirty="0"/>
              <a:t>collegiality, research and knowledge creation as a shared </a:t>
            </a:r>
            <a:r>
              <a:rPr lang="en-GB" dirty="0" smtClean="0"/>
              <a:t>endeavour, expressed in </a:t>
            </a:r>
            <a:r>
              <a:rPr lang="en-GB" u="sng" dirty="0" smtClean="0"/>
              <a:t>LERU Roadmap Towards Open Access</a:t>
            </a:r>
          </a:p>
          <a:p>
            <a:r>
              <a:rPr lang="en-GB" dirty="0" smtClean="0"/>
              <a:t>Costs shared amongst members </a:t>
            </a:r>
          </a:p>
          <a:p>
            <a:r>
              <a:rPr lang="en-GB" dirty="0" smtClean="0"/>
              <a:t>Creation of a value-added product amongst a subject community with strong ties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96" y="1844824"/>
            <a:ext cx="4321202" cy="10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4221088"/>
            <a:ext cx="1872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Gratian, 12th century: Decretum cum summario</a:t>
            </a:r>
          </a:p>
          <a:p>
            <a:r>
              <a:rPr lang="en-GB" sz="1400" dirty="0"/>
              <a:t>Joannis de Deo Hispani.</a:t>
            </a:r>
          </a:p>
          <a:p>
            <a:r>
              <a:rPr lang="en-GB" sz="1400" dirty="0"/>
              <a:t>Nuremberg: Anton </a:t>
            </a:r>
            <a:r>
              <a:rPr lang="en-GB" sz="1400" dirty="0" smtClean="0"/>
              <a:t>Koberger, </a:t>
            </a:r>
            <a:r>
              <a:rPr lang="en-GB" sz="1400" dirty="0"/>
              <a:t>28 February </a:t>
            </a:r>
            <a:r>
              <a:rPr lang="en-GB" sz="1400" dirty="0" smtClean="0"/>
              <a:t>1483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79" y="3822861"/>
            <a:ext cx="2344936" cy="27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46496" y="3067174"/>
            <a:ext cx="3306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http://</a:t>
            </a:r>
            <a:r>
              <a:rPr lang="en-GB" sz="1400" dirty="0" smtClean="0">
                <a:hlinkClick r:id="rId4"/>
              </a:rPr>
              <a:t>www.leru.org/files/publications/</a:t>
            </a:r>
          </a:p>
          <a:p>
            <a:r>
              <a:rPr lang="en-GB" sz="1400" dirty="0" smtClean="0">
                <a:hlinkClick r:id="rId4"/>
              </a:rPr>
              <a:t>LERU_AP8_Open_Access.pdf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740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3871612" cy="36734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Strategy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Partnerships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/>
              <a:t>UCL Press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Textbooks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Conclusions?</a:t>
            </a:r>
          </a:p>
          <a:p>
            <a:pPr marL="0" indent="0" eaLnBrk="1" hangingPunct="1">
              <a:buNone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A899F-0B63-44AC-BAA4-31DBE932207E}" type="slidenum">
              <a:rPr lang="en-GB" smtClean="0"/>
              <a:pPr/>
              <a:t>12</a:t>
            </a:fld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8328"/>
            <a:ext cx="4479013" cy="3359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910" y="5659646"/>
            <a:ext cx="46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Flaxman Gallery,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417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6803586" cy="654422"/>
          </a:xfrm>
        </p:spPr>
        <p:txBody>
          <a:bodyPr/>
          <a:lstStyle/>
          <a:p>
            <a:r>
              <a:rPr lang="en-GB" dirty="0" smtClean="0"/>
              <a:t>The view from Arts and Humanities?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881151" cy="25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2492896"/>
            <a:ext cx="2400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blog.historians.org/2012/09/aha-statement-on-scholarly-journal-publishing</a:t>
            </a:r>
            <a:r>
              <a:rPr lang="en-GB" sz="1600" dirty="0" smtClean="0"/>
              <a:t> </a:t>
            </a:r>
            <a:r>
              <a:rPr lang="en-GB" dirty="0" smtClean="0"/>
              <a:t>/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88607"/>
            <a:ext cx="6120680" cy="265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UCL Press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780929"/>
            <a:ext cx="4097784" cy="3241005"/>
          </a:xfrm>
        </p:spPr>
        <p:txBody>
          <a:bodyPr/>
          <a:lstStyle/>
          <a:p>
            <a:r>
              <a:rPr lang="en-GB" dirty="0" smtClean="0"/>
              <a:t>Imprint licensed to commercial publisher</a:t>
            </a:r>
          </a:p>
          <a:p>
            <a:r>
              <a:rPr lang="en-GB" dirty="0" smtClean="0"/>
              <a:t>Repatriated to UCL on 1 August 2014</a:t>
            </a:r>
          </a:p>
          <a:p>
            <a:r>
              <a:rPr lang="en-GB" dirty="0" smtClean="0"/>
              <a:t>Run by UCL Library Services as a department of the Library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2482390" cy="186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67315" y="1714133"/>
            <a:ext cx="3600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200" dirty="0"/>
              <a:t>Saint Jerome in his Study, fresco by Domenico Ghirlandaio, 1480. Church of Ognissanti, Florence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33492" y="2780928"/>
            <a:ext cx="4086980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Publishes Open Access journals using OJS</a:t>
            </a:r>
          </a:p>
          <a:p>
            <a:r>
              <a:rPr lang="en-GB" kern="0" dirty="0" smtClean="0"/>
              <a:t>OA Research Monographs to be published using Open Monograph Press</a:t>
            </a:r>
          </a:p>
          <a:p>
            <a:r>
              <a:rPr lang="en-GB" kern="0" dirty="0" smtClean="0"/>
              <a:t>OA Textbook platform being created, funded by JISC project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3395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Monograph Publishing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0954"/>
            <a:ext cx="4392488" cy="3889077"/>
          </a:xfrm>
        </p:spPr>
        <p:txBody>
          <a:bodyPr/>
          <a:lstStyle/>
          <a:p>
            <a:r>
              <a:rPr lang="en-GB" dirty="0" smtClean="0"/>
              <a:t>Is Open Access a solution to broken Business Model?</a:t>
            </a:r>
          </a:p>
          <a:p>
            <a:r>
              <a:rPr lang="en-GB" dirty="0" smtClean="0"/>
              <a:t>University Press takes on role as monograph publisher</a:t>
            </a:r>
          </a:p>
          <a:p>
            <a:r>
              <a:rPr lang="en-GB" dirty="0" smtClean="0"/>
              <a:t>Long form monographs, peer reviewed</a:t>
            </a:r>
          </a:p>
          <a:p>
            <a:r>
              <a:rPr lang="en-GB" dirty="0" smtClean="0"/>
              <a:t>Short monographs in AHSS – new publishing format?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836712"/>
            <a:ext cx="3555107" cy="496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1373" y="6021288"/>
            <a:ext cx="436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UCL Special Collections, 15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century Book of Hours, with 19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century additions. MS. Lat. 25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495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European infrastructure for monographs?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2022738"/>
            <a:ext cx="5408057" cy="4527763"/>
          </a:xfrm>
        </p:spPr>
        <p:txBody>
          <a:bodyPr/>
          <a:lstStyle/>
          <a:p>
            <a:r>
              <a:rPr lang="en-GB" dirty="0" smtClean="0"/>
              <a:t>19 European partners, led by UCL </a:t>
            </a: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universities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 publishers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themselves</a:t>
            </a:r>
          </a:p>
          <a:p>
            <a:r>
              <a:rPr lang="en-GB" dirty="0"/>
              <a:t>S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hared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publishing infrastructure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Access business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 </a:t>
            </a: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monographs in the Arts, Humanities and Social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Sciences</a:t>
            </a:r>
          </a:p>
          <a:p>
            <a:r>
              <a:rPr lang="en-GB" dirty="0" smtClean="0"/>
              <a:t>OAPEN to provide much of the technical infrastructure</a:t>
            </a: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launched at UCL in December 2013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30099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20214" y="5965726"/>
            <a:ext cx="427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UCL Special Collections. Pentateuch, 1666. </a:t>
            </a:r>
          </a:p>
          <a:p>
            <a:r>
              <a:rPr lang="en-GB" sz="1600" dirty="0"/>
              <a:t>STRONG ROOM MOCATTA Q B 12 TAR</a:t>
            </a:r>
          </a:p>
        </p:txBody>
      </p:sp>
    </p:spTree>
    <p:extLst>
      <p:ext uri="{BB962C8B-B14F-4D97-AF65-F5344CB8AC3E}">
        <p14:creationId xmlns:p14="http://schemas.microsoft.com/office/powerpoint/2010/main" val="16484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could be achieved?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80132"/>
              </p:ext>
            </p:extLst>
          </p:nvPr>
        </p:nvGraphicFramePr>
        <p:xfrm>
          <a:off x="611560" y="1628800"/>
          <a:ext cx="7992888" cy="450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65600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OUTPUTS</a:t>
                      </a:r>
                      <a:endParaRPr lang="en-GB" sz="2400" dirty="0"/>
                    </a:p>
                  </a:txBody>
                  <a:tcPr/>
                </a:tc>
              </a:tr>
              <a:tr h="114801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Shared publishing infrastructure 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GB" sz="2400" dirty="0" smtClean="0"/>
                        <a:t>        Shared by 19 partners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2400" dirty="0" smtClean="0"/>
                        <a:t>        Scaleable</a:t>
                      </a:r>
                      <a:r>
                        <a:rPr lang="en-GB" sz="2400" baseline="0" dirty="0" smtClean="0"/>
                        <a:t> to all European Universities</a:t>
                      </a:r>
                      <a:endParaRPr lang="en-GB" sz="2400" dirty="0" smtClean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Advocacy</a:t>
                      </a:r>
                      <a:r>
                        <a:rPr lang="en-GB" sz="2400" baseline="0" dirty="0" smtClean="0"/>
                        <a:t> for new solutions to solve monograph crisis</a:t>
                      </a:r>
                      <a:endParaRPr lang="en-GB" sz="2400" dirty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Marketing frameworks</a:t>
                      </a:r>
                      <a:endParaRPr lang="en-GB" sz="2400" dirty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Business Modelling activities</a:t>
                      </a:r>
                      <a:endParaRPr lang="en-GB" sz="2400" dirty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At least 180 OA monographs in 35 series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2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76734"/>
          </a:xfrm>
        </p:spPr>
        <p:txBody>
          <a:bodyPr/>
          <a:lstStyle/>
          <a:p>
            <a:r>
              <a:rPr lang="en-GB" dirty="0" smtClean="0"/>
              <a:t>Indicative series in European collaboration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848815"/>
              </p:ext>
            </p:extLst>
          </p:nvPr>
        </p:nvGraphicFramePr>
        <p:xfrm>
          <a:off x="395536" y="1700808"/>
          <a:ext cx="8280920" cy="451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2880320"/>
              </a:tblGrid>
              <a:tr h="41601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35 </a:t>
                      </a:r>
                      <a:r>
                        <a:rPr lang="en-GB" sz="2000" baseline="0" dirty="0" smtClean="0"/>
                        <a:t>series titles proposed in total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Subject</a:t>
                      </a:r>
                      <a:r>
                        <a:rPr lang="en-GB" sz="2000" baseline="0" dirty="0" smtClean="0"/>
                        <a:t> area</a:t>
                      </a:r>
                      <a:endParaRPr lang="en-GB" sz="2000" dirty="0"/>
                    </a:p>
                  </a:txBody>
                  <a:tcPr/>
                </a:tc>
              </a:tr>
              <a:tr h="66410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Media History and Film Theory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Media studies,</a:t>
                      </a:r>
                      <a:r>
                        <a:rPr lang="en-GB" sz="2000" baseline="0" dirty="0" smtClean="0"/>
                        <a:t> Film theory</a:t>
                      </a:r>
                      <a:endParaRPr lang="en-GB" sz="2000" dirty="0"/>
                    </a:p>
                  </a:txBody>
                  <a:tcPr/>
                </a:tc>
              </a:tr>
              <a:tr h="467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Spirituality Studies in Theology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Theology</a:t>
                      </a:r>
                      <a:endParaRPr lang="en-GB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World Oral Literature Series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Literary Studies</a:t>
                      </a:r>
                      <a:endParaRPr lang="en-GB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Iranian Studies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Middle Eastern Studies</a:t>
                      </a:r>
                      <a:endParaRPr lang="en-GB" sz="20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Law, Governance and Development Research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Law, International Studies</a:t>
                      </a:r>
                      <a:endParaRPr lang="en-GB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Interdisciplinary</a:t>
                      </a:r>
                      <a:r>
                        <a:rPr lang="en-GB" sz="2000" baseline="0" dirty="0" smtClean="0"/>
                        <a:t> Issues -  Art, City, Society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Urban Studies</a:t>
                      </a:r>
                      <a:endParaRPr lang="en-GB" sz="2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New Ideas in Human</a:t>
                      </a:r>
                      <a:r>
                        <a:rPr lang="en-GB" sz="2000" baseline="0" dirty="0" smtClean="0"/>
                        <a:t> Interaction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Linguistics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3871612" cy="36734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Strategy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Partnerships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UCL Press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/>
              <a:t>Textbooks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Conclusions?</a:t>
            </a:r>
          </a:p>
          <a:p>
            <a:pPr marL="0" indent="0" eaLnBrk="1" hangingPunct="1">
              <a:buNone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A899F-0B63-44AC-BAA4-31DBE932207E}" type="slidenum">
              <a:rPr lang="en-GB" smtClean="0"/>
              <a:pPr/>
              <a:t>19</a:t>
            </a:fld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8328"/>
            <a:ext cx="4479013" cy="3359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910" y="5659646"/>
            <a:ext cx="46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Flaxman Gallery,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770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3871612" cy="36734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Strategy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Partnerships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UCL Press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Textbooks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Conclusions?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A899F-0B63-44AC-BAA4-31DBE932207E}" type="slidenum">
              <a:rPr lang="en-GB" smtClean="0"/>
              <a:pPr/>
              <a:t>2</a:t>
            </a:fld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8328"/>
            <a:ext cx="4479013" cy="3359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910" y="5659646"/>
            <a:ext cx="46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Flaxman Gallery, UCL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601840" cy="571150"/>
          </a:xfrm>
        </p:spPr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4601840" cy="5102495"/>
          </a:xfrm>
        </p:spPr>
        <p:txBody>
          <a:bodyPr/>
          <a:lstStyle/>
          <a:p>
            <a:r>
              <a:rPr lang="en-GB" dirty="0" smtClean="0"/>
              <a:t>Students want remote access to core readings 24x7</a:t>
            </a:r>
          </a:p>
          <a:p>
            <a:r>
              <a:rPr lang="en-GB" dirty="0" smtClean="0"/>
              <a:t>In </a:t>
            </a:r>
            <a:r>
              <a:rPr lang="en-GB" dirty="0"/>
              <a:t>the US, </a:t>
            </a:r>
            <a:r>
              <a:rPr lang="en-GB" dirty="0" smtClean="0"/>
              <a:t>just </a:t>
            </a:r>
            <a:r>
              <a:rPr lang="en-GB" dirty="0"/>
              <a:t>five textbook publishers control more than 80% of the $8.8 billion textbook </a:t>
            </a:r>
            <a:r>
              <a:rPr lang="en-GB" dirty="0" smtClean="0"/>
              <a:t>market</a:t>
            </a:r>
          </a:p>
          <a:p>
            <a:r>
              <a:rPr lang="en-GB" dirty="0" smtClean="0"/>
              <a:t>E-book </a:t>
            </a:r>
            <a:r>
              <a:rPr lang="en-GB" dirty="0"/>
              <a:t>publishers are nervous about making course texts </a:t>
            </a:r>
            <a:r>
              <a:rPr lang="en-GB" dirty="0" smtClean="0"/>
              <a:t>available </a:t>
            </a:r>
            <a:r>
              <a:rPr lang="en-GB" dirty="0"/>
              <a:t>as e-books (free at the point of use) </a:t>
            </a:r>
            <a:r>
              <a:rPr lang="en-GB" dirty="0" smtClean="0"/>
              <a:t>as </a:t>
            </a:r>
            <a:r>
              <a:rPr lang="en-GB" dirty="0"/>
              <a:t>they do not want to cannibalize their print sales to students and lose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5" name="Picture 2" descr="I:\Users\ucylpay\AppData\Local\Temp\3\482969_470850076293229_2522388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79200"/>
            <a:ext cx="359786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2820" y="627635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 Michael, by John Flaxman,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915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385816" cy="648742"/>
          </a:xfrm>
        </p:spPr>
        <p:txBody>
          <a:bodyPr/>
          <a:lstStyle/>
          <a:p>
            <a:r>
              <a:rPr lang="en-GB" dirty="0" smtClean="0"/>
              <a:t>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4353371" cy="5040560"/>
          </a:xfrm>
        </p:spPr>
        <p:txBody>
          <a:bodyPr/>
          <a:lstStyle/>
          <a:p>
            <a:r>
              <a:rPr lang="en-GB" dirty="0" smtClean="0"/>
              <a:t>UCL academics, particularly in Physical Sciences and Engineering, produce their own textbooks</a:t>
            </a:r>
          </a:p>
          <a:p>
            <a:r>
              <a:rPr lang="en-GB" dirty="0" smtClean="0"/>
              <a:t>UCL has started its own Press, as a Department of UCL Library Services</a:t>
            </a:r>
          </a:p>
          <a:p>
            <a:r>
              <a:rPr lang="en-GB" dirty="0" smtClean="0"/>
              <a:t>Open Access is a core value of the Press</a:t>
            </a:r>
          </a:p>
          <a:p>
            <a:r>
              <a:rPr lang="en-GB" dirty="0" smtClean="0"/>
              <a:t>Open Access to educational resources will be part of UCL’s new Education Strategy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76" y="1431750"/>
            <a:ext cx="276101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5610047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UCL Special Collections. Pentateuch, 1666. </a:t>
            </a:r>
          </a:p>
          <a:p>
            <a:r>
              <a:rPr lang="en-GB" sz="1400" dirty="0"/>
              <a:t>STRONG ROOM MOCATTA Q B 12 TAR</a:t>
            </a:r>
          </a:p>
        </p:txBody>
      </p:sp>
    </p:spTree>
    <p:extLst>
      <p:ext uri="{BB962C8B-B14F-4D97-AF65-F5344CB8AC3E}">
        <p14:creationId xmlns:p14="http://schemas.microsoft.com/office/powerpoint/2010/main" val="26305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04726"/>
          </a:xfrm>
        </p:spPr>
        <p:txBody>
          <a:bodyPr/>
          <a:lstStyle/>
          <a:p>
            <a:r>
              <a:rPr lang="en-GB" dirty="0" smtClean="0"/>
              <a:t>JISC Call - Institution </a:t>
            </a:r>
            <a:r>
              <a:rPr lang="en-GB" dirty="0"/>
              <a:t>as e-textbook publisher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4313808" cy="4594454"/>
          </a:xfrm>
        </p:spPr>
        <p:txBody>
          <a:bodyPr/>
          <a:lstStyle/>
          <a:p>
            <a:r>
              <a:rPr lang="en-GB" dirty="0" smtClean="0"/>
              <a:t>£75,000 awarded to UCL</a:t>
            </a:r>
          </a:p>
          <a:p>
            <a:r>
              <a:rPr lang="en-GB" dirty="0" smtClean="0"/>
              <a:t>To create an Open Access E-Textbook publishing platform</a:t>
            </a:r>
          </a:p>
          <a:p>
            <a:pPr lvl="1"/>
            <a:r>
              <a:rPr lang="en-GB" dirty="0" smtClean="0"/>
              <a:t>To complement OJS for journals and OMP for monographs</a:t>
            </a:r>
          </a:p>
          <a:p>
            <a:r>
              <a:rPr lang="en-GB" dirty="0" smtClean="0"/>
              <a:t>2 textbooks being delivered as proof of concept</a:t>
            </a:r>
          </a:p>
          <a:p>
            <a:r>
              <a:rPr lang="en-GB" dirty="0" smtClean="0"/>
              <a:t>1 in Medical Sciences and 1 in Social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5" name="Picture 3" descr="C:\My Pictures from N drive\UCL pictures\Library and 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556792"/>
            <a:ext cx="3446339" cy="459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8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Archaeology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4464496" cy="5157589"/>
          </a:xfrm>
        </p:spPr>
        <p:txBody>
          <a:bodyPr/>
          <a:lstStyle/>
          <a:p>
            <a:r>
              <a:rPr lang="en-GB" dirty="0" smtClean="0"/>
              <a:t>Course Book in Public Archaeology</a:t>
            </a:r>
          </a:p>
          <a:p>
            <a:r>
              <a:rPr lang="en-GB" dirty="0" smtClean="0"/>
              <a:t>Will give overview based on current undergraduate and postgraduate teaching</a:t>
            </a:r>
          </a:p>
          <a:p>
            <a:r>
              <a:rPr lang="en-GB" dirty="0" smtClean="0"/>
              <a:t>Will take account of global scholarship and practice</a:t>
            </a:r>
          </a:p>
          <a:p>
            <a:r>
              <a:rPr lang="en-GB" dirty="0" smtClean="0"/>
              <a:t>Target audience is undergraduates and postgraduates</a:t>
            </a:r>
          </a:p>
          <a:p>
            <a:r>
              <a:rPr lang="en-GB" dirty="0" smtClean="0"/>
              <a:t>Lecturers in countries where Public Archaeology is a growing field of practice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57" y="2060848"/>
            <a:ext cx="32670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7050112" cy="792758"/>
          </a:xfrm>
        </p:spPr>
        <p:txBody>
          <a:bodyPr/>
          <a:lstStyle/>
          <a:p>
            <a:r>
              <a:rPr lang="en-GB" dirty="0" smtClean="0"/>
              <a:t>Plastic and Reconstructive 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1"/>
            <a:ext cx="4824536" cy="5085581"/>
          </a:xfrm>
        </p:spPr>
        <p:txBody>
          <a:bodyPr/>
          <a:lstStyle/>
          <a:p>
            <a:r>
              <a:rPr lang="en-GB" dirty="0" smtClean="0"/>
              <a:t>Written by leading practitioner at Royal Free Hospital</a:t>
            </a:r>
          </a:p>
          <a:p>
            <a:r>
              <a:rPr lang="en-GB" dirty="0" smtClean="0"/>
              <a:t>Intended for MSc </a:t>
            </a:r>
            <a:r>
              <a:rPr lang="en-GB" dirty="0"/>
              <a:t>in Burns, Plastic and Reconstructive Surgery </a:t>
            </a:r>
            <a:endParaRPr lang="en-GB" dirty="0" smtClean="0"/>
          </a:p>
          <a:p>
            <a:r>
              <a:rPr lang="en-GB" dirty="0" smtClean="0"/>
              <a:t>Will provide overview for students coming from a variety of specialisms across the world</a:t>
            </a:r>
          </a:p>
          <a:p>
            <a:r>
              <a:rPr lang="en-GB" dirty="0" smtClean="0"/>
              <a:t>Course is only one of a handful to train </a:t>
            </a:r>
            <a:r>
              <a:rPr lang="en-GB" dirty="0"/>
              <a:t>medics not only </a:t>
            </a:r>
            <a:r>
              <a:rPr lang="en-GB" dirty="0" smtClean="0"/>
              <a:t>in practice, but </a:t>
            </a:r>
            <a:r>
              <a:rPr lang="en-GB" dirty="0"/>
              <a:t>also in research and innovation in materials and techniques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57" y="2060848"/>
            <a:ext cx="32670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421819" cy="1080790"/>
          </a:xfrm>
        </p:spPr>
        <p:txBody>
          <a:bodyPr/>
          <a:lstStyle/>
          <a:p>
            <a:r>
              <a:rPr lang="en-GB" dirty="0" smtClean="0"/>
              <a:t>Characteristics of E-Text Book 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916832"/>
            <a:ext cx="4428491" cy="4403649"/>
          </a:xfrm>
        </p:spPr>
        <p:txBody>
          <a:bodyPr/>
          <a:lstStyle/>
          <a:p>
            <a:r>
              <a:rPr lang="en-GB" dirty="0" smtClean="0"/>
              <a:t>Open Access business model</a:t>
            </a:r>
          </a:p>
          <a:p>
            <a:r>
              <a:rPr lang="en-GB" dirty="0" smtClean="0"/>
              <a:t>Sales via Print on Demand/enhanced e-models</a:t>
            </a:r>
          </a:p>
          <a:p>
            <a:r>
              <a:rPr lang="en-GB" dirty="0" smtClean="0"/>
              <a:t>Books will be peer reviewed before publication</a:t>
            </a:r>
          </a:p>
          <a:p>
            <a:r>
              <a:rPr lang="en-GB" dirty="0" smtClean="0"/>
              <a:t>Innovative digital technology</a:t>
            </a:r>
          </a:p>
          <a:p>
            <a:r>
              <a:rPr lang="en-GB" dirty="0" smtClean="0"/>
              <a:t>Discoverable in </a:t>
            </a:r>
            <a:r>
              <a:rPr lang="en-GB" dirty="0" smtClean="0">
                <a:hlinkClick r:id="rId2"/>
              </a:rPr>
              <a:t>UCL Discovery</a:t>
            </a:r>
            <a:r>
              <a:rPr lang="en-GB" dirty="0" smtClean="0"/>
              <a:t> &amp; </a:t>
            </a:r>
            <a:r>
              <a:rPr lang="en-GB" dirty="0" smtClean="0">
                <a:hlinkClick r:id="rId3" action="ppaction://hlinkfile"/>
              </a:rPr>
              <a:t>Directory of Open Access Books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58" y="955380"/>
            <a:ext cx="3555107" cy="496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52019" y="6058871"/>
            <a:ext cx="391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UCL Special Collections, 15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century Book of Hours, with 19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century additions. MS. Lat. 25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694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3233688" cy="1008782"/>
          </a:xfrm>
        </p:spPr>
        <p:txBody>
          <a:bodyPr/>
          <a:lstStyle/>
          <a:p>
            <a:r>
              <a:rPr lang="en-GB" dirty="0" smtClean="0"/>
              <a:t>Next Steps for Textbooks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3521720" cy="4680520"/>
          </a:xfrm>
        </p:spPr>
        <p:txBody>
          <a:bodyPr/>
          <a:lstStyle/>
          <a:p>
            <a:r>
              <a:rPr lang="en-GB" dirty="0" smtClean="0"/>
              <a:t>E-Textbook platform will complement existing journals and monograph platforms</a:t>
            </a:r>
          </a:p>
          <a:p>
            <a:r>
              <a:rPr lang="en-GB" dirty="0" smtClean="0"/>
              <a:t>Supports UCL’s new Education Strategy and E-learning agenda</a:t>
            </a:r>
          </a:p>
          <a:p>
            <a:r>
              <a:rPr lang="en-GB" dirty="0" smtClean="0"/>
              <a:t>Provides a solution to the challenge of digital E-Textbook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8221"/>
            <a:ext cx="3804280" cy="50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54415" y="6079449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Old State House, Boston, USA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545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3233688" cy="1008782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68206"/>
            <a:ext cx="3888432" cy="4680520"/>
          </a:xfrm>
        </p:spPr>
        <p:txBody>
          <a:bodyPr/>
          <a:lstStyle/>
          <a:p>
            <a:r>
              <a:rPr lang="en-GB" dirty="0" smtClean="0"/>
              <a:t>Library </a:t>
            </a:r>
          </a:p>
          <a:p>
            <a:pPr lvl="1"/>
            <a:r>
              <a:rPr lang="en-GB" dirty="0" smtClean="0"/>
              <a:t>has a new role in institutional arena</a:t>
            </a:r>
          </a:p>
          <a:p>
            <a:pPr lvl="1"/>
            <a:r>
              <a:rPr lang="en-GB" dirty="0" smtClean="0"/>
              <a:t>Supporting Open Access places emphasises role in research support</a:t>
            </a:r>
          </a:p>
          <a:p>
            <a:pPr lvl="1"/>
            <a:r>
              <a:rPr lang="en-GB" dirty="0" smtClean="0"/>
              <a:t>As a publisher, Library becomes a proactive producer of knowledge</a:t>
            </a:r>
          </a:p>
          <a:p>
            <a:r>
              <a:rPr lang="en-GB" dirty="0" smtClean="0"/>
              <a:t>Developments put Library at heart of institutional knowledge landscape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54415" y="6079449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National Library of Latvia, Riga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6" y="692696"/>
            <a:ext cx="3782815" cy="504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3233688" cy="792758"/>
          </a:xfrm>
        </p:spPr>
        <p:txBody>
          <a:bodyPr/>
          <a:lstStyle/>
          <a:p>
            <a:r>
              <a:rPr lang="en-GB" dirty="0" smtClean="0"/>
              <a:t>And finally…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5"/>
            <a:ext cx="3521720" cy="3457575"/>
          </a:xfrm>
        </p:spPr>
        <p:txBody>
          <a:bodyPr/>
          <a:lstStyle/>
          <a:p>
            <a:r>
              <a:rPr lang="en-GB" dirty="0" smtClean="0"/>
              <a:t>Thanks for listening</a:t>
            </a:r>
          </a:p>
          <a:p>
            <a:r>
              <a:rPr lang="en-GB" dirty="0" smtClean="0"/>
              <a:t>Happy to answer any 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pic>
        <p:nvPicPr>
          <p:cNvPr id="5" name="Picture 3" descr="C:\My Pictures from N drive\UCL pictures\Library and 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62"/>
            <a:ext cx="4040459" cy="53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4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3871612" cy="36734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Strategy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Partnerships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UCL Press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Textbooks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Conclusions?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A899F-0B63-44AC-BAA4-31DBE932207E}" type="slidenum">
              <a:rPr lang="en-GB" smtClean="0"/>
              <a:pPr/>
              <a:t>3</a:t>
            </a:fld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8328"/>
            <a:ext cx="4479013" cy="3359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910" y="5659646"/>
            <a:ext cx="46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Flaxman Gallery,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005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76734"/>
          </a:xfrm>
        </p:spPr>
        <p:txBody>
          <a:bodyPr/>
          <a:lstStyle/>
          <a:p>
            <a:r>
              <a:rPr lang="en-GB" dirty="0" smtClean="0"/>
              <a:t>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4320480" cy="5184576"/>
          </a:xfrm>
        </p:spPr>
        <p:txBody>
          <a:bodyPr/>
          <a:lstStyle/>
          <a:p>
            <a:r>
              <a:rPr lang="en-GB" dirty="0"/>
              <a:t>UCL </a:t>
            </a:r>
            <a:r>
              <a:rPr lang="en-GB" dirty="0" smtClean="0"/>
              <a:t>OA strategy </a:t>
            </a:r>
            <a:r>
              <a:rPr lang="en-GB" dirty="0"/>
              <a:t>at </a:t>
            </a:r>
            <a:r>
              <a:rPr lang="en-GB" dirty="0">
                <a:hlinkClick r:id="rId2"/>
              </a:rPr>
              <a:t>http://www.ucl.ac.uk/library/open-access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Cost of APCs not a barrier to OA publication</a:t>
            </a:r>
          </a:p>
          <a:p>
            <a:r>
              <a:rPr lang="en-GB" dirty="0" smtClean="0"/>
              <a:t>Monies from </a:t>
            </a:r>
          </a:p>
          <a:p>
            <a:pPr lvl="1"/>
            <a:r>
              <a:rPr lang="en-GB" dirty="0" smtClean="0"/>
              <a:t>UCL Research budget</a:t>
            </a:r>
          </a:p>
          <a:p>
            <a:pPr lvl="1"/>
            <a:r>
              <a:rPr lang="en-GB" dirty="0" smtClean="0"/>
              <a:t>RCUK, Wellcome, ERC</a:t>
            </a:r>
          </a:p>
          <a:p>
            <a:r>
              <a:rPr lang="en-GB" dirty="0" smtClean="0"/>
              <a:t>UCL has OA mandate at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www.ucl.ac.uk/library/publications-policy.shtml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REF 2020 </a:t>
            </a:r>
            <a:r>
              <a:rPr lang="en-GB" dirty="0" smtClean="0">
                <a:hlinkClick r:id="rId4"/>
              </a:rPr>
              <a:t>OA policy</a:t>
            </a:r>
            <a:r>
              <a:rPr lang="en-GB" dirty="0" smtClean="0"/>
              <a:t> requirements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794770" cy="369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2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706438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                   :              Open Access growth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550" y="5653088"/>
            <a:ext cx="9144000" cy="676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600" kern="0" dirty="0" smtClean="0"/>
              <a:t>To end April 2014</a:t>
            </a:r>
          </a:p>
          <a:p>
            <a:pPr eaLnBrk="1" hangingPunct="1">
              <a:defRPr/>
            </a:pPr>
            <a:r>
              <a:rPr lang="en-US" sz="1600" kern="0" dirty="0" smtClean="0"/>
              <a:t>UCL’s OA availability via UCL Discovery: 21,655 outputs.  </a:t>
            </a:r>
          </a:p>
          <a:p>
            <a:pPr eaLnBrk="1" hangingPunct="1">
              <a:defRPr/>
            </a:pPr>
            <a:endParaRPr lang="en-US" sz="1200" kern="0" dirty="0" smtClean="0"/>
          </a:p>
          <a:p>
            <a:pPr eaLnBrk="1" hangingPunct="1">
              <a:defRPr/>
            </a:pPr>
            <a:r>
              <a:rPr lang="en-US" sz="1200" kern="0" dirty="0" smtClean="0"/>
              <a:t>Figures comprise local Green full text, and records with links to externally-held OA full text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104405" y="1769237"/>
          <a:ext cx="5609731" cy="359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14216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95355"/>
            <a:ext cx="1617733" cy="124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9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itle 1"/>
          <p:cNvSpPr>
            <a:spLocks noGrp="1"/>
          </p:cNvSpPr>
          <p:nvPr>
            <p:ph type="title"/>
          </p:nvPr>
        </p:nvSpPr>
        <p:spPr>
          <a:xfrm>
            <a:off x="225425" y="788988"/>
            <a:ext cx="8764588" cy="1050925"/>
          </a:xfrm>
        </p:spPr>
        <p:txBody>
          <a:bodyPr/>
          <a:lstStyle/>
          <a:p>
            <a:r>
              <a:rPr lang="en-GB" dirty="0" smtClean="0"/>
              <a:t>                               OA coverage, 2011 - </a:t>
            </a: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58800" y="2374900"/>
          <a:ext cx="75850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4" imgW="7143871" imgH="1876483" progId="">
                  <p:embed/>
                </p:oleObj>
              </mc:Choice>
              <mc:Fallback>
                <p:oleObj name="Worksheet" r:id="rId4" imgW="7143871" imgH="187648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374900"/>
                        <a:ext cx="7585075" cy="199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2288" y="5035550"/>
            <a:ext cx="7624762" cy="1258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kern="0" dirty="0" smtClean="0"/>
              <a:t>Snapshot at 19 May 2014</a:t>
            </a:r>
          </a:p>
          <a:p>
            <a:pPr eaLnBrk="1" hangingPunct="1">
              <a:defRPr/>
            </a:pPr>
            <a:r>
              <a:rPr lang="en-US" sz="1800" kern="0" dirty="0" smtClean="0"/>
              <a:t>Discovery ‘OA in progress’ are pending items, mainly attributable to lead time between APC payment and publication</a:t>
            </a:r>
            <a:endParaRPr lang="en-US" sz="1800" kern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2696"/>
            <a:ext cx="1617733" cy="124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14216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9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41313" y="777875"/>
            <a:ext cx="8489950" cy="719138"/>
          </a:xfrm>
        </p:spPr>
        <p:txBody>
          <a:bodyPr/>
          <a:lstStyle/>
          <a:p>
            <a:r>
              <a:rPr lang="en-GB" dirty="0" smtClean="0"/>
              <a:t>                                Downloads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8800" y="2080234"/>
            <a:ext cx="7659688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en-US" sz="1600" kern="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1600" kern="0" dirty="0" smtClean="0"/>
              <a:t>Full-text download counts to 18 May 2014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509018"/>
              </p:ext>
            </p:extLst>
          </p:nvPr>
        </p:nvGraphicFramePr>
        <p:xfrm>
          <a:off x="755576" y="2924944"/>
          <a:ext cx="6135461" cy="2837357"/>
        </p:xfrm>
        <a:graphic>
          <a:graphicData uri="http://schemas.openxmlformats.org/drawingml/2006/table">
            <a:tbl>
              <a:tblPr/>
              <a:tblGrid>
                <a:gridCol w="807468"/>
                <a:gridCol w="1102567"/>
                <a:gridCol w="1002039"/>
                <a:gridCol w="1002039"/>
                <a:gridCol w="1002039"/>
                <a:gridCol w="1219309"/>
              </a:tblGrid>
              <a:tr h="33389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3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430,828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248,197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3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334,159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343,262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320,162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379,428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1,377,011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3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213,402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229,864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349,688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1,038,790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3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175,464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584,965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38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128,924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146,690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526,152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38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3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Lifetime downloads (from Feb 08):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4,692,589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68859"/>
            <a:ext cx="1617733" cy="124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41773"/>
            <a:ext cx="314216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4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776288" y="873125"/>
            <a:ext cx="6942137" cy="693738"/>
          </a:xfrm>
        </p:spPr>
        <p:txBody>
          <a:bodyPr/>
          <a:lstStyle/>
          <a:p>
            <a:r>
              <a:rPr lang="en-GB" dirty="0" smtClean="0"/>
              <a:t>All APCs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059738" y="1477963"/>
            <a:ext cx="469900" cy="1028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950" b="1" kern="0" dirty="0" smtClean="0"/>
              <a:t>809</a:t>
            </a:r>
          </a:p>
          <a:p>
            <a:pPr marL="0" indent="0" eaLnBrk="1" hangingPunct="1">
              <a:buFontTx/>
              <a:buNone/>
              <a:defRPr/>
            </a:pPr>
            <a:endParaRPr lang="en-US" sz="400" b="1" kern="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950" b="1" kern="0" dirty="0" smtClean="0"/>
              <a:t>468</a:t>
            </a:r>
          </a:p>
          <a:p>
            <a:pPr marL="0" indent="0" eaLnBrk="1" hangingPunct="1">
              <a:buFontTx/>
              <a:buNone/>
              <a:defRPr/>
            </a:pPr>
            <a:endParaRPr lang="en-US" sz="400" b="1" kern="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950" b="1" kern="0" dirty="0" smtClean="0"/>
              <a:t>668</a:t>
            </a:r>
          </a:p>
          <a:p>
            <a:pPr marL="0" indent="0" eaLnBrk="1" hangingPunct="1">
              <a:buFontTx/>
              <a:buNone/>
              <a:defRPr/>
            </a:pPr>
            <a:endParaRPr lang="en-US" sz="400" b="1" kern="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1000" b="1" kern="0" dirty="0" smtClean="0"/>
              <a:t>1945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79475" y="5653088"/>
            <a:ext cx="5711825" cy="617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b="1" kern="0" dirty="0" smtClean="0"/>
              <a:t>1945 APCs processed since April 2013</a:t>
            </a:r>
            <a:endParaRPr lang="en-US" sz="1800" b="1" kern="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53988" y="6319838"/>
            <a:ext cx="756443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800" kern="0" dirty="0" smtClean="0"/>
              <a:t>March figures incomplete, pending pre-payment returns from publishers</a:t>
            </a:r>
          </a:p>
          <a:p>
            <a:pPr eaLnBrk="1" hangingPunct="1">
              <a:defRPr/>
            </a:pPr>
            <a:endParaRPr lang="en-US" sz="2000" kern="0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54379" y="1290207"/>
          <a:ext cx="8063346" cy="436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0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3871612" cy="36734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Strategy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/>
              <a:t>Partnerships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UCL Press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Textbooks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Conclusions?</a:t>
            </a:r>
          </a:p>
          <a:p>
            <a:pPr marL="0" indent="0" eaLnBrk="1" hangingPunct="1">
              <a:buNone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A899F-0B63-44AC-BAA4-31DBE932207E}" type="slidenum">
              <a:rPr lang="en-GB" smtClean="0"/>
              <a:pPr/>
              <a:t>9</a:t>
            </a:fld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8328"/>
            <a:ext cx="4479013" cy="3359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910" y="5659646"/>
            <a:ext cx="46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Flaxman Gallery,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06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1209</Words>
  <Application>Microsoft Office PowerPoint</Application>
  <PresentationFormat>On-screen Show (4:3)</PresentationFormat>
  <Paragraphs>271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UCL Library Services</vt:lpstr>
      <vt:lpstr>Worksheet</vt:lpstr>
      <vt:lpstr>Open Access Dissemination and Publishing – an institutional view</vt:lpstr>
      <vt:lpstr>Contents</vt:lpstr>
      <vt:lpstr>Contents</vt:lpstr>
      <vt:lpstr>Strategy</vt:lpstr>
      <vt:lpstr>                     :              Open Access growth</vt:lpstr>
      <vt:lpstr>                               OA coverage, 2011 - </vt:lpstr>
      <vt:lpstr>                                Downloads</vt:lpstr>
      <vt:lpstr>All APCs</vt:lpstr>
      <vt:lpstr>Contents</vt:lpstr>
      <vt:lpstr>LERU OA Legal Portal</vt:lpstr>
      <vt:lpstr>Benefits of Partnership working</vt:lpstr>
      <vt:lpstr>Contents</vt:lpstr>
      <vt:lpstr>The view from Arts and Humanities?</vt:lpstr>
      <vt:lpstr>UCL Press</vt:lpstr>
      <vt:lpstr>Monograph Publishing</vt:lpstr>
      <vt:lpstr>Shared European infrastructure for monographs?</vt:lpstr>
      <vt:lpstr>What could be achieved?</vt:lpstr>
      <vt:lpstr>Indicative series in European collaboration</vt:lpstr>
      <vt:lpstr>Contents</vt:lpstr>
      <vt:lpstr>Challenges</vt:lpstr>
      <vt:lpstr>Opportunities</vt:lpstr>
      <vt:lpstr>JISC Call - Institution as e-textbook publisher </vt:lpstr>
      <vt:lpstr>Public Archaeology</vt:lpstr>
      <vt:lpstr>Plastic and Reconstructive surgery</vt:lpstr>
      <vt:lpstr>Characteristics of E-Text Book platform</vt:lpstr>
      <vt:lpstr>Next Steps for Textbooks </vt:lpstr>
      <vt:lpstr>Conclusions</vt:lpstr>
      <vt:lpstr>And finally…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Victoria Brown</cp:lastModifiedBy>
  <cp:revision>103</cp:revision>
  <dcterms:created xsi:type="dcterms:W3CDTF">2007-07-09T08:18:27Z</dcterms:created>
  <dcterms:modified xsi:type="dcterms:W3CDTF">2014-07-23T09:03:18Z</dcterms:modified>
</cp:coreProperties>
</file>